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</p:sldIdLst>
  <p:sldSz cx="9144000" cy="6858000" type="screen4x3"/>
  <p:notesSz cx="6858000" cy="9239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1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2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884C"/>
    <a:srgbClr val="92D050"/>
    <a:srgbClr val="FF6600"/>
    <a:srgbClr val="FFFF1D"/>
    <a:srgbClr val="9966FF"/>
    <a:srgbClr val="FF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57" autoAdjust="0"/>
  </p:normalViewPr>
  <p:slideViewPr>
    <p:cSldViewPr>
      <p:cViewPr varScale="1">
        <p:scale>
          <a:sx n="80" d="100"/>
          <a:sy n="80" d="100"/>
        </p:scale>
        <p:origin x="117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3264" y="84"/>
      </p:cViewPr>
      <p:guideLst>
        <p:guide orient="horz" pos="291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l">
              <a:defRPr sz="2400"/>
            </a:pPr>
            <a:r>
              <a:rPr lang="en-US" sz="2400" dirty="0"/>
              <a:t>Other Gases: argon gas (Ar), carbon dioxide (CO</a:t>
            </a:r>
            <a:r>
              <a:rPr lang="en-US" sz="2400" baseline="-25000" dirty="0"/>
              <a:t>2</a:t>
            </a:r>
            <a:r>
              <a:rPr lang="en-US" sz="2400" dirty="0"/>
              <a:t>), water vapor (H</a:t>
            </a:r>
            <a:r>
              <a:rPr lang="en-US" sz="2400" baseline="-25000" dirty="0"/>
              <a:t>2</a:t>
            </a:r>
            <a:r>
              <a:rPr lang="en-US" sz="2400" dirty="0"/>
              <a:t>O), ozone (O</a:t>
            </a:r>
            <a:r>
              <a:rPr lang="en-US" sz="2400" baseline="-25000" dirty="0"/>
              <a:t>3</a:t>
            </a:r>
            <a:r>
              <a:rPr lang="en-US" sz="2400" dirty="0"/>
              <a:t>), and several others</a:t>
            </a:r>
          </a:p>
        </c:rich>
      </c:tx>
      <c:layout>
        <c:manualLayout>
          <c:xMode val="edge"/>
          <c:yMode val="edge"/>
          <c:x val="2.0023087391853812E-2"/>
          <c:y val="0.8927285817134629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Other Gases: argon gas (Ar), carbon dioxide (CO2), water vapor (H2O), ozone (O3), and several others</c:v>
                </c:pt>
              </c:strCache>
            </c:strRef>
          </c:tx>
          <c:explosion val="21"/>
          <c:cat>
            <c:strRef>
              <c:f>Sheet1!$A$2:$A$4</c:f>
              <c:strCache>
                <c:ptCount val="3"/>
                <c:pt idx="0">
                  <c:v>Nitrogen </c:v>
                </c:pt>
                <c:pt idx="1">
                  <c:v>Oxygen</c:v>
                </c:pt>
                <c:pt idx="2">
                  <c:v>All Other Gases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0.78</c:v>
                </c:pt>
                <c:pt idx="1">
                  <c:v>0.21</c:v>
                </c:pt>
                <c:pt idx="2">
                  <c:v>0.01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2400" baseline="0"/>
            </a:pPr>
            <a:endParaRPr lang="en-US"/>
          </a:p>
        </c:txPr>
      </c:legendEntry>
      <c:layout/>
      <c:overlay val="0"/>
      <c:txPr>
        <a:bodyPr/>
        <a:lstStyle/>
        <a:p>
          <a:pPr>
            <a:defRPr sz="24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0.91667</cdr:x>
      <cdr:y>0.44928</cdr:y>
    </cdr:from>
    <cdr:to>
      <cdr:x>0.99074</cdr:x>
      <cdr:y>0.52174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543800" y="2362200"/>
          <a:ext cx="6096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dirty="0" smtClean="0"/>
            <a:t>(N</a:t>
          </a:r>
          <a:r>
            <a:rPr lang="en-US" sz="1800" baseline="-25000" dirty="0" smtClean="0"/>
            <a:t>2</a:t>
          </a:r>
          <a:r>
            <a:rPr lang="en-US" sz="1800" dirty="0" smtClean="0"/>
            <a:t>)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0.89815</cdr:x>
      <cdr:y>0.52174</cdr:y>
    </cdr:from>
    <cdr:to>
      <cdr:x>0.97222</cdr:x>
      <cdr:y>0.5942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7391400" y="2743200"/>
          <a:ext cx="6096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/>
            <a:t>(O</a:t>
          </a:r>
          <a:r>
            <a:rPr lang="en-US" sz="1800" baseline="-25000" dirty="0" smtClean="0"/>
            <a:t>2</a:t>
          </a:r>
          <a:r>
            <a:rPr lang="en-US" sz="1800" dirty="0" smtClean="0"/>
            <a:t>)</a:t>
          </a:r>
          <a:endParaRPr lang="en-US" sz="1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Air Quality &amp; You!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33801" y="0"/>
            <a:ext cx="3122613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4 – Lesson 4.2 The Smog has Lifted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5684"/>
            <a:ext cx="3352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775684"/>
            <a:ext cx="1066892" cy="42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Air Quality &amp; You!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0001" y="0"/>
            <a:ext cx="3046413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Natural Resources and Ecology       Unit 4 – Lesson 4.2 The Smog has Lifted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20775" y="693738"/>
            <a:ext cx="461645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88644"/>
            <a:ext cx="5486400" cy="41576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5684"/>
            <a:ext cx="32766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775684"/>
            <a:ext cx="2971800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775684"/>
            <a:ext cx="1066892" cy="42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2014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Air Quality &amp; You!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 Unit 4 – Lesson 4.2 The Smog has Lifted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966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Air Quality &amp; You!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100171" y="24063"/>
            <a:ext cx="3732179" cy="46966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4 – Lesson 4.2 The Smog has Lifted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932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966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Air Quality &amp; You!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274942" y="0"/>
            <a:ext cx="3581471" cy="46966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4 – Lesson 4.2 The Smog has Lifted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978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Air pollutants can originate with natural or human processes. Air pollution is defined as h</a:t>
            </a:r>
            <a:r>
              <a:rPr lang="en-US" dirty="0"/>
              <a:t>uman-made contamination of the atmosphere, beyond that which is natural.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4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 Unit 4 – Lesson 4.2 The Smog has Lifted</a:t>
            </a:r>
            <a:endParaRPr lang="en-US" dirty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Air Quality &amp;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532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interrelationships among pollutants, sources, transport and transformation pathways, and environmental effects are complex. </a:t>
            </a:r>
          </a:p>
          <a:p>
            <a:endParaRPr lang="en-US" dirty="0"/>
          </a:p>
          <a:p>
            <a:r>
              <a:rPr lang="en-US" dirty="0"/>
              <a:t>For example, emissions from various sources contribute to ozone, particle pollution, and acid rain formation in the atmosphere. </a:t>
            </a:r>
          </a:p>
          <a:p>
            <a:pPr marL="174708" indent="-174708">
              <a:buFont typeface="Arial" pitchFamily="34" charset="0"/>
              <a:buChar char="•"/>
            </a:pPr>
            <a:r>
              <a:rPr lang="en-US" dirty="0"/>
              <a:t>The photochemistry involved to form these pollutants is enhanced by sunlight. </a:t>
            </a:r>
          </a:p>
          <a:p>
            <a:pPr marL="174708" indent="-174708">
              <a:buFont typeface="Arial" pitchFamily="34" charset="0"/>
              <a:buChar char="•"/>
            </a:pPr>
            <a:r>
              <a:rPr lang="en-US" dirty="0"/>
              <a:t>Fires contribute to the build-up of particle pollution. </a:t>
            </a:r>
          </a:p>
          <a:p>
            <a:pPr marL="174708" indent="-174708">
              <a:buFont typeface="Arial" pitchFamily="34" charset="0"/>
              <a:buChar char="•"/>
            </a:pPr>
            <a:r>
              <a:rPr lang="en-US" dirty="0"/>
              <a:t>Winds disperse and transport pollution over large distances. </a:t>
            </a:r>
          </a:p>
          <a:p>
            <a:pPr marL="174708" indent="-174708">
              <a:buFont typeface="Arial" pitchFamily="34" charset="0"/>
              <a:buChar char="•"/>
            </a:pPr>
            <a:r>
              <a:rPr lang="en-US" dirty="0"/>
              <a:t>Rain washes particles out of the atmosphere into streams and lakes. </a:t>
            </a:r>
          </a:p>
          <a:p>
            <a:endParaRPr lang="en-US" dirty="0"/>
          </a:p>
          <a:p>
            <a:r>
              <a:rPr lang="en-US" dirty="0"/>
              <a:t>These processes and interrelationships create many pathways and feedback systems through which human health and ecosystems are affected. (Source: Adapted from National Science and Technology Council Committee on Environment and Natural Resources, Air Quality Research Subcommittee, 1999) </a:t>
            </a:r>
          </a:p>
          <a:p>
            <a:endParaRPr lang="en-US" baseline="0" dirty="0" smtClean="0"/>
          </a:p>
          <a:p>
            <a:r>
              <a:rPr lang="en-US" dirty="0"/>
              <a:t>Picture Source: EPA Air Pollution data  http://www.epa.gov/air/airtrends/2007/graphics/Air_pollution_pathways_textbox.gif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Air Quality &amp; You!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4 – Lesson 4.2 The Smog has Lifted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548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628775" y="549275"/>
            <a:ext cx="3206750" cy="24050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89467" y="3131079"/>
            <a:ext cx="6309360" cy="5557666"/>
          </a:xfrm>
        </p:spPr>
        <p:txBody>
          <a:bodyPr/>
          <a:lstStyle/>
          <a:p>
            <a:r>
              <a:rPr lang="en-US" dirty="0"/>
              <a:t>The EPA has established, and regularly reviews, national ambient air quality standards (NAAQS) for six principal air pollutants that affect human health and environments. These six principal air pollutants are: </a:t>
            </a:r>
          </a:p>
          <a:p>
            <a:pPr marL="174708" indent="-174708">
              <a:buFont typeface="Arial" pitchFamily="34" charset="0"/>
              <a:buChar char="•"/>
            </a:pPr>
            <a:r>
              <a:rPr lang="en-US" dirty="0"/>
              <a:t>Ground-level ozone (O</a:t>
            </a:r>
            <a:r>
              <a:rPr lang="en-US" baseline="-25000" dirty="0"/>
              <a:t>3</a:t>
            </a:r>
            <a:r>
              <a:rPr lang="en-US" dirty="0"/>
              <a:t>)</a:t>
            </a:r>
          </a:p>
          <a:p>
            <a:pPr marL="174708" indent="-174708">
              <a:buFont typeface="Arial" pitchFamily="34" charset="0"/>
              <a:buChar char="•"/>
            </a:pPr>
            <a:r>
              <a:rPr lang="en-US" dirty="0"/>
              <a:t>Particulate matter (PM)</a:t>
            </a:r>
          </a:p>
          <a:p>
            <a:pPr marL="174708" indent="-174708">
              <a:buFont typeface="Arial" pitchFamily="34" charset="0"/>
              <a:buChar char="•"/>
            </a:pPr>
            <a:r>
              <a:rPr lang="en-US" dirty="0"/>
              <a:t>Nitrogen dioxide (NO</a:t>
            </a:r>
            <a:r>
              <a:rPr lang="en-US" baseline="-25000" dirty="0"/>
              <a:t>2</a:t>
            </a:r>
            <a:r>
              <a:rPr lang="en-US" dirty="0"/>
              <a:t>)</a:t>
            </a:r>
          </a:p>
          <a:p>
            <a:pPr marL="174708" indent="-174708">
              <a:buFont typeface="Arial" pitchFamily="34" charset="0"/>
              <a:buChar char="•"/>
            </a:pPr>
            <a:r>
              <a:rPr lang="en-US" dirty="0"/>
              <a:t>Carbon monoxide (CO)</a:t>
            </a:r>
          </a:p>
          <a:p>
            <a:pPr marL="174708" indent="-174708">
              <a:buFont typeface="Arial" pitchFamily="34" charset="0"/>
              <a:buChar char="•"/>
            </a:pPr>
            <a:r>
              <a:rPr lang="en-US" dirty="0"/>
              <a:t>Sulfur dioxide (SO</a:t>
            </a:r>
            <a:r>
              <a:rPr lang="en-US" baseline="-25000" dirty="0"/>
              <a:t>2</a:t>
            </a:r>
            <a:r>
              <a:rPr lang="en-US" dirty="0"/>
              <a:t>)</a:t>
            </a:r>
          </a:p>
          <a:p>
            <a:pPr marL="174708" indent="-174708">
              <a:buFont typeface="Arial" pitchFamily="34" charset="0"/>
              <a:buChar char="•"/>
            </a:pPr>
            <a:r>
              <a:rPr lang="en-US" dirty="0"/>
              <a:t>Lead (</a:t>
            </a:r>
            <a:r>
              <a:rPr lang="en-US" dirty="0" err="1"/>
              <a:t>Pb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sz="1100" dirty="0"/>
              <a:t>Some of these pollutants (CO, SO</a:t>
            </a:r>
            <a:r>
              <a:rPr lang="en-US" sz="1100" baseline="-25000" dirty="0"/>
              <a:t>2</a:t>
            </a:r>
            <a:r>
              <a:rPr lang="en-US" sz="1100" dirty="0"/>
              <a:t> , and lead) are emitted directly from a variety of sources. Ozone is not directly emitted, but is formed when nitrogen oxides (</a:t>
            </a:r>
            <a:r>
              <a:rPr lang="en-US" sz="1100" dirty="0" err="1"/>
              <a:t>NOx</a:t>
            </a:r>
            <a:r>
              <a:rPr lang="en-US" sz="1100" dirty="0"/>
              <a:t>) and volatile</a:t>
            </a:r>
          </a:p>
          <a:p>
            <a:r>
              <a:rPr lang="en-US" sz="1100" dirty="0"/>
              <a:t>organic compounds (VOCs) react in the presence of sunlight. NO</a:t>
            </a:r>
            <a:r>
              <a:rPr lang="en-US" sz="1100" baseline="-25000" dirty="0"/>
              <a:t>2</a:t>
            </a:r>
            <a:r>
              <a:rPr lang="en-US" sz="1100" dirty="0"/>
              <a:t> is formed in the air through the oxidation of nitric oxide (NO). PM, also known as particle pollution, can be directly emitted or formed when gaseous emissions react in the atmosphere. </a:t>
            </a:r>
          </a:p>
          <a:p>
            <a:endParaRPr lang="en-US" sz="1100" dirty="0"/>
          </a:p>
          <a:p>
            <a:r>
              <a:rPr lang="en-US" sz="1100" dirty="0"/>
              <a:t>Particle pollution is regulated as PM</a:t>
            </a:r>
            <a:r>
              <a:rPr lang="en-US" sz="1100" baseline="-25000" dirty="0"/>
              <a:t>2.5</a:t>
            </a:r>
            <a:r>
              <a:rPr lang="en-US" sz="1100" dirty="0"/>
              <a:t> , or “fine particles” with diameters less than or equal to 2.5 micrometers (</a:t>
            </a:r>
            <a:r>
              <a:rPr lang="en-US" sz="1100" dirty="0" err="1"/>
              <a:t>μm</a:t>
            </a:r>
            <a:r>
              <a:rPr lang="en-US" sz="1100" dirty="0"/>
              <a:t>), and PM</a:t>
            </a:r>
            <a:r>
              <a:rPr lang="en-US" sz="1100" baseline="-25000" dirty="0"/>
              <a:t>10</a:t>
            </a:r>
            <a:r>
              <a:rPr lang="en-US" sz="1100" dirty="0"/>
              <a:t> , which includes all particles with diameters</a:t>
            </a:r>
          </a:p>
          <a:p>
            <a:r>
              <a:rPr lang="en-US" sz="1100" dirty="0"/>
              <a:t>less than or equal to 10 </a:t>
            </a:r>
            <a:r>
              <a:rPr lang="en-US" sz="1100" dirty="0" err="1"/>
              <a:t>μm</a:t>
            </a:r>
            <a:r>
              <a:rPr lang="en-US" sz="1100" dirty="0"/>
              <a:t>. </a:t>
            </a:r>
          </a:p>
          <a:p>
            <a:endParaRPr lang="en-US" sz="1100" dirty="0"/>
          </a:p>
          <a:p>
            <a:r>
              <a:rPr lang="en-US" sz="1100" dirty="0"/>
              <a:t>All of the six principal pollutants show improvement over the 27-year period. While progress has been made nationally, there are still areas that have local air quality problems </a:t>
            </a:r>
            <a:r>
              <a:rPr lang="en-US" sz="1100" dirty="0" smtClean="0"/>
              <a:t>caused by </a:t>
            </a:r>
            <a:r>
              <a:rPr lang="en-US" sz="1100" dirty="0"/>
              <a:t>one or more pollutants. Ozone </a:t>
            </a:r>
            <a:r>
              <a:rPr lang="fr-FR" sz="1100" dirty="0"/>
              <a:t>and fine particule pollution continue to </a:t>
            </a:r>
            <a:r>
              <a:rPr lang="en-US" sz="1100" dirty="0"/>
              <a:t>present air quality concerns throughout much of the U.S., with many monitors measuring concentrations above, or close to, national air quality standards.</a:t>
            </a:r>
          </a:p>
          <a:p>
            <a:endParaRPr lang="en-US" sz="1100" dirty="0"/>
          </a:p>
          <a:p>
            <a:r>
              <a:rPr lang="en-US" sz="1100" dirty="0"/>
              <a:t>Text Source: EPA – Six Principle Pollutants at URL: http://www.epa.gov/air/airtrends/2007/report/sixprincipalpollutants.pdf</a:t>
            </a:r>
          </a:p>
          <a:p>
            <a:r>
              <a:rPr lang="en-US" sz="1100" dirty="0"/>
              <a:t>Picture Source: EPA at URL: http://www.epa.gov/air/airtrends/2007/graphics/Figure_1.gif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Air Quality &amp; You!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4 – Lesson 4.2 The Smog has Lifted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824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EPA provides an AQI based on five of the six principal pollutants: ozone, PM</a:t>
            </a:r>
            <a:r>
              <a:rPr lang="en-US" baseline="-25000" dirty="0"/>
              <a:t>2.5</a:t>
            </a:r>
            <a:r>
              <a:rPr lang="en-US" dirty="0"/>
              <a:t>, NO</a:t>
            </a:r>
            <a:r>
              <a:rPr lang="en-US" baseline="-25000" dirty="0"/>
              <a:t>2</a:t>
            </a:r>
            <a:r>
              <a:rPr lang="en-US" dirty="0"/>
              <a:t>, CO, and SO</a:t>
            </a:r>
            <a:r>
              <a:rPr lang="en-US" baseline="-25000" dirty="0"/>
              <a:t>2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The AQI indicates a level of health concern.</a:t>
            </a:r>
          </a:p>
          <a:p>
            <a:endParaRPr lang="en-US" dirty="0"/>
          </a:p>
          <a:p>
            <a:r>
              <a:rPr lang="en-US" dirty="0"/>
              <a:t>A value of 100 generally corresponds to the national air quality standard for each pollutant. Values below 100 are generally thought of as satisfactory. Values above 100 </a:t>
            </a:r>
            <a:r>
              <a:rPr lang="en-US" dirty="0" smtClean="0"/>
              <a:t>are considered </a:t>
            </a:r>
            <a:r>
              <a:rPr lang="en-US" dirty="0"/>
              <a:t>to be unhealthy—at first for certain sensitive groups of people, then for everyone as the AQI values increase. </a:t>
            </a:r>
          </a:p>
          <a:p>
            <a:endParaRPr lang="en-US" dirty="0"/>
          </a:p>
          <a:p>
            <a:r>
              <a:rPr lang="en-US" dirty="0"/>
              <a:t>For more information about the AQI, visit http://www.airnow.gov.</a:t>
            </a:r>
          </a:p>
          <a:p>
            <a:endParaRPr lang="en-US" dirty="0"/>
          </a:p>
          <a:p>
            <a:r>
              <a:rPr lang="en-US" dirty="0"/>
              <a:t>Picture source: EPA at URL: http://www.epa.gov/air/airtrends/2007/graphics/AQI_textbox.gif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Air Quality &amp; You!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4 – Lesson 4.2 The Smog has Lifted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294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Air Quality &amp; You!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4 – Lesson 4.2 The Smog has Lifted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1162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Copyright 2014</a:t>
            </a:r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966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Air Quality &amp; You!</a:t>
            </a:r>
            <a:endParaRPr lang="en-US" dirty="0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262910" y="0"/>
            <a:ext cx="3581471" cy="46966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Natural Resources and Ecology     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4 – Lesson 4.2 The Smog has Lifted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640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C4884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Natural Resources and Ecology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C4884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a.gov/air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pa.gov/air/airtrends/2007/report/sixprincipalpollutants.pdf" TargetMode="External"/><Relationship Id="rId4" Type="http://schemas.openxmlformats.org/officeDocument/2006/relationships/hyperlink" Target="http://www.epa.gov/air/airtrends/2007/report/highlights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C4884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Natural Resources and Ecology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Air Quality &amp; You!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Unit 4 – Lesson 4.2 The Smog has Lifted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17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Composition of Air</a:t>
            </a:r>
            <a:endParaRPr lang="en-US" dirty="0"/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/>
          </p:nvPr>
        </p:nvGraphicFramePr>
        <p:xfrm>
          <a:off x="609600" y="9906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96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/>
              <a:t>A</a:t>
            </a:r>
            <a:r>
              <a:rPr lang="en-US" dirty="0" smtClean="0"/>
              <a:t>ir Pollution?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Air </a:t>
            </a:r>
            <a:r>
              <a:rPr lang="en-US" dirty="0" smtClean="0"/>
              <a:t>pollutants originate from </a:t>
            </a:r>
            <a:r>
              <a:rPr lang="en-US" dirty="0"/>
              <a:t>many </a:t>
            </a:r>
            <a:r>
              <a:rPr lang="en-US" dirty="0" smtClean="0"/>
              <a:t>sources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Combustion processes</a:t>
            </a:r>
          </a:p>
          <a:p>
            <a:pPr lvl="1"/>
            <a:r>
              <a:rPr lang="en-US" dirty="0"/>
              <a:t>Chemical </a:t>
            </a:r>
            <a:r>
              <a:rPr lang="en-US" dirty="0" smtClean="0"/>
              <a:t>reactions</a:t>
            </a:r>
          </a:p>
          <a:p>
            <a:pPr lvl="1"/>
            <a:r>
              <a:rPr lang="en-US" dirty="0" smtClean="0"/>
              <a:t>Natural occurrences</a:t>
            </a:r>
          </a:p>
          <a:p>
            <a:pPr lvl="2"/>
            <a:r>
              <a:rPr lang="en-US" dirty="0"/>
              <a:t>Windblown </a:t>
            </a:r>
            <a:r>
              <a:rPr lang="en-US" dirty="0" smtClean="0"/>
              <a:t>dust </a:t>
            </a:r>
            <a:endParaRPr lang="en-US" dirty="0"/>
          </a:p>
          <a:p>
            <a:pPr lvl="2"/>
            <a:r>
              <a:rPr lang="en-US" dirty="0" smtClean="0"/>
              <a:t>Wildfires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Air pollution threatens the health of:</a:t>
            </a:r>
          </a:p>
          <a:p>
            <a:pPr lvl="1"/>
            <a:r>
              <a:rPr lang="en-US" dirty="0"/>
              <a:t>Humans </a:t>
            </a:r>
          </a:p>
          <a:p>
            <a:pPr lvl="1"/>
            <a:r>
              <a:rPr lang="en-US" dirty="0" smtClean="0"/>
              <a:t>Animals</a:t>
            </a:r>
          </a:p>
          <a:p>
            <a:pPr lvl="1"/>
            <a:r>
              <a:rPr lang="en-US" dirty="0" smtClean="0"/>
              <a:t>Plants</a:t>
            </a:r>
          </a:p>
          <a:p>
            <a:pPr lvl="1"/>
            <a:r>
              <a:rPr lang="en-US" dirty="0" smtClean="0"/>
              <a:t>Water </a:t>
            </a:r>
          </a:p>
          <a:p>
            <a:pPr lvl="1"/>
            <a:r>
              <a:rPr lang="en-US" dirty="0" smtClean="0"/>
              <a:t>Soil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55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Air Pollution Pathways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17" y="1770063"/>
            <a:ext cx="7708366" cy="4410075"/>
          </a:xfrm>
        </p:spPr>
      </p:pic>
      <p:sp>
        <p:nvSpPr>
          <p:cNvPr id="10" name="TextBox 9"/>
          <p:cNvSpPr txBox="1"/>
          <p:nvPr/>
        </p:nvSpPr>
        <p:spPr>
          <a:xfrm>
            <a:off x="228600" y="6322367"/>
            <a:ext cx="701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Source: EPA  at URL: http</a:t>
            </a:r>
            <a:r>
              <a:rPr lang="en-US" sz="1200" dirty="0"/>
              <a:t>://www.epa.gov/air/airtrends/2007/graphics/Air_pollution_pathways_textbox.gif</a:t>
            </a:r>
          </a:p>
        </p:txBody>
      </p:sp>
    </p:spTree>
    <p:extLst>
      <p:ext uri="{BB962C8B-B14F-4D97-AF65-F5344CB8AC3E}">
        <p14:creationId xmlns:p14="http://schemas.microsoft.com/office/powerpoint/2010/main" val="87154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Six Common Pollutants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057400"/>
            <a:ext cx="7467600" cy="4122682"/>
          </a:xfrm>
        </p:spPr>
        <p:txBody>
          <a:bodyPr/>
          <a:lstStyle/>
          <a:p>
            <a:pPr marL="174708" indent="-174708"/>
            <a:r>
              <a:rPr lang="en-US" dirty="0"/>
              <a:t>Ground-level </a:t>
            </a:r>
            <a:r>
              <a:rPr lang="en-US" dirty="0" smtClean="0"/>
              <a:t>ozone</a:t>
            </a:r>
            <a:endParaRPr lang="en-US" dirty="0"/>
          </a:p>
          <a:p>
            <a:pPr marL="174708" indent="-174708"/>
            <a:r>
              <a:rPr lang="en-US" dirty="0"/>
              <a:t>Particulate </a:t>
            </a:r>
            <a:r>
              <a:rPr lang="en-US" dirty="0" smtClean="0"/>
              <a:t>matter</a:t>
            </a:r>
            <a:endParaRPr lang="en-US" dirty="0"/>
          </a:p>
          <a:p>
            <a:pPr marL="174708" indent="-174708"/>
            <a:r>
              <a:rPr lang="en-US" dirty="0"/>
              <a:t>Nitrogen </a:t>
            </a:r>
            <a:r>
              <a:rPr lang="en-US" dirty="0" smtClean="0"/>
              <a:t>dioxide</a:t>
            </a:r>
            <a:endParaRPr lang="en-US" dirty="0"/>
          </a:p>
          <a:p>
            <a:pPr marL="174708" indent="-174708"/>
            <a:r>
              <a:rPr lang="en-US" dirty="0"/>
              <a:t>Carbon </a:t>
            </a:r>
            <a:r>
              <a:rPr lang="en-US" dirty="0" smtClean="0"/>
              <a:t>monoxide</a:t>
            </a:r>
            <a:endParaRPr lang="en-US" dirty="0"/>
          </a:p>
          <a:p>
            <a:pPr marL="174708" indent="-174708"/>
            <a:r>
              <a:rPr lang="en-US" dirty="0"/>
              <a:t>Sulfur </a:t>
            </a:r>
            <a:r>
              <a:rPr lang="en-US" dirty="0" smtClean="0"/>
              <a:t>dioxide</a:t>
            </a:r>
            <a:endParaRPr lang="en-US" dirty="0"/>
          </a:p>
          <a:p>
            <a:pPr marL="174708" indent="-174708"/>
            <a:r>
              <a:rPr lang="en-US" dirty="0" smtClean="0"/>
              <a:t>Lead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67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Air Quality Index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195" y="1770063"/>
            <a:ext cx="3423610" cy="4410075"/>
          </a:xfrm>
        </p:spPr>
      </p:pic>
      <p:sp>
        <p:nvSpPr>
          <p:cNvPr id="8" name="TextBox 7"/>
          <p:cNvSpPr txBox="1"/>
          <p:nvPr/>
        </p:nvSpPr>
        <p:spPr>
          <a:xfrm>
            <a:off x="228600" y="6581001"/>
            <a:ext cx="701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Source: EPA  at URL</a:t>
            </a:r>
            <a:r>
              <a:rPr lang="en-US" sz="1200" dirty="0"/>
              <a:t>: http://www.epa.gov/air/airtrends/2007/graphics/AQI_textbox.gif</a:t>
            </a:r>
          </a:p>
        </p:txBody>
      </p:sp>
    </p:spTree>
    <p:extLst>
      <p:ext uri="{BB962C8B-B14F-4D97-AF65-F5344CB8AC3E}">
        <p14:creationId xmlns:p14="http://schemas.microsoft.com/office/powerpoint/2010/main" val="68706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National Ambient Air Quality Standards (NAAQS)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6581001"/>
            <a:ext cx="701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Source: EPA </a:t>
            </a:r>
            <a:r>
              <a:rPr lang="en-US" sz="1200" i="1" dirty="0"/>
              <a:t>Six principle pollutants: Latest findings on national air </a:t>
            </a:r>
            <a:r>
              <a:rPr lang="en-US" sz="1200" i="1" dirty="0" smtClean="0"/>
              <a:t>quality page 5</a:t>
            </a:r>
            <a:endParaRPr lang="en-US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2057400"/>
            <a:ext cx="8229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Clean Air Act – Environmental Protection Agency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Primary Standards – protect public health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Secondary Standards – protect public welfare from adverse effects including visibility impairment and environmental impacts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59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References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>
            <a:normAutofit fontScale="85000" lnSpcReduction="20000"/>
          </a:bodyPr>
          <a:lstStyle/>
          <a:p>
            <a:pPr marL="463550" indent="-463550"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United States EPA. (2012 )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Air and radiation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 Retrieved </a:t>
            </a:r>
            <a:r>
              <a:rPr lang="en-US" dirty="0" smtClean="0"/>
              <a:t>from </a:t>
            </a:r>
            <a:r>
              <a:rPr lang="en-US" dirty="0">
                <a:hlinkClick r:id="rId3"/>
              </a:rPr>
              <a:t>http://www.epa.gov/air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 smtClean="0"/>
          </a:p>
          <a:p>
            <a:pPr marL="463550" indent="-463550">
              <a:buNone/>
            </a:pPr>
            <a:r>
              <a:rPr lang="en-US" dirty="0"/>
              <a:t>United States EPA.</a:t>
            </a:r>
            <a:r>
              <a:rPr lang="en-US" dirty="0" smtClean="0"/>
              <a:t>(</a:t>
            </a:r>
            <a:r>
              <a:rPr lang="en-US" dirty="0" smtClean="0"/>
              <a:t>2012). </a:t>
            </a:r>
            <a:r>
              <a:rPr lang="en-US" i="1" dirty="0" smtClean="0"/>
              <a:t>Highlights: Latest findings on national air quality</a:t>
            </a:r>
            <a:r>
              <a:rPr lang="en-US" dirty="0" smtClean="0"/>
              <a:t>. </a:t>
            </a:r>
            <a:r>
              <a:rPr lang="en-US" dirty="0"/>
              <a:t>Retrieved </a:t>
            </a:r>
            <a:r>
              <a:rPr lang="en-US" dirty="0" smtClean="0"/>
              <a:t>from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www.epa.gov/air/airtrends/2007/report/highlights.pdf</a:t>
            </a:r>
            <a:r>
              <a:rPr lang="en-US" dirty="0" smtClean="0"/>
              <a:t>  </a:t>
            </a:r>
            <a:endParaRPr lang="en-US" dirty="0" smtClean="0"/>
          </a:p>
          <a:p>
            <a:pPr marL="463550" indent="-463550">
              <a:buNone/>
            </a:pPr>
            <a:r>
              <a:rPr lang="en-US" dirty="0"/>
              <a:t>United States EPA.</a:t>
            </a:r>
            <a:r>
              <a:rPr lang="en-US" dirty="0" smtClean="0"/>
              <a:t>(</a:t>
            </a:r>
            <a:r>
              <a:rPr lang="en-US" dirty="0"/>
              <a:t>2012). </a:t>
            </a:r>
            <a:r>
              <a:rPr lang="en-US" i="1" dirty="0" smtClean="0"/>
              <a:t>Six principal pollutants: </a:t>
            </a:r>
            <a:r>
              <a:rPr lang="en-US" i="1" dirty="0"/>
              <a:t>Latest findings on national air quality</a:t>
            </a:r>
            <a:r>
              <a:rPr lang="en-US" dirty="0"/>
              <a:t>. Retrieved </a:t>
            </a:r>
            <a:r>
              <a:rPr lang="en-US" dirty="0" smtClean="0"/>
              <a:t>from </a:t>
            </a: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www.epa.gov/air/airtrends/2007/report/sixprincipalpollutants.pdf</a:t>
            </a:r>
            <a:r>
              <a:rPr lang="en-US" dirty="0" smtClean="0"/>
              <a:t> </a:t>
            </a:r>
            <a:endParaRPr lang="en-US" dirty="0"/>
          </a:p>
          <a:p>
            <a:pPr marL="463550" indent="-463550">
              <a:buNone/>
            </a:pPr>
            <a:r>
              <a:rPr lang="en-US" dirty="0" smtClean="0"/>
              <a:t> </a:t>
            </a:r>
            <a:endParaRPr lang="en-US" dirty="0"/>
          </a:p>
          <a:p>
            <a:pPr marL="463550" indent="-463550">
              <a:buNone/>
            </a:pPr>
            <a:endParaRPr lang="en-US" dirty="0" smtClean="0"/>
          </a:p>
          <a:p>
            <a:pPr marL="463550" indent="-46355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9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RE_PPT_Template" id="{52D7FC26-FAB3-4033-9A56-9CBB2D7E6788}" vid="{4413C327-70F5-4C13-B797-6ECF61386DB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NRE_PPT_Template</Template>
  <TotalTime>38</TotalTime>
  <Words>1034</Words>
  <Application>Microsoft Office PowerPoint</Application>
  <PresentationFormat>On-screen Show (4:3)</PresentationFormat>
  <Paragraphs>141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NRE_PowerPoint_Template</vt:lpstr>
      <vt:lpstr>PowerPoint Presentation</vt:lpstr>
      <vt:lpstr>Air Quality &amp; You!</vt:lpstr>
      <vt:lpstr>Composition of Air</vt:lpstr>
      <vt:lpstr>What is Air Pollution?</vt:lpstr>
      <vt:lpstr>Air Pollution Pathways</vt:lpstr>
      <vt:lpstr>Six Common Pollutants</vt:lpstr>
      <vt:lpstr>Air Quality Index</vt:lpstr>
      <vt:lpstr>National Ambient Air Quality Standards (NAAQS)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NRE - Lesson 4.2 Air Quality and You</dc:subject>
  <dc:creator>Pam B. Newberry</dc:creator>
  <cp:lastModifiedBy>Marlene Mensch</cp:lastModifiedBy>
  <cp:revision>11</cp:revision>
  <cp:lastPrinted>2014-10-06T23:06:37Z</cp:lastPrinted>
  <dcterms:created xsi:type="dcterms:W3CDTF">2014-10-06T22:57:22Z</dcterms:created>
  <dcterms:modified xsi:type="dcterms:W3CDTF">2015-02-12T20:05:37Z</dcterms:modified>
</cp:coreProperties>
</file>