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72" r:id="rId3"/>
    <p:sldId id="273" r:id="rId4"/>
    <p:sldId id="274" r:id="rId5"/>
    <p:sldId id="275" r:id="rId6"/>
    <p:sldId id="276" r:id="rId7"/>
    <p:sldId id="278" r:id="rId8"/>
    <p:sldId id="279" r:id="rId9"/>
    <p:sldId id="280" r:id="rId10"/>
    <p:sldId id="281" r:id="rId11"/>
    <p:sldId id="28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2" clrIdx="0">
    <p:extLst>
      <p:ext uri="{19B8F6BF-5375-455C-9EA6-DF929625EA0E}">
        <p15:presenceInfo xmlns:p15="http://schemas.microsoft.com/office/powerpoint/2012/main" userId="e1c724a07b98bdc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884C"/>
    <a:srgbClr val="92D050"/>
    <a:srgbClr val="FF6600"/>
    <a:srgbClr val="FFFF1D"/>
    <a:srgbClr val="9966FF"/>
    <a:srgbClr val="F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4995" autoAdjust="0"/>
    <p:restoredTop sz="95405" autoAdjust="0"/>
  </p:normalViewPr>
  <p:slideViewPr>
    <p:cSldViewPr>
      <p:cViewPr varScale="1">
        <p:scale>
          <a:sx n="82" d="100"/>
          <a:sy n="82" d="100"/>
        </p:scale>
        <p:origin x="1430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3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70" d="100"/>
          <a:sy n="70" d="100"/>
        </p:scale>
        <p:origin x="2971" y="-91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Organization of the Biosphere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33800" y="0"/>
            <a:ext cx="31226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1.2 Building Biomes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3352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mtClean="0">
                <a:latin typeface="Arial" pitchFamily="34" charset="0"/>
                <a:cs typeface="Arial" pitchFamily="34" charset="0"/>
              </a:r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Organization of the Biosphere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0000" y="0"/>
            <a:ext cx="30464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Natural Resources and Ecology      Unit 1– Lesson 1.2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3276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Organization of the Biosphere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1.2 Building Biomes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50"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The relationship illustrated between biomes and temperature and precipitation are shown to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demonstrate how certain vegetation can or cannot grow.</a:t>
            </a:r>
          </a:p>
          <a:p>
            <a:pPr defTabSz="914350">
              <a:defRPr/>
            </a:pPr>
            <a:endParaRPr lang="en-US" baseline="0" dirty="0" smtClean="0">
              <a:latin typeface="Arial" pitchFamily="34" charset="0"/>
              <a:cs typeface="Arial" pitchFamily="34" charset="0"/>
            </a:endParaRPr>
          </a:p>
          <a:p>
            <a:pPr defTabSz="914350">
              <a:defRPr/>
            </a:pPr>
            <a:r>
              <a:rPr lang="en-US" baseline="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temperature is on the left and precipitation is on the bottom. </a:t>
            </a:r>
          </a:p>
          <a:p>
            <a:pPr defTabSz="914350">
              <a:defRPr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defTabSz="914350"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For example, tropical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rain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forests,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grasslands (Savannah), and deserts can all exist in the hot (red) temperate zone for temperature. </a:t>
            </a:r>
          </a:p>
          <a:p>
            <a:pPr defTabSz="914350">
              <a:defRPr/>
            </a:pPr>
            <a:endParaRPr lang="en-US" baseline="0" dirty="0" smtClean="0">
              <a:latin typeface="Arial" pitchFamily="34" charset="0"/>
              <a:cs typeface="Arial" pitchFamily="34" charset="0"/>
            </a:endParaRPr>
          </a:p>
          <a:p>
            <a:pPr defTabSz="914350">
              <a:defRPr/>
            </a:pPr>
            <a:r>
              <a:rPr lang="en-US" baseline="0" dirty="0" smtClean="0">
                <a:latin typeface="Arial" pitchFamily="34" charset="0"/>
                <a:cs typeface="Arial" pitchFamily="34" charset="0"/>
              </a:rPr>
              <a:t>While in the same section, the amount of precipitation from wet (on left) to dry (on right) determines if trees grow or only grasses or very little vegetation at all.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Organization of the Biosphere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10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352801" y="0"/>
            <a:ext cx="3503613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1.2 Building Biomes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021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11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352801" y="0"/>
            <a:ext cx="3503613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1.2 Building Biomes</a:t>
            </a:r>
            <a:endParaRPr lang="en-US" dirty="0"/>
          </a:p>
        </p:txBody>
      </p:sp>
      <p:sp>
        <p:nvSpPr>
          <p:cNvPr id="10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</p:spPr>
        <p:txBody>
          <a:bodyPr/>
          <a:lstStyle/>
          <a:p>
            <a:r>
              <a:rPr lang="en-US" dirty="0" smtClean="0"/>
              <a:t>Organization of the Biosphere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800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2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8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</p:spPr>
        <p:txBody>
          <a:bodyPr/>
          <a:lstStyle/>
          <a:p>
            <a:r>
              <a:rPr lang="en-US" dirty="0" smtClean="0"/>
              <a:t>Organization of the Biosphere</a:t>
            </a:r>
            <a:endParaRPr lang="en-US" dirty="0"/>
          </a:p>
        </p:txBody>
      </p:sp>
      <p:sp>
        <p:nvSpPr>
          <p:cNvPr id="10" name="Date Placeholder 2"/>
          <p:cNvSpPr>
            <a:spLocks noGrp="1"/>
          </p:cNvSpPr>
          <p:nvPr>
            <p:ph type="dt" idx="1"/>
          </p:nvPr>
        </p:nvSpPr>
        <p:spPr>
          <a:xfrm>
            <a:off x="3352801" y="0"/>
            <a:ext cx="3503613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1.2 Building Biomes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106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50">
              <a:defRPr/>
            </a:pPr>
            <a:r>
              <a:rPr lang="en-US" baseline="0" dirty="0" smtClean="0">
                <a:latin typeface="Arial" pitchFamily="34" charset="0"/>
                <a:cs typeface="Arial" pitchFamily="34" charset="0"/>
              </a:rPr>
              <a:t>Recall that the prefix “bio” means living while the word “sphere” is a reference to the Earth. </a:t>
            </a:r>
          </a:p>
          <a:p>
            <a:pPr defTabSz="914350">
              <a:defRPr/>
            </a:pPr>
            <a:endParaRPr lang="en-US" baseline="0" dirty="0" smtClean="0">
              <a:latin typeface="Arial" pitchFamily="34" charset="0"/>
              <a:cs typeface="Arial" pitchFamily="34" charset="0"/>
            </a:endParaRPr>
          </a:p>
          <a:p>
            <a:pPr defTabSz="914350">
              <a:defRPr/>
            </a:pPr>
            <a:r>
              <a:rPr lang="en-US" baseline="0" dirty="0" smtClean="0">
                <a:latin typeface="Arial" pitchFamily="34" charset="0"/>
                <a:cs typeface="Arial" pitchFamily="34" charset="0"/>
              </a:rPr>
              <a:t>The biosphere is that part of the planet where all living organisms exist and includes both land and water.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3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8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</p:spPr>
        <p:txBody>
          <a:bodyPr/>
          <a:lstStyle/>
          <a:p>
            <a:r>
              <a:rPr lang="en-US" dirty="0" smtClean="0"/>
              <a:t>Organization of the Biosphere</a:t>
            </a:r>
            <a:endParaRPr lang="en-US" dirty="0"/>
          </a:p>
        </p:txBody>
      </p:sp>
      <p:sp>
        <p:nvSpPr>
          <p:cNvPr id="10" name="Date Placeholder 2"/>
          <p:cNvSpPr>
            <a:spLocks noGrp="1"/>
          </p:cNvSpPr>
          <p:nvPr>
            <p:ph type="dt" idx="1"/>
          </p:nvPr>
        </p:nvSpPr>
        <p:spPr>
          <a:xfrm>
            <a:off x="3352801" y="0"/>
            <a:ext cx="3503613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1.2 Building Biomes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964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Notice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the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locations across the Earth where the same conditions exist resulting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in the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development of the same biomes. 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For example, the orange area across northern Canada and also northern Europe, represents the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baseline="0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aiga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biome.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Taiga is a subarctic, evergreen coniferous forest of northern Eurasia located just south of the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tundra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and dominated by firs and spruces.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Tundra is a vast, flat, treeless Arctic region of Europe, Asia, and North America in which the subsoil is permanently frozen.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During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Project </a:t>
            </a:r>
            <a:r>
              <a:rPr lang="en-US" b="1" baseline="0" dirty="0" smtClean="0">
                <a:latin typeface="Arial" pitchFamily="34" charset="0"/>
                <a:cs typeface="Arial" pitchFamily="34" charset="0"/>
              </a:rPr>
              <a:t>1.2.1 Where in the Biome am I?</a:t>
            </a:r>
            <a:r>
              <a:rPr lang="en-US" b="0" baseline="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you will research the biomes of the Earth and discover specific aspects that make each different and unique.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Organization of the Biosphere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4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352801" y="0"/>
            <a:ext cx="3503613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1.2 Building Biomes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510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>
                <a:latin typeface="Arial" pitchFamily="34" charset="0"/>
                <a:cs typeface="Arial" pitchFamily="34" charset="0"/>
              </a:rPr>
              <a:t>Note the species that live in a common area are organized into populations. </a:t>
            </a:r>
          </a:p>
          <a:p>
            <a:endParaRPr lang="en-US" baseline="0" dirty="0" smtClean="0">
              <a:latin typeface="Arial" pitchFamily="34" charset="0"/>
              <a:cs typeface="Arial" pitchFamily="34" charset="0"/>
            </a:endParaRPr>
          </a:p>
          <a:p>
            <a:r>
              <a:rPr lang="en-US" baseline="0" dirty="0" smtClean="0">
                <a:latin typeface="Arial" pitchFamily="34" charset="0"/>
                <a:cs typeface="Arial" pitchFamily="34" charset="0"/>
              </a:rPr>
              <a:t>Populations of different species within an area exist as a community. </a:t>
            </a:r>
          </a:p>
          <a:p>
            <a:endParaRPr lang="en-US" baseline="0" dirty="0" smtClean="0">
              <a:latin typeface="Arial" pitchFamily="34" charset="0"/>
              <a:cs typeface="Arial" pitchFamily="34" charset="0"/>
            </a:endParaRPr>
          </a:p>
          <a:p>
            <a:r>
              <a:rPr lang="en-US" baseline="0" dirty="0" smtClean="0">
                <a:latin typeface="Arial" pitchFamily="34" charset="0"/>
                <a:cs typeface="Arial" pitchFamily="34" charset="0"/>
              </a:rPr>
              <a:t>Communities interact with non-living elements and exist within an ecosystem. </a:t>
            </a:r>
          </a:p>
          <a:p>
            <a:endParaRPr lang="en-US" baseline="0" dirty="0" smtClean="0">
              <a:latin typeface="Arial" pitchFamily="34" charset="0"/>
              <a:cs typeface="Arial" pitchFamily="34" charset="0"/>
            </a:endParaRPr>
          </a:p>
          <a:p>
            <a:r>
              <a:rPr lang="en-US" baseline="0" dirty="0" smtClean="0">
                <a:latin typeface="Arial" pitchFamily="34" charset="0"/>
                <a:cs typeface="Arial" pitchFamily="34" charset="0"/>
              </a:rPr>
              <a:t>Multiple ecosystems can make up a biome. </a:t>
            </a:r>
          </a:p>
          <a:p>
            <a:endParaRPr lang="en-US" baseline="0" dirty="0" smtClean="0">
              <a:latin typeface="Arial" pitchFamily="34" charset="0"/>
              <a:cs typeface="Arial" pitchFamily="34" charset="0"/>
            </a:endParaRPr>
          </a:p>
          <a:p>
            <a:r>
              <a:rPr lang="en-US" baseline="0" dirty="0" smtClean="0">
                <a:latin typeface="Arial" pitchFamily="34" charset="0"/>
                <a:cs typeface="Arial" pitchFamily="34" charset="0"/>
              </a:rPr>
              <a:t>The biome is the largest level of organization within the biosphere. </a:t>
            </a:r>
          </a:p>
          <a:p>
            <a:endParaRPr lang="en-US" baseline="0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Organization of the Biosphere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5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352801" y="0"/>
            <a:ext cx="3503613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1.2 Building Biomes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085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Organization of the Biosphere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1.2 Building Biomes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086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50">
              <a:defRPr/>
            </a:pPr>
            <a:r>
              <a:rPr lang="en-US" baseline="0" dirty="0" smtClean="0">
                <a:latin typeface="Arial" pitchFamily="34" charset="0"/>
                <a:cs typeface="Arial" pitchFamily="34" charset="0"/>
              </a:rPr>
              <a:t>Climate means the prevailing weather conditions and incudes all the factors shown. </a:t>
            </a:r>
          </a:p>
          <a:p>
            <a:pPr defTabSz="914350">
              <a:defRPr/>
            </a:pPr>
            <a:endParaRPr lang="en-US" baseline="0" dirty="0" smtClean="0">
              <a:latin typeface="Arial" pitchFamily="34" charset="0"/>
              <a:cs typeface="Arial" pitchFamily="34" charset="0"/>
            </a:endParaRPr>
          </a:p>
          <a:p>
            <a:pPr defTabSz="914350">
              <a:defRPr/>
            </a:pPr>
            <a:r>
              <a:rPr lang="en-US" baseline="0" dirty="0" smtClean="0">
                <a:latin typeface="Arial" pitchFamily="34" charset="0"/>
                <a:cs typeface="Arial" pitchFamily="34" charset="0"/>
              </a:rPr>
              <a:t>These features all influence the plants that can grow and also impacts what animals can survive in an area. </a:t>
            </a:r>
          </a:p>
          <a:p>
            <a:pPr defTabSz="914350">
              <a:defRPr/>
            </a:pPr>
            <a:endParaRPr lang="en-US" baseline="0" dirty="0" smtClean="0">
              <a:latin typeface="Arial" pitchFamily="34" charset="0"/>
              <a:cs typeface="Arial" pitchFamily="34" charset="0"/>
            </a:endParaRPr>
          </a:p>
          <a:p>
            <a:pPr defTabSz="914350">
              <a:defRPr/>
            </a:pPr>
            <a:r>
              <a:rPr lang="en-US" baseline="0" dirty="0" smtClean="0">
                <a:latin typeface="Arial" pitchFamily="34" charset="0"/>
                <a:cs typeface="Arial" pitchFamily="34" charset="0"/>
              </a:rPr>
              <a:t>The climate impacts the rate at which rocks breakdown and release minerals, forming soil. </a:t>
            </a:r>
          </a:p>
          <a:p>
            <a:pPr defTabSz="914350">
              <a:defRPr/>
            </a:pPr>
            <a:endParaRPr lang="en-US" baseline="0" dirty="0" smtClean="0">
              <a:latin typeface="Arial" pitchFamily="34" charset="0"/>
              <a:cs typeface="Arial" pitchFamily="34" charset="0"/>
            </a:endParaRPr>
          </a:p>
          <a:p>
            <a:pPr defTabSz="914350">
              <a:defRPr/>
            </a:pPr>
            <a:r>
              <a:rPr lang="en-US" baseline="0" dirty="0" smtClean="0">
                <a:latin typeface="Arial" pitchFamily="34" charset="0"/>
                <a:cs typeface="Arial" pitchFamily="34" charset="0"/>
              </a:rPr>
              <a:t>All of these factors together make climate the most influential of the abiotic factors in a biome.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Organization of the Biosphere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7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352801" y="0"/>
            <a:ext cx="3503613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1.2 Building Biomes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6652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50"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Of all the climatic factors,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temperature and precipitation have the greatest influence. </a:t>
            </a:r>
          </a:p>
          <a:p>
            <a:pPr defTabSz="914350">
              <a:defRPr/>
            </a:pPr>
            <a:endParaRPr lang="en-US" baseline="0" dirty="0" smtClean="0">
              <a:latin typeface="Arial" pitchFamily="34" charset="0"/>
              <a:cs typeface="Arial" pitchFamily="34" charset="0"/>
            </a:endParaRPr>
          </a:p>
          <a:p>
            <a:pPr defTabSz="914350">
              <a:defRPr/>
            </a:pPr>
            <a:r>
              <a:rPr lang="en-US" baseline="0" dirty="0" smtClean="0">
                <a:latin typeface="Arial" pitchFamily="34" charset="0"/>
                <a:cs typeface="Arial" pitchFamily="34" charset="0"/>
              </a:rPr>
              <a:t>Average annual temperature is related to the location of an area relative to the equator. </a:t>
            </a:r>
          </a:p>
          <a:p>
            <a:pPr defTabSz="914350">
              <a:defRPr/>
            </a:pPr>
            <a:endParaRPr lang="en-US" baseline="0" dirty="0" smtClean="0">
              <a:latin typeface="Arial" pitchFamily="34" charset="0"/>
              <a:cs typeface="Arial" pitchFamily="34" charset="0"/>
            </a:endParaRPr>
          </a:p>
          <a:p>
            <a:pPr defTabSz="914350">
              <a:defRPr/>
            </a:pPr>
            <a:r>
              <a:rPr lang="en-US" baseline="0" dirty="0" smtClean="0">
                <a:latin typeface="Arial" pitchFamily="34" charset="0"/>
                <a:cs typeface="Arial" pitchFamily="34" charset="0"/>
              </a:rPr>
              <a:t>Warmest temperatures are found closest to the equator. Annual temperatures decrease with movement closer toward the north and south poles. </a:t>
            </a:r>
          </a:p>
          <a:p>
            <a:pPr defTabSz="914350">
              <a:defRPr/>
            </a:pPr>
            <a:endParaRPr lang="en-US" baseline="0" dirty="0" smtClean="0">
              <a:latin typeface="Arial" pitchFamily="34" charset="0"/>
              <a:cs typeface="Arial" pitchFamily="34" charset="0"/>
            </a:endParaRPr>
          </a:p>
          <a:p>
            <a:pPr defTabSz="914350">
              <a:defRPr/>
            </a:pPr>
            <a:r>
              <a:rPr lang="en-US" baseline="0" dirty="0" smtClean="0">
                <a:latin typeface="Arial" pitchFamily="34" charset="0"/>
                <a:cs typeface="Arial" pitchFamily="34" charset="0"/>
              </a:rPr>
              <a:t>Annual precipitation determines how wet and dry an area is, which helps to determine the type of flora (plants) and fauna (animals) life available.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Organization of the Biosphere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8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352801" y="0"/>
            <a:ext cx="3503613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1.2 Building Biomes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1659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Temperatures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decrease as the altitude (i.e., height above sea level) increases.</a:t>
            </a:r>
          </a:p>
          <a:p>
            <a:endParaRPr lang="en-US" baseline="0" dirty="0" smtClean="0">
              <a:latin typeface="Arial" pitchFamily="34" charset="0"/>
              <a:cs typeface="Arial" pitchFamily="34" charset="0"/>
            </a:endParaRPr>
          </a:p>
          <a:p>
            <a:r>
              <a:rPr lang="en-US" baseline="0" dirty="0" smtClean="0">
                <a:latin typeface="Arial" pitchFamily="34" charset="0"/>
                <a:cs typeface="Arial" pitchFamily="34" charset="0"/>
              </a:rPr>
              <a:t>Latitude is the </a:t>
            </a:r>
            <a:r>
              <a:rPr lang="en-US" dirty="0" smtClean="0">
                <a:effectLst/>
                <a:latin typeface="Arial" pitchFamily="34" charset="0"/>
                <a:cs typeface="Arial" pitchFamily="34" charset="0"/>
              </a:rPr>
              <a:t>angular distance of a place north or south of the earth's equator, usually expressed in degrees and minutes.</a:t>
            </a:r>
          </a:p>
          <a:p>
            <a:endParaRPr lang="en-US" dirty="0" smtClean="0">
              <a:effectLst/>
              <a:latin typeface="Arial" pitchFamily="34" charset="0"/>
              <a:cs typeface="Arial" pitchFamily="34" charset="0"/>
            </a:endParaRPr>
          </a:p>
          <a:p>
            <a:r>
              <a:rPr lang="en-US" dirty="0" smtClean="0">
                <a:effectLst/>
                <a:latin typeface="Arial" pitchFamily="34" charset="0"/>
                <a:cs typeface="Arial" pitchFamily="34" charset="0"/>
              </a:rPr>
              <a:t>Biomes, such as tropical</a:t>
            </a:r>
            <a:r>
              <a:rPr lang="en-US" baseline="0" dirty="0" smtClean="0">
                <a:effectLst/>
                <a:latin typeface="Arial" pitchFamily="34" charset="0"/>
                <a:cs typeface="Arial" pitchFamily="34" charset="0"/>
              </a:rPr>
              <a:t> rain forests, temperate deciduous forests, taiga, tundra, and polar ice</a:t>
            </a:r>
            <a:r>
              <a:rPr lang="en-US" dirty="0" smtClean="0">
                <a:effectLst/>
                <a:latin typeface="Arial" pitchFamily="34" charset="0"/>
                <a:cs typeface="Arial" pitchFamily="34" charset="0"/>
              </a:rPr>
              <a:t> are created due to latitude especially with reference to a biomes temperature and distance from the equator.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Organization of the Biosphere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9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352801" y="0"/>
            <a:ext cx="3503613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1 – Lesson 1.2 Building Biomes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316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838200" y="228600"/>
            <a:ext cx="8305800" cy="5480050"/>
            <a:chOff x="528" y="144"/>
            <a:chExt cx="5232" cy="3452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" y="144"/>
              <a:ext cx="3452" cy="3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528" y="3072"/>
              <a:ext cx="5232" cy="330"/>
            </a:xfrm>
            <a:prstGeom prst="rect">
              <a:avLst/>
            </a:prstGeom>
            <a:solidFill>
              <a:srgbClr val="C4884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Natural Resources and Ecology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1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0776"/>
            <a:ext cx="82296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38200" y="1396180"/>
            <a:ext cx="8305800" cy="366713"/>
          </a:xfrm>
          <a:prstGeom prst="rect">
            <a:avLst/>
          </a:prstGeom>
          <a:solidFill>
            <a:srgbClr val="C4884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328582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xuslearning.net/books/Holt_Env_Science/6-1.pdf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ndrewsforest.oregonstate.edu/pubs/pdf/pub3855.pd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xt.cc/journey/discovery/biome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Temperature, Precipitation, and Biomes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01" y="1770063"/>
            <a:ext cx="7615998" cy="441007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67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References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51282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Burton</a:t>
            </a:r>
            <a:r>
              <a:rPr lang="en-US" dirty="0"/>
              <a:t>, L. (2010). </a:t>
            </a:r>
            <a:r>
              <a:rPr lang="en-US" i="1" dirty="0"/>
              <a:t>Fish &amp; </a:t>
            </a:r>
            <a:r>
              <a:rPr lang="en-US" i="1" dirty="0" smtClean="0"/>
              <a:t>wildlife: Principles </a:t>
            </a:r>
            <a:r>
              <a:rPr lang="en-US" i="1" dirty="0"/>
              <a:t>of zoology and ecology</a:t>
            </a:r>
            <a:r>
              <a:rPr lang="en-US" dirty="0"/>
              <a:t> (3</a:t>
            </a:r>
            <a:r>
              <a:rPr lang="en-US" baseline="30000" dirty="0"/>
              <a:t>rd</a:t>
            </a:r>
            <a:r>
              <a:rPr lang="en-US" dirty="0"/>
              <a:t> Ed.). Clifton Park, NY: Delmar</a:t>
            </a:r>
          </a:p>
          <a:p>
            <a:r>
              <a:rPr lang="en-US" dirty="0" smtClean="0"/>
              <a:t>Biomes. (</a:t>
            </a:r>
            <a:r>
              <a:rPr lang="en-US" dirty="0" err="1" smtClean="0"/>
              <a:t>n.d.</a:t>
            </a:r>
            <a:r>
              <a:rPr lang="en-US" dirty="0" smtClean="0"/>
              <a:t>). Retrieved from </a:t>
            </a: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www.nexuslearning.net/books/Holt_Env_Science/6-1.pdf</a:t>
            </a:r>
            <a:endParaRPr lang="en-US" dirty="0" smtClean="0"/>
          </a:p>
          <a:p>
            <a:r>
              <a:rPr lang="en-US" dirty="0" smtClean="0"/>
              <a:t>Griffiths</a:t>
            </a:r>
            <a:r>
              <a:rPr lang="en-US" dirty="0"/>
              <a:t>, R., </a:t>
            </a:r>
            <a:r>
              <a:rPr lang="en-US" dirty="0" err="1"/>
              <a:t>Madritch</a:t>
            </a:r>
            <a:r>
              <a:rPr lang="en-US" dirty="0"/>
              <a:t>, M., &amp; Swanson, A. </a:t>
            </a:r>
            <a:r>
              <a:rPr lang="en-US" i="1" dirty="0"/>
              <a:t>Conifer invasion of forest meadows transforms soil characteristics in the Pacific Northwest</a:t>
            </a:r>
            <a:r>
              <a:rPr lang="en-US" dirty="0"/>
              <a:t>. </a:t>
            </a:r>
            <a:r>
              <a:rPr lang="en-US" dirty="0" smtClean="0"/>
              <a:t>(</a:t>
            </a:r>
            <a:r>
              <a:rPr lang="en-US" dirty="0" err="1" smtClean="0"/>
              <a:t>n.d.</a:t>
            </a:r>
            <a:r>
              <a:rPr lang="en-US" dirty="0" smtClean="0"/>
              <a:t>). Retrieved from </a:t>
            </a: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andrewsforest.oregonstate.edu/pubs/pdf/pub3855.pdf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err="1" smtClean="0"/>
              <a:t>Herren</a:t>
            </a:r>
            <a:r>
              <a:rPr lang="en-US" dirty="0"/>
              <a:t>, R. V., &amp; Donahue, R. L. (2000). </a:t>
            </a:r>
            <a:r>
              <a:rPr lang="en-US" i="1" dirty="0"/>
              <a:t>Delmar’s </a:t>
            </a:r>
            <a:r>
              <a:rPr lang="en-US" i="1" dirty="0" err="1"/>
              <a:t>agriscience</a:t>
            </a:r>
            <a:r>
              <a:rPr lang="en-US" i="1" dirty="0"/>
              <a:t> dictionary with searchable CD-ROM</a:t>
            </a:r>
            <a:r>
              <a:rPr lang="en-US" dirty="0"/>
              <a:t>. Albany, NY: Delmar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42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2000" y="1295400"/>
            <a:ext cx="8382000" cy="523220"/>
          </a:xfrm>
          <a:prstGeom prst="rect">
            <a:avLst/>
          </a:prstGeom>
          <a:solidFill>
            <a:srgbClr val="C4884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Natural Resources and Ecology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682041"/>
            <a:ext cx="8229600" cy="1173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Organization of the Biosphere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4343400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Unit 1 – Lesson 1.2 Building Biomes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13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Biosphere?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98882"/>
          </a:xfrm>
        </p:spPr>
        <p:txBody>
          <a:bodyPr/>
          <a:lstStyle/>
          <a:p>
            <a:r>
              <a:rPr lang="en-US" dirty="0"/>
              <a:t>The part of the Earth where life is found </a:t>
            </a:r>
          </a:p>
          <a:p>
            <a:pPr lvl="1"/>
            <a:r>
              <a:rPr lang="en-US" dirty="0"/>
              <a:t>Biotic elements</a:t>
            </a:r>
          </a:p>
          <a:p>
            <a:pPr lvl="2"/>
            <a:r>
              <a:rPr lang="en-US" dirty="0"/>
              <a:t>All plants</a:t>
            </a:r>
          </a:p>
          <a:p>
            <a:pPr lvl="2"/>
            <a:r>
              <a:rPr lang="en-US" dirty="0"/>
              <a:t>All animals</a:t>
            </a:r>
          </a:p>
          <a:p>
            <a:pPr lvl="1"/>
            <a:r>
              <a:rPr lang="en-US" dirty="0"/>
              <a:t>Abiotic </a:t>
            </a:r>
            <a:r>
              <a:rPr lang="en-US" dirty="0" smtClean="0"/>
              <a:t>elements</a:t>
            </a:r>
            <a:endParaRPr lang="en-US" dirty="0"/>
          </a:p>
          <a:p>
            <a:pPr lvl="2"/>
            <a:r>
              <a:rPr lang="en-US" dirty="0"/>
              <a:t>Land</a:t>
            </a:r>
          </a:p>
          <a:p>
            <a:pPr lvl="2"/>
            <a:r>
              <a:rPr lang="en-US" dirty="0"/>
              <a:t>Water</a:t>
            </a:r>
          </a:p>
          <a:p>
            <a:pPr lvl="2"/>
            <a:r>
              <a:rPr lang="en-US" dirty="0"/>
              <a:t>Air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84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Biomes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4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6400800"/>
            <a:ext cx="693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Arial" pitchFamily="34" charset="0"/>
                <a:cs typeface="Arial" pitchFamily="34" charset="0"/>
              </a:rPr>
              <a:t>Source: </a:t>
            </a:r>
            <a:r>
              <a:rPr lang="en-US" sz="1400" dirty="0">
                <a:latin typeface="Arial" pitchFamily="34" charset="0"/>
                <a:cs typeface="Arial" pitchFamily="34" charset="0"/>
                <a:hlinkClick r:id="rId3"/>
              </a:rPr>
              <a:t>http://www.next.cc/journey/discovery/biomes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676709"/>
            <a:ext cx="6705600" cy="4703685"/>
          </a:xfrm>
        </p:spPr>
      </p:pic>
    </p:spTree>
    <p:extLst>
      <p:ext uri="{BB962C8B-B14F-4D97-AF65-F5344CB8AC3E}">
        <p14:creationId xmlns:p14="http://schemas.microsoft.com/office/powerpoint/2010/main" val="233518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Hierarchy of the Biosphere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5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543" y="1935812"/>
            <a:ext cx="6120914" cy="4078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541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 Influencing Biomes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0" y="2196662"/>
            <a:ext cx="2667000" cy="3970282"/>
          </a:xfrm>
        </p:spPr>
        <p:txBody>
          <a:bodyPr/>
          <a:lstStyle/>
          <a:p>
            <a:r>
              <a:rPr lang="en-US" dirty="0" smtClean="0"/>
              <a:t>Climate</a:t>
            </a:r>
          </a:p>
          <a:p>
            <a:endParaRPr lang="en-US" dirty="0" smtClean="0"/>
          </a:p>
          <a:p>
            <a:r>
              <a:rPr lang="en-US" dirty="0" smtClean="0"/>
              <a:t>Latitude</a:t>
            </a:r>
          </a:p>
          <a:p>
            <a:endParaRPr lang="en-US" dirty="0" smtClean="0"/>
          </a:p>
          <a:p>
            <a:r>
              <a:rPr lang="en-US" dirty="0" smtClean="0"/>
              <a:t>Altitude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6</a:t>
            </a:fld>
            <a:endParaRPr lang="en-US"/>
          </a:p>
        </p:txBody>
      </p:sp>
      <p:pic>
        <p:nvPicPr>
          <p:cNvPr id="5" name="Picture 4" descr="C:\Users\JMT\AppData\Local\Microsoft\Windows\Temporary Internet Files\Content.IE5\9VTYGAE5\MC900431594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220" y="2196662"/>
            <a:ext cx="32004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478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Biomes and Climate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7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47344" y="1873467"/>
            <a:ext cx="6629400" cy="4190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Climate</a:t>
            </a:r>
          </a:p>
          <a:p>
            <a:pPr lvl="1"/>
            <a:r>
              <a:rPr lang="en-US" dirty="0" smtClean="0"/>
              <a:t>Temperature</a:t>
            </a:r>
          </a:p>
          <a:p>
            <a:pPr lvl="1"/>
            <a:r>
              <a:rPr lang="en-US" dirty="0" smtClean="0"/>
              <a:t>Precipitation</a:t>
            </a:r>
          </a:p>
          <a:p>
            <a:pPr lvl="1"/>
            <a:r>
              <a:rPr lang="en-US" dirty="0" smtClean="0"/>
              <a:t>Air pressure</a:t>
            </a:r>
          </a:p>
          <a:p>
            <a:pPr lvl="1"/>
            <a:r>
              <a:rPr lang="en-US" dirty="0" smtClean="0"/>
              <a:t>Humidity</a:t>
            </a:r>
          </a:p>
          <a:p>
            <a:pPr lvl="1"/>
            <a:r>
              <a:rPr lang="en-US" dirty="0" smtClean="0"/>
              <a:t>Sunlight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loudiness</a:t>
            </a:r>
          </a:p>
          <a:p>
            <a:pPr lvl="1"/>
            <a:r>
              <a:rPr lang="en-US" dirty="0" smtClean="0"/>
              <a:t>Wind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marL="57150" indent="0">
              <a:buFont typeface="Arial" pitchFamily="34" charset="0"/>
              <a:buNone/>
            </a:pPr>
            <a:endParaRPr lang="en-US" dirty="0"/>
          </a:p>
        </p:txBody>
      </p:sp>
      <p:pic>
        <p:nvPicPr>
          <p:cNvPr id="6" name="Picture 2" descr="C:\Users\JMT\AppData\Local\Microsoft\Windows\Temporary Internet Files\Content.IE5\HHASP2YO\MC900440407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9200" y="2597366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1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&amp; Precipitation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2209800"/>
            <a:ext cx="4648200" cy="4144963"/>
          </a:xfrm>
        </p:spPr>
        <p:txBody>
          <a:bodyPr>
            <a:normAutofit/>
          </a:bodyPr>
          <a:lstStyle/>
          <a:p>
            <a:pPr marL="800100"/>
            <a:r>
              <a:rPr lang="en-US" sz="3200" dirty="0" smtClean="0"/>
              <a:t>Greatest impact on biome classification</a:t>
            </a:r>
          </a:p>
          <a:p>
            <a:pPr marL="800100"/>
            <a:endParaRPr lang="en-US" sz="3200" dirty="0" smtClean="0"/>
          </a:p>
          <a:p>
            <a:pPr marL="800100"/>
            <a:r>
              <a:rPr lang="en-US" sz="3200" dirty="0" smtClean="0"/>
              <a:t>Related in part to latitude (distance from the equator)</a:t>
            </a:r>
          </a:p>
          <a:p>
            <a:pPr marL="800100"/>
            <a:endParaRPr lang="en-US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684" y="2618232"/>
            <a:ext cx="3151632" cy="284073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Latitude and Altitude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9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82532"/>
            <a:ext cx="8592171" cy="4213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583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RE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RE_PPT_Template" id="{52D7FC26-FAB3-4033-9A56-9CBB2D7E6788}" vid="{4413C327-70F5-4C13-B797-6ECF61386DB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NRE_PPT_Template</Template>
  <TotalTime>46</TotalTime>
  <Words>996</Words>
  <Application>Microsoft Office PowerPoint</Application>
  <PresentationFormat>On-screen Show (4:3)</PresentationFormat>
  <Paragraphs>162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NRE_PowerPoint_Template</vt:lpstr>
      <vt:lpstr>PowerPoint Presentation</vt:lpstr>
      <vt:lpstr>Organization of the Biosphere</vt:lpstr>
      <vt:lpstr>What is the Biosphere?</vt:lpstr>
      <vt:lpstr>Major Biomes</vt:lpstr>
      <vt:lpstr>Hierarchy of the Biosphere</vt:lpstr>
      <vt:lpstr>Factors Influencing Biomes</vt:lpstr>
      <vt:lpstr>Biomes and Climate</vt:lpstr>
      <vt:lpstr>Temperature &amp; Precipitation</vt:lpstr>
      <vt:lpstr>Latitude and Altitude</vt:lpstr>
      <vt:lpstr>Temperature, Precipitation, and Biomes</vt:lpstr>
      <vt:lpstr>References</vt:lpstr>
    </vt:vector>
  </TitlesOfParts>
  <Manager>Dan Jansen</Manager>
  <Company>Curriculum for Agricultural Science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 of the Biosphere</dc:title>
  <dc:subject>NRE - Lesson 1.2 Buiding Biomes</dc:subject>
  <dc:creator>Pam B. Newberry and Jan Marie Traynor</dc:creator>
  <cp:lastModifiedBy>John McGinity</cp:lastModifiedBy>
  <cp:revision>5</cp:revision>
  <dcterms:created xsi:type="dcterms:W3CDTF">2014-08-07T18:34:22Z</dcterms:created>
  <dcterms:modified xsi:type="dcterms:W3CDTF">2015-03-03T21:43:56Z</dcterms:modified>
</cp:coreProperties>
</file>