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71" r:id="rId4"/>
    <p:sldId id="278" r:id="rId5"/>
    <p:sldId id="277" r:id="rId6"/>
    <p:sldId id="299" r:id="rId7"/>
    <p:sldId id="291" r:id="rId8"/>
    <p:sldId id="301" r:id="rId9"/>
    <p:sldId id="293" r:id="rId10"/>
    <p:sldId id="302" r:id="rId11"/>
    <p:sldId id="283" r:id="rId12"/>
    <p:sldId id="304" r:id="rId13"/>
    <p:sldId id="292" r:id="rId14"/>
    <p:sldId id="305" r:id="rId15"/>
    <p:sldId id="289" r:id="rId16"/>
    <p:sldId id="306" r:id="rId17"/>
    <p:sldId id="281" r:id="rId18"/>
    <p:sldId id="307" r:id="rId19"/>
    <p:sldId id="284" r:id="rId20"/>
    <p:sldId id="308" r:id="rId21"/>
    <p:sldId id="287" r:id="rId22"/>
    <p:sldId id="309" r:id="rId23"/>
    <p:sldId id="288" r:id="rId24"/>
    <p:sldId id="310" r:id="rId25"/>
    <p:sldId id="29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84C"/>
    <a:srgbClr val="92D050"/>
    <a:srgbClr val="FF6600"/>
    <a:srgbClr val="FFFF1D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 horzBarState="maximized">
    <p:restoredLeft sz="15047" autoAdjust="0"/>
    <p:restoredTop sz="82729" autoAdjust="0"/>
  </p:normalViewPr>
  <p:slideViewPr>
    <p:cSldViewPr>
      <p:cViewPr varScale="1">
        <p:scale>
          <a:sx n="92" d="100"/>
          <a:sy n="92" d="100"/>
        </p:scale>
        <p:origin x="13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65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Testing for Water Quality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33800" y="0"/>
            <a:ext cx="3122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Unit 3 –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0000" y="0"/>
            <a:ext cx="30464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X– Lesson X.X Name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2013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72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0BC552-DF63-4F62-8A87-94D955E087AC}" type="slidenum">
              <a:rPr lang="en-US" sz="1200"/>
              <a:pPr eaLnBrk="1" hangingPunct="1"/>
              <a:t>11</a:t>
            </a:fld>
            <a:endParaRPr lang="en-US" sz="1200"/>
          </a:p>
        </p:txBody>
      </p:sp>
      <p:sp>
        <p:nvSpPr>
          <p:cNvPr id="256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5607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341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68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33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756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15</a:t>
            </a:fld>
            <a:endParaRPr lang="en-US"/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998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5745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912CC9-BE45-48BE-B1C5-0C94642D584E}" type="slidenum">
              <a:rPr lang="en-US" sz="1200"/>
              <a:pPr eaLnBrk="1" hangingPunct="1"/>
              <a:t>17</a:t>
            </a:fld>
            <a:endParaRPr lang="en-US" sz="1200"/>
          </a:p>
        </p:txBody>
      </p:sp>
      <p:sp>
        <p:nvSpPr>
          <p:cNvPr id="235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Water that is highly turbid is detrimental to an aquatic ecosystem. However, slightly turbid water can be healthy, while clear water may have other pollutants causing it to be unhealthy.</a:t>
            </a:r>
          </a:p>
        </p:txBody>
      </p:sp>
      <p:sp>
        <p:nvSpPr>
          <p:cNvPr id="23559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1176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04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8B5FDF-C132-4E8A-8579-6710455B5103}" type="slidenum">
              <a:rPr lang="en-US" sz="1200"/>
              <a:pPr eaLnBrk="1" hangingPunct="1"/>
              <a:t>19</a:t>
            </a:fld>
            <a:endParaRPr lang="en-US" sz="1200" dirty="0"/>
          </a:p>
        </p:txBody>
      </p:sp>
      <p:sp>
        <p:nvSpPr>
          <p:cNvPr id="266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6631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620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21</a:t>
            </a:fld>
            <a:endParaRPr lang="en-US"/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007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871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920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0688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89E2C8-8A05-4939-86DD-DDBD6D9A7963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276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7655" name="Rectangle 4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28165" indent="-280064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20254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568356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16458" indent="-224051" defTabSz="914874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464559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12661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360763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08865" indent="-224051" defTabSz="914874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2014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352800" y="0"/>
            <a:ext cx="3503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3.2 Water Function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652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489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8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128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501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984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Testing for Water Quality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Natural Resources and Ecology   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3 – </a:t>
            </a:r>
            <a:r>
              <a:rPr lang="en-US" dirty="0">
                <a:latin typeface="Arial" pitchFamily="34" charset="0"/>
                <a:cs typeface="Arial" pitchFamily="34" charset="0"/>
              </a:rPr>
              <a:t>Lesson 3.2 Water Function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242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C4884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Natural Resources and Ecology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ater.usgs.gov/edu/gallery/sediment-lake-tuscaloosa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terefficiency.net/WE/Articles/The_Introduction_to_the_Water_Quality_Index_15374.aspx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862839" y="1455191"/>
            <a:ext cx="8281161" cy="5230482"/>
            <a:chOff x="853961" y="1437463"/>
            <a:chExt cx="8281161" cy="5230482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7112" y="1646682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853961" y="1437463"/>
              <a:ext cx="8281161" cy="5170549"/>
              <a:chOff x="492089" y="1613545"/>
              <a:chExt cx="8281161" cy="5170549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631534" y="2175386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</a:t>
                </a:r>
                <a:r>
                  <a:rPr lang="en-US" sz="2800" baseline="-25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sz="2800" baseline="-25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Fertilizer</a:t>
                </a:r>
              </a:p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Acid Rain</a:t>
                </a:r>
              </a:p>
              <a:p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492089" y="1613545"/>
                <a:ext cx="3104674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Soil Runoff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Fertilizer</a:t>
                </a:r>
              </a:p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Urban Runoff</a:t>
                </a:r>
              </a:p>
              <a:p>
                <a:endParaRPr lang="en-US" sz="2800" dirty="0" smtClean="0"/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622131" y="5181447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lvl="1"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lvl="1" algn="ctr"/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Algal blooms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Mosses</a:t>
                </a:r>
              </a:p>
              <a:p>
                <a:pPr marL="0" lvl="1" algn="ctr"/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Fish lose slim coat</a:t>
                </a:r>
              </a:p>
              <a:p>
                <a:pPr marL="0" lvl="1" algn="ctr"/>
                <a:endParaRPr lang="en-US" dirty="0"/>
              </a:p>
              <a:p>
                <a:pPr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76400" y="1379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8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EDF6ED-0E92-4AC4-8265-3D40EF8E1533}" type="slidenum">
              <a:rPr lang="en-US" sz="1400" smtClean="0"/>
              <a:pPr eaLnBrk="1" hangingPunct="1"/>
              <a:t>11</a:t>
            </a:fld>
            <a:endParaRPr lang="en-US" sz="140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084262"/>
          </a:xfrm>
        </p:spPr>
        <p:txBody>
          <a:bodyPr/>
          <a:lstStyle/>
          <a:p>
            <a:pPr eaLnBrk="1" hangingPunct="1"/>
            <a:r>
              <a:rPr lang="en-US" dirty="0" smtClean="0"/>
              <a:t>Dissolved Oxygen (DO)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51965" y="1828800"/>
            <a:ext cx="739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measure of the amount of  oxygen gas dissolved in water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50" y="3429000"/>
            <a:ext cx="3848100" cy="303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06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Dissolved Oxygen (DO)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76962" y="1381362"/>
            <a:ext cx="8458900" cy="5157550"/>
            <a:chOff x="611512" y="1442998"/>
            <a:chExt cx="8458900" cy="5157550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5338" y="1579285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611512" y="1442998"/>
              <a:ext cx="8458900" cy="5116123"/>
              <a:chOff x="314350" y="1667971"/>
              <a:chExt cx="8458900" cy="5116123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631534" y="2175386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Respiration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Decay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Sewage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314350" y="1667971"/>
                <a:ext cx="3492884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Atmosphere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Water mixing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Photosynthesis</a:t>
                </a: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622131" y="5181447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lvl="1"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Fish and insect death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Anaerobic decay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Toxic gases</a:t>
                </a:r>
              </a:p>
              <a:p>
                <a:pPr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76400" y="1379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6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Biochemical </a:t>
            </a:r>
            <a:r>
              <a:rPr lang="en-US" dirty="0"/>
              <a:t>O</a:t>
            </a:r>
            <a:r>
              <a:rPr lang="en-US" dirty="0" smtClean="0"/>
              <a:t>xygen 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3810000" cy="4343400"/>
          </a:xfrm>
        </p:spPr>
        <p:txBody>
          <a:bodyPr>
            <a:normAutofit/>
          </a:bodyPr>
          <a:lstStyle/>
          <a:p>
            <a:pPr marL="115888" lvl="3" indent="0">
              <a:buNone/>
            </a:pPr>
            <a:r>
              <a:rPr lang="en-US" sz="3200" dirty="0" smtClean="0"/>
              <a:t>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" y="1828800"/>
            <a:ext cx="899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 measure  of the oxygen used by biological and chemical processes in water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2950320"/>
            <a:ext cx="3886199" cy="377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Biochemical Oxygen Demand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14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81784" y="1447800"/>
            <a:ext cx="8151119" cy="5171490"/>
            <a:chOff x="929698" y="1453574"/>
            <a:chExt cx="8151119" cy="5171490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092" y="1603801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929698" y="1453574"/>
              <a:ext cx="8151119" cy="5075782"/>
              <a:chOff x="622131" y="1708312"/>
              <a:chExt cx="8151119" cy="5075782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631534" y="2175386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Settling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Add oxygen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Sunlight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730548" y="1708312"/>
                <a:ext cx="2883535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15888" lvl="3"/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Sewage</a:t>
                </a:r>
              </a:p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City runoff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115888" lvl="3"/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Farm runoff</a:t>
                </a:r>
              </a:p>
              <a:p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622131" y="5181447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lvl="1"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Fish and insect death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Anaerobic decay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Toxic gases</a:t>
                </a:r>
              </a:p>
              <a:p>
                <a:pPr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76400" y="1379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Fecal Coliform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" y="1828800"/>
            <a:ext cx="8686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A measure of the concentration of </a:t>
            </a:r>
            <a:r>
              <a:rPr lang="en-US" sz="2800" b="1" dirty="0"/>
              <a:t>fecal coliform bacteria in water </a:t>
            </a:r>
            <a:r>
              <a:rPr lang="en-US" sz="2800" b="1" dirty="0" smtClean="0"/>
              <a:t>and used to </a:t>
            </a:r>
            <a:r>
              <a:rPr lang="en-US" sz="2800" b="1" dirty="0"/>
              <a:t>determine the likelihood of contamination by </a:t>
            </a:r>
            <a:r>
              <a:rPr lang="en-US" sz="2800" b="1" dirty="0" smtClean="0"/>
              <a:t>disease causing organisms</a:t>
            </a:r>
            <a:r>
              <a:rPr lang="en-US" sz="2800" b="1" dirty="0"/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990600" y="3429000"/>
            <a:ext cx="7393229" cy="2743200"/>
            <a:chOff x="990600" y="3429000"/>
            <a:chExt cx="7393229" cy="27432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600" y="3429000"/>
              <a:ext cx="2653284" cy="2667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400" y="3429000"/>
              <a:ext cx="2897429" cy="2743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095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Fecal Coliform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16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38200" y="1360380"/>
            <a:ext cx="8151825" cy="5221487"/>
            <a:chOff x="914400" y="1387013"/>
            <a:chExt cx="8151825" cy="5221487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8078" y="1541576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914400" y="1387013"/>
              <a:ext cx="8151825" cy="5221487"/>
              <a:chOff x="585093" y="1708312"/>
              <a:chExt cx="8151825" cy="5221487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323438" y="2238461"/>
                <a:ext cx="3413480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Dilution Disinfection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Decomposition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730548" y="1708312"/>
                <a:ext cx="2883535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Sewage</a:t>
                </a:r>
              </a:p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Livestock</a:t>
                </a:r>
              </a:p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Wild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game</a:t>
                </a:r>
              </a:p>
              <a:p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85093" y="5327152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lvl="1"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Rashes, Infections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Diarrhea, Dysentery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Hepatitis, Giardia</a:t>
                </a:r>
              </a:p>
              <a:p>
                <a:pPr algn="ctr"/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15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5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FD7831A-8F2E-4A3A-B080-8B9A1A4380C2}" type="slidenum">
              <a:rPr lang="en-US" sz="1400" smtClean="0"/>
              <a:pPr eaLnBrk="1" hangingPunct="1"/>
              <a:t>17</a:t>
            </a:fld>
            <a:endParaRPr lang="en-US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Turbidity</a:t>
            </a:r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4548352" y="2743200"/>
            <a:ext cx="45720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457200" y="19812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A measure of water clarity</a:t>
            </a:r>
          </a:p>
        </p:txBody>
      </p:sp>
      <p:pic>
        <p:nvPicPr>
          <p:cNvPr id="6146" name="Picture 2" descr="Sediment-laden water from a inflow stream entering a much clearer Lake Tuscaloosa, Alabama, USA (Credit: City of Tuscaloosa, Alabama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252" y="2743200"/>
            <a:ext cx="454549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14400" y="6413435"/>
            <a:ext cx="530305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Source: United</a:t>
            </a:r>
            <a:r>
              <a:rPr kumimoji="0" lang="en-US" altLang="en-US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State Geological Survey. 2014. </a:t>
            </a:r>
            <a:r>
              <a:rPr kumimoji="0" lang="en-US" altLang="en-US" sz="8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Turbidit</a:t>
            </a:r>
            <a:r>
              <a:rPr kumimoji="0" lang="en-US" altLang="en-US" sz="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y. </a:t>
            </a:r>
            <a:r>
              <a:rPr lang="en-US" altLang="en-US" sz="800" dirty="0">
                <a:latin typeface="Arial" panose="020B0604020202020204" pitchFamily="34" charset="0"/>
              </a:rPr>
              <a:t>Retrieved from: </a:t>
            </a:r>
            <a:r>
              <a:rPr lang="en-US" altLang="en-US" sz="800" dirty="0">
                <a:solidFill>
                  <a:srgbClr val="00B0F0"/>
                </a:solidFill>
                <a:latin typeface="Arial" panose="020B0604020202020204" pitchFamily="34" charset="0"/>
              </a:rPr>
              <a:t>http://water.usgs.gov/edu/turbidity.html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8" name="Picture 4" descr="View the picture full size.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-136525"/>
            <a:ext cx="161925" cy="11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3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Turbidity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18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914400" y="1358900"/>
            <a:ext cx="8146883" cy="5262822"/>
            <a:chOff x="901428" y="1347157"/>
            <a:chExt cx="8146883" cy="5262822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8078" y="1543055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901428" y="1347157"/>
              <a:ext cx="8146883" cy="5262822"/>
              <a:chOff x="572121" y="1666977"/>
              <a:chExt cx="8146883" cy="5262822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577288" y="2171026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Settling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Dilution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572121" y="1666977"/>
                <a:ext cx="3052747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Erosion</a:t>
                </a:r>
              </a:p>
              <a:p>
                <a:pPr marL="115888" lvl="3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City Runoff</a:t>
                </a:r>
              </a:p>
              <a:p>
                <a:pPr marL="115888" lvl="3"/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Farm Runoff</a:t>
                </a:r>
              </a:p>
              <a:p>
                <a:pPr marL="115888" lvl="3"/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85093" y="5327152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Lower Clarity </a:t>
                </a:r>
              </a:p>
              <a:p>
                <a:pPr marL="0" lvl="1"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Less Photosynthesis</a:t>
                </a:r>
              </a:p>
              <a:p>
                <a:pPr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Higher Temperature</a:t>
                </a: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15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71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623F31A-51B1-44D3-B788-7C94FB3A182A}" type="slidenum">
              <a:rPr lang="en-US" sz="1400" smtClean="0"/>
              <a:pPr eaLnBrk="1" hangingPunct="1"/>
              <a:t>19</a:t>
            </a:fld>
            <a:endParaRPr lang="en-US" sz="140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Total Solids (TS)</a:t>
            </a:r>
          </a:p>
        </p:txBody>
      </p:sp>
      <p:sp>
        <p:nvSpPr>
          <p:cNvPr id="13318" name="Rectangle 5"/>
          <p:cNvSpPr>
            <a:spLocks noChangeArrowheads="1"/>
          </p:cNvSpPr>
          <p:nvPr/>
        </p:nvSpPr>
        <p:spPr bwMode="auto">
          <a:xfrm>
            <a:off x="457200" y="18288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Measure of all suspended and dissolved solids in a sample of water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0" y="2971800"/>
            <a:ext cx="4914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3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345227"/>
            <a:ext cx="8382000" cy="523220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Natural Resources and Ecology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en-US" sz="4400" b="0" kern="0" cap="none" dirty="0">
                <a:solidFill>
                  <a:sysClr val="windowText" lastClr="000000"/>
                </a:solidFill>
              </a:rPr>
              <a:t>Testing for Water Quality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Unit 3 – Lesson 3.2 Water </a:t>
            </a:r>
            <a:r>
              <a:rPr lang="en-US" sz="3200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Function</a:t>
            </a:r>
            <a:endParaRPr lang="en-US" sz="32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Solids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20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14400" y="1456851"/>
            <a:ext cx="8169700" cy="5264624"/>
            <a:chOff x="894522" y="1436652"/>
            <a:chExt cx="8169700" cy="5264624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8078" y="1634352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ight Arrow 5"/>
            <p:cNvSpPr/>
            <p:nvPr/>
          </p:nvSpPr>
          <p:spPr>
            <a:xfrm rot="19814762">
              <a:off x="5611473" y="2012013"/>
              <a:ext cx="3452749" cy="3370740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Settling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Dilution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Decomposition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1754782">
              <a:off x="894522" y="1436652"/>
              <a:ext cx="3060123" cy="3414631"/>
            </a:xfrm>
            <a:prstGeom prst="rightArrow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Erosion</a:t>
              </a:r>
            </a:p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City Runoff</a:t>
              </a:r>
            </a:p>
            <a:p>
              <a:pPr marL="115888" lvl="3"/>
              <a:r>
                <a:rPr lang="en-US" sz="2800" dirty="0">
                  <a:latin typeface="Arial" panose="020B0604020202020204" pitchFamily="34" charset="0"/>
                  <a:cs typeface="Arial" panose="020B0604020202020204" pitchFamily="34" charset="0"/>
                </a:rPr>
                <a:t>Farm </a:t>
              </a:r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Runoff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15888" lvl="3"/>
              <a:endParaRPr lang="en-US" sz="20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914400" y="5098629"/>
              <a:ext cx="4325842" cy="160264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Lower Clarity 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Less Photosynthesis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Dehydration of animals</a:t>
              </a: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15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62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1781467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 measurement of the concentration of phosphorus containing compounds in water.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3016536"/>
            <a:ext cx="3581400" cy="315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22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82353" y="1366008"/>
            <a:ext cx="8670586" cy="5334013"/>
            <a:chOff x="481048" y="1385222"/>
            <a:chExt cx="8670586" cy="5334013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092" y="1652311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ight Arrow 5"/>
            <p:cNvSpPr/>
            <p:nvPr/>
          </p:nvSpPr>
          <p:spPr>
            <a:xfrm rot="19814762">
              <a:off x="5894222" y="2033897"/>
              <a:ext cx="3257412" cy="3370740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Plant uptake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Animal uptake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Precipitation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1754782">
              <a:off x="481048" y="1385222"/>
              <a:ext cx="3445888" cy="3414631"/>
            </a:xfrm>
            <a:prstGeom prst="rightArrow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Human Waste</a:t>
              </a:r>
            </a:p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Farm Runoff</a:t>
              </a:r>
            </a:p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Soil Exposure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838200" y="5116588"/>
              <a:ext cx="4325842" cy="160264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Eutrophication 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Increased BOD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Algal Blooms</a:t>
              </a: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15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0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23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2000" y="1981200"/>
            <a:ext cx="7772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" pitchFamily="34" charset="0"/>
                <a:cs typeface="Arial" pitchFamily="34" charset="0"/>
              </a:rPr>
              <a:t>A measurement of the amount of nitrate containing compounds in water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http://www.mass.gov/eea/images/agr/about/nrcs-hog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35759"/>
            <a:ext cx="28575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8926" y="6355610"/>
            <a:ext cx="6864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Source: Executive  Office of Energy and Environmental Affairs. 2014. </a:t>
            </a:r>
            <a:r>
              <a:rPr lang="en-US" sz="800" i="1" dirty="0">
                <a:latin typeface="Arial" panose="020B0604020202020204" pitchFamily="34" charset="0"/>
                <a:cs typeface="Arial" panose="020B0604020202020204" pitchFamily="34" charset="0"/>
              </a:rPr>
              <a:t>Concentrated Animal Feeding Operations (</a:t>
            </a:r>
            <a:r>
              <a:rPr lang="en-US" sz="800" i="1" dirty="0" err="1">
                <a:latin typeface="Arial" panose="020B0604020202020204" pitchFamily="34" charset="0"/>
                <a:cs typeface="Arial" panose="020B0604020202020204" pitchFamily="34" charset="0"/>
              </a:rPr>
              <a:t>CAFOs</a:t>
            </a:r>
            <a:r>
              <a:rPr lang="en-US" sz="8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  <a:r>
              <a:rPr lang="en-US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Retrieved from:</a:t>
            </a:r>
          </a:p>
          <a:p>
            <a:pPr lvl="1"/>
            <a:r>
              <a:rPr lang="en-US" sz="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http://www.mass.gov/eea/agencies/agr/about/divisions/concentrated-animal-feeding-ops-overview-generic.html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96107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Nitrates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24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762000" y="1483678"/>
            <a:ext cx="8172225" cy="5237797"/>
            <a:chOff x="755109" y="1504393"/>
            <a:chExt cx="8172225" cy="5237797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1394" y="1685223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ight Arrow 5"/>
            <p:cNvSpPr/>
            <p:nvPr/>
          </p:nvSpPr>
          <p:spPr>
            <a:xfrm rot="19814762">
              <a:off x="5785618" y="1975749"/>
              <a:ext cx="3141716" cy="3370740"/>
            </a:xfrm>
            <a:prstGeom prst="right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Plant uptake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Soil Uptake</a:t>
              </a:r>
            </a:p>
            <a:p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Dilution</a:t>
              </a:r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1754782">
              <a:off x="776377" y="1504393"/>
              <a:ext cx="3705784" cy="3414631"/>
            </a:xfrm>
            <a:prstGeom prst="rightArrow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Feedlots</a:t>
              </a:r>
            </a:p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City wastewater</a:t>
              </a:r>
            </a:p>
            <a:p>
              <a:pPr marL="115888" lvl="3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Auto emissions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755109" y="5139543"/>
              <a:ext cx="4325842" cy="160264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Eutrophication 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Increased BOD</a:t>
              </a:r>
            </a:p>
            <a:p>
              <a:pPr marL="0" lvl="1" algn="ctr"/>
              <a:r>
                <a:rPr lang="en-US" sz="28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Algal Blooms</a:t>
              </a: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752600" y="15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5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82D0E0-34EB-48FE-81DE-5FA18AA82E7A}" type="slidenum">
              <a:rPr lang="en-US" sz="1400" smtClean="0"/>
              <a:pPr eaLnBrk="1" hangingPunct="1"/>
              <a:t>25</a:t>
            </a:fld>
            <a:endParaRPr lang="en-US" sz="14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11225"/>
          </a:xfrm>
        </p:spPr>
        <p:txBody>
          <a:bodyPr/>
          <a:lstStyle/>
          <a:p>
            <a:pPr eaLnBrk="1" hangingPunct="1"/>
            <a:r>
              <a:rPr lang="en-US" smtClean="0"/>
              <a:t>References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46288"/>
            <a:ext cx="8229600" cy="4079875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en-US" dirty="0" smtClean="0"/>
              <a:t>Johnson, R.L., </a:t>
            </a:r>
            <a:r>
              <a:rPr lang="en-US" dirty="0" err="1" smtClean="0"/>
              <a:t>Holmquist</a:t>
            </a:r>
            <a:r>
              <a:rPr lang="en-US" dirty="0" smtClean="0"/>
              <a:t>, D.D., &amp; Redding, K. (2007). </a:t>
            </a:r>
            <a:r>
              <a:rPr lang="en-US" i="1" dirty="0" smtClean="0"/>
              <a:t>Water quality with Vernier</a:t>
            </a:r>
            <a:r>
              <a:rPr lang="en-US" dirty="0" smtClean="0"/>
              <a:t>. Beaverton, OR: Vernier Software and Technology.</a:t>
            </a:r>
          </a:p>
          <a:p>
            <a:pPr>
              <a:buNone/>
            </a:pPr>
            <a:r>
              <a:rPr lang="en-US" dirty="0" err="1" smtClean="0"/>
              <a:t>Lal</a:t>
            </a:r>
            <a:r>
              <a:rPr lang="en-US" dirty="0" smtClean="0"/>
              <a:t>, H. (2011). </a:t>
            </a:r>
            <a:r>
              <a:rPr lang="en-US" i="1" dirty="0"/>
              <a:t>The </a:t>
            </a:r>
            <a:r>
              <a:rPr lang="en-US" i="1" dirty="0" smtClean="0"/>
              <a:t>introduction </a:t>
            </a:r>
            <a:r>
              <a:rPr lang="en-US" i="1" dirty="0"/>
              <a:t>to the Water Quality I</a:t>
            </a:r>
            <a:r>
              <a:rPr lang="en-US" i="1" dirty="0" smtClean="0"/>
              <a:t>ndex</a:t>
            </a:r>
            <a:r>
              <a:rPr lang="en-US" dirty="0" smtClean="0"/>
              <a:t>. Retrieved from </a:t>
            </a:r>
            <a:r>
              <a:rPr lang="en-US" dirty="0">
                <a:hlinkClick r:id="rId3"/>
              </a:rPr>
              <a:t>http://www.waterefficiency.net/WE/Articles/The_Introduction_to_the_Water_Quality_Index_15374.aspx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2336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Water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The condition of the body of water or water resource in relation to its designated uses.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600" dirty="0"/>
              <a:t>Expressed in terms of the measured value(s) of one or more of indicators in relation to their accepted or implied limits.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0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</a:t>
            </a:r>
            <a:r>
              <a:rPr lang="en-US" dirty="0" smtClean="0"/>
              <a:t>Indicators or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1828800"/>
            <a:ext cx="4267200" cy="4523246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Temperature</a:t>
            </a:r>
          </a:p>
          <a:p>
            <a:r>
              <a:rPr lang="en-US" b="1" dirty="0" smtClean="0"/>
              <a:t>pH</a:t>
            </a:r>
          </a:p>
          <a:p>
            <a:r>
              <a:rPr lang="en-US" b="1" dirty="0"/>
              <a:t>Dissolved Oxygen</a:t>
            </a:r>
          </a:p>
          <a:p>
            <a:r>
              <a:rPr lang="en-US" b="1" dirty="0"/>
              <a:t>Biochemical Oxygen Demand</a:t>
            </a:r>
          </a:p>
          <a:p>
            <a:r>
              <a:rPr lang="en-US" b="1" dirty="0"/>
              <a:t>Fecal Coliform</a:t>
            </a:r>
          </a:p>
          <a:p>
            <a:r>
              <a:rPr lang="en-US" b="1" dirty="0" smtClean="0"/>
              <a:t>Turbidity</a:t>
            </a:r>
            <a:endParaRPr lang="en-US" b="1" dirty="0"/>
          </a:p>
          <a:p>
            <a:r>
              <a:rPr lang="en-US" b="1" dirty="0"/>
              <a:t>Total Solids</a:t>
            </a:r>
          </a:p>
          <a:p>
            <a:r>
              <a:rPr lang="en-US" b="1" dirty="0" smtClean="0"/>
              <a:t>Phosphates</a:t>
            </a:r>
            <a:endParaRPr lang="en-US" b="1" dirty="0"/>
          </a:p>
          <a:p>
            <a:r>
              <a:rPr lang="en-US" b="1" dirty="0"/>
              <a:t>Nitrate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38783"/>
              </p:ext>
            </p:extLst>
          </p:nvPr>
        </p:nvGraphicFramePr>
        <p:xfrm>
          <a:off x="1066800" y="2667000"/>
          <a:ext cx="25908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</a:tblGrid>
              <a:tr h="16764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results of these </a:t>
                      </a:r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nine</a:t>
                      </a: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water quality tests are used to calculate the Water Quality Index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87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is the Water Quality Index?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defined set of water quality </a:t>
            </a:r>
            <a:r>
              <a:rPr lang="en-US" dirty="0" smtClean="0"/>
              <a:t>indicator results </a:t>
            </a:r>
            <a:r>
              <a:rPr lang="en-US" dirty="0"/>
              <a:t>producing a score describing general water quality.</a:t>
            </a:r>
          </a:p>
          <a:p>
            <a:r>
              <a:rPr lang="en-US" dirty="0"/>
              <a:t>Also known as </a:t>
            </a:r>
            <a:r>
              <a:rPr lang="en-US" dirty="0" err="1"/>
              <a:t>WQI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489427"/>
              </p:ext>
            </p:extLst>
          </p:nvPr>
        </p:nvGraphicFramePr>
        <p:xfrm>
          <a:off x="2514600" y="4003451"/>
          <a:ext cx="61722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100"/>
                <a:gridCol w="3086100"/>
              </a:tblGrid>
              <a:tr h="362373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 Quality Index Ratings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Excellent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90 - 100</a:t>
                      </a:r>
                      <a:endParaRPr lang="en-US" sz="2400" dirty="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Good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70 - 90</a:t>
                      </a:r>
                      <a:endParaRPr lang="en-US" sz="2400" dirty="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Medium +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50 </a:t>
                      </a:r>
                      <a:r>
                        <a:rPr lang="en-US" sz="2400" baseline="0" dirty="0" smtClean="0"/>
                        <a:t>- 70 </a:t>
                      </a:r>
                      <a:endParaRPr lang="en-US" sz="2400" dirty="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Poor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25 - 50</a:t>
                      </a:r>
                      <a:endParaRPr lang="en-US" sz="2400" dirty="0"/>
                    </a:p>
                  </a:txBody>
                  <a:tcPr/>
                </a:tc>
              </a:tr>
              <a:tr h="36237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Very Poor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0 - </a:t>
                      </a:r>
                      <a:r>
                        <a:rPr lang="en-US" sz="2400" baseline="0" dirty="0" smtClean="0"/>
                        <a:t> 25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980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Sources, Sinks and Effects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838200" y="1412827"/>
            <a:ext cx="8250539" cy="5301250"/>
            <a:chOff x="530633" y="1667565"/>
            <a:chExt cx="8250539" cy="5301250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9545" y="1947552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530633" y="1667565"/>
              <a:ext cx="8250539" cy="5079816"/>
              <a:chOff x="530633" y="1667565"/>
              <a:chExt cx="8250539" cy="5079816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639456" y="2217914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3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Sinks</a:t>
                </a:r>
              </a:p>
              <a:p>
                <a:r>
                  <a:rPr lang="en-US" sz="3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leave the ecosystem</a:t>
                </a:r>
                <a:endParaRPr lang="en-US" sz="3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699132" y="1667565"/>
                <a:ext cx="2883535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3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Sources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enter the Ecosystem</a:t>
                </a: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530633" y="5144734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3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Effects</a:t>
                </a:r>
                <a:r>
                  <a:rPr lang="en-US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algn="ctr"/>
                <a:r>
                  <a:rPr lang="en-US" sz="2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The results of too much or too little of a water quality factor </a:t>
                </a:r>
                <a:endParaRPr lang="en-US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76400" y="1379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95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1759332"/>
            <a:ext cx="74772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measure of the thermal energy </a:t>
            </a:r>
          </a:p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 the water molecules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959661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3150313"/>
            <a:ext cx="8229600" cy="440930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992881" y="1379537"/>
            <a:ext cx="8151119" cy="5212237"/>
            <a:chOff x="929698" y="1412827"/>
            <a:chExt cx="8151119" cy="5212237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2092" y="1603801"/>
              <a:ext cx="5159375" cy="502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/>
            <p:cNvGrpSpPr/>
            <p:nvPr/>
          </p:nvGrpSpPr>
          <p:grpSpPr>
            <a:xfrm>
              <a:off x="929698" y="1412827"/>
              <a:ext cx="8151119" cy="5116529"/>
              <a:chOff x="622131" y="1667565"/>
              <a:chExt cx="8151119" cy="5116529"/>
            </a:xfrm>
          </p:grpSpPr>
          <p:sp>
            <p:nvSpPr>
              <p:cNvPr id="6" name="Right Arrow 5"/>
              <p:cNvSpPr/>
              <p:nvPr/>
            </p:nvSpPr>
            <p:spPr>
              <a:xfrm rot="19814762">
                <a:off x="5631534" y="2175386"/>
                <a:ext cx="3141716" cy="3370740"/>
              </a:xfrm>
              <a:prstGeom prst="rightArrow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Shade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Loss at night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Cool inflow</a:t>
                </a:r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Right Arrow 6"/>
              <p:cNvSpPr/>
              <p:nvPr/>
            </p:nvSpPr>
            <p:spPr>
              <a:xfrm rot="1754782">
                <a:off x="699132" y="1667565"/>
                <a:ext cx="2883535" cy="3414631"/>
              </a:xfrm>
              <a:prstGeom prst="rightArrow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8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Sunlight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Low flow</a:t>
                </a:r>
              </a:p>
              <a:p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Wastewater</a:t>
                </a:r>
              </a:p>
              <a:p>
                <a:endParaRPr lang="en-US" sz="2800" dirty="0" smtClean="0"/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622131" y="5181447"/>
                <a:ext cx="4325842" cy="1602647"/>
              </a:xfrm>
              <a:prstGeom prst="round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Reduced dissolved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xygen </a:t>
                </a:r>
              </a:p>
              <a:p>
                <a:pPr algn="ctr"/>
                <a:r>
                  <a:rPr lang="en-US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Increased plant growth</a:t>
                </a:r>
              </a:p>
            </p:txBody>
          </p:sp>
        </p:grp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76400" y="1379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676400" y="18367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6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1676400"/>
            <a:ext cx="75438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measure of the concentration of H</a:t>
            </a:r>
            <a:r>
              <a:rPr lang="en-US" sz="28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ions in water. An indication of the acidity.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Low pH values indicate high acidity</a:t>
            </a:r>
          </a:p>
          <a:p>
            <a:pPr algn="ctr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High pH values indicate low acidity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pH scale showing the range between acidic and basic. If you have difficulty viewing this graphic, or need additional information, contact Cindy Walke, Web Manager, at 202-343-9194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3429000"/>
            <a:ext cx="56959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85800" y="6339566"/>
            <a:ext cx="54102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Environmental Protection Agency. (</a:t>
            </a:r>
            <a:r>
              <a:rPr lang="en-US" sz="800" dirty="0" err="1" smtClean="0"/>
              <a:t>n.d.</a:t>
            </a:r>
            <a:r>
              <a:rPr lang="en-US" sz="800" dirty="0" smtClean="0"/>
              <a:t>). </a:t>
            </a:r>
            <a:r>
              <a:rPr lang="en-US" sz="800" i="1" dirty="0" smtClean="0"/>
              <a:t>The pH Scale</a:t>
            </a:r>
            <a:r>
              <a:rPr lang="en-US" sz="800" dirty="0" smtClean="0"/>
              <a:t> Retrieved from</a:t>
            </a:r>
            <a:r>
              <a:rPr lang="en-US" sz="800" dirty="0" smtClean="0">
                <a:solidFill>
                  <a:srgbClr val="00B0F0"/>
                </a:solidFill>
              </a:rPr>
              <a:t>: http</a:t>
            </a:r>
            <a:r>
              <a:rPr lang="en-US" sz="800" dirty="0">
                <a:solidFill>
                  <a:srgbClr val="00B0F0"/>
                </a:solidFill>
              </a:rPr>
              <a:t>://</a:t>
            </a:r>
            <a:r>
              <a:rPr lang="en-US" sz="800" dirty="0" smtClean="0">
                <a:solidFill>
                  <a:srgbClr val="00B0F0"/>
                </a:solidFill>
              </a:rPr>
              <a:t>www.epa.gov/acidrain/measure/ph.html.</a:t>
            </a:r>
            <a:endParaRPr lang="en-US" sz="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68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E_PPT_Template" id="{52D7FC26-FAB3-4033-9A56-9CBB2D7E6788}" vid="{4413C327-70F5-4C13-B797-6ECF61386D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NRE_PPT_Template</Template>
  <TotalTime>1377</TotalTime>
  <Words>1222</Words>
  <Application>Microsoft Office PowerPoint</Application>
  <PresentationFormat>On-screen Show (4:3)</PresentationFormat>
  <Paragraphs>312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NRE_PowerPoint_Template</vt:lpstr>
      <vt:lpstr>PowerPoint Presentation</vt:lpstr>
      <vt:lpstr>Testing for Water Quality</vt:lpstr>
      <vt:lpstr>Water Quality</vt:lpstr>
      <vt:lpstr>Quality Indicators or Factors</vt:lpstr>
      <vt:lpstr>What is the Water Quality Index?</vt:lpstr>
      <vt:lpstr>Sources, Sinks and Effects</vt:lpstr>
      <vt:lpstr>Temperature</vt:lpstr>
      <vt:lpstr>Temperature</vt:lpstr>
      <vt:lpstr>pH</vt:lpstr>
      <vt:lpstr>pH</vt:lpstr>
      <vt:lpstr>Dissolved Oxygen (DO)</vt:lpstr>
      <vt:lpstr>Dissolved Oxygen (DO)</vt:lpstr>
      <vt:lpstr>Biochemical Oxygen Demand</vt:lpstr>
      <vt:lpstr>Biochemical Oxygen Demand</vt:lpstr>
      <vt:lpstr>Fecal Coliform</vt:lpstr>
      <vt:lpstr>Fecal Coliform</vt:lpstr>
      <vt:lpstr>Turbidity</vt:lpstr>
      <vt:lpstr>Turbidity</vt:lpstr>
      <vt:lpstr>Total Solids (TS)</vt:lpstr>
      <vt:lpstr>Total Solids</vt:lpstr>
      <vt:lpstr>Phosphates</vt:lpstr>
      <vt:lpstr>Phosphates</vt:lpstr>
      <vt:lpstr>Nitrates</vt:lpstr>
      <vt:lpstr>Nitrates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Testing_Water_Quality</dc:title>
  <dc:subject>NRE - Lesson 3.2 Water Function</dc:subject>
  <dc:creator>John McGinity</dc:creator>
  <cp:lastModifiedBy>Marlene Jansen</cp:lastModifiedBy>
  <cp:revision>72</cp:revision>
  <dcterms:created xsi:type="dcterms:W3CDTF">2014-09-02T19:06:29Z</dcterms:created>
  <dcterms:modified xsi:type="dcterms:W3CDTF">2015-03-23T18:57:35Z</dcterms:modified>
</cp:coreProperties>
</file>