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256" r:id="rId2"/>
    <p:sldId id="258" r:id="rId3"/>
    <p:sldId id="259" r:id="rId4"/>
    <p:sldId id="260" r:id="rId5"/>
    <p:sldId id="261" r:id="rId6"/>
    <p:sldId id="262" r:id="rId7"/>
    <p:sldId id="263" r:id="rId8"/>
    <p:sldId id="264" r:id="rId9"/>
    <p:sldId id="25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D8E8"/>
    <a:srgbClr val="E9E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74101" autoAdjust="0"/>
  </p:normalViewPr>
  <p:slideViewPr>
    <p:cSldViewPr>
      <p:cViewPr>
        <p:scale>
          <a:sx n="70" d="100"/>
          <a:sy n="70" d="100"/>
        </p:scale>
        <p:origin x="1810" y="-120"/>
      </p:cViewPr>
      <p:guideLst>
        <p:guide orient="horz" pos="2160"/>
        <p:guide pos="2880"/>
      </p:guideLst>
    </p:cSldViewPr>
  </p:slideViewPr>
  <p:notesTextViewPr>
    <p:cViewPr>
      <p:scale>
        <a:sx n="1" d="1"/>
        <a:sy n="1" d="1"/>
      </p:scale>
      <p:origin x="0" y="0"/>
    </p:cViewPr>
  </p:notesTextViewPr>
  <p:notesViewPr>
    <p:cSldViewPr>
      <p:cViewPr>
        <p:scale>
          <a:sx n="70" d="100"/>
          <a:sy n="70" d="100"/>
        </p:scale>
        <p:origin x="3048"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PowerPoint Name</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a:t>
            </a:r>
            <a:r>
              <a:rPr lang="en-US" dirty="0" smtClean="0">
                <a:latin typeface="Arial" pitchFamily="34" charset="0"/>
                <a:cs typeface="Arial" pitchFamily="34" charset="0"/>
              </a:rPr>
              <a:t>8 </a:t>
            </a:r>
            <a:r>
              <a:rPr lang="en-US" dirty="0" smtClean="0">
                <a:latin typeface="Arial" pitchFamily="34" charset="0"/>
                <a:cs typeface="Arial" pitchFamily="34" charset="0"/>
              </a:rPr>
              <a:t>– Lesson </a:t>
            </a:r>
            <a:r>
              <a:rPr lang="en-US" dirty="0" smtClean="0">
                <a:latin typeface="Arial" pitchFamily="34" charset="0"/>
                <a:cs typeface="Arial" pitchFamily="34" charset="0"/>
              </a:rPr>
              <a:t>8.1 Urban Sprawl</a:t>
            </a:r>
            <a:r>
              <a:rPr lang="en-US" dirty="0" smtClean="0">
                <a:latin typeface="Arial" pitchFamily="34" charset="0"/>
                <a:cs typeface="Arial" pitchFamily="34" charset="0"/>
              </a:rPr>
              <a:t> </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a:t>
            </a:r>
            <a:r>
              <a:rPr lang="en-US" dirty="0" smtClean="0">
                <a:latin typeface="Arial" pitchFamily="34" charset="0"/>
                <a:cs typeface="Arial" pitchFamily="34" charset="0"/>
              </a:rPr>
              <a:t>2014</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t>‹#›</a:t>
            </a:fld>
            <a:endParaRPr lang="en-US"/>
          </a:p>
        </p:txBody>
      </p:sp>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8 – Lesson 8.1 Urban Sprawl</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789E7-B821-4804-81D0-B1DDBDB5FECC}" type="slidenum">
              <a:rPr lang="en-US" smtClean="0"/>
              <a:t>‹#›</a:t>
            </a:fld>
            <a:endParaRPr lang="en-US"/>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Scenarios with News Flashes</a:t>
            </a:r>
            <a:endParaRPr lang="en-US" dirty="0"/>
          </a:p>
        </p:txBody>
      </p:sp>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1</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smtClean="0">
                <a:latin typeface="Arial" pitchFamily="34" charset="0"/>
                <a:cs typeface="Arial" pitchFamily="34" charset="0"/>
              </a:rPr>
              <a:t>Copyright </a:t>
            </a:r>
            <a:r>
              <a:rPr lang="en-US" smtClean="0">
                <a:latin typeface="Arial" pitchFamily="34" charset="0"/>
                <a:cs typeface="Arial" pitchFamily="34" charset="0"/>
              </a:rPr>
              <a:t>2014</a:t>
            </a:r>
            <a:endParaRPr lang="en-US" dirty="0" smtClean="0">
              <a:latin typeface="Arial" pitchFamily="34" charset="0"/>
              <a:cs typeface="Arial" pitchFamily="34" charset="0"/>
            </a:endParaRP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8 – Lesson 8.1 Urban Sprawl</a:t>
            </a:r>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Scenarios with News Flashes</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pitchFamily="34" charset="0"/>
                <a:cs typeface="Arial" pitchFamily="34" charset="0"/>
              </a:rPr>
              <a:t>The following slides are scenarios of topics that are used with </a:t>
            </a:r>
            <a:r>
              <a:rPr lang="en-US" b="1" dirty="0" smtClean="0">
                <a:latin typeface="Arial" pitchFamily="34" charset="0"/>
                <a:cs typeface="Arial" pitchFamily="34" charset="0"/>
              </a:rPr>
              <a:t>Activity 8.1.2 Bartering Energy</a:t>
            </a:r>
            <a:r>
              <a:rPr lang="en-US" dirty="0" smtClean="0">
                <a:latin typeface="Arial" pitchFamily="34" charset="0"/>
                <a:cs typeface="Arial" pitchFamily="34" charset="0"/>
              </a:rPr>
              <a:t>. Each slide represents a round and should be displayed</a:t>
            </a:r>
            <a:r>
              <a:rPr lang="en-US" baseline="0" dirty="0" smtClean="0">
                <a:latin typeface="Arial" pitchFamily="34" charset="0"/>
                <a:cs typeface="Arial" pitchFamily="34" charset="0"/>
              </a:rPr>
              <a:t> in such a manner that all students will be able to read the descriptions in order to play that particular game round.</a:t>
            </a: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2</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a:t>
            </a:r>
            <a:r>
              <a:rPr lang="en-US" dirty="0" smtClean="0">
                <a:latin typeface="Arial" pitchFamily="34" charset="0"/>
                <a:cs typeface="Arial" pitchFamily="34" charset="0"/>
              </a:rPr>
              <a:t>2014</a:t>
            </a:r>
            <a:endParaRPr lang="en-US" dirty="0" smtClean="0">
              <a:latin typeface="Arial" pitchFamily="34" charset="0"/>
              <a:cs typeface="Arial" pitchFamily="34" charset="0"/>
            </a:endParaRP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8 – Lesson 8.1 Urban Sprawl</a:t>
            </a:r>
            <a:endParaRPr lang="en-US" dirty="0"/>
          </a:p>
        </p:txBody>
      </p:sp>
      <p:sp>
        <p:nvSpPr>
          <p:cNvPr id="10"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Scenarios with News Flashes</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t>3</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a:t>
            </a:r>
            <a:r>
              <a:rPr lang="en-US" dirty="0" smtClean="0">
                <a:latin typeface="Arial" pitchFamily="34" charset="0"/>
                <a:cs typeface="Arial" pitchFamily="34" charset="0"/>
              </a:rPr>
              <a:t>2014</a:t>
            </a:r>
            <a:endParaRPr lang="en-US" dirty="0" smtClean="0">
              <a:latin typeface="Arial" pitchFamily="34" charset="0"/>
              <a:cs typeface="Arial" pitchFamily="34" charset="0"/>
            </a:endParaRP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8 – Lesson 8.1 Urban Sprawl</a:t>
            </a:r>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Scenarios with News Flashes</a:t>
            </a:r>
            <a:endParaRPr lang="en-US" dirty="0"/>
          </a:p>
        </p:txBody>
      </p:sp>
    </p:spTree>
    <p:extLst>
      <p:ext uri="{BB962C8B-B14F-4D97-AF65-F5344CB8AC3E}">
        <p14:creationId xmlns:p14="http://schemas.microsoft.com/office/powerpoint/2010/main" val="863917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solidFill>
                  <a:prstClr val="black"/>
                </a:solidFill>
              </a:rPr>
              <a:pPr/>
              <a:t>4</a:t>
            </a:fld>
            <a:endParaRPr lang="en-US">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latin typeface="Arial" pitchFamily="34" charset="0"/>
                <a:cs typeface="Arial" pitchFamily="34" charset="0"/>
              </a:rPr>
              <a:t>Curriculum for Agricultural Science Education</a:t>
            </a:r>
          </a:p>
          <a:p>
            <a:r>
              <a:rPr lang="en-US" dirty="0" smtClean="0">
                <a:solidFill>
                  <a:prstClr val="black"/>
                </a:solidFill>
                <a:latin typeface="Arial" pitchFamily="34" charset="0"/>
                <a:cs typeface="Arial" pitchFamily="34" charset="0"/>
              </a:rPr>
              <a:t>Copyright </a:t>
            </a:r>
            <a:r>
              <a:rPr lang="en-US" dirty="0" smtClean="0">
                <a:solidFill>
                  <a:prstClr val="black"/>
                </a:solidFill>
                <a:latin typeface="Arial" pitchFamily="34" charset="0"/>
                <a:cs typeface="Arial" pitchFamily="34" charset="0"/>
              </a:rPr>
              <a:t>2014</a:t>
            </a:r>
            <a:endParaRPr lang="en-US" dirty="0" smtClean="0">
              <a:solidFill>
                <a:prstClr val="black"/>
              </a:solidFill>
              <a:latin typeface="Arial" pitchFamily="34" charset="0"/>
              <a:cs typeface="Arial" pitchFamily="34" charset="0"/>
            </a:endParaRP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solidFill>
                  <a:prstClr val="black"/>
                </a:solidFill>
                <a:latin typeface="Arial" pitchFamily="34" charset="0"/>
                <a:cs typeface="Arial" pitchFamily="34" charset="0"/>
              </a:rPr>
              <a:t>Natural Resources and Ecology </a:t>
            </a:r>
          </a:p>
          <a:p>
            <a:r>
              <a:rPr lang="en-US" dirty="0" smtClean="0">
                <a:solidFill>
                  <a:prstClr val="black"/>
                </a:solidFill>
                <a:latin typeface="Arial" pitchFamily="34" charset="0"/>
                <a:cs typeface="Arial" pitchFamily="34" charset="0"/>
              </a:rPr>
              <a:t>Unit 8 – Lesson 8.1 Urban Sprawl</a:t>
            </a:r>
            <a:endParaRPr lang="en-US" dirty="0">
              <a:solidFill>
                <a:prstClr val="black"/>
              </a:solidFill>
            </a:endParaRP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solidFill>
                  <a:prstClr val="black"/>
                </a:solidFill>
              </a:rPr>
              <a:t>Scenarios with News Flashes</a:t>
            </a:r>
            <a:endParaRPr lang="en-US" dirty="0">
              <a:solidFill>
                <a:prstClr val="black"/>
              </a:solidFill>
            </a:endParaRPr>
          </a:p>
        </p:txBody>
      </p:sp>
    </p:spTree>
    <p:extLst>
      <p:ext uri="{BB962C8B-B14F-4D97-AF65-F5344CB8AC3E}">
        <p14:creationId xmlns:p14="http://schemas.microsoft.com/office/powerpoint/2010/main" val="863917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solidFill>
                  <a:prstClr val="black"/>
                </a:solidFill>
              </a:rPr>
              <a:pPr/>
              <a:t>5</a:t>
            </a:fld>
            <a:endParaRPr lang="en-US">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latin typeface="Arial" pitchFamily="34" charset="0"/>
                <a:cs typeface="Arial" pitchFamily="34" charset="0"/>
              </a:rPr>
              <a:t>Curriculum for Agricultural Science Education</a:t>
            </a:r>
          </a:p>
          <a:p>
            <a:r>
              <a:rPr lang="en-US" dirty="0" smtClean="0">
                <a:solidFill>
                  <a:prstClr val="black"/>
                </a:solidFill>
                <a:latin typeface="Arial" pitchFamily="34" charset="0"/>
                <a:cs typeface="Arial" pitchFamily="34" charset="0"/>
              </a:rPr>
              <a:t>Copyright </a:t>
            </a:r>
            <a:r>
              <a:rPr lang="en-US" dirty="0" smtClean="0">
                <a:solidFill>
                  <a:prstClr val="black"/>
                </a:solidFill>
                <a:latin typeface="Arial" pitchFamily="34" charset="0"/>
                <a:cs typeface="Arial" pitchFamily="34" charset="0"/>
              </a:rPr>
              <a:t>2014</a:t>
            </a:r>
            <a:endParaRPr lang="en-US" dirty="0" smtClean="0">
              <a:solidFill>
                <a:prstClr val="black"/>
              </a:solidFill>
              <a:latin typeface="Arial" pitchFamily="34" charset="0"/>
              <a:cs typeface="Arial" pitchFamily="34" charset="0"/>
            </a:endParaRP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solidFill>
                  <a:prstClr val="black"/>
                </a:solidFill>
                <a:latin typeface="Arial" pitchFamily="34" charset="0"/>
                <a:cs typeface="Arial" pitchFamily="34" charset="0"/>
              </a:rPr>
              <a:t>Natural Resources and Ecology </a:t>
            </a:r>
          </a:p>
          <a:p>
            <a:r>
              <a:rPr lang="en-US" dirty="0" smtClean="0">
                <a:solidFill>
                  <a:prstClr val="black"/>
                </a:solidFill>
                <a:latin typeface="Arial" pitchFamily="34" charset="0"/>
                <a:cs typeface="Arial" pitchFamily="34" charset="0"/>
              </a:rPr>
              <a:t>Unit 8 – Lesson 8.1 Urban Sprawl</a:t>
            </a:r>
            <a:endParaRPr lang="en-US" dirty="0">
              <a:solidFill>
                <a:prstClr val="black"/>
              </a:solidFill>
            </a:endParaRP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solidFill>
                  <a:prstClr val="black"/>
                </a:solidFill>
              </a:rPr>
              <a:t>Scenarios with News Flashes</a:t>
            </a:r>
            <a:endParaRPr lang="en-US" dirty="0">
              <a:solidFill>
                <a:prstClr val="black"/>
              </a:solidFill>
            </a:endParaRPr>
          </a:p>
        </p:txBody>
      </p:sp>
    </p:spTree>
    <p:extLst>
      <p:ext uri="{BB962C8B-B14F-4D97-AF65-F5344CB8AC3E}">
        <p14:creationId xmlns:p14="http://schemas.microsoft.com/office/powerpoint/2010/main" val="863917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solidFill>
                  <a:prstClr val="black"/>
                </a:solidFill>
              </a:rPr>
              <a:pPr/>
              <a:t>6</a:t>
            </a:fld>
            <a:endParaRPr lang="en-US">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latin typeface="Arial" pitchFamily="34" charset="0"/>
                <a:cs typeface="Arial" pitchFamily="34" charset="0"/>
              </a:rPr>
              <a:t>Curriculum for Agricultural Science Education</a:t>
            </a:r>
          </a:p>
          <a:p>
            <a:r>
              <a:rPr lang="en-US" dirty="0" smtClean="0">
                <a:solidFill>
                  <a:prstClr val="black"/>
                </a:solidFill>
                <a:latin typeface="Arial" pitchFamily="34" charset="0"/>
                <a:cs typeface="Arial" pitchFamily="34" charset="0"/>
              </a:rPr>
              <a:t>Copyright </a:t>
            </a:r>
            <a:r>
              <a:rPr lang="en-US" dirty="0" smtClean="0">
                <a:solidFill>
                  <a:prstClr val="black"/>
                </a:solidFill>
                <a:latin typeface="Arial" pitchFamily="34" charset="0"/>
                <a:cs typeface="Arial" pitchFamily="34" charset="0"/>
              </a:rPr>
              <a:t>2014</a:t>
            </a:r>
            <a:endParaRPr lang="en-US" dirty="0" smtClean="0">
              <a:solidFill>
                <a:prstClr val="black"/>
              </a:solidFill>
              <a:latin typeface="Arial" pitchFamily="34" charset="0"/>
              <a:cs typeface="Arial" pitchFamily="34" charset="0"/>
            </a:endParaRP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solidFill>
                  <a:prstClr val="black"/>
                </a:solidFill>
                <a:latin typeface="Arial" pitchFamily="34" charset="0"/>
                <a:cs typeface="Arial" pitchFamily="34" charset="0"/>
              </a:rPr>
              <a:t>Natural Resources and Ecology </a:t>
            </a:r>
          </a:p>
          <a:p>
            <a:r>
              <a:rPr lang="en-US" dirty="0" smtClean="0">
                <a:solidFill>
                  <a:prstClr val="black"/>
                </a:solidFill>
                <a:latin typeface="Arial" pitchFamily="34" charset="0"/>
                <a:cs typeface="Arial" pitchFamily="34" charset="0"/>
              </a:rPr>
              <a:t>Unit 8 – Lesson 8.1 Urban Sprawl</a:t>
            </a:r>
            <a:endParaRPr lang="en-US" dirty="0">
              <a:solidFill>
                <a:prstClr val="black"/>
              </a:solidFill>
            </a:endParaRP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solidFill>
                  <a:prstClr val="black"/>
                </a:solidFill>
              </a:rPr>
              <a:t>Scenarios with News Flashes</a:t>
            </a:r>
            <a:endParaRPr lang="en-US" dirty="0">
              <a:solidFill>
                <a:prstClr val="black"/>
              </a:solidFill>
            </a:endParaRPr>
          </a:p>
        </p:txBody>
      </p:sp>
    </p:spTree>
    <p:extLst>
      <p:ext uri="{BB962C8B-B14F-4D97-AF65-F5344CB8AC3E}">
        <p14:creationId xmlns:p14="http://schemas.microsoft.com/office/powerpoint/2010/main" val="863917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solidFill>
                  <a:prstClr val="black"/>
                </a:solidFill>
              </a:rPr>
              <a:pPr/>
              <a:t>7</a:t>
            </a:fld>
            <a:endParaRPr lang="en-US">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latin typeface="Arial" pitchFamily="34" charset="0"/>
                <a:cs typeface="Arial" pitchFamily="34" charset="0"/>
              </a:rPr>
              <a:t>Curriculum for Agricultural Science Education</a:t>
            </a:r>
          </a:p>
          <a:p>
            <a:r>
              <a:rPr lang="en-US" dirty="0" smtClean="0">
                <a:solidFill>
                  <a:prstClr val="black"/>
                </a:solidFill>
                <a:latin typeface="Arial" pitchFamily="34" charset="0"/>
                <a:cs typeface="Arial" pitchFamily="34" charset="0"/>
              </a:rPr>
              <a:t>Copyright </a:t>
            </a:r>
            <a:r>
              <a:rPr lang="en-US" dirty="0" smtClean="0">
                <a:solidFill>
                  <a:prstClr val="black"/>
                </a:solidFill>
                <a:latin typeface="Arial" pitchFamily="34" charset="0"/>
                <a:cs typeface="Arial" pitchFamily="34" charset="0"/>
              </a:rPr>
              <a:t>2014</a:t>
            </a:r>
            <a:endParaRPr lang="en-US" dirty="0" smtClean="0">
              <a:solidFill>
                <a:prstClr val="black"/>
              </a:solidFill>
              <a:latin typeface="Arial" pitchFamily="34" charset="0"/>
              <a:cs typeface="Arial" pitchFamily="34" charset="0"/>
            </a:endParaRP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solidFill>
                  <a:prstClr val="black"/>
                </a:solidFill>
                <a:latin typeface="Arial" pitchFamily="34" charset="0"/>
                <a:cs typeface="Arial" pitchFamily="34" charset="0"/>
              </a:rPr>
              <a:t>Natural Resources and Ecology </a:t>
            </a:r>
          </a:p>
          <a:p>
            <a:r>
              <a:rPr lang="en-US" dirty="0" smtClean="0">
                <a:solidFill>
                  <a:prstClr val="black"/>
                </a:solidFill>
                <a:latin typeface="Arial" pitchFamily="34" charset="0"/>
                <a:cs typeface="Arial" pitchFamily="34" charset="0"/>
              </a:rPr>
              <a:t>Unit 8 – Lesson 8.1 Urban Sprawl</a:t>
            </a:r>
            <a:endParaRPr lang="en-US" dirty="0">
              <a:solidFill>
                <a:prstClr val="black"/>
              </a:solidFill>
            </a:endParaRP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solidFill>
                  <a:prstClr val="black"/>
                </a:solidFill>
              </a:rPr>
              <a:t>Scenarios with News Flashes</a:t>
            </a:r>
            <a:endParaRPr lang="en-US" dirty="0">
              <a:solidFill>
                <a:prstClr val="black"/>
              </a:solidFill>
            </a:endParaRPr>
          </a:p>
        </p:txBody>
      </p:sp>
    </p:spTree>
    <p:extLst>
      <p:ext uri="{BB962C8B-B14F-4D97-AF65-F5344CB8AC3E}">
        <p14:creationId xmlns:p14="http://schemas.microsoft.com/office/powerpoint/2010/main" val="863917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solidFill>
                  <a:prstClr val="black"/>
                </a:solidFill>
              </a:rPr>
              <a:pPr/>
              <a:t>8</a:t>
            </a:fld>
            <a:endParaRPr lang="en-US">
              <a:solidFill>
                <a:prstClr val="black"/>
              </a:solidFill>
            </a:endParaRPr>
          </a:p>
        </p:txBody>
      </p:sp>
      <p:sp>
        <p:nvSpPr>
          <p:cNvPr id="5" name="Footer Placeholder 4"/>
          <p:cNvSpPr>
            <a:spLocks noGrp="1"/>
          </p:cNvSpPr>
          <p:nvPr>
            <p:ph type="ftr" sz="quarter" idx="11"/>
          </p:nvPr>
        </p:nvSpPr>
        <p:spPr/>
        <p:txBody>
          <a:bodyPr/>
          <a:lstStyle/>
          <a:p>
            <a:r>
              <a:rPr lang="en-US" dirty="0" smtClean="0">
                <a:solidFill>
                  <a:prstClr val="black"/>
                </a:solidFill>
                <a:latin typeface="Arial" pitchFamily="34" charset="0"/>
                <a:cs typeface="Arial" pitchFamily="34" charset="0"/>
              </a:rPr>
              <a:t>Curriculum for Agricultural Science Education</a:t>
            </a:r>
          </a:p>
          <a:p>
            <a:r>
              <a:rPr lang="en-US" dirty="0" smtClean="0">
                <a:solidFill>
                  <a:prstClr val="black"/>
                </a:solidFill>
                <a:latin typeface="Arial" pitchFamily="34" charset="0"/>
                <a:cs typeface="Arial" pitchFamily="34" charset="0"/>
              </a:rPr>
              <a:t>Copyright </a:t>
            </a:r>
            <a:r>
              <a:rPr lang="en-US" dirty="0" smtClean="0">
                <a:solidFill>
                  <a:prstClr val="black"/>
                </a:solidFill>
                <a:latin typeface="Arial" pitchFamily="34" charset="0"/>
                <a:cs typeface="Arial" pitchFamily="34" charset="0"/>
              </a:rPr>
              <a:t>2014</a:t>
            </a:r>
            <a:endParaRPr lang="en-US" dirty="0" smtClean="0">
              <a:solidFill>
                <a:prstClr val="black"/>
              </a:solidFill>
              <a:latin typeface="Arial" pitchFamily="34" charset="0"/>
              <a:cs typeface="Arial" pitchFamily="34" charset="0"/>
            </a:endParaRP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solidFill>
                  <a:prstClr val="black"/>
                </a:solidFill>
                <a:latin typeface="Arial" pitchFamily="34" charset="0"/>
                <a:cs typeface="Arial" pitchFamily="34" charset="0"/>
              </a:rPr>
              <a:t>Natural Resources and Ecology </a:t>
            </a:r>
          </a:p>
          <a:p>
            <a:r>
              <a:rPr lang="en-US" dirty="0" smtClean="0">
                <a:solidFill>
                  <a:prstClr val="black"/>
                </a:solidFill>
                <a:latin typeface="Arial" pitchFamily="34" charset="0"/>
                <a:cs typeface="Arial" pitchFamily="34" charset="0"/>
              </a:rPr>
              <a:t>Unit 8 – Lesson 8.1 Urban Sprawl</a:t>
            </a:r>
            <a:endParaRPr lang="en-US" dirty="0">
              <a:solidFill>
                <a:prstClr val="black"/>
              </a:solidFill>
            </a:endParaRP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solidFill>
                  <a:prstClr val="black"/>
                </a:solidFill>
              </a:rPr>
              <a:t>Scenarios with News Flashes</a:t>
            </a:r>
            <a:endParaRPr lang="en-US" dirty="0">
              <a:solidFill>
                <a:prstClr val="black"/>
              </a:solidFill>
            </a:endParaRPr>
          </a:p>
        </p:txBody>
      </p:sp>
    </p:spTree>
    <p:extLst>
      <p:ext uri="{BB962C8B-B14F-4D97-AF65-F5344CB8AC3E}">
        <p14:creationId xmlns:p14="http://schemas.microsoft.com/office/powerpoint/2010/main" val="863917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9</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a:t>
            </a:r>
            <a:r>
              <a:rPr lang="en-US" dirty="0" smtClean="0">
                <a:latin typeface="Arial" pitchFamily="34" charset="0"/>
                <a:cs typeface="Arial" pitchFamily="34" charset="0"/>
              </a:rPr>
              <a:t>2014</a:t>
            </a:r>
            <a:endParaRPr lang="en-US" dirty="0" smtClean="0">
              <a:latin typeface="Arial" pitchFamily="34" charset="0"/>
              <a:cs typeface="Arial" pitchFamily="34" charset="0"/>
            </a:endParaRPr>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8 – Lesson 8.1 Urban Sprawl</a:t>
            </a:r>
            <a:endParaRPr lang="en-US" dirty="0"/>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Scenarios with News Flashes</a:t>
            </a:r>
            <a:endParaRPr lang="en-US" dirty="0"/>
          </a:p>
        </p:txBody>
      </p:sp>
    </p:spTree>
    <p:extLst>
      <p:ext uri="{BB962C8B-B14F-4D97-AF65-F5344CB8AC3E}">
        <p14:creationId xmlns:p14="http://schemas.microsoft.com/office/powerpoint/2010/main" val="336436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C4884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1400" y="6248400"/>
            <a:ext cx="914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ucsusa.org/assets/documents/clean_energy/renewablesready_fullreport.pd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Scenarios with News Flashes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8 – Lesson 8.1 Urban Sprawl</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12"/>
          </p:nvPr>
        </p:nvSpPr>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Round 1 – Business as Usual</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68733485"/>
              </p:ext>
            </p:extLst>
          </p:nvPr>
        </p:nvGraphicFramePr>
        <p:xfrm>
          <a:off x="552734" y="3810000"/>
          <a:ext cx="8077200" cy="1998135"/>
        </p:xfrm>
        <a:graphic>
          <a:graphicData uri="http://schemas.openxmlformats.org/drawingml/2006/table">
            <a:tbl>
              <a:tblPr firstRow="1" firstCol="1" bandRow="1">
                <a:tableStyleId>{5C22544A-7EE6-4342-B048-85BDC9FD1C3A}</a:tableStyleId>
              </a:tblPr>
              <a:tblGrid>
                <a:gridCol w="1414673"/>
                <a:gridCol w="1256813"/>
                <a:gridCol w="1328128"/>
                <a:gridCol w="1575861"/>
                <a:gridCol w="1358725"/>
                <a:gridCol w="1143000"/>
              </a:tblGrid>
              <a:tr h="685800">
                <a:tc>
                  <a:txBody>
                    <a:bodyPr/>
                    <a:lstStyle/>
                    <a:p>
                      <a:pPr marL="0" marR="0">
                        <a:spcBef>
                          <a:spcPts val="0"/>
                        </a:spcBef>
                        <a:spcAft>
                          <a:spcPts val="0"/>
                        </a:spcAft>
                      </a:pPr>
                      <a:r>
                        <a:rPr lang="en-US" sz="1400" dirty="0">
                          <a:effectLst/>
                          <a:latin typeface="Arial" pitchFamily="34" charset="0"/>
                          <a:cs typeface="Arial" pitchFamily="34" charset="0"/>
                        </a:rPr>
                        <a:t> </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Production Cost (</a:t>
                      </a:r>
                      <a:r>
                        <a:rPr lang="en-US" sz="1400" dirty="0" smtClean="0">
                          <a:effectLst/>
                          <a:latin typeface="Arial" pitchFamily="34" charset="0"/>
                          <a:cs typeface="Arial" pitchFamily="34" charset="0"/>
                        </a:rPr>
                        <a:t>dollars per </a:t>
                      </a:r>
                      <a:r>
                        <a:rPr lang="en-US" sz="1400" dirty="0">
                          <a:effectLst/>
                          <a:latin typeface="Arial" pitchFamily="34" charset="0"/>
                          <a:cs typeface="Arial" pitchFamily="34" charset="0"/>
                        </a:rPr>
                        <a:t>unit)</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 </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 </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r>
              <a:tr h="262467">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Coal</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6</a:t>
                      </a:r>
                      <a:endParaRPr lang="en-US" sz="1400" dirty="0">
                        <a:effectLst/>
                        <a:latin typeface="Arial" pitchFamily="34" charset="0"/>
                        <a:ea typeface="Times New Roman"/>
                        <a:cs typeface="Arial" pitchFamily="34" charset="0"/>
                      </a:endParaRPr>
                    </a:p>
                  </a:txBody>
                  <a:tcPr marL="68580" marR="68580" marT="0" marB="0" anchor="ctr">
                    <a:solidFill>
                      <a:srgbClr val="D0D8E8"/>
                    </a:solidFill>
                  </a:tcPr>
                </a:tc>
                <a:tc>
                  <a:txBody>
                    <a:bodyPr/>
                    <a:lstStyle/>
                    <a:p>
                      <a:pPr marL="0" marR="0" algn="ctr">
                        <a:spcBef>
                          <a:spcPts val="0"/>
                        </a:spcBef>
                        <a:spcAft>
                          <a:spcPts val="0"/>
                        </a:spcAft>
                      </a:pPr>
                      <a:r>
                        <a:rPr lang="en-US" sz="1400">
                          <a:effectLst/>
                          <a:latin typeface="Arial" pitchFamily="34" charset="0"/>
                          <a:cs typeface="Arial" pitchFamily="34" charset="0"/>
                        </a:rPr>
                        <a:t>50</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Solar Thermal </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9</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a:effectLst/>
                          <a:latin typeface="Arial" pitchFamily="34" charset="0"/>
                          <a:cs typeface="Arial" pitchFamily="34" charset="0"/>
                        </a:rPr>
                        <a:t>1</a:t>
                      </a:r>
                      <a:endParaRPr lang="en-US" sz="1400">
                        <a:effectLst/>
                        <a:latin typeface="Arial" pitchFamily="34" charset="0"/>
                        <a:ea typeface="Times New Roman"/>
                        <a:cs typeface="Arial" pitchFamily="34" charset="0"/>
                      </a:endParaRPr>
                    </a:p>
                  </a:txBody>
                  <a:tcPr marL="68580" marR="68580" marT="0" marB="0" anchor="ctr"/>
                </a:tc>
              </a:tr>
              <a:tr h="262467">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Oil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a:effectLst/>
                          <a:latin typeface="Arial" pitchFamily="34" charset="0"/>
                          <a:cs typeface="Arial" pitchFamily="34" charset="0"/>
                        </a:rPr>
                        <a:t>8</a:t>
                      </a:r>
                      <a:endParaRPr lang="en-US" sz="1400" dirty="0">
                        <a:effectLst/>
                        <a:latin typeface="Arial" pitchFamily="34" charset="0"/>
                        <a:ea typeface="Times New Roman"/>
                        <a:cs typeface="Arial" pitchFamily="34" charset="0"/>
                      </a:endParaRPr>
                    </a:p>
                  </a:txBody>
                  <a:tcPr marL="68580" marR="68580" marT="0" marB="0" anchor="ctr">
                    <a:solidFill>
                      <a:srgbClr val="E9EDF4"/>
                    </a:solidFill>
                  </a:tcPr>
                </a:tc>
                <a:tc>
                  <a:txBody>
                    <a:bodyPr/>
                    <a:lstStyle/>
                    <a:p>
                      <a:pPr marL="0" marR="0" algn="ctr">
                        <a:spcBef>
                          <a:spcPts val="0"/>
                        </a:spcBef>
                        <a:spcAft>
                          <a:spcPts val="0"/>
                        </a:spcAft>
                      </a:pPr>
                      <a:r>
                        <a:rPr lang="en-US" sz="1400">
                          <a:effectLst/>
                          <a:latin typeface="Arial" pitchFamily="34" charset="0"/>
                          <a:cs typeface="Arial" pitchFamily="34" charset="0"/>
                        </a:rPr>
                        <a:t>10</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Photovoltaics</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25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a:effectLst/>
                          <a:latin typeface="Arial" pitchFamily="34" charset="0"/>
                          <a:cs typeface="Arial" pitchFamily="34" charset="0"/>
                        </a:rPr>
                        <a:t>1</a:t>
                      </a:r>
                      <a:endParaRPr lang="en-US" sz="1400">
                        <a:effectLst/>
                        <a:latin typeface="Arial" pitchFamily="34" charset="0"/>
                        <a:ea typeface="Times New Roman"/>
                        <a:cs typeface="Arial" pitchFamily="34" charset="0"/>
                      </a:endParaRPr>
                    </a:p>
                  </a:txBody>
                  <a:tcPr marL="68580" marR="68580" marT="0" marB="0" anchor="ctr"/>
                </a:tc>
              </a:tr>
              <a:tr h="262467">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Natural Gas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a:effectLst/>
                          <a:latin typeface="Arial" pitchFamily="34" charset="0"/>
                          <a:cs typeface="Arial" pitchFamily="34" charset="0"/>
                        </a:rPr>
                        <a:t>6</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a:effectLst/>
                          <a:latin typeface="Arial" pitchFamily="34" charset="0"/>
                          <a:cs typeface="Arial" pitchFamily="34" charset="0"/>
                        </a:rPr>
                        <a:t>25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Wind</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a:effectLst/>
                          <a:latin typeface="Arial" pitchFamily="34" charset="0"/>
                          <a:cs typeface="Arial" pitchFamily="34" charset="0"/>
                        </a:rPr>
                        <a:t>8</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a:effectLst/>
                          <a:latin typeface="Arial" pitchFamily="34" charset="0"/>
                          <a:cs typeface="Arial" pitchFamily="34" charset="0"/>
                        </a:rPr>
                        <a:t>1</a:t>
                      </a:r>
                      <a:endParaRPr lang="en-US" sz="1400">
                        <a:effectLst/>
                        <a:latin typeface="Arial" pitchFamily="34" charset="0"/>
                        <a:ea typeface="Times New Roman"/>
                        <a:cs typeface="Arial" pitchFamily="34" charset="0"/>
                      </a:endParaRPr>
                    </a:p>
                  </a:txBody>
                  <a:tcPr marL="68580" marR="68580" marT="0" marB="0" anchor="ctr"/>
                </a:tc>
              </a:tr>
              <a:tr h="262467">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Nuclear</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a:effectLst/>
                          <a:latin typeface="Arial" pitchFamily="34" charset="0"/>
                          <a:cs typeface="Arial" pitchFamily="34" charset="0"/>
                        </a:rPr>
                        <a:t>10</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a:effectLst/>
                          <a:latin typeface="Arial" pitchFamily="34" charset="0"/>
                          <a:cs typeface="Arial" pitchFamily="34" charset="0"/>
                        </a:rPr>
                        <a:t>25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Hydropower</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6</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a:effectLst/>
                          <a:latin typeface="Arial" pitchFamily="34" charset="0"/>
                          <a:cs typeface="Arial" pitchFamily="34" charset="0"/>
                        </a:rPr>
                        <a:t>6</a:t>
                      </a:r>
                      <a:endParaRPr lang="en-US" sz="1400">
                        <a:effectLst/>
                        <a:latin typeface="Arial" pitchFamily="34" charset="0"/>
                        <a:ea typeface="Times New Roman"/>
                        <a:cs typeface="Arial" pitchFamily="34" charset="0"/>
                      </a:endParaRPr>
                    </a:p>
                  </a:txBody>
                  <a:tcPr marL="68580" marR="68580" marT="0" marB="0" anchor="ctr"/>
                </a:tc>
              </a:tr>
              <a:tr h="262467">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Biomass</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a:effectLst/>
                          <a:latin typeface="Arial" pitchFamily="34" charset="0"/>
                          <a:cs typeface="Arial" pitchFamily="34" charset="0"/>
                        </a:rPr>
                        <a:t>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itchFamily="34" charset="0"/>
                          <a:cs typeface="Arial" pitchFamily="34" charset="0"/>
                        </a:rPr>
                        <a:t>2</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Geothermal</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itchFamily="34" charset="0"/>
                          <a:cs typeface="Arial" pitchFamily="34" charset="0"/>
                        </a:rPr>
                        <a:t>2</a:t>
                      </a:r>
                      <a:endParaRPr lang="en-US" sz="1400" dirty="0">
                        <a:effectLst/>
                        <a:latin typeface="Arial" pitchFamily="34" charset="0"/>
                        <a:ea typeface="Times New Roman"/>
                        <a:cs typeface="Arial" pitchFamily="34" charset="0"/>
                      </a:endParaRPr>
                    </a:p>
                  </a:txBody>
                  <a:tcPr marL="68580" marR="68580" marT="0" marB="0" anchor="ctr"/>
                </a:tc>
              </a:tr>
            </a:tbl>
          </a:graphicData>
        </a:graphic>
      </p:graphicFrame>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
        <p:nvSpPr>
          <p:cNvPr id="9" name="Rectangle 1"/>
          <p:cNvSpPr>
            <a:spLocks noChangeArrowheads="1"/>
          </p:cNvSpPr>
          <p:nvPr/>
        </p:nvSpPr>
        <p:spPr bwMode="auto">
          <a:xfrm>
            <a:off x="548185" y="2057400"/>
            <a:ext cx="82296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The United States uses fossil fuels, such as coal, natural gas, and oil for most of its electricity. Nuclear power provides 21 percent of U.S. electricity. Renewable energy provides only 10 percent, mostly from hydropower.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677118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Round 2 – News Flash!!</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17331624"/>
              </p:ext>
            </p:extLst>
          </p:nvPr>
        </p:nvGraphicFramePr>
        <p:xfrm>
          <a:off x="838200" y="4038600"/>
          <a:ext cx="7620000" cy="1891935"/>
        </p:xfrm>
        <a:graphic>
          <a:graphicData uri="http://schemas.openxmlformats.org/drawingml/2006/table">
            <a:tbl>
              <a:tblPr firstRow="1" firstCol="1" bandRow="1">
                <a:tableStyleId>{5C22544A-7EE6-4342-B048-85BDC9FD1C3A}</a:tableStyleId>
              </a:tblPr>
              <a:tblGrid>
                <a:gridCol w="1219200"/>
                <a:gridCol w="1447800"/>
                <a:gridCol w="1106220"/>
                <a:gridCol w="1408380"/>
                <a:gridCol w="1295400"/>
                <a:gridCol w="1143000"/>
              </a:tblGrid>
              <a:tr h="500743">
                <a:tc>
                  <a:txBody>
                    <a:bodyPr/>
                    <a:lstStyle/>
                    <a:p>
                      <a:pPr marL="0" marR="0">
                        <a:spcBef>
                          <a:spcPts val="0"/>
                        </a:spcBef>
                        <a:spcAft>
                          <a:spcPts val="0"/>
                        </a:spcAft>
                      </a:pPr>
                      <a:r>
                        <a:rPr lang="en-US" sz="1400" dirty="0">
                          <a:effectLst/>
                          <a:latin typeface="Arial" pitchFamily="34" charset="0"/>
                          <a:cs typeface="Arial" pitchFamily="34" charset="0"/>
                        </a:rPr>
                        <a:t> </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Production Cost (dollars per unit)</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 </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 </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r>
              <a:tr h="250371">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Coal</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Solar Thermal </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9</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cs typeface="Arial" pitchFamily="34" charset="0"/>
                        </a:rPr>
                        <a:t>2</a:t>
                      </a:r>
                      <a:endParaRPr lang="en-US" sz="1400" dirty="0">
                        <a:effectLst/>
                        <a:latin typeface="Arial" pitchFamily="34" charset="0"/>
                        <a:ea typeface="Times New Roman"/>
                        <a:cs typeface="Arial" pitchFamily="34" charset="0"/>
                      </a:endParaRPr>
                    </a:p>
                  </a:txBody>
                  <a:tcPr marL="68580" marR="68580" marT="0" marB="0" anchor="ctr"/>
                </a:tc>
              </a:tr>
              <a:tr h="250371">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Oil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solidFill>
                      <a:srgbClr val="E9EDF4"/>
                    </a:solidFill>
                  </a:tcPr>
                </a:tc>
                <a:tc>
                  <a:txBody>
                    <a:bodyPr/>
                    <a:lstStyle/>
                    <a:p>
                      <a:pPr marL="0" marR="0" algn="ctr">
                        <a:spcBef>
                          <a:spcPts val="0"/>
                        </a:spcBef>
                        <a:spcAft>
                          <a:spcPts val="0"/>
                        </a:spcAft>
                      </a:pPr>
                      <a:r>
                        <a:rPr lang="en-US" sz="1400" dirty="0">
                          <a:effectLst/>
                          <a:latin typeface="Arial" pitchFamily="34" charset="0"/>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Photovoltaics</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25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2</a:t>
                      </a:r>
                      <a:endParaRPr lang="en-US" sz="1400" dirty="0">
                        <a:effectLst/>
                        <a:latin typeface="Arial" pitchFamily="34" charset="0"/>
                        <a:ea typeface="Times New Roman"/>
                        <a:cs typeface="Arial" pitchFamily="34" charset="0"/>
                      </a:endParaRPr>
                    </a:p>
                  </a:txBody>
                  <a:tcPr marL="68580" marR="68580" marT="0" marB="0" anchor="ctr"/>
                </a:tc>
              </a:tr>
              <a:tr h="250371">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Natural Gas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7</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itchFamily="34" charset="0"/>
                          <a:cs typeface="Arial" pitchFamily="34" charset="0"/>
                        </a:rPr>
                        <a:t>25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Wind</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8</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2</a:t>
                      </a:r>
                      <a:endParaRPr lang="en-US" sz="1400" dirty="0">
                        <a:effectLst/>
                        <a:latin typeface="Arial" pitchFamily="34" charset="0"/>
                        <a:ea typeface="Times New Roman"/>
                        <a:cs typeface="Arial" pitchFamily="34" charset="0"/>
                      </a:endParaRPr>
                    </a:p>
                  </a:txBody>
                  <a:tcPr marL="68580" marR="68580" marT="0" marB="0" anchor="ctr"/>
                </a:tc>
              </a:tr>
              <a:tr h="250371">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Nuclear</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a:effectLst/>
                          <a:latin typeface="Arial" pitchFamily="34" charset="0"/>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itchFamily="34" charset="0"/>
                          <a:cs typeface="Arial" pitchFamily="34" charset="0"/>
                        </a:rPr>
                        <a:t>25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Hydropower</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6</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7</a:t>
                      </a:r>
                      <a:endParaRPr lang="en-US" sz="1400" dirty="0">
                        <a:effectLst/>
                        <a:latin typeface="Arial" pitchFamily="34" charset="0"/>
                        <a:ea typeface="Times New Roman"/>
                        <a:cs typeface="Arial" pitchFamily="34" charset="0"/>
                      </a:endParaRPr>
                    </a:p>
                  </a:txBody>
                  <a:tcPr marL="68580" marR="68580" marT="0" marB="0" anchor="ctr"/>
                </a:tc>
              </a:tr>
              <a:tr h="250371">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Biomass</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3</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Geothermal</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3</a:t>
                      </a:r>
                      <a:endParaRPr lang="en-US" sz="1400" dirty="0">
                        <a:effectLst/>
                        <a:latin typeface="Arial" pitchFamily="34" charset="0"/>
                        <a:ea typeface="Times New Roman"/>
                        <a:cs typeface="Arial" pitchFamily="34" charset="0"/>
                      </a:endParaRPr>
                    </a:p>
                  </a:txBody>
                  <a:tcPr marL="68580" marR="68580" marT="0" marB="0" anchor="ctr"/>
                </a:tc>
              </a:tr>
            </a:tbl>
          </a:graphicData>
        </a:graphic>
      </p:graphicFrame>
      <p:sp>
        <p:nvSpPr>
          <p:cNvPr id="4" name="Slide Number Placeholder 3"/>
          <p:cNvSpPr>
            <a:spLocks noGrp="1"/>
          </p:cNvSpPr>
          <p:nvPr>
            <p:ph type="sldNum" sz="quarter" idx="12"/>
          </p:nvPr>
        </p:nvSpPr>
        <p:spPr/>
        <p:txBody>
          <a:bodyPr/>
          <a:lstStyle/>
          <a:p>
            <a:fld id="{4B98D9DB-9F03-49E4-BBAA-20DA05506B06}" type="slidenum">
              <a:rPr lang="en-US" smtClean="0">
                <a:solidFill>
                  <a:prstClr val="black">
                    <a:tint val="75000"/>
                  </a:prstClr>
                </a:solidFill>
              </a:rPr>
              <a:pPr/>
              <a:t>4</a:t>
            </a:fld>
            <a:endParaRPr lang="en-US">
              <a:solidFill>
                <a:prstClr val="black">
                  <a:tint val="75000"/>
                </a:prstClr>
              </a:solidFill>
            </a:endParaRPr>
          </a:p>
        </p:txBody>
      </p:sp>
      <p:sp>
        <p:nvSpPr>
          <p:cNvPr id="9" name="Rectangle 1"/>
          <p:cNvSpPr>
            <a:spLocks noChangeArrowheads="1"/>
          </p:cNvSpPr>
          <p:nvPr/>
        </p:nvSpPr>
        <p:spPr bwMode="auto">
          <a:xfrm>
            <a:off x="410914" y="1928813"/>
            <a:ext cx="850448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63550" indent="-463550"/>
            <a:r>
              <a:rPr lang="en-US" sz="2000" b="1" dirty="0">
                <a:latin typeface="Arial" pitchFamily="34" charset="0"/>
                <a:cs typeface="Arial" pitchFamily="34" charset="0"/>
              </a:rPr>
              <a:t>AP</a:t>
            </a:r>
            <a:r>
              <a:rPr lang="en-US" sz="2000" dirty="0">
                <a:latin typeface="Arial" pitchFamily="34" charset="0"/>
                <a:cs typeface="Arial" pitchFamily="34" charset="0"/>
              </a:rPr>
              <a:t> – Growing concern over global warming has caused Congress to approve a “carbon tax” that will affect all utilities that burn fossil fuels.</a:t>
            </a:r>
          </a:p>
        </p:txBody>
      </p:sp>
      <p:sp>
        <p:nvSpPr>
          <p:cNvPr id="2" name="TextBox 1"/>
          <p:cNvSpPr txBox="1"/>
          <p:nvPr/>
        </p:nvSpPr>
        <p:spPr>
          <a:xfrm>
            <a:off x="813179" y="2819400"/>
            <a:ext cx="7696200" cy="1200329"/>
          </a:xfrm>
          <a:prstGeom prst="rect">
            <a:avLst/>
          </a:prstGeom>
          <a:noFill/>
        </p:spPr>
        <p:txBody>
          <a:bodyPr wrap="square" rtlCol="0">
            <a:spAutoFit/>
          </a:bodyPr>
          <a:lstStyle/>
          <a:p>
            <a:r>
              <a:rPr lang="en-US" dirty="0">
                <a:latin typeface="Arial" pitchFamily="34" charset="0"/>
                <a:cs typeface="Arial" pitchFamily="34" charset="0"/>
              </a:rPr>
              <a:t>When implemented, </a:t>
            </a:r>
            <a:r>
              <a:rPr lang="en-US" dirty="0" smtClean="0">
                <a:latin typeface="Arial" pitchFamily="34" charset="0"/>
                <a:cs typeface="Arial" pitchFamily="34" charset="0"/>
              </a:rPr>
              <a:t>the “carbon tax” </a:t>
            </a:r>
            <a:r>
              <a:rPr lang="en-US" dirty="0">
                <a:latin typeface="Arial" pitchFamily="34" charset="0"/>
                <a:cs typeface="Arial" pitchFamily="34" charset="0"/>
              </a:rPr>
              <a:t>will require utilities that burn coal, oil, and natural gas to pay a fee for each ton of carbon dioxide they produce</a:t>
            </a:r>
            <a:r>
              <a:rPr lang="en-US" dirty="0" smtClean="0">
                <a:latin typeface="Arial" pitchFamily="34" charset="0"/>
                <a:cs typeface="Arial" pitchFamily="34" charset="0"/>
              </a:rPr>
              <a:t>. This </a:t>
            </a:r>
            <a:r>
              <a:rPr lang="en-US" dirty="0">
                <a:latin typeface="Arial" pitchFamily="34" charset="0"/>
                <a:cs typeface="Arial" pitchFamily="34" charset="0"/>
              </a:rPr>
              <a:t>tax will make energy from fossil fuels more expensive and will encourage the development of renewable energy technologies. </a:t>
            </a:r>
          </a:p>
        </p:txBody>
      </p:sp>
    </p:spTree>
    <p:extLst>
      <p:ext uri="{BB962C8B-B14F-4D97-AF65-F5344CB8AC3E}">
        <p14:creationId xmlns:p14="http://schemas.microsoft.com/office/powerpoint/2010/main" val="16622152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Round 3 – News Flash!!</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367328383"/>
              </p:ext>
            </p:extLst>
          </p:nvPr>
        </p:nvGraphicFramePr>
        <p:xfrm>
          <a:off x="862084" y="4277293"/>
          <a:ext cx="7391401" cy="1958410"/>
        </p:xfrm>
        <a:graphic>
          <a:graphicData uri="http://schemas.openxmlformats.org/drawingml/2006/table">
            <a:tbl>
              <a:tblPr firstRow="1" firstCol="1" bandRow="1">
                <a:tableStyleId>{5C22544A-7EE6-4342-B048-85BDC9FD1C3A}</a:tableStyleId>
              </a:tblPr>
              <a:tblGrid>
                <a:gridCol w="1271516"/>
                <a:gridCol w="1219200"/>
                <a:gridCol w="1169308"/>
                <a:gridCol w="1345292"/>
                <a:gridCol w="1219200"/>
                <a:gridCol w="1166885"/>
              </a:tblGrid>
              <a:tr h="642255">
                <a:tc>
                  <a:txBody>
                    <a:bodyPr/>
                    <a:lstStyle/>
                    <a:p>
                      <a:pPr marL="0" marR="0">
                        <a:spcBef>
                          <a:spcPts val="0"/>
                        </a:spcBef>
                        <a:spcAft>
                          <a:spcPts val="0"/>
                        </a:spcAft>
                      </a:pPr>
                      <a:r>
                        <a:rPr lang="en-US" sz="1400" dirty="0">
                          <a:effectLst/>
                          <a:latin typeface="Arial" pitchFamily="34" charset="0"/>
                          <a:cs typeface="Arial" pitchFamily="34" charset="0"/>
                        </a:rPr>
                        <a:t> </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 </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 </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r>
              <a:tr h="220994">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Coal</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Solar Thermal </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9</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Times New Roman"/>
                          <a:cs typeface="Arial" pitchFamily="34" charset="0"/>
                        </a:rPr>
                        <a:t>3</a:t>
                      </a:r>
                      <a:endParaRPr lang="en-US" sz="1400" dirty="0">
                        <a:effectLst/>
                        <a:latin typeface="Arial" pitchFamily="34" charset="0"/>
                        <a:ea typeface="Times New Roman"/>
                        <a:cs typeface="Arial" pitchFamily="34" charset="0"/>
                      </a:endParaRPr>
                    </a:p>
                  </a:txBody>
                  <a:tcPr marL="68580" marR="68580" marT="0" marB="0" anchor="ctr"/>
                </a:tc>
              </a:tr>
              <a:tr h="220994">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Oil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solidFill>
                      <a:srgbClr val="E9EDF4"/>
                    </a:solidFill>
                  </a:tcPr>
                </a:tc>
                <a:tc>
                  <a:txBody>
                    <a:bodyPr/>
                    <a:lstStyle/>
                    <a:p>
                      <a:pPr marL="0" marR="0" algn="ctr">
                        <a:spcBef>
                          <a:spcPts val="0"/>
                        </a:spcBef>
                        <a:spcAft>
                          <a:spcPts val="0"/>
                        </a:spcAft>
                      </a:pPr>
                      <a:r>
                        <a:rPr lang="en-US" sz="1400" dirty="0">
                          <a:effectLst/>
                          <a:latin typeface="Arial" pitchFamily="34" charset="0"/>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Photovoltaics</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25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3</a:t>
                      </a:r>
                      <a:endParaRPr lang="en-US" sz="1400" dirty="0">
                        <a:effectLst/>
                        <a:latin typeface="Arial" pitchFamily="34" charset="0"/>
                        <a:ea typeface="Times New Roman"/>
                        <a:cs typeface="Arial" pitchFamily="34" charset="0"/>
                      </a:endParaRPr>
                    </a:p>
                  </a:txBody>
                  <a:tcPr marL="68580" marR="68580" marT="0" marB="0" anchor="ctr"/>
                </a:tc>
              </a:tr>
              <a:tr h="220994">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Natural Gas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7</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itchFamily="34" charset="0"/>
                          <a:cs typeface="Arial" pitchFamily="34" charset="0"/>
                        </a:rPr>
                        <a:t>25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Wind</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8</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3</a:t>
                      </a:r>
                      <a:endParaRPr lang="en-US" sz="1400" dirty="0">
                        <a:effectLst/>
                        <a:latin typeface="Arial" pitchFamily="34" charset="0"/>
                        <a:ea typeface="Times New Roman"/>
                        <a:cs typeface="Arial" pitchFamily="34" charset="0"/>
                      </a:endParaRPr>
                    </a:p>
                  </a:txBody>
                  <a:tcPr marL="68580" marR="68580" marT="0" marB="0" anchor="ctr"/>
                </a:tc>
              </a:tr>
              <a:tr h="220994">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Nuclear</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13</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Hydropower</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6</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7</a:t>
                      </a:r>
                      <a:endParaRPr lang="en-US" sz="1400" dirty="0">
                        <a:effectLst/>
                        <a:latin typeface="Arial" pitchFamily="34" charset="0"/>
                        <a:ea typeface="Times New Roman"/>
                        <a:cs typeface="Arial" pitchFamily="34" charset="0"/>
                      </a:endParaRPr>
                    </a:p>
                  </a:txBody>
                  <a:tcPr marL="68580" marR="68580" marT="0" marB="0" anchor="ctr"/>
                </a:tc>
              </a:tr>
              <a:tr h="220994">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Biomass</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Times New Roman"/>
                          <a:cs typeface="Arial" pitchFamily="34" charset="0"/>
                        </a:rPr>
                        <a:t>4</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Geothermal</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4</a:t>
                      </a:r>
                      <a:endParaRPr lang="en-US" sz="1400" dirty="0">
                        <a:effectLst/>
                        <a:latin typeface="Arial" pitchFamily="34" charset="0"/>
                        <a:ea typeface="Times New Roman"/>
                        <a:cs typeface="Arial" pitchFamily="34" charset="0"/>
                      </a:endParaRPr>
                    </a:p>
                  </a:txBody>
                  <a:tcPr marL="68580" marR="68580" marT="0" marB="0" anchor="ctr"/>
                </a:tc>
              </a:tr>
            </a:tbl>
          </a:graphicData>
        </a:graphic>
      </p:graphicFrame>
      <p:sp>
        <p:nvSpPr>
          <p:cNvPr id="4" name="Slide Number Placeholder 3"/>
          <p:cNvSpPr>
            <a:spLocks noGrp="1"/>
          </p:cNvSpPr>
          <p:nvPr>
            <p:ph type="sldNum" sz="quarter" idx="12"/>
          </p:nvPr>
        </p:nvSpPr>
        <p:spPr/>
        <p:txBody>
          <a:bodyPr/>
          <a:lstStyle/>
          <a:p>
            <a:fld id="{4B98D9DB-9F03-49E4-BBAA-20DA05506B06}" type="slidenum">
              <a:rPr lang="en-US" smtClean="0">
                <a:solidFill>
                  <a:prstClr val="black">
                    <a:tint val="75000"/>
                  </a:prstClr>
                </a:solidFill>
              </a:rPr>
              <a:pPr/>
              <a:t>5</a:t>
            </a:fld>
            <a:endParaRPr lang="en-US">
              <a:solidFill>
                <a:prstClr val="black">
                  <a:tint val="75000"/>
                </a:prstClr>
              </a:solidFill>
            </a:endParaRPr>
          </a:p>
        </p:txBody>
      </p:sp>
      <p:sp>
        <p:nvSpPr>
          <p:cNvPr id="9" name="Rectangle 1"/>
          <p:cNvSpPr>
            <a:spLocks noChangeArrowheads="1"/>
          </p:cNvSpPr>
          <p:nvPr/>
        </p:nvSpPr>
        <p:spPr bwMode="auto">
          <a:xfrm>
            <a:off x="838200" y="1798022"/>
            <a:ext cx="809846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63550" indent="-463550"/>
            <a:r>
              <a:rPr lang="en-US" sz="2000" b="1" dirty="0">
                <a:solidFill>
                  <a:prstClr val="black"/>
                </a:solidFill>
                <a:latin typeface="Arial" pitchFamily="34" charset="0"/>
                <a:cs typeface="Arial" pitchFamily="34" charset="0"/>
              </a:rPr>
              <a:t>AP</a:t>
            </a:r>
            <a:r>
              <a:rPr lang="en-US" sz="2000" dirty="0">
                <a:solidFill>
                  <a:prstClr val="black"/>
                </a:solidFill>
                <a:latin typeface="Arial" pitchFamily="34" charset="0"/>
                <a:cs typeface="Arial" pitchFamily="34" charset="0"/>
              </a:rPr>
              <a:t> – </a:t>
            </a:r>
            <a:r>
              <a:rPr lang="en-US" sz="2000" dirty="0">
                <a:latin typeface="Arial" pitchFamily="34" charset="0"/>
                <a:cs typeface="Arial" pitchFamily="34" charset="0"/>
              </a:rPr>
              <a:t>In an unexpected move, Congress removed research and development (R&amp;D) subsidies for the nuclear power industry</a:t>
            </a:r>
            <a:r>
              <a:rPr lang="en-US" sz="2000" dirty="0" smtClean="0">
                <a:solidFill>
                  <a:prstClr val="black"/>
                </a:solidFill>
                <a:latin typeface="Arial" pitchFamily="34" charset="0"/>
                <a:cs typeface="Arial" pitchFamily="34" charset="0"/>
              </a:rPr>
              <a:t>.</a:t>
            </a:r>
            <a:endParaRPr lang="en-US" sz="2000" dirty="0">
              <a:solidFill>
                <a:prstClr val="black"/>
              </a:solidFill>
              <a:latin typeface="Arial" pitchFamily="34" charset="0"/>
              <a:cs typeface="Arial" pitchFamily="34" charset="0"/>
            </a:endParaRPr>
          </a:p>
        </p:txBody>
      </p:sp>
      <p:sp>
        <p:nvSpPr>
          <p:cNvPr id="2" name="TextBox 1"/>
          <p:cNvSpPr txBox="1"/>
          <p:nvPr/>
        </p:nvSpPr>
        <p:spPr>
          <a:xfrm>
            <a:off x="284328" y="2525242"/>
            <a:ext cx="8479464" cy="1754326"/>
          </a:xfrm>
          <a:prstGeom prst="rect">
            <a:avLst/>
          </a:prstGeom>
          <a:noFill/>
        </p:spPr>
        <p:txBody>
          <a:bodyPr wrap="square" rtlCol="0">
            <a:spAutoFit/>
          </a:bodyPr>
          <a:lstStyle/>
          <a:p>
            <a:r>
              <a:rPr lang="en-US" dirty="0">
                <a:latin typeface="Arial" pitchFamily="34" charset="0"/>
                <a:cs typeface="Arial" pitchFamily="34" charset="0"/>
              </a:rPr>
              <a:t>Over the last few decades, the Department of Energy spent a large portion of its R&amp;D budget on nuclear energy. Over the next decade, the nuclear power R&amp;D budget will be reduced by five percent per year, bringing nuclear research in line with research on renewable </a:t>
            </a:r>
            <a:r>
              <a:rPr lang="en-US" dirty="0" smtClean="0">
                <a:latin typeface="Arial" pitchFamily="34" charset="0"/>
                <a:cs typeface="Arial" pitchFamily="34" charset="0"/>
              </a:rPr>
              <a:t>energy. Congress </a:t>
            </a:r>
            <a:r>
              <a:rPr lang="en-US" dirty="0">
                <a:latin typeface="Arial" pitchFamily="34" charset="0"/>
                <a:cs typeface="Arial" pitchFamily="34" charset="0"/>
              </a:rPr>
              <a:t>also repealed the Price-Anderson Act, which limits a nuclear plant’s liability in case of a nuclear accident. Nuclear plant insurance rates will now skyrocket. </a:t>
            </a:r>
          </a:p>
        </p:txBody>
      </p:sp>
    </p:spTree>
    <p:extLst>
      <p:ext uri="{BB962C8B-B14F-4D97-AF65-F5344CB8AC3E}">
        <p14:creationId xmlns:p14="http://schemas.microsoft.com/office/powerpoint/2010/main" val="23762425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Round 4 – News Flash!!</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5163941"/>
              </p:ext>
            </p:extLst>
          </p:nvPr>
        </p:nvGraphicFramePr>
        <p:xfrm>
          <a:off x="762001" y="4191001"/>
          <a:ext cx="7543800" cy="2025950"/>
        </p:xfrm>
        <a:graphic>
          <a:graphicData uri="http://schemas.openxmlformats.org/drawingml/2006/table">
            <a:tbl>
              <a:tblPr firstRow="1" firstCol="1" bandRow="1">
                <a:tableStyleId>{5C22544A-7EE6-4342-B048-85BDC9FD1C3A}</a:tableStyleId>
              </a:tblPr>
              <a:tblGrid>
                <a:gridCol w="1295399"/>
                <a:gridCol w="1371600"/>
                <a:gridCol w="1068489"/>
                <a:gridCol w="1446111"/>
                <a:gridCol w="1295400"/>
                <a:gridCol w="1066801"/>
              </a:tblGrid>
              <a:tr h="744710">
                <a:tc>
                  <a:txBody>
                    <a:bodyPr/>
                    <a:lstStyle/>
                    <a:p>
                      <a:pPr marL="0" marR="0">
                        <a:spcBef>
                          <a:spcPts val="0"/>
                        </a:spcBef>
                        <a:spcAft>
                          <a:spcPts val="0"/>
                        </a:spcAft>
                      </a:pPr>
                      <a:r>
                        <a:rPr lang="en-US" sz="1400" dirty="0">
                          <a:effectLst/>
                          <a:latin typeface="Arial" pitchFamily="34" charset="0"/>
                          <a:cs typeface="Arial" pitchFamily="34" charset="0"/>
                        </a:rPr>
                        <a:t> </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 </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 </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r>
              <a:tr h="256248">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Coal</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Solar Thermal </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smtClean="0">
                          <a:effectLst/>
                          <a:latin typeface="Arial" pitchFamily="34" charset="0"/>
                          <a:cs typeface="Arial" pitchFamily="34" charset="0"/>
                        </a:rPr>
                        <a:t>6</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Times New Roman"/>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r>
              <a:tr h="256248">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Oil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solidFill>
                      <a:srgbClr val="E9EDF4"/>
                    </a:solidFill>
                  </a:tcPr>
                </a:tc>
                <a:tc>
                  <a:txBody>
                    <a:bodyPr/>
                    <a:lstStyle/>
                    <a:p>
                      <a:pPr marL="0" marR="0" algn="ctr">
                        <a:spcBef>
                          <a:spcPts val="0"/>
                        </a:spcBef>
                        <a:spcAft>
                          <a:spcPts val="0"/>
                        </a:spcAft>
                      </a:pPr>
                      <a:r>
                        <a:rPr lang="en-US" sz="1400" dirty="0">
                          <a:effectLst/>
                          <a:latin typeface="Arial" pitchFamily="34" charset="0"/>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Photovoltaics</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smtClean="0">
                          <a:effectLst/>
                          <a:latin typeface="Arial" pitchFamily="34" charset="0"/>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tc>
              </a:tr>
              <a:tr h="256248">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Natural Gas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7</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itchFamily="34" charset="0"/>
                          <a:cs typeface="Arial" pitchFamily="34" charset="0"/>
                        </a:rPr>
                        <a:t>25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Wind</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smtClean="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r>
              <a:tr h="256248">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Nuclear</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13</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Hydropower</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6</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8</a:t>
                      </a:r>
                      <a:endParaRPr lang="en-US" sz="1400" dirty="0">
                        <a:effectLst/>
                        <a:latin typeface="Arial" pitchFamily="34" charset="0"/>
                        <a:ea typeface="Times New Roman"/>
                        <a:cs typeface="Arial" pitchFamily="34" charset="0"/>
                      </a:endParaRPr>
                    </a:p>
                  </a:txBody>
                  <a:tcPr marL="68580" marR="68580" marT="0" marB="0" anchor="ctr"/>
                </a:tc>
              </a:tr>
              <a:tr h="256248">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Biomass</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Times New Roman"/>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Geothermal</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6</a:t>
                      </a:r>
                      <a:endParaRPr lang="en-US" sz="1400" dirty="0">
                        <a:effectLst/>
                        <a:latin typeface="Arial" pitchFamily="34" charset="0"/>
                        <a:ea typeface="Times New Roman"/>
                        <a:cs typeface="Arial" pitchFamily="34" charset="0"/>
                      </a:endParaRPr>
                    </a:p>
                  </a:txBody>
                  <a:tcPr marL="68580" marR="68580" marT="0" marB="0" anchor="ctr"/>
                </a:tc>
              </a:tr>
            </a:tbl>
          </a:graphicData>
        </a:graphic>
      </p:graphicFrame>
      <p:sp>
        <p:nvSpPr>
          <p:cNvPr id="4" name="Slide Number Placeholder 3"/>
          <p:cNvSpPr>
            <a:spLocks noGrp="1"/>
          </p:cNvSpPr>
          <p:nvPr>
            <p:ph type="sldNum" sz="quarter" idx="12"/>
          </p:nvPr>
        </p:nvSpPr>
        <p:spPr/>
        <p:txBody>
          <a:bodyPr/>
          <a:lstStyle/>
          <a:p>
            <a:fld id="{4B98D9DB-9F03-49E4-BBAA-20DA05506B06}" type="slidenum">
              <a:rPr lang="en-US" smtClean="0">
                <a:solidFill>
                  <a:prstClr val="black">
                    <a:tint val="75000"/>
                  </a:prstClr>
                </a:solidFill>
              </a:rPr>
              <a:pPr/>
              <a:t>6</a:t>
            </a:fld>
            <a:endParaRPr lang="en-US">
              <a:solidFill>
                <a:prstClr val="black">
                  <a:tint val="75000"/>
                </a:prstClr>
              </a:solidFill>
            </a:endParaRPr>
          </a:p>
        </p:txBody>
      </p:sp>
      <p:sp>
        <p:nvSpPr>
          <p:cNvPr id="9" name="Rectangle 1"/>
          <p:cNvSpPr>
            <a:spLocks noChangeArrowheads="1"/>
          </p:cNvSpPr>
          <p:nvPr/>
        </p:nvSpPr>
        <p:spPr bwMode="auto">
          <a:xfrm>
            <a:off x="0" y="1798021"/>
            <a:ext cx="91440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63550" indent="-463550"/>
            <a:r>
              <a:rPr lang="en-US" sz="2000" b="1" dirty="0">
                <a:solidFill>
                  <a:prstClr val="black"/>
                </a:solidFill>
                <a:latin typeface="Arial" pitchFamily="34" charset="0"/>
                <a:cs typeface="Arial" pitchFamily="34" charset="0"/>
              </a:rPr>
              <a:t>AP</a:t>
            </a:r>
            <a:r>
              <a:rPr lang="en-US" sz="2000" dirty="0">
                <a:solidFill>
                  <a:prstClr val="black"/>
                </a:solidFill>
                <a:latin typeface="Arial" pitchFamily="34" charset="0"/>
                <a:cs typeface="Arial" pitchFamily="34" charset="0"/>
              </a:rPr>
              <a:t> </a:t>
            </a:r>
            <a:r>
              <a:rPr lang="en-US" sz="2000" dirty="0" smtClean="0">
                <a:solidFill>
                  <a:prstClr val="black"/>
                </a:solidFill>
                <a:latin typeface="Arial" pitchFamily="34" charset="0"/>
                <a:cs typeface="Arial" pitchFamily="34" charset="0"/>
              </a:rPr>
              <a:t>– </a:t>
            </a:r>
            <a:r>
              <a:rPr lang="en-US" sz="2000" dirty="0" smtClean="0">
                <a:latin typeface="Arial" pitchFamily="34" charset="0"/>
                <a:cs typeface="Arial" pitchFamily="34" charset="0"/>
              </a:rPr>
              <a:t>In </a:t>
            </a:r>
            <a:r>
              <a:rPr lang="en-US" sz="2000" dirty="0">
                <a:latin typeface="Arial" pitchFamily="34" charset="0"/>
                <a:cs typeface="Arial" pitchFamily="34" charset="0"/>
              </a:rPr>
              <a:t>what is perceived as a victory for the renewable energy industry, </a:t>
            </a:r>
            <a:r>
              <a:rPr lang="en-US" sz="2000" dirty="0" smtClean="0">
                <a:latin typeface="Arial" pitchFamily="34" charset="0"/>
                <a:cs typeface="Arial" pitchFamily="34" charset="0"/>
              </a:rPr>
              <a:t>Congress </a:t>
            </a:r>
            <a:r>
              <a:rPr lang="en-US" sz="2000" dirty="0">
                <a:latin typeface="Arial" pitchFamily="34" charset="0"/>
                <a:cs typeface="Arial" pitchFamily="34" charset="0"/>
              </a:rPr>
              <a:t>passed big new tax credits for renewable energy </a:t>
            </a:r>
            <a:r>
              <a:rPr lang="en-US" sz="2000" dirty="0" smtClean="0">
                <a:latin typeface="Arial" pitchFamily="34" charset="0"/>
                <a:cs typeface="Arial" pitchFamily="34" charset="0"/>
              </a:rPr>
              <a:t>development</a:t>
            </a:r>
            <a:r>
              <a:rPr lang="en-US" sz="2000" dirty="0" smtClean="0">
                <a:solidFill>
                  <a:prstClr val="black"/>
                </a:solidFill>
                <a:latin typeface="Arial" pitchFamily="34" charset="0"/>
                <a:cs typeface="Arial" pitchFamily="34" charset="0"/>
              </a:rPr>
              <a:t>.</a:t>
            </a:r>
            <a:endParaRPr lang="en-US" sz="2000" dirty="0">
              <a:solidFill>
                <a:prstClr val="black"/>
              </a:solidFill>
              <a:latin typeface="Arial" pitchFamily="34" charset="0"/>
              <a:cs typeface="Arial" pitchFamily="34" charset="0"/>
            </a:endParaRPr>
          </a:p>
        </p:txBody>
      </p:sp>
      <p:sp>
        <p:nvSpPr>
          <p:cNvPr id="2" name="TextBox 1"/>
          <p:cNvSpPr txBox="1"/>
          <p:nvPr/>
        </p:nvSpPr>
        <p:spPr>
          <a:xfrm>
            <a:off x="457200" y="2590800"/>
            <a:ext cx="8479464" cy="1477328"/>
          </a:xfrm>
          <a:prstGeom prst="rect">
            <a:avLst/>
          </a:prstGeom>
          <a:noFill/>
        </p:spPr>
        <p:txBody>
          <a:bodyPr wrap="square" rtlCol="0">
            <a:spAutoFit/>
          </a:bodyPr>
          <a:lstStyle/>
          <a:p>
            <a:r>
              <a:rPr lang="en-US" dirty="0">
                <a:latin typeface="Arial" pitchFamily="34" charset="0"/>
                <a:cs typeface="Arial" pitchFamily="34" charset="0"/>
              </a:rPr>
              <a:t>Power producers that build new renewable energy plants instead of fossil fuel or nuclear plants will receive a large tax break. Congress enacted the tax credits to spur the development of clean, sustainable, renewable energy</a:t>
            </a:r>
            <a:r>
              <a:rPr lang="en-US" dirty="0" smtClean="0">
                <a:latin typeface="Arial" pitchFamily="34" charset="0"/>
                <a:cs typeface="Arial" pitchFamily="34" charset="0"/>
              </a:rPr>
              <a:t>. As </a:t>
            </a:r>
            <a:r>
              <a:rPr lang="en-US" dirty="0">
                <a:latin typeface="Arial" pitchFamily="34" charset="0"/>
                <a:cs typeface="Arial" pitchFamily="34" charset="0"/>
              </a:rPr>
              <a:t>a result of the tax credits, electricity from renewable sources is expected to become much more available. It should also be less expensive. </a:t>
            </a:r>
          </a:p>
        </p:txBody>
      </p:sp>
    </p:spTree>
    <p:extLst>
      <p:ext uri="{BB962C8B-B14F-4D97-AF65-F5344CB8AC3E}">
        <p14:creationId xmlns:p14="http://schemas.microsoft.com/office/powerpoint/2010/main" val="34450966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Round 5 – News Flash!!</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972743816"/>
              </p:ext>
            </p:extLst>
          </p:nvPr>
        </p:nvGraphicFramePr>
        <p:xfrm>
          <a:off x="838199" y="4594323"/>
          <a:ext cx="7467601" cy="1706880"/>
        </p:xfrm>
        <a:graphic>
          <a:graphicData uri="http://schemas.openxmlformats.org/drawingml/2006/table">
            <a:tbl>
              <a:tblPr firstRow="1" firstCol="1" bandRow="1">
                <a:tableStyleId>{5C22544A-7EE6-4342-B048-85BDC9FD1C3A}</a:tableStyleId>
              </a:tblPr>
              <a:tblGrid>
                <a:gridCol w="1219201"/>
                <a:gridCol w="1371600"/>
                <a:gridCol w="1106956"/>
                <a:gridCol w="1407644"/>
                <a:gridCol w="1295400"/>
                <a:gridCol w="1066800"/>
              </a:tblGrid>
              <a:tr h="596454">
                <a:tc>
                  <a:txBody>
                    <a:bodyPr/>
                    <a:lstStyle/>
                    <a:p>
                      <a:pPr marL="0" marR="0">
                        <a:spcBef>
                          <a:spcPts val="0"/>
                        </a:spcBef>
                        <a:spcAft>
                          <a:spcPts val="0"/>
                        </a:spcAft>
                      </a:pPr>
                      <a:r>
                        <a:rPr lang="en-US" sz="1400" dirty="0">
                          <a:effectLst/>
                          <a:latin typeface="Arial" pitchFamily="34" charset="0"/>
                          <a:cs typeface="Arial" pitchFamily="34" charset="0"/>
                        </a:rPr>
                        <a:t> </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 </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 </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r>
              <a:tr h="205235">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Coal</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Solar Thermal </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smtClean="0">
                          <a:effectLst/>
                          <a:latin typeface="Arial" pitchFamily="34" charset="0"/>
                          <a:cs typeface="Arial" pitchFamily="34" charset="0"/>
                        </a:rPr>
                        <a:t>6</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Times New Roman"/>
                          <a:cs typeface="Arial" pitchFamily="34" charset="0"/>
                        </a:rPr>
                        <a:t>7</a:t>
                      </a:r>
                      <a:endParaRPr lang="en-US" sz="1400" dirty="0">
                        <a:effectLst/>
                        <a:latin typeface="Arial" pitchFamily="34" charset="0"/>
                        <a:ea typeface="Times New Roman"/>
                        <a:cs typeface="Arial" pitchFamily="34" charset="0"/>
                      </a:endParaRPr>
                    </a:p>
                  </a:txBody>
                  <a:tcPr marL="68580" marR="68580" marT="0" marB="0" anchor="ctr"/>
                </a:tc>
              </a:tr>
              <a:tr h="205235">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Oil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solidFill>
                      <a:srgbClr val="E9EDF4"/>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Photovoltaics</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smtClean="0">
                          <a:effectLst/>
                          <a:latin typeface="Arial" pitchFamily="34" charset="0"/>
                          <a:cs typeface="Arial" pitchFamily="34" charset="0"/>
                        </a:rPr>
                        <a:t>11</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r>
              <a:tr h="205235">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Natural Gas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13</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itchFamily="34" charset="0"/>
                          <a:cs typeface="Arial" pitchFamily="34" charset="0"/>
                        </a:rPr>
                        <a:t>25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Wind</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smtClean="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r>
              <a:tr h="205235">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Nuclear</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20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Hydropower</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6</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9</a:t>
                      </a:r>
                      <a:endParaRPr lang="en-US" sz="1400" dirty="0">
                        <a:effectLst/>
                        <a:latin typeface="Arial" pitchFamily="34" charset="0"/>
                        <a:ea typeface="Times New Roman"/>
                        <a:cs typeface="Arial" pitchFamily="34" charset="0"/>
                      </a:endParaRPr>
                    </a:p>
                  </a:txBody>
                  <a:tcPr marL="68580" marR="68580" marT="0" marB="0" anchor="ctr"/>
                </a:tc>
              </a:tr>
              <a:tr h="205235">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Biomass</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Times New Roman"/>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Geothermal</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6</a:t>
                      </a:r>
                      <a:endParaRPr lang="en-US" sz="1400" dirty="0">
                        <a:effectLst/>
                        <a:latin typeface="Arial" pitchFamily="34" charset="0"/>
                        <a:ea typeface="Times New Roman"/>
                        <a:cs typeface="Arial" pitchFamily="34" charset="0"/>
                      </a:endParaRPr>
                    </a:p>
                  </a:txBody>
                  <a:tcPr marL="68580" marR="68580" marT="0" marB="0" anchor="ctr"/>
                </a:tc>
              </a:tr>
            </a:tbl>
          </a:graphicData>
        </a:graphic>
      </p:graphicFrame>
      <p:sp>
        <p:nvSpPr>
          <p:cNvPr id="4" name="Slide Number Placeholder 3"/>
          <p:cNvSpPr>
            <a:spLocks noGrp="1"/>
          </p:cNvSpPr>
          <p:nvPr>
            <p:ph type="sldNum" sz="quarter" idx="12"/>
          </p:nvPr>
        </p:nvSpPr>
        <p:spPr/>
        <p:txBody>
          <a:bodyPr/>
          <a:lstStyle/>
          <a:p>
            <a:fld id="{4B98D9DB-9F03-49E4-BBAA-20DA05506B06}" type="slidenum">
              <a:rPr lang="en-US" smtClean="0">
                <a:solidFill>
                  <a:prstClr val="black">
                    <a:tint val="75000"/>
                  </a:prstClr>
                </a:solidFill>
              </a:rPr>
              <a:pPr/>
              <a:t>7</a:t>
            </a:fld>
            <a:endParaRPr lang="en-US">
              <a:solidFill>
                <a:prstClr val="black">
                  <a:tint val="75000"/>
                </a:prstClr>
              </a:solidFill>
            </a:endParaRPr>
          </a:p>
        </p:txBody>
      </p:sp>
      <p:sp>
        <p:nvSpPr>
          <p:cNvPr id="9" name="Rectangle 1"/>
          <p:cNvSpPr>
            <a:spLocks noChangeArrowheads="1"/>
          </p:cNvSpPr>
          <p:nvPr/>
        </p:nvSpPr>
        <p:spPr bwMode="auto">
          <a:xfrm>
            <a:off x="224396" y="1806714"/>
            <a:ext cx="893666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63550" indent="-463550"/>
            <a:r>
              <a:rPr lang="en-US" sz="2000" b="1" dirty="0">
                <a:solidFill>
                  <a:prstClr val="black"/>
                </a:solidFill>
                <a:latin typeface="Arial" pitchFamily="34" charset="0"/>
                <a:cs typeface="Arial" pitchFamily="34" charset="0"/>
              </a:rPr>
              <a:t>AP</a:t>
            </a:r>
            <a:r>
              <a:rPr lang="en-US" sz="2000" dirty="0">
                <a:solidFill>
                  <a:prstClr val="black"/>
                </a:solidFill>
                <a:latin typeface="Arial" pitchFamily="34" charset="0"/>
                <a:cs typeface="Arial" pitchFamily="34" charset="0"/>
              </a:rPr>
              <a:t> </a:t>
            </a:r>
            <a:r>
              <a:rPr lang="en-US" sz="2000" dirty="0" smtClean="0">
                <a:solidFill>
                  <a:prstClr val="black"/>
                </a:solidFill>
                <a:latin typeface="Arial" pitchFamily="34" charset="0"/>
                <a:cs typeface="Arial" pitchFamily="34" charset="0"/>
              </a:rPr>
              <a:t>– </a:t>
            </a:r>
            <a:r>
              <a:rPr lang="en-US" sz="2000" dirty="0">
                <a:latin typeface="Arial" pitchFamily="34" charset="0"/>
                <a:cs typeface="Arial" pitchFamily="34" charset="0"/>
              </a:rPr>
              <a:t>Cloudy spell in California enters sixth week; confidence in solar energy plummets</a:t>
            </a:r>
            <a:r>
              <a:rPr lang="en-US" sz="2000" dirty="0" smtClean="0">
                <a:solidFill>
                  <a:prstClr val="black"/>
                </a:solidFill>
                <a:latin typeface="Arial" pitchFamily="34" charset="0"/>
                <a:cs typeface="Arial" pitchFamily="34" charset="0"/>
              </a:rPr>
              <a:t>.</a:t>
            </a:r>
            <a:endParaRPr lang="en-US" sz="2000" dirty="0">
              <a:solidFill>
                <a:prstClr val="black"/>
              </a:solidFill>
              <a:latin typeface="Arial" pitchFamily="34" charset="0"/>
              <a:cs typeface="Arial" pitchFamily="34" charset="0"/>
            </a:endParaRPr>
          </a:p>
        </p:txBody>
      </p:sp>
      <p:sp>
        <p:nvSpPr>
          <p:cNvPr id="2" name="TextBox 1"/>
          <p:cNvSpPr txBox="1"/>
          <p:nvPr/>
        </p:nvSpPr>
        <p:spPr>
          <a:xfrm>
            <a:off x="450376" y="2514600"/>
            <a:ext cx="8479464" cy="2031325"/>
          </a:xfrm>
          <a:prstGeom prst="rect">
            <a:avLst/>
          </a:prstGeom>
          <a:noFill/>
        </p:spPr>
        <p:txBody>
          <a:bodyPr wrap="square" rtlCol="0">
            <a:spAutoFit/>
          </a:bodyPr>
          <a:lstStyle/>
          <a:p>
            <a:r>
              <a:rPr lang="en-US" dirty="0">
                <a:latin typeface="Arial" pitchFamily="34" charset="0"/>
                <a:cs typeface="Arial" pitchFamily="34" charset="0"/>
              </a:rPr>
              <a:t>Thirty-six days of clouds, rain, and fog in most of California have caused utilities in that state to reconsider their heavy investments in solar energy. </a:t>
            </a:r>
            <a:r>
              <a:rPr lang="en-US" dirty="0" smtClean="0">
                <a:latin typeface="Arial" pitchFamily="34" charset="0"/>
                <a:cs typeface="Arial" pitchFamily="34" charset="0"/>
              </a:rPr>
              <a:t>The </a:t>
            </a:r>
            <a:r>
              <a:rPr lang="en-US" dirty="0">
                <a:latin typeface="Arial" pitchFamily="34" charset="0"/>
                <a:cs typeface="Arial" pitchFamily="34" charset="0"/>
              </a:rPr>
              <a:t>weather has made electricity from California’s solar thermal and photovoltaic power </a:t>
            </a:r>
            <a:r>
              <a:rPr lang="en-US" dirty="0" smtClean="0">
                <a:latin typeface="Arial" pitchFamily="34" charset="0"/>
                <a:cs typeface="Arial" pitchFamily="34" charset="0"/>
              </a:rPr>
              <a:t>plants </a:t>
            </a:r>
            <a:r>
              <a:rPr lang="en-US" dirty="0">
                <a:latin typeface="Arial" pitchFamily="34" charset="0"/>
                <a:cs typeface="Arial" pitchFamily="34" charset="0"/>
              </a:rPr>
              <a:t>unavailable, while increasing the demand for electricity as people spend more time indoors</a:t>
            </a:r>
            <a:r>
              <a:rPr lang="en-US" dirty="0" smtClean="0">
                <a:latin typeface="Arial" pitchFamily="34" charset="0"/>
                <a:cs typeface="Arial" pitchFamily="34" charset="0"/>
              </a:rPr>
              <a:t>. </a:t>
            </a:r>
            <a:r>
              <a:rPr lang="en-US" dirty="0">
                <a:latin typeface="Arial" pitchFamily="34" charset="0"/>
                <a:cs typeface="Arial" pitchFamily="34" charset="0"/>
              </a:rPr>
              <a:t>Concern over the reliability of solar energy has caused utilities to cancel orders for new solar </a:t>
            </a:r>
            <a:r>
              <a:rPr lang="en-US" dirty="0" smtClean="0">
                <a:latin typeface="Arial" pitchFamily="34" charset="0"/>
                <a:cs typeface="Arial" pitchFamily="34" charset="0"/>
              </a:rPr>
              <a:t>plants</a:t>
            </a:r>
            <a:r>
              <a:rPr lang="en-US" dirty="0">
                <a:latin typeface="Arial" pitchFamily="34" charset="0"/>
                <a:cs typeface="Arial" pitchFamily="34" charset="0"/>
              </a:rPr>
              <a:t>. These cancellations are expected to cause bankruptcies and business failures in the relatively young solar </a:t>
            </a:r>
            <a:r>
              <a:rPr lang="en-US" dirty="0" smtClean="0">
                <a:latin typeface="Arial" pitchFamily="34" charset="0"/>
                <a:cs typeface="Arial" pitchFamily="34" charset="0"/>
              </a:rPr>
              <a:t>indus­tries.</a:t>
            </a:r>
            <a:endParaRPr lang="en-US" dirty="0">
              <a:latin typeface="Arial" pitchFamily="34" charset="0"/>
              <a:cs typeface="Arial" pitchFamily="34" charset="0"/>
            </a:endParaRPr>
          </a:p>
        </p:txBody>
      </p:sp>
    </p:spTree>
    <p:extLst>
      <p:ext uri="{BB962C8B-B14F-4D97-AF65-F5344CB8AC3E}">
        <p14:creationId xmlns:p14="http://schemas.microsoft.com/office/powerpoint/2010/main" val="38130384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Round 6 – News Flash!!</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905411574"/>
              </p:ext>
            </p:extLst>
          </p:nvPr>
        </p:nvGraphicFramePr>
        <p:xfrm>
          <a:off x="886931" y="4268421"/>
          <a:ext cx="7620001" cy="1801825"/>
        </p:xfrm>
        <a:graphic>
          <a:graphicData uri="http://schemas.openxmlformats.org/drawingml/2006/table">
            <a:tbl>
              <a:tblPr firstRow="1" firstCol="1" bandRow="1">
                <a:tableStyleId>{5C22544A-7EE6-4342-B048-85BDC9FD1C3A}</a:tableStyleId>
              </a:tblPr>
              <a:tblGrid>
                <a:gridCol w="1246669"/>
                <a:gridCol w="1447800"/>
                <a:gridCol w="1078752"/>
                <a:gridCol w="1435848"/>
                <a:gridCol w="1371600"/>
                <a:gridCol w="1039332"/>
              </a:tblGrid>
              <a:tr h="492330">
                <a:tc>
                  <a:txBody>
                    <a:bodyPr/>
                    <a:lstStyle/>
                    <a:p>
                      <a:pPr marL="0" marR="0">
                        <a:spcBef>
                          <a:spcPts val="0"/>
                        </a:spcBef>
                        <a:spcAft>
                          <a:spcPts val="0"/>
                        </a:spcAft>
                      </a:pPr>
                      <a:r>
                        <a:rPr lang="en-US" sz="1400" dirty="0">
                          <a:effectLst/>
                          <a:latin typeface="Arial" pitchFamily="34" charset="0"/>
                          <a:cs typeface="Arial" pitchFamily="34" charset="0"/>
                        </a:rPr>
                        <a:t> </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 </a:t>
                      </a:r>
                      <a:endParaRPr lang="en-US" sz="1400" dirty="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a:effectLst/>
                          <a:latin typeface="Arial" pitchFamily="34" charset="0"/>
                          <a:cs typeface="Arial" pitchFamily="34" charset="0"/>
                        </a:rPr>
                        <a:t>Production Cost (dollars per unit) </a:t>
                      </a:r>
                      <a:endParaRPr lang="en-US" sz="1400">
                        <a:effectLst/>
                        <a:latin typeface="Arial" pitchFamily="34" charset="0"/>
                        <a:ea typeface="Times New Roman"/>
                        <a:cs typeface="Arial" pitchFamily="34" charset="0"/>
                      </a:endParaRPr>
                    </a:p>
                  </a:txBody>
                  <a:tcPr marL="68580" marR="68580" marT="0" marB="0"/>
                </a:tc>
                <a:tc>
                  <a:txBody>
                    <a:bodyPr/>
                    <a:lstStyle/>
                    <a:p>
                      <a:pPr marL="0" marR="0">
                        <a:spcBef>
                          <a:spcPts val="0"/>
                        </a:spcBef>
                        <a:spcAft>
                          <a:spcPts val="0"/>
                        </a:spcAft>
                      </a:pPr>
                      <a:r>
                        <a:rPr lang="en-US" sz="1400" dirty="0">
                          <a:effectLst/>
                          <a:latin typeface="Arial" pitchFamily="34" charset="0"/>
                          <a:cs typeface="Arial" pitchFamily="34" charset="0"/>
                        </a:rPr>
                        <a:t>Availability (units per round)</a:t>
                      </a:r>
                      <a:endParaRPr lang="en-US" sz="1400" dirty="0">
                        <a:effectLst/>
                        <a:latin typeface="Arial" pitchFamily="34" charset="0"/>
                        <a:ea typeface="Times New Roman"/>
                        <a:cs typeface="Arial" pitchFamily="34" charset="0"/>
                      </a:endParaRPr>
                    </a:p>
                  </a:txBody>
                  <a:tcPr marL="68580" marR="68580" marT="0" marB="0"/>
                </a:tc>
              </a:tr>
              <a:tr h="232349">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Coal</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Solar Thermal </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smtClean="0">
                          <a:effectLst/>
                          <a:latin typeface="Arial" pitchFamily="34" charset="0"/>
                          <a:cs typeface="Arial" pitchFamily="34" charset="0"/>
                        </a:rPr>
                        <a:t>6</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Times New Roman"/>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r>
              <a:tr h="232349">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Oil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solidFill>
                      <a:srgbClr val="E9EDF4"/>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Photovoltaics</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smtClean="0">
                          <a:effectLst/>
                          <a:latin typeface="Arial" pitchFamily="34" charset="0"/>
                          <a:cs typeface="Arial" pitchFamily="34" charset="0"/>
                        </a:rPr>
                        <a:t>11</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tc>
              </a:tr>
              <a:tr h="232349">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Natural Gas </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13</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a:effectLst/>
                          <a:latin typeface="Arial" pitchFamily="34" charset="0"/>
                          <a:cs typeface="Arial" pitchFamily="34" charset="0"/>
                        </a:rPr>
                        <a:t>25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Wind</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dirty="0" smtClean="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r>
              <a:tr h="232349">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Nuclear</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E9EDF4"/>
                    </a:solidFill>
                  </a:tcPr>
                </a:tc>
                <a:tc>
                  <a:txBody>
                    <a:bodyPr/>
                    <a:lstStyle/>
                    <a:p>
                      <a:pPr marL="0" marR="0" algn="ctr">
                        <a:spcBef>
                          <a:spcPts val="0"/>
                        </a:spcBef>
                        <a:spcAft>
                          <a:spcPts val="0"/>
                        </a:spcAft>
                      </a:pPr>
                      <a:r>
                        <a:rPr lang="en-US" sz="1400" dirty="0" smtClean="0">
                          <a:effectLst/>
                          <a:latin typeface="Arial" pitchFamily="34" charset="0"/>
                          <a:cs typeface="Arial" pitchFamily="34" charset="0"/>
                        </a:rPr>
                        <a:t>13</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cs typeface="Arial" pitchFamily="34" charset="0"/>
                        </a:rPr>
                        <a:t>15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Hydropower</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6</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9</a:t>
                      </a:r>
                      <a:endParaRPr lang="en-US" sz="1400" dirty="0">
                        <a:effectLst/>
                        <a:latin typeface="Arial" pitchFamily="34" charset="0"/>
                        <a:ea typeface="Times New Roman"/>
                        <a:cs typeface="Arial" pitchFamily="34" charset="0"/>
                      </a:endParaRPr>
                    </a:p>
                  </a:txBody>
                  <a:tcPr marL="68580" marR="68580" marT="0" marB="0" anchor="ctr"/>
                </a:tc>
              </a:tr>
              <a:tr h="232349">
                <a:tc>
                  <a:txBody>
                    <a:bodyPr/>
                    <a:lstStyle/>
                    <a:p>
                      <a:pPr marL="0" marR="0">
                        <a:spcBef>
                          <a:spcPts val="0"/>
                        </a:spcBef>
                        <a:spcAft>
                          <a:spcPts val="0"/>
                        </a:spcAft>
                      </a:pPr>
                      <a:r>
                        <a:rPr lang="en-US" sz="1400" dirty="0">
                          <a:solidFill>
                            <a:schemeClr val="tx1"/>
                          </a:solidFill>
                          <a:effectLst/>
                          <a:latin typeface="Arial" pitchFamily="34" charset="0"/>
                          <a:cs typeface="Arial" pitchFamily="34" charset="0"/>
                        </a:rPr>
                        <a:t>Biomass</a:t>
                      </a:r>
                      <a:endParaRPr lang="en-US" sz="1400" dirty="0">
                        <a:solidFill>
                          <a:schemeClr val="tx1"/>
                        </a:solidFill>
                        <a:effectLst/>
                        <a:latin typeface="Arial" pitchFamily="34" charset="0"/>
                        <a:ea typeface="Times New Roman"/>
                        <a:cs typeface="Arial" pitchFamily="34" charset="0"/>
                      </a:endParaRPr>
                    </a:p>
                  </a:txBody>
                  <a:tcPr marL="68580" marR="68580" marT="0" marB="0">
                    <a:solidFill>
                      <a:srgbClr val="D0D8E8"/>
                    </a:solidFill>
                  </a:tcPr>
                </a:tc>
                <a:tc>
                  <a:txBody>
                    <a:bodyPr/>
                    <a:lstStyle/>
                    <a:p>
                      <a:pPr marL="0" marR="0" algn="ctr">
                        <a:spcBef>
                          <a:spcPts val="0"/>
                        </a:spcBef>
                        <a:spcAft>
                          <a:spcPts val="0"/>
                        </a:spcAft>
                      </a:pPr>
                      <a:r>
                        <a:rPr lang="en-US" sz="1400" dirty="0">
                          <a:effectLst/>
                          <a:latin typeface="Arial" pitchFamily="34" charset="0"/>
                          <a:cs typeface="Arial" pitchFamily="34" charset="0"/>
                        </a:rPr>
                        <a:t>5</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Times New Roman"/>
                          <a:cs typeface="Arial" pitchFamily="34" charset="0"/>
                        </a:rPr>
                        <a:t>10</a:t>
                      </a:r>
                      <a:endParaRPr lang="en-US" sz="1400" dirty="0">
                        <a:effectLst/>
                        <a:latin typeface="Arial" pitchFamily="34" charset="0"/>
                        <a:ea typeface="Times New Roman"/>
                        <a:cs typeface="Arial" pitchFamily="34" charset="0"/>
                      </a:endParaRPr>
                    </a:p>
                  </a:txBody>
                  <a:tcPr marL="68580" marR="68580" marT="0" marB="0" anchor="ctr"/>
                </a:tc>
                <a:tc>
                  <a:txBody>
                    <a:bodyPr/>
                    <a:lstStyle/>
                    <a:p>
                      <a:pPr marL="0" marR="0">
                        <a:spcBef>
                          <a:spcPts val="0"/>
                        </a:spcBef>
                        <a:spcAft>
                          <a:spcPts val="0"/>
                        </a:spcAft>
                      </a:pPr>
                      <a:r>
                        <a:rPr lang="en-US" sz="1400" b="1" dirty="0">
                          <a:effectLst/>
                          <a:latin typeface="Arial" pitchFamily="34" charset="0"/>
                          <a:cs typeface="Arial" pitchFamily="34" charset="0"/>
                        </a:rPr>
                        <a:t>Geothermal</a:t>
                      </a:r>
                      <a:endParaRPr lang="en-US" sz="1400" b="1" dirty="0">
                        <a:effectLst/>
                        <a:latin typeface="Arial" pitchFamily="34" charset="0"/>
                        <a:ea typeface="Times New Roman"/>
                        <a:cs typeface="Arial" pitchFamily="34" charset="0"/>
                      </a:endParaRPr>
                    </a:p>
                  </a:txBody>
                  <a:tcPr marL="68580" marR="68580" marT="0" marB="0"/>
                </a:tc>
                <a:tc>
                  <a:txBody>
                    <a:bodyPr/>
                    <a:lstStyle/>
                    <a:p>
                      <a:pPr marL="0" marR="0" algn="ctr">
                        <a:spcBef>
                          <a:spcPts val="0"/>
                        </a:spcBef>
                        <a:spcAft>
                          <a:spcPts val="0"/>
                        </a:spcAft>
                      </a:pPr>
                      <a:r>
                        <a:rPr lang="en-US" sz="1400">
                          <a:effectLst/>
                          <a:latin typeface="Arial" pitchFamily="34" charset="0"/>
                          <a:cs typeface="Arial" pitchFamily="34" charset="0"/>
                        </a:rPr>
                        <a:t>5</a:t>
                      </a:r>
                      <a:endParaRPr lang="en-US" sz="1400">
                        <a:effectLst/>
                        <a:latin typeface="Arial" pitchFamily="34" charset="0"/>
                        <a:ea typeface="Times New Roman"/>
                        <a:cs typeface="Arial" pitchFamily="34" charset="0"/>
                      </a:endParaRPr>
                    </a:p>
                  </a:txBody>
                  <a:tcPr marL="68580" marR="68580" marT="0" marB="0" anchor="ctr"/>
                </a:tc>
                <a:tc>
                  <a:txBody>
                    <a:bodyPr/>
                    <a:lstStyle/>
                    <a:p>
                      <a:pPr marL="0" marR="0" algn="ctr">
                        <a:spcBef>
                          <a:spcPts val="0"/>
                        </a:spcBef>
                        <a:spcAft>
                          <a:spcPts val="0"/>
                        </a:spcAft>
                      </a:pPr>
                      <a:r>
                        <a:rPr lang="en-US" sz="1400" dirty="0" smtClean="0">
                          <a:effectLst/>
                          <a:latin typeface="Arial" pitchFamily="34" charset="0"/>
                          <a:ea typeface="+mn-ea"/>
                          <a:cs typeface="Arial" pitchFamily="34" charset="0"/>
                        </a:rPr>
                        <a:t>6</a:t>
                      </a:r>
                      <a:endParaRPr lang="en-US" sz="1400" dirty="0">
                        <a:effectLst/>
                        <a:latin typeface="Arial" pitchFamily="34" charset="0"/>
                        <a:ea typeface="Times New Roman"/>
                        <a:cs typeface="Arial" pitchFamily="34" charset="0"/>
                      </a:endParaRPr>
                    </a:p>
                  </a:txBody>
                  <a:tcPr marL="68580" marR="68580" marT="0" marB="0" anchor="ctr"/>
                </a:tc>
              </a:tr>
            </a:tbl>
          </a:graphicData>
        </a:graphic>
      </p:graphicFrame>
      <p:sp>
        <p:nvSpPr>
          <p:cNvPr id="4" name="Slide Number Placeholder 3"/>
          <p:cNvSpPr>
            <a:spLocks noGrp="1"/>
          </p:cNvSpPr>
          <p:nvPr>
            <p:ph type="sldNum" sz="quarter" idx="12"/>
          </p:nvPr>
        </p:nvSpPr>
        <p:spPr/>
        <p:txBody>
          <a:bodyPr/>
          <a:lstStyle/>
          <a:p>
            <a:fld id="{4B98D9DB-9F03-49E4-BBAA-20DA05506B06}" type="slidenum">
              <a:rPr lang="en-US" smtClean="0">
                <a:solidFill>
                  <a:prstClr val="black">
                    <a:tint val="75000"/>
                  </a:prstClr>
                </a:solidFill>
              </a:rPr>
              <a:pPr/>
              <a:t>8</a:t>
            </a:fld>
            <a:endParaRPr lang="en-US">
              <a:solidFill>
                <a:prstClr val="black">
                  <a:tint val="75000"/>
                </a:prstClr>
              </a:solidFill>
            </a:endParaRPr>
          </a:p>
        </p:txBody>
      </p:sp>
      <p:sp>
        <p:nvSpPr>
          <p:cNvPr id="9" name="Rectangle 1"/>
          <p:cNvSpPr>
            <a:spLocks noChangeArrowheads="1"/>
          </p:cNvSpPr>
          <p:nvPr/>
        </p:nvSpPr>
        <p:spPr bwMode="auto">
          <a:xfrm>
            <a:off x="685800" y="1813411"/>
            <a:ext cx="82508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463550" indent="-463550"/>
            <a:r>
              <a:rPr lang="en-US" sz="2000" b="1" dirty="0">
                <a:solidFill>
                  <a:prstClr val="black"/>
                </a:solidFill>
                <a:latin typeface="Arial" pitchFamily="34" charset="0"/>
                <a:cs typeface="Arial" pitchFamily="34" charset="0"/>
              </a:rPr>
              <a:t>AP</a:t>
            </a:r>
            <a:r>
              <a:rPr lang="en-US" sz="2000" dirty="0">
                <a:solidFill>
                  <a:prstClr val="black"/>
                </a:solidFill>
                <a:latin typeface="Arial" pitchFamily="34" charset="0"/>
                <a:cs typeface="Arial" pitchFamily="34" charset="0"/>
              </a:rPr>
              <a:t> </a:t>
            </a:r>
            <a:r>
              <a:rPr lang="en-US" sz="2000" dirty="0" smtClean="0">
                <a:solidFill>
                  <a:prstClr val="black"/>
                </a:solidFill>
                <a:latin typeface="Arial" pitchFamily="34" charset="0"/>
                <a:cs typeface="Arial" pitchFamily="34" charset="0"/>
              </a:rPr>
              <a:t>– </a:t>
            </a:r>
            <a:r>
              <a:rPr lang="en-US" sz="2000" dirty="0">
                <a:latin typeface="Arial" pitchFamily="34" charset="0"/>
                <a:cs typeface="Arial" pitchFamily="34" charset="0"/>
              </a:rPr>
              <a:t>Iraq invades Kuwait; oil prices soar</a:t>
            </a:r>
            <a:r>
              <a:rPr lang="en-US" sz="2000" dirty="0" smtClean="0">
                <a:solidFill>
                  <a:prstClr val="black"/>
                </a:solidFill>
                <a:latin typeface="Arial" pitchFamily="34" charset="0"/>
                <a:cs typeface="Arial" pitchFamily="34" charset="0"/>
              </a:rPr>
              <a:t>.</a:t>
            </a:r>
            <a:endParaRPr lang="en-US" sz="2000" dirty="0">
              <a:solidFill>
                <a:prstClr val="black"/>
              </a:solidFill>
              <a:latin typeface="Arial" pitchFamily="34" charset="0"/>
              <a:cs typeface="Arial" pitchFamily="34" charset="0"/>
            </a:endParaRPr>
          </a:p>
        </p:txBody>
      </p:sp>
      <p:sp>
        <p:nvSpPr>
          <p:cNvPr id="2" name="TextBox 1"/>
          <p:cNvSpPr txBox="1"/>
          <p:nvPr/>
        </p:nvSpPr>
        <p:spPr>
          <a:xfrm>
            <a:off x="457200" y="2209800"/>
            <a:ext cx="8479464" cy="2031325"/>
          </a:xfrm>
          <a:prstGeom prst="rect">
            <a:avLst/>
          </a:prstGeom>
          <a:noFill/>
        </p:spPr>
        <p:txBody>
          <a:bodyPr wrap="square" rtlCol="0">
            <a:spAutoFit/>
          </a:bodyPr>
          <a:lstStyle/>
          <a:p>
            <a:r>
              <a:rPr lang="en-US" dirty="0">
                <a:latin typeface="Arial" pitchFamily="34" charset="0"/>
                <a:cs typeface="Arial" pitchFamily="34" charset="0"/>
              </a:rPr>
              <a:t>In a sneak attack, Iraqi troops pushed over the border into Kuwait late last night. Tensions between the two countries over oil-production </a:t>
            </a:r>
            <a:r>
              <a:rPr lang="en-US" dirty="0" smtClean="0">
                <a:latin typeface="Arial" pitchFamily="34" charset="0"/>
                <a:cs typeface="Arial" pitchFamily="34" charset="0"/>
              </a:rPr>
              <a:t>quotas </a:t>
            </a:r>
            <a:r>
              <a:rPr lang="en-US" dirty="0">
                <a:latin typeface="Arial" pitchFamily="34" charset="0"/>
                <a:cs typeface="Arial" pitchFamily="34" charset="0"/>
              </a:rPr>
              <a:t>had been mounting over the past year</a:t>
            </a:r>
            <a:r>
              <a:rPr lang="en-US" dirty="0" smtClean="0">
                <a:latin typeface="Arial" pitchFamily="34" charset="0"/>
                <a:cs typeface="Arial" pitchFamily="34" charset="0"/>
              </a:rPr>
              <a:t>. </a:t>
            </a:r>
            <a:r>
              <a:rPr lang="en-US" dirty="0">
                <a:latin typeface="Arial" pitchFamily="34" charset="0"/>
                <a:cs typeface="Arial" pitchFamily="34" charset="0"/>
              </a:rPr>
              <a:t>In early trading </a:t>
            </a:r>
            <a:r>
              <a:rPr lang="en-US" dirty="0" smtClean="0">
                <a:latin typeface="Arial" pitchFamily="34" charset="0"/>
                <a:cs typeface="Arial" pitchFamily="34" charset="0"/>
              </a:rPr>
              <a:t>today</a:t>
            </a:r>
            <a:r>
              <a:rPr lang="en-US" dirty="0">
                <a:latin typeface="Arial" pitchFamily="34" charset="0"/>
                <a:cs typeface="Arial" pitchFamily="34" charset="0"/>
              </a:rPr>
              <a:t>, the price of oil was up $10/barrel</a:t>
            </a:r>
            <a:r>
              <a:rPr lang="en-US" dirty="0" smtClean="0">
                <a:latin typeface="Arial" pitchFamily="34" charset="0"/>
                <a:cs typeface="Arial" pitchFamily="34" charset="0"/>
              </a:rPr>
              <a:t>. </a:t>
            </a:r>
            <a:r>
              <a:rPr lang="en-US" dirty="0">
                <a:latin typeface="Arial" pitchFamily="34" charset="0"/>
                <a:cs typeface="Arial" pitchFamily="34" charset="0"/>
              </a:rPr>
              <a:t>Skyrocketing oil prices are almost certain to mean an increase in the cost of electricity. </a:t>
            </a:r>
            <a:r>
              <a:rPr lang="en-US" dirty="0" smtClean="0">
                <a:latin typeface="Arial" pitchFamily="34" charset="0"/>
                <a:cs typeface="Arial" pitchFamily="34" charset="0"/>
              </a:rPr>
              <a:t>A rise </a:t>
            </a:r>
            <a:r>
              <a:rPr lang="en-US" dirty="0">
                <a:latin typeface="Arial" pitchFamily="34" charset="0"/>
                <a:cs typeface="Arial" pitchFamily="34" charset="0"/>
              </a:rPr>
              <a:t>in oil prices has historically produced a parallel rise in the price of natural gas. Oil and gas together account for 19 percent of the nation’s electricity production. </a:t>
            </a:r>
          </a:p>
        </p:txBody>
      </p:sp>
    </p:spTree>
    <p:extLst>
      <p:ext uri="{BB962C8B-B14F-4D97-AF65-F5344CB8AC3E}">
        <p14:creationId xmlns:p14="http://schemas.microsoft.com/office/powerpoint/2010/main" val="10069221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a:t>Sherman, R. (Project Director). (2003). </a:t>
            </a:r>
            <a:r>
              <a:rPr lang="en-US" i="1" dirty="0"/>
              <a:t>Renewables are ready: A guide to teaching renewable energy in junior and senior high school classrooms</a:t>
            </a:r>
            <a:r>
              <a:rPr lang="en-US" dirty="0" smtClean="0"/>
              <a:t>. pp. 43-55. </a:t>
            </a:r>
            <a:r>
              <a:rPr lang="en-US" dirty="0"/>
              <a:t>Retrieved </a:t>
            </a:r>
            <a:r>
              <a:rPr lang="en-US" dirty="0" smtClean="0"/>
              <a:t>from </a:t>
            </a:r>
            <a:r>
              <a:rPr lang="en-US" dirty="0">
                <a:hlinkClick r:id="rId3"/>
              </a:rPr>
              <a:t>http://</a:t>
            </a:r>
            <a:r>
              <a:rPr lang="en-US" dirty="0" smtClean="0">
                <a:hlinkClick r:id="rId3"/>
              </a:rPr>
              <a:t>www.ucsusa.org/assets/documents/clean_energy/renewablesready_fullreport.pdf</a:t>
            </a:r>
            <a:r>
              <a:rPr lang="en-US" dirty="0" smtClean="0"/>
              <a:t> </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864845353"/>
      </p:ext>
    </p:extLst>
  </p:cSld>
  <p:clrMapOvr>
    <a:masterClrMapping/>
  </p:clrMapOvr>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NRE_PowerPoint_Template</Template>
  <TotalTime>452</TotalTime>
  <Words>1230</Words>
  <Application>Microsoft Office PowerPoint</Application>
  <PresentationFormat>On-screen Show (4:3)</PresentationFormat>
  <Paragraphs>301</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Times New Roman</vt:lpstr>
      <vt:lpstr>NRE_PowerPoint_Template</vt:lpstr>
      <vt:lpstr>PowerPoint Presentation</vt:lpstr>
      <vt:lpstr>Scenarios with News Flashes</vt:lpstr>
      <vt:lpstr>Round 1 – Business as Usual</vt:lpstr>
      <vt:lpstr>Round 2 – News Flash!!</vt:lpstr>
      <vt:lpstr>Round 3 – News Flash!!</vt:lpstr>
      <vt:lpstr>Round 4 – News Flash!!</vt:lpstr>
      <vt:lpstr>Round 5 – News Flash!!</vt:lpstr>
      <vt:lpstr>Round 6 – News Flash!!</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Scenarios with News Flashes</dc:title>
  <dc:subject>NRE - Unit 8 - Lesson 8.1 Urban Sprawl</dc:subject>
  <dc:creator>Pam B. Newberry</dc:creator>
  <cp:lastModifiedBy>John McGinity</cp:lastModifiedBy>
  <cp:revision>31</cp:revision>
  <dcterms:created xsi:type="dcterms:W3CDTF">2013-03-18T13:52:38Z</dcterms:created>
  <dcterms:modified xsi:type="dcterms:W3CDTF">2015-04-14T15:10:34Z</dcterms:modified>
</cp:coreProperties>
</file>