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256" r:id="rId2"/>
    <p:sldId id="276" r:id="rId3"/>
    <p:sldId id="277" r:id="rId4"/>
    <p:sldId id="278" r:id="rId5"/>
    <p:sldId id="279" r:id="rId6"/>
    <p:sldId id="280" r:id="rId7"/>
    <p:sldId id="281" r:id="rId8"/>
    <p:sldId id="282" r:id="rId9"/>
    <p:sldId id="283" r:id="rId10"/>
    <p:sldId id="272" r:id="rId11"/>
    <p:sldId id="273" r:id="rId12"/>
    <p:sldId id="274"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4C"/>
    <a:srgbClr val="92D050"/>
    <a:srgbClr val="FF6600"/>
    <a:srgbClr val="FFFF1D"/>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62409" autoAdjust="0"/>
  </p:normalViewPr>
  <p:slideViewPr>
    <p:cSldViewPr>
      <p:cViewPr varScale="1">
        <p:scale>
          <a:sx n="57" d="100"/>
          <a:sy n="57" d="100"/>
        </p:scale>
        <p:origin x="1692"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Formation of Soil </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733800" y="0"/>
            <a:ext cx="3122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2 – Lesson 2.1 Soils and Land </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2014</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smtClean="0"/>
              <a:t>Lesson 2.1 Formation of Soil </a:t>
            </a:r>
            <a:endParaRPr lang="en-US" dirty="0"/>
          </a:p>
        </p:txBody>
      </p:sp>
      <p:sp>
        <p:nvSpPr>
          <p:cNvPr id="3" name="Date Placeholder 2"/>
          <p:cNvSpPr>
            <a:spLocks noGrp="1"/>
          </p:cNvSpPr>
          <p:nvPr>
            <p:ph type="dt" idx="1"/>
          </p:nvPr>
        </p:nvSpPr>
        <p:spPr>
          <a:xfrm>
            <a:off x="3810000" y="0"/>
            <a:ext cx="3046413" cy="457200"/>
          </a:xfrm>
          <a:prstGeom prst="rect">
            <a:avLst/>
          </a:prstGeom>
        </p:spPr>
        <p:txBody>
          <a:bodyPr vert="horz" lIns="91440" tIns="45720" rIns="91440" bIns="45720" rtlCol="0"/>
          <a:lstStyle>
            <a:lvl1pPr algn="r">
              <a:defRPr sz="1200"/>
            </a:lvl1pPr>
          </a:lstStyle>
          <a:p>
            <a:r>
              <a:rPr lang="en-US" smtClean="0">
                <a:latin typeface="Arial" pitchFamily="34" charset="0"/>
                <a:cs typeface="Arial" pitchFamily="34" charset="0"/>
              </a:rPr>
              <a:t>Natural Resources and Ecology      Unit 2– Lesson 2.1 Soils and Land </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Formation of Soil </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2 – Lesson 2.1 Soils and Land </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200" dirty="0" smtClean="0"/>
              <a:t>Formation of Soil </a:t>
            </a:r>
          </a:p>
        </p:txBody>
      </p:sp>
      <p:sp>
        <p:nvSpPr>
          <p:cNvPr id="2765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5A7EFC8A-167E-4A0D-83CF-88AFA33E1B25}" type="slidenum">
              <a:rPr lang="en-US" sz="1200" smtClean="0"/>
              <a:pPr eaLnBrk="1" hangingPunct="1"/>
              <a:t>10</a:t>
            </a:fld>
            <a:endParaRPr lang="en-US" sz="1200" smtClean="0"/>
          </a:p>
        </p:txBody>
      </p:sp>
      <p:sp>
        <p:nvSpPr>
          <p:cNvPr id="27652" name="Rectangle 2"/>
          <p:cNvSpPr>
            <a:spLocks noGrp="1" noRot="1" noChangeAspect="1" noChangeArrowheads="1" noTextEdit="1"/>
          </p:cNvSpPr>
          <p:nvPr>
            <p:ph type="sldImg"/>
          </p:nvPr>
        </p:nvSpPr>
        <p:spPr>
          <a:ln/>
        </p:spPr>
      </p:sp>
      <p:sp>
        <p:nvSpPr>
          <p:cNvPr id="2765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Have students brainstorm this question first before providing the listing.</a:t>
            </a:r>
          </a:p>
          <a:p>
            <a:pPr eaLnBrk="1" hangingPunct="1"/>
            <a:endParaRPr lang="en-US" dirty="0" smtClean="0"/>
          </a:p>
          <a:p>
            <a:pPr eaLnBrk="1" hangingPunct="1"/>
            <a:r>
              <a:rPr lang="en-US" dirty="0" smtClean="0"/>
              <a:t>For water related erosion it is best to maintain some kind of vegetation or thick layer of organic matter on the surface to absorb water and lessen its impact on soil particles.</a:t>
            </a:r>
          </a:p>
          <a:p>
            <a:pPr eaLnBrk="1" hangingPunct="1"/>
            <a:endParaRPr lang="en-US" dirty="0" smtClean="0"/>
          </a:p>
          <a:p>
            <a:pPr eaLnBrk="1" hangingPunct="1"/>
            <a:r>
              <a:rPr lang="en-US" dirty="0" smtClean="0"/>
              <a:t>Vegetation will provide protection against wind erosion as well, but in high wind areas wind breaks, such as tree lines are planted on the edge of fields to slow surface winds.</a:t>
            </a:r>
            <a:endParaRPr lang="en-US" b="1" dirty="0" smtClean="0">
              <a:solidFill>
                <a:srgbClr val="FF0000"/>
              </a:solidFill>
            </a:endParaRPr>
          </a:p>
          <a:p>
            <a:pPr eaLnBrk="1" hangingPunct="1"/>
            <a:endParaRPr lang="en-US" dirty="0" smtClean="0"/>
          </a:p>
        </p:txBody>
      </p:sp>
      <p:sp>
        <p:nvSpPr>
          <p:cNvPr id="7" name="Date Placeholder 6"/>
          <p:cNvSpPr>
            <a:spLocks noGrp="1"/>
          </p:cNvSpPr>
          <p:nvPr>
            <p:ph type="dt" idx="1"/>
          </p:nvPr>
        </p:nvSpPr>
        <p:spPr>
          <a:xfrm>
            <a:off x="3352800" y="0"/>
            <a:ext cx="3503613" cy="45720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2 – Lesson 2.1 Soils and Land </a:t>
            </a:r>
            <a:endParaRPr lang="en-US" dirty="0"/>
          </a:p>
        </p:txBody>
      </p:sp>
      <p:sp>
        <p:nvSpPr>
          <p:cNvPr id="8" name="Footer Placeholder 4"/>
          <p:cNvSpPr>
            <a:spLocks noGrp="1"/>
          </p:cNvSpPr>
          <p:nvPr>
            <p:ph type="ftr" sz="quarter" idx="4"/>
          </p:nvPr>
        </p:nvSpPr>
        <p:spPr>
          <a:xfrm>
            <a:off x="0" y="8685213"/>
            <a:ext cx="3276600" cy="457200"/>
          </a:xfrm>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Tree>
    <p:extLst>
      <p:ext uri="{BB962C8B-B14F-4D97-AF65-F5344CB8AC3E}">
        <p14:creationId xmlns:p14="http://schemas.microsoft.com/office/powerpoint/2010/main" val="2125341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200" dirty="0" smtClean="0"/>
              <a:t>Formation of Soil </a:t>
            </a:r>
          </a:p>
        </p:txBody>
      </p:sp>
      <p:sp>
        <p:nvSpPr>
          <p:cNvPr id="2560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3555F190-ECDE-4326-AA2A-C69D9AC04DFA}" type="slidenum">
              <a:rPr lang="en-US" sz="1200" smtClean="0"/>
              <a:pPr eaLnBrk="1" hangingPunct="1"/>
              <a:t>11</a:t>
            </a:fld>
            <a:endParaRPr lang="en-US" sz="1200" smtClean="0"/>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The four processes form soil. These are not forces or variables, rather they are the result or cause of soil formation.</a:t>
            </a:r>
          </a:p>
          <a:p>
            <a:pPr eaLnBrk="1" hangingPunct="1"/>
            <a:endParaRPr lang="en-US" dirty="0" smtClean="0"/>
          </a:p>
          <a:p>
            <a:pPr eaLnBrk="1" hangingPunct="1"/>
            <a:r>
              <a:rPr lang="en-US" dirty="0" smtClean="0"/>
              <a:t>An addition occurs by a river bank where the stream deposits sediment and creates or moves the channel. </a:t>
            </a:r>
          </a:p>
          <a:p>
            <a:pPr eaLnBrk="1" hangingPunct="1"/>
            <a:endParaRPr lang="en-US" dirty="0" smtClean="0"/>
          </a:p>
          <a:p>
            <a:pPr eaLnBrk="1" hangingPunct="1"/>
            <a:r>
              <a:rPr lang="en-US" dirty="0" smtClean="0"/>
              <a:t>Reductions are usually viewed as detrimental effects on soil. Leaching occurs in areas with high rainfall. Nutrients and important minerals are washed through the soil profile and what is left is less desirable conditions for plants. Erosion is the physical removal of soil and will be explored more in upcoming slides.</a:t>
            </a:r>
          </a:p>
          <a:p>
            <a:pPr eaLnBrk="1" hangingPunct="1"/>
            <a:endParaRPr lang="en-US" dirty="0" smtClean="0"/>
          </a:p>
          <a:p>
            <a:pPr eaLnBrk="1" hangingPunct="1"/>
            <a:r>
              <a:rPr lang="en-US" dirty="0" smtClean="0"/>
              <a:t>Translocation happens within a soil profile. Leaching is a form of translocation.</a:t>
            </a:r>
          </a:p>
          <a:p>
            <a:pPr eaLnBrk="1" hangingPunct="1"/>
            <a:endParaRPr lang="en-US" dirty="0" smtClean="0"/>
          </a:p>
          <a:p>
            <a:pPr eaLnBrk="1" hangingPunct="1"/>
            <a:r>
              <a:rPr lang="en-US" dirty="0" smtClean="0"/>
              <a:t>Transformation is when soil changes in its place. Over time all material will decay and breakdown. </a:t>
            </a:r>
            <a:r>
              <a:rPr lang="en-US" smtClean="0"/>
              <a:t>If no forces are present to move parent material from one place to another, eventually over time the parent material will breakdown into smaller particles and become more soil-like in structure.</a:t>
            </a:r>
          </a:p>
          <a:p>
            <a:pPr eaLnBrk="1" hangingPunct="1"/>
            <a:endParaRPr lang="en-US" dirty="0" smtClean="0"/>
          </a:p>
        </p:txBody>
      </p:sp>
      <p:sp>
        <p:nvSpPr>
          <p:cNvPr id="7" name="Date Placeholder 6"/>
          <p:cNvSpPr>
            <a:spLocks noGrp="1"/>
          </p:cNvSpPr>
          <p:nvPr>
            <p:ph type="dt" idx="1"/>
          </p:nvPr>
        </p:nvSpPr>
        <p:spPr>
          <a:xfrm>
            <a:off x="3352800" y="0"/>
            <a:ext cx="3503613" cy="45720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2 – Lesson 2.1 Soils and Land </a:t>
            </a:r>
            <a:endParaRPr lang="en-US" dirty="0"/>
          </a:p>
        </p:txBody>
      </p:sp>
      <p:sp>
        <p:nvSpPr>
          <p:cNvPr id="8" name="Footer Placeholder 4"/>
          <p:cNvSpPr>
            <a:spLocks noGrp="1"/>
          </p:cNvSpPr>
          <p:nvPr>
            <p:ph type="ftr" sz="quarter" idx="4"/>
          </p:nvPr>
        </p:nvSpPr>
        <p:spPr>
          <a:xfrm>
            <a:off x="0" y="8685213"/>
            <a:ext cx="3276600" cy="457200"/>
          </a:xfrm>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Tree>
    <p:extLst>
      <p:ext uri="{BB962C8B-B14F-4D97-AF65-F5344CB8AC3E}">
        <p14:creationId xmlns:p14="http://schemas.microsoft.com/office/powerpoint/2010/main" val="800541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200" dirty="0" smtClean="0"/>
              <a:t>Formation of Soil </a:t>
            </a:r>
          </a:p>
        </p:txBody>
      </p:sp>
      <p:sp>
        <p:nvSpPr>
          <p:cNvPr id="2969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D9E8A9A7-F039-475D-B816-3D60C3437881}" type="slidenum">
              <a:rPr lang="en-US" sz="1200" smtClean="0"/>
              <a:pPr eaLnBrk="1" hangingPunct="1"/>
              <a:t>12</a:t>
            </a:fld>
            <a:endParaRPr lang="en-US" sz="1200" smtClean="0"/>
          </a:p>
        </p:txBody>
      </p:sp>
      <p:sp>
        <p:nvSpPr>
          <p:cNvPr id="29700" name="Rectangle 2"/>
          <p:cNvSpPr>
            <a:spLocks noGrp="1" noRot="1" noChangeAspect="1" noChangeArrowheads="1" noTextEdit="1"/>
          </p:cNvSpPr>
          <p:nvPr>
            <p:ph type="sldImg"/>
          </p:nvPr>
        </p:nvSpPr>
        <p:spPr>
          <a:ln/>
        </p:spPr>
      </p:sp>
      <p:sp>
        <p:nvSpPr>
          <p:cNvPr id="2970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7" name="Date Placeholder 6"/>
          <p:cNvSpPr>
            <a:spLocks noGrp="1"/>
          </p:cNvSpPr>
          <p:nvPr>
            <p:ph type="dt" idx="1"/>
          </p:nvPr>
        </p:nvSpPr>
        <p:spPr>
          <a:xfrm>
            <a:off x="3352800" y="0"/>
            <a:ext cx="3503613" cy="45720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2 – Lesson 2.1 Soils and Land </a:t>
            </a:r>
            <a:endParaRPr lang="en-US" dirty="0"/>
          </a:p>
        </p:txBody>
      </p:sp>
      <p:sp>
        <p:nvSpPr>
          <p:cNvPr id="8" name="Footer Placeholder 4"/>
          <p:cNvSpPr>
            <a:spLocks noGrp="1"/>
          </p:cNvSpPr>
          <p:nvPr>
            <p:ph type="ftr" sz="quarter" idx="4"/>
          </p:nvPr>
        </p:nvSpPr>
        <p:spPr>
          <a:xfrm>
            <a:off x="0" y="8685213"/>
            <a:ext cx="3276600" cy="457200"/>
          </a:xfrm>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Tree>
    <p:extLst>
      <p:ext uri="{BB962C8B-B14F-4D97-AF65-F5344CB8AC3E}">
        <p14:creationId xmlns:p14="http://schemas.microsoft.com/office/powerpoint/2010/main" val="815910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2</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6" name="Header Placeholder 5"/>
          <p:cNvSpPr>
            <a:spLocks noGrp="1"/>
          </p:cNvSpPr>
          <p:nvPr>
            <p:ph type="hdr" sz="quarter" idx="12"/>
          </p:nvPr>
        </p:nvSpPr>
        <p:spPr/>
        <p:txBody>
          <a:bodyPr/>
          <a:lstStyle/>
          <a:p>
            <a:r>
              <a:rPr lang="en-US" dirty="0" smtClean="0"/>
              <a:t>Formation of Soil </a:t>
            </a:r>
            <a:endParaRPr lang="en-US" dirty="0"/>
          </a:p>
        </p:txBody>
      </p:sp>
      <p:sp>
        <p:nvSpPr>
          <p:cNvPr id="8" name="Date Placeholder 6"/>
          <p:cNvSpPr>
            <a:spLocks noGrp="1"/>
          </p:cNvSpPr>
          <p:nvPr>
            <p:ph type="dt" idx="1"/>
          </p:nvPr>
        </p:nvSpPr>
        <p:spPr>
          <a:xfrm>
            <a:off x="3352800" y="0"/>
            <a:ext cx="3503613" cy="45720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2 – Lesson 2.1 Soils and Land </a:t>
            </a:r>
            <a:endParaRPr lang="en-US" dirty="0"/>
          </a:p>
        </p:txBody>
      </p:sp>
    </p:spTree>
    <p:extLst>
      <p:ext uri="{BB962C8B-B14F-4D97-AF65-F5344CB8AC3E}">
        <p14:creationId xmlns:p14="http://schemas.microsoft.com/office/powerpoint/2010/main" val="3952737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200" dirty="0" smtClean="0"/>
              <a:t>Formation of Soil </a:t>
            </a:r>
          </a:p>
        </p:txBody>
      </p:sp>
      <p:sp>
        <p:nvSpPr>
          <p:cNvPr id="1945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6057A474-6DEC-42B4-8887-FF9D8C9A4231}" type="slidenum">
              <a:rPr lang="en-US" sz="1200" smtClean="0"/>
              <a:pPr eaLnBrk="1" hangingPunct="1"/>
              <a:t>3</a:t>
            </a:fld>
            <a:endParaRPr lang="en-US" sz="1200" smtClean="0"/>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7" name="Date Placeholder 6"/>
          <p:cNvSpPr>
            <a:spLocks noGrp="1"/>
          </p:cNvSpPr>
          <p:nvPr>
            <p:ph type="dt" idx="1"/>
          </p:nvPr>
        </p:nvSpPr>
        <p:spPr>
          <a:xfrm>
            <a:off x="3352800" y="0"/>
            <a:ext cx="3503613" cy="45720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2 – Lesson 2.1 Soils and Land </a:t>
            </a:r>
            <a:endParaRPr lang="en-US" dirty="0"/>
          </a:p>
        </p:txBody>
      </p:sp>
      <p:sp>
        <p:nvSpPr>
          <p:cNvPr id="8" name="Footer Placeholder 4"/>
          <p:cNvSpPr>
            <a:spLocks noGrp="1"/>
          </p:cNvSpPr>
          <p:nvPr>
            <p:ph type="ftr" sz="quarter" idx="4"/>
          </p:nvPr>
        </p:nvSpPr>
        <p:spPr>
          <a:xfrm>
            <a:off x="0" y="8685213"/>
            <a:ext cx="3276600" cy="457200"/>
          </a:xfrm>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Tree>
    <p:extLst>
      <p:ext uri="{BB962C8B-B14F-4D97-AF65-F5344CB8AC3E}">
        <p14:creationId xmlns:p14="http://schemas.microsoft.com/office/powerpoint/2010/main" val="4105711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200" dirty="0" smtClean="0"/>
              <a:t>Formation of Soil </a:t>
            </a:r>
          </a:p>
        </p:txBody>
      </p:sp>
      <p:sp>
        <p:nvSpPr>
          <p:cNvPr id="2253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6FB7D449-6D13-4E24-BFE9-A917CF858CA7}" type="slidenum">
              <a:rPr lang="en-US" sz="1200" smtClean="0"/>
              <a:pPr eaLnBrk="1" hangingPunct="1"/>
              <a:t>4</a:t>
            </a:fld>
            <a:endParaRPr lang="en-US" sz="1200" smtClean="0"/>
          </a:p>
        </p:txBody>
      </p:sp>
      <p:sp>
        <p:nvSpPr>
          <p:cNvPr id="22532" name="Rectangle 2"/>
          <p:cNvSpPr>
            <a:spLocks noGrp="1" noRot="1" noChangeAspect="1" noChangeArrowheads="1" noTextEdit="1"/>
          </p:cNvSpPr>
          <p:nvPr>
            <p:ph type="sldImg"/>
          </p:nvPr>
        </p:nvSpPr>
        <p:spPr>
          <a:ln/>
        </p:spPr>
      </p:sp>
      <p:sp>
        <p:nvSpPr>
          <p:cNvPr id="2253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The five factors of soil formation are very interconnected. Parent material is the starting point of soil and can be transformed into soil over a long period of time. The type of parent</a:t>
            </a:r>
            <a:r>
              <a:rPr lang="en-US" baseline="0" dirty="0" smtClean="0"/>
              <a:t> material influences the fertility and texture of the final soil.</a:t>
            </a:r>
            <a:endParaRPr lang="en-US" dirty="0" smtClean="0"/>
          </a:p>
          <a:p>
            <a:pPr eaLnBrk="1" hangingPunct="1"/>
            <a:endParaRPr lang="en-US" dirty="0" smtClean="0"/>
          </a:p>
          <a:p>
            <a:pPr eaLnBrk="1" hangingPunct="1"/>
            <a:r>
              <a:rPr lang="en-US" dirty="0" smtClean="0"/>
              <a:t>The more climate forces, and thus, organism exposure will help speed up the process. </a:t>
            </a:r>
          </a:p>
          <a:p>
            <a:pPr eaLnBrk="1" hangingPunct="1"/>
            <a:endParaRPr lang="en-US" dirty="0" smtClean="0"/>
          </a:p>
          <a:p>
            <a:pPr eaLnBrk="1" hangingPunct="1"/>
            <a:r>
              <a:rPr lang="en-US" dirty="0" smtClean="0"/>
              <a:t>If the parent material is rock on top of a hill, the forces of gravity along with the other factors mentioned will eventually breakdown this parent material into soil. Time is the variable.</a:t>
            </a:r>
          </a:p>
          <a:p>
            <a:pPr eaLnBrk="1" hangingPunct="1"/>
            <a:endParaRPr lang="en-US" dirty="0" smtClean="0"/>
          </a:p>
        </p:txBody>
      </p:sp>
      <p:sp>
        <p:nvSpPr>
          <p:cNvPr id="7" name="Date Placeholder 6"/>
          <p:cNvSpPr>
            <a:spLocks noGrp="1"/>
          </p:cNvSpPr>
          <p:nvPr>
            <p:ph type="dt" idx="1"/>
          </p:nvPr>
        </p:nvSpPr>
        <p:spPr>
          <a:xfrm>
            <a:off x="3352800" y="0"/>
            <a:ext cx="3503613" cy="45720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2 – Lesson 2.1 Soils and Land </a:t>
            </a:r>
            <a:endParaRPr lang="en-US" dirty="0"/>
          </a:p>
        </p:txBody>
      </p:sp>
      <p:sp>
        <p:nvSpPr>
          <p:cNvPr id="8" name="Footer Placeholder 4"/>
          <p:cNvSpPr>
            <a:spLocks noGrp="1"/>
          </p:cNvSpPr>
          <p:nvPr>
            <p:ph type="ftr" sz="quarter" idx="4"/>
          </p:nvPr>
        </p:nvSpPr>
        <p:spPr>
          <a:xfrm>
            <a:off x="0" y="8685213"/>
            <a:ext cx="3276600" cy="457200"/>
          </a:xfrm>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Tree>
    <p:extLst>
      <p:ext uri="{BB962C8B-B14F-4D97-AF65-F5344CB8AC3E}">
        <p14:creationId xmlns:p14="http://schemas.microsoft.com/office/powerpoint/2010/main" val="4072692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200" dirty="0" smtClean="0"/>
              <a:t>Formation of Soil </a:t>
            </a:r>
          </a:p>
        </p:txBody>
      </p:sp>
      <p:sp>
        <p:nvSpPr>
          <p:cNvPr id="2048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909A44A9-ECE1-4E8A-9067-98DC183B95F1}" type="slidenum">
              <a:rPr lang="en-US" sz="1200" smtClean="0"/>
              <a:pPr eaLnBrk="1" hangingPunct="1"/>
              <a:t>5</a:t>
            </a:fld>
            <a:endParaRPr lang="en-US" sz="1200" smtClean="0"/>
          </a:p>
        </p:txBody>
      </p:sp>
      <p:sp>
        <p:nvSpPr>
          <p:cNvPr id="20484" name="Rectangle 2"/>
          <p:cNvSpPr>
            <a:spLocks noGrp="1" noRot="1" noChangeAspect="1" noChangeArrowheads="1" noTextEdit="1"/>
          </p:cNvSpPr>
          <p:nvPr>
            <p:ph type="sldImg"/>
          </p:nvPr>
        </p:nvSpPr>
        <p:spPr>
          <a:ln/>
        </p:spPr>
      </p:sp>
      <p:sp>
        <p:nvSpPr>
          <p:cNvPr id="2048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Areas of high rainfall will have more plant material growing and more microorganisms living in the soil. More organic matter is developed that will decay, accumulate, and change the properties of the soil.</a:t>
            </a:r>
          </a:p>
          <a:p>
            <a:pPr eaLnBrk="1" hangingPunct="1"/>
            <a:endParaRPr lang="en-US" dirty="0" smtClean="0"/>
          </a:p>
          <a:p>
            <a:pPr eaLnBrk="1" hangingPunct="1"/>
            <a:r>
              <a:rPr lang="en-US" dirty="0" smtClean="0"/>
              <a:t>Low rainfall areas, such as deserts have very static soils because the lack of vegetation does not support many of the soil forming factors previously discussed.</a:t>
            </a:r>
          </a:p>
          <a:p>
            <a:pPr eaLnBrk="1" hangingPunct="1"/>
            <a:endParaRPr lang="en-US" dirty="0" smtClean="0"/>
          </a:p>
          <a:p>
            <a:pPr eaLnBrk="1" hangingPunct="1"/>
            <a:r>
              <a:rPr lang="en-US" dirty="0" smtClean="0"/>
              <a:t>Warmer climates speed up biological and chemical changes in the soil. You could expect to find very deep and well developed soils in areas with both high rainfall and warm temperatures.</a:t>
            </a:r>
          </a:p>
          <a:p>
            <a:pPr eaLnBrk="1" hangingPunct="1"/>
            <a:endParaRPr lang="en-US" dirty="0" smtClean="0"/>
          </a:p>
        </p:txBody>
      </p:sp>
      <p:sp>
        <p:nvSpPr>
          <p:cNvPr id="7" name="Date Placeholder 6"/>
          <p:cNvSpPr>
            <a:spLocks noGrp="1"/>
          </p:cNvSpPr>
          <p:nvPr>
            <p:ph type="dt" idx="1"/>
          </p:nvPr>
        </p:nvSpPr>
        <p:spPr>
          <a:xfrm>
            <a:off x="3352800" y="0"/>
            <a:ext cx="3503613" cy="45720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  Unit 2 – Lesson 2.1 Soils and Land </a:t>
            </a:r>
            <a:endParaRPr lang="en-US" dirty="0"/>
          </a:p>
        </p:txBody>
      </p:sp>
      <p:sp>
        <p:nvSpPr>
          <p:cNvPr id="8" name="Footer Placeholder 4"/>
          <p:cNvSpPr>
            <a:spLocks noGrp="1"/>
          </p:cNvSpPr>
          <p:nvPr>
            <p:ph type="ftr" sz="quarter" idx="4"/>
          </p:nvPr>
        </p:nvSpPr>
        <p:spPr>
          <a:xfrm>
            <a:off x="0" y="8685213"/>
            <a:ext cx="3276600" cy="457200"/>
          </a:xfrm>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Tree>
    <p:extLst>
      <p:ext uri="{BB962C8B-B14F-4D97-AF65-F5344CB8AC3E}">
        <p14:creationId xmlns:p14="http://schemas.microsoft.com/office/powerpoint/2010/main" val="17420191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200" dirty="0" smtClean="0"/>
              <a:t>Formation of Soil </a:t>
            </a:r>
          </a:p>
        </p:txBody>
      </p:sp>
      <p:sp>
        <p:nvSpPr>
          <p:cNvPr id="2150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A2D87CF4-245C-4DCD-8F2B-7792C4711528}" type="slidenum">
              <a:rPr lang="en-US" sz="1200" smtClean="0"/>
              <a:pPr eaLnBrk="1" hangingPunct="1"/>
              <a:t>6</a:t>
            </a:fld>
            <a:endParaRPr lang="en-US" sz="1200" smtClean="0"/>
          </a:p>
        </p:txBody>
      </p:sp>
      <p:sp>
        <p:nvSpPr>
          <p:cNvPr id="21508" name="Rectangle 2"/>
          <p:cNvSpPr>
            <a:spLocks noGrp="1" noRot="1" noChangeAspect="1" noChangeArrowheads="1" noTextEdit="1"/>
          </p:cNvSpPr>
          <p:nvPr>
            <p:ph type="sldImg"/>
          </p:nvPr>
        </p:nvSpPr>
        <p:spPr>
          <a:ln/>
        </p:spPr>
      </p:sp>
      <p:sp>
        <p:nvSpPr>
          <p:cNvPr id="2150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Temperature and rainfall levels have a major impact on organisms. Soil organisms add organic matter and physically breakdown larger particles. </a:t>
            </a:r>
          </a:p>
          <a:p>
            <a:pPr eaLnBrk="1" hangingPunct="1"/>
            <a:endParaRPr lang="en-US" dirty="0" smtClean="0"/>
          </a:p>
          <a:p>
            <a:pPr eaLnBrk="1" hangingPunct="1"/>
            <a:r>
              <a:rPr lang="en-US" dirty="0" smtClean="0"/>
              <a:t>Chemical reactions are also promoted by organisms.  </a:t>
            </a:r>
          </a:p>
          <a:p>
            <a:pPr eaLnBrk="1" hangingPunct="1"/>
            <a:endParaRPr lang="en-US" dirty="0" smtClean="0"/>
          </a:p>
        </p:txBody>
      </p:sp>
      <p:sp>
        <p:nvSpPr>
          <p:cNvPr id="7" name="Date Placeholder 6"/>
          <p:cNvSpPr>
            <a:spLocks noGrp="1"/>
          </p:cNvSpPr>
          <p:nvPr>
            <p:ph type="dt" idx="1"/>
          </p:nvPr>
        </p:nvSpPr>
        <p:spPr>
          <a:xfrm>
            <a:off x="3352800" y="0"/>
            <a:ext cx="3503613" cy="45720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2 – Lesson 2.1 Soils and Land </a:t>
            </a:r>
            <a:endParaRPr lang="en-US" dirty="0"/>
          </a:p>
        </p:txBody>
      </p:sp>
      <p:sp>
        <p:nvSpPr>
          <p:cNvPr id="8" name="Footer Placeholder 4"/>
          <p:cNvSpPr>
            <a:spLocks noGrp="1"/>
          </p:cNvSpPr>
          <p:nvPr>
            <p:ph type="ftr" sz="quarter" idx="4"/>
          </p:nvPr>
        </p:nvSpPr>
        <p:spPr>
          <a:xfrm>
            <a:off x="0" y="8685213"/>
            <a:ext cx="3276600" cy="457200"/>
          </a:xfrm>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Tree>
    <p:extLst>
      <p:ext uri="{BB962C8B-B14F-4D97-AF65-F5344CB8AC3E}">
        <p14:creationId xmlns:p14="http://schemas.microsoft.com/office/powerpoint/2010/main" val="449576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200" dirty="0" smtClean="0"/>
              <a:t>Formation of Soil </a:t>
            </a:r>
          </a:p>
        </p:txBody>
      </p:sp>
      <p:sp>
        <p:nvSpPr>
          <p:cNvPr id="2457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10A0798C-C0CA-47C8-BC55-B6D420E8D223}" type="slidenum">
              <a:rPr lang="en-US" sz="1200" smtClean="0"/>
              <a:pPr eaLnBrk="1" hangingPunct="1"/>
              <a:t>7</a:t>
            </a:fld>
            <a:endParaRPr lang="en-US" sz="1200" smtClean="0"/>
          </a:p>
        </p:txBody>
      </p:sp>
      <p:sp>
        <p:nvSpPr>
          <p:cNvPr id="24580" name="Rectangle 2"/>
          <p:cNvSpPr>
            <a:spLocks noGrp="1" noRot="1" noChangeAspect="1" noChangeArrowheads="1" noTextEdit="1"/>
          </p:cNvSpPr>
          <p:nvPr>
            <p:ph type="sldImg"/>
          </p:nvPr>
        </p:nvSpPr>
        <p:spPr>
          <a:ln/>
        </p:spPr>
      </p:sp>
      <p:sp>
        <p:nvSpPr>
          <p:cNvPr id="2458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At the bottom of every hill there is a stream or at least a place for water to travel. Water is a major force in soil development. </a:t>
            </a:r>
          </a:p>
          <a:p>
            <a:pPr eaLnBrk="1" hangingPunct="1"/>
            <a:endParaRPr lang="en-US" smtClean="0"/>
          </a:p>
          <a:p>
            <a:pPr eaLnBrk="1" hangingPunct="1"/>
            <a:r>
              <a:rPr lang="en-US" smtClean="0"/>
              <a:t>Steep grades accelerate water that lands on the surface and water will accumulate energy as it flows downward. </a:t>
            </a:r>
          </a:p>
          <a:p>
            <a:pPr eaLnBrk="1" hangingPunct="1"/>
            <a:endParaRPr lang="en-US" smtClean="0"/>
          </a:p>
          <a:p>
            <a:pPr eaLnBrk="1" hangingPunct="1"/>
            <a:r>
              <a:rPr lang="en-US" smtClean="0"/>
              <a:t>Flat grades tend to collect water and allow it to soak in the ground rather than run off the slope. </a:t>
            </a:r>
          </a:p>
          <a:p>
            <a:pPr eaLnBrk="1" hangingPunct="1"/>
            <a:endParaRPr lang="en-US" smtClean="0"/>
          </a:p>
          <a:p>
            <a:pPr eaLnBrk="1" hangingPunct="1"/>
            <a:r>
              <a:rPr lang="en-US" smtClean="0"/>
              <a:t>These are important characteristics to remember as you investigate the classifications of soil formation.</a:t>
            </a:r>
          </a:p>
          <a:p>
            <a:pPr eaLnBrk="1" hangingPunct="1"/>
            <a:endParaRPr lang="en-US" smtClean="0"/>
          </a:p>
        </p:txBody>
      </p:sp>
      <p:sp>
        <p:nvSpPr>
          <p:cNvPr id="7" name="Date Placeholder 6"/>
          <p:cNvSpPr>
            <a:spLocks noGrp="1"/>
          </p:cNvSpPr>
          <p:nvPr>
            <p:ph type="dt" idx="1"/>
          </p:nvPr>
        </p:nvSpPr>
        <p:spPr>
          <a:xfrm>
            <a:off x="3352800" y="0"/>
            <a:ext cx="3503613" cy="45720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2 – Lesson 2.1 Soils and Land </a:t>
            </a:r>
            <a:endParaRPr lang="en-US" dirty="0"/>
          </a:p>
        </p:txBody>
      </p:sp>
      <p:sp>
        <p:nvSpPr>
          <p:cNvPr id="8" name="Footer Placeholder 4"/>
          <p:cNvSpPr>
            <a:spLocks noGrp="1"/>
          </p:cNvSpPr>
          <p:nvPr>
            <p:ph type="ftr" sz="quarter" idx="4"/>
          </p:nvPr>
        </p:nvSpPr>
        <p:spPr>
          <a:xfrm>
            <a:off x="0" y="8685213"/>
            <a:ext cx="3276600" cy="457200"/>
          </a:xfrm>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Tree>
    <p:extLst>
      <p:ext uri="{BB962C8B-B14F-4D97-AF65-F5344CB8AC3E}">
        <p14:creationId xmlns:p14="http://schemas.microsoft.com/office/powerpoint/2010/main" val="404059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200" dirty="0" smtClean="0"/>
              <a:t>Formation of Soil </a:t>
            </a:r>
          </a:p>
        </p:txBody>
      </p:sp>
      <p:sp>
        <p:nvSpPr>
          <p:cNvPr id="2355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A3AFD0DA-758E-4E8A-A15D-191F031F176C}" type="slidenum">
              <a:rPr lang="en-US" sz="1200" smtClean="0"/>
              <a:pPr eaLnBrk="1" hangingPunct="1"/>
              <a:t>8</a:t>
            </a:fld>
            <a:endParaRPr lang="en-US" sz="1200" smtClean="0"/>
          </a:p>
        </p:txBody>
      </p:sp>
      <p:sp>
        <p:nvSpPr>
          <p:cNvPr id="23556" name="Rectangle 2"/>
          <p:cNvSpPr>
            <a:spLocks noGrp="1" noRot="1" noChangeAspect="1" noChangeArrowheads="1" noTextEdit="1"/>
          </p:cNvSpPr>
          <p:nvPr>
            <p:ph type="sldImg"/>
          </p:nvPr>
        </p:nvSpPr>
        <p:spPr>
          <a:ln/>
        </p:spPr>
      </p:sp>
      <p:sp>
        <p:nvSpPr>
          <p:cNvPr id="2355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7" name="Date Placeholder 6"/>
          <p:cNvSpPr>
            <a:spLocks noGrp="1"/>
          </p:cNvSpPr>
          <p:nvPr>
            <p:ph type="dt" idx="1"/>
          </p:nvPr>
        </p:nvSpPr>
        <p:spPr>
          <a:xfrm>
            <a:off x="3352800" y="0"/>
            <a:ext cx="3503613" cy="45720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2 – Lesson 2.1 Soils and Land </a:t>
            </a:r>
            <a:endParaRPr lang="en-US" dirty="0"/>
          </a:p>
        </p:txBody>
      </p:sp>
      <p:sp>
        <p:nvSpPr>
          <p:cNvPr id="8" name="Footer Placeholder 4"/>
          <p:cNvSpPr>
            <a:spLocks noGrp="1"/>
          </p:cNvSpPr>
          <p:nvPr>
            <p:ph type="ftr" sz="quarter" idx="4"/>
          </p:nvPr>
        </p:nvSpPr>
        <p:spPr>
          <a:xfrm>
            <a:off x="0" y="8685213"/>
            <a:ext cx="3276600" cy="457200"/>
          </a:xfrm>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Tree>
    <p:extLst>
      <p:ext uri="{BB962C8B-B14F-4D97-AF65-F5344CB8AC3E}">
        <p14:creationId xmlns:p14="http://schemas.microsoft.com/office/powerpoint/2010/main" val="613966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en-US" sz="1200" dirty="0" smtClean="0"/>
              <a:t>Formation of Soil </a:t>
            </a:r>
          </a:p>
        </p:txBody>
      </p:sp>
      <p:sp>
        <p:nvSpPr>
          <p:cNvPr id="2662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AAC189D8-5EA5-4C17-93A8-5018698D1BC6}" type="slidenum">
              <a:rPr lang="en-US" sz="1200" smtClean="0"/>
              <a:pPr eaLnBrk="1" hangingPunct="1"/>
              <a:t>9</a:t>
            </a:fld>
            <a:endParaRPr lang="en-US" sz="1200" smtClean="0"/>
          </a:p>
        </p:txBody>
      </p:sp>
      <p:sp>
        <p:nvSpPr>
          <p:cNvPr id="26628" name="Rectangle 2"/>
          <p:cNvSpPr>
            <a:spLocks noGrp="1" noRot="1" noChangeAspect="1" noChangeArrowheads="1" noTextEdit="1"/>
          </p:cNvSpPr>
          <p:nvPr>
            <p:ph type="sldImg"/>
          </p:nvPr>
        </p:nvSpPr>
        <p:spPr>
          <a:ln/>
        </p:spPr>
      </p:sp>
      <p:sp>
        <p:nvSpPr>
          <p:cNvPr id="2662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7" name="Date Placeholder 6"/>
          <p:cNvSpPr>
            <a:spLocks noGrp="1"/>
          </p:cNvSpPr>
          <p:nvPr>
            <p:ph type="dt" idx="1"/>
          </p:nvPr>
        </p:nvSpPr>
        <p:spPr>
          <a:xfrm>
            <a:off x="3352800" y="0"/>
            <a:ext cx="3503613" cy="457200"/>
          </a:xfr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2 – Lesson 2.1 Soils and Land </a:t>
            </a:r>
            <a:endParaRPr lang="en-US" dirty="0"/>
          </a:p>
        </p:txBody>
      </p:sp>
      <p:sp>
        <p:nvSpPr>
          <p:cNvPr id="8" name="Footer Placeholder 4"/>
          <p:cNvSpPr>
            <a:spLocks noGrp="1"/>
          </p:cNvSpPr>
          <p:nvPr>
            <p:ph type="ftr" sz="quarter" idx="4"/>
          </p:nvPr>
        </p:nvSpPr>
        <p:spPr>
          <a:xfrm>
            <a:off x="0" y="8685213"/>
            <a:ext cx="3276600" cy="457200"/>
          </a:xfrm>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Tree>
    <p:extLst>
      <p:ext uri="{BB962C8B-B14F-4D97-AF65-F5344CB8AC3E}">
        <p14:creationId xmlns:p14="http://schemas.microsoft.com/office/powerpoint/2010/main" val="12862924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C4884C"/>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sldNum="0"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4"/>
          <p:cNvSpPr>
            <a:spLocks noGrp="1" noChangeArrowheads="1"/>
          </p:cNvSpPr>
          <p:nvPr>
            <p:ph type="title"/>
          </p:nvPr>
        </p:nvSpPr>
        <p:spPr>
          <a:noFill/>
        </p:spPr>
        <p:txBody>
          <a:bodyPr/>
          <a:lstStyle/>
          <a:p>
            <a:pPr eaLnBrk="1" hangingPunct="1"/>
            <a:r>
              <a:rPr lang="en-US" smtClean="0"/>
              <a:t>Erosion Happens</a:t>
            </a:r>
          </a:p>
        </p:txBody>
      </p:sp>
      <p:sp>
        <p:nvSpPr>
          <p:cNvPr id="13316" name="Text Box 5"/>
          <p:cNvSpPr>
            <a:spLocks noGrp="1" noChangeArrowheads="1"/>
          </p:cNvSpPr>
          <p:nvPr>
            <p:ph type="body" idx="1"/>
          </p:nvPr>
        </p:nvSpPr>
        <p:spPr>
          <a:xfrm>
            <a:off x="457200" y="1828800"/>
            <a:ext cx="8229600" cy="1371600"/>
          </a:xfrm>
          <a:noFill/>
        </p:spPr>
        <p:txBody>
          <a:bodyPr/>
          <a:lstStyle/>
          <a:p>
            <a:pPr eaLnBrk="1" hangingPunct="1">
              <a:buFontTx/>
              <a:buNone/>
            </a:pPr>
            <a:r>
              <a:rPr lang="en-US" dirty="0" smtClean="0"/>
              <a:t>	In what circumstances is soil erosion more likely to happen?</a:t>
            </a:r>
          </a:p>
        </p:txBody>
      </p:sp>
      <p:sp>
        <p:nvSpPr>
          <p:cNvPr id="66566" name="Rectangle 6"/>
          <p:cNvSpPr>
            <a:spLocks noChangeArrowheads="1"/>
          </p:cNvSpPr>
          <p:nvPr/>
        </p:nvSpPr>
        <p:spPr bwMode="auto">
          <a:xfrm>
            <a:off x="938213" y="3086100"/>
            <a:ext cx="82296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buFontTx/>
              <a:buChar char="•"/>
            </a:pPr>
            <a:r>
              <a:rPr lang="en-US" sz="3200" dirty="0">
                <a:latin typeface="Arial" panose="020B0604020202020204" pitchFamily="34" charset="0"/>
                <a:cs typeface="Arial" panose="020B0604020202020204" pitchFamily="34" charset="0"/>
              </a:rPr>
              <a:t>Steep ground</a:t>
            </a:r>
          </a:p>
          <a:p>
            <a:pPr marL="342900" indent="-342900">
              <a:spcBef>
                <a:spcPct val="20000"/>
              </a:spcBef>
              <a:buFontTx/>
              <a:buChar char="•"/>
            </a:pPr>
            <a:r>
              <a:rPr lang="en-US" sz="3200" dirty="0" smtClean="0">
                <a:latin typeface="Arial" panose="020B0604020202020204" pitchFamily="34" charset="0"/>
                <a:cs typeface="Arial" panose="020B0604020202020204" pitchFamily="34" charset="0"/>
              </a:rPr>
              <a:t>Excessive water movement</a:t>
            </a:r>
            <a:endParaRPr lang="en-US" sz="3200" dirty="0">
              <a:latin typeface="Arial" panose="020B0604020202020204" pitchFamily="34" charset="0"/>
              <a:cs typeface="Arial" panose="020B0604020202020204" pitchFamily="34" charset="0"/>
            </a:endParaRPr>
          </a:p>
          <a:p>
            <a:pPr marL="342900" indent="-342900">
              <a:spcBef>
                <a:spcPct val="20000"/>
              </a:spcBef>
              <a:buFontTx/>
              <a:buChar char="•"/>
            </a:pPr>
            <a:r>
              <a:rPr lang="en-US" sz="3200" dirty="0" smtClean="0">
                <a:latin typeface="Arial" panose="020B0604020202020204" pitchFamily="34" charset="0"/>
                <a:cs typeface="Arial" panose="020B0604020202020204" pitchFamily="34" charset="0"/>
              </a:rPr>
              <a:t>Little or no vegetation</a:t>
            </a:r>
            <a:endParaRPr lang="en-US" sz="3200" dirty="0">
              <a:latin typeface="Arial" panose="020B0604020202020204" pitchFamily="34" charset="0"/>
              <a:cs typeface="Arial" panose="020B0604020202020204" pitchFamily="34" charset="0"/>
            </a:endParaRPr>
          </a:p>
          <a:p>
            <a:pPr marL="342900" indent="-342900">
              <a:spcBef>
                <a:spcPct val="20000"/>
              </a:spcBef>
              <a:buFontTx/>
              <a:buChar char="•"/>
            </a:pPr>
            <a:r>
              <a:rPr lang="en-US" sz="3200" dirty="0" smtClean="0">
                <a:latin typeface="Arial" panose="020B0604020202020204" pitchFamily="34" charset="0"/>
                <a:cs typeface="Arial" panose="020B0604020202020204" pitchFamily="34" charset="0"/>
              </a:rPr>
              <a:t>Wind blowing </a:t>
            </a:r>
            <a:r>
              <a:rPr lang="en-US" sz="3200" dirty="0">
                <a:latin typeface="Arial" panose="020B0604020202020204" pitchFamily="34" charset="0"/>
                <a:cs typeface="Arial" panose="020B0604020202020204" pitchFamily="34" charset="0"/>
              </a:rPr>
              <a:t>across </a:t>
            </a:r>
            <a:r>
              <a:rPr lang="en-US" sz="3200" dirty="0" smtClean="0">
                <a:latin typeface="Arial" panose="020B0604020202020204" pitchFamily="34" charset="0"/>
                <a:cs typeface="Arial" panose="020B0604020202020204" pitchFamily="34" charset="0"/>
              </a:rPr>
              <a:t>bare </a:t>
            </a:r>
            <a:r>
              <a:rPr lang="en-US" sz="3200" dirty="0">
                <a:latin typeface="Arial" panose="020B0604020202020204" pitchFamily="34" charset="0"/>
                <a:cs typeface="Arial" panose="020B0604020202020204" pitchFamily="34" charset="0"/>
              </a:rPr>
              <a:t>soil</a:t>
            </a:r>
          </a:p>
        </p:txBody>
      </p:sp>
    </p:spTree>
    <p:extLst>
      <p:ext uri="{BB962C8B-B14F-4D97-AF65-F5344CB8AC3E}">
        <p14:creationId xmlns:p14="http://schemas.microsoft.com/office/powerpoint/2010/main" val="8952859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566">
                                            <p:txEl>
                                              <p:pRg st="0" end="0"/>
                                            </p:txEl>
                                          </p:spTgt>
                                        </p:tgtEl>
                                        <p:attrNameLst>
                                          <p:attrName>style.visibility</p:attrName>
                                        </p:attrNameLst>
                                      </p:cBhvr>
                                      <p:to>
                                        <p:strVal val="visible"/>
                                      </p:to>
                                    </p:set>
                                    <p:anim calcmode="lin" valueType="num">
                                      <p:cBhvr additive="base">
                                        <p:cTn id="7" dur="500" fill="hold"/>
                                        <p:tgtEl>
                                          <p:spTgt spid="6656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656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6566">
                                            <p:txEl>
                                              <p:pRg st="1" end="1"/>
                                            </p:txEl>
                                          </p:spTgt>
                                        </p:tgtEl>
                                        <p:attrNameLst>
                                          <p:attrName>style.visibility</p:attrName>
                                        </p:attrNameLst>
                                      </p:cBhvr>
                                      <p:to>
                                        <p:strVal val="visible"/>
                                      </p:to>
                                    </p:set>
                                    <p:anim calcmode="lin" valueType="num">
                                      <p:cBhvr additive="base">
                                        <p:cTn id="11" dur="500" fill="hold"/>
                                        <p:tgtEl>
                                          <p:spTgt spid="6656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656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6566">
                                            <p:txEl>
                                              <p:pRg st="2" end="2"/>
                                            </p:txEl>
                                          </p:spTgt>
                                        </p:tgtEl>
                                        <p:attrNameLst>
                                          <p:attrName>style.visibility</p:attrName>
                                        </p:attrNameLst>
                                      </p:cBhvr>
                                      <p:to>
                                        <p:strVal val="visible"/>
                                      </p:to>
                                    </p:set>
                                    <p:anim calcmode="lin" valueType="num">
                                      <p:cBhvr additive="base">
                                        <p:cTn id="15" dur="500" fill="hold"/>
                                        <p:tgtEl>
                                          <p:spTgt spid="6656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656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6566">
                                            <p:txEl>
                                              <p:pRg st="3" end="3"/>
                                            </p:txEl>
                                          </p:spTgt>
                                        </p:tgtEl>
                                        <p:attrNameLst>
                                          <p:attrName>style.visibility</p:attrName>
                                        </p:attrNameLst>
                                      </p:cBhvr>
                                      <p:to>
                                        <p:strVal val="visible"/>
                                      </p:to>
                                    </p:set>
                                    <p:anim calcmode="lin" valueType="num">
                                      <p:cBhvr additive="base">
                                        <p:cTn id="19" dur="500" fill="hold"/>
                                        <p:tgtEl>
                                          <p:spTgt spid="6656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656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4"/>
          <p:cNvSpPr>
            <a:spLocks noGrp="1" noChangeArrowheads="1"/>
          </p:cNvSpPr>
          <p:nvPr>
            <p:ph type="title"/>
          </p:nvPr>
        </p:nvSpPr>
        <p:spPr>
          <a:xfrm>
            <a:off x="0" y="274638"/>
            <a:ext cx="9144000" cy="1020762"/>
          </a:xfrm>
          <a:noFill/>
        </p:spPr>
        <p:txBody>
          <a:bodyPr/>
          <a:lstStyle/>
          <a:p>
            <a:pPr eaLnBrk="1" hangingPunct="1"/>
            <a:r>
              <a:rPr lang="en-US" dirty="0" smtClean="0"/>
              <a:t>Soil Development</a:t>
            </a:r>
          </a:p>
        </p:txBody>
      </p:sp>
      <p:sp>
        <p:nvSpPr>
          <p:cNvPr id="60421" name="Rectangle 5"/>
          <p:cNvSpPr>
            <a:spLocks noGrp="1" noChangeArrowheads="1"/>
          </p:cNvSpPr>
          <p:nvPr>
            <p:ph type="body" idx="1"/>
          </p:nvPr>
        </p:nvSpPr>
        <p:spPr>
          <a:xfrm>
            <a:off x="457200" y="1828800"/>
            <a:ext cx="8686800" cy="5029200"/>
          </a:xfrm>
          <a:noFill/>
        </p:spPr>
        <p:txBody>
          <a:bodyPr/>
          <a:lstStyle/>
          <a:p>
            <a:pPr eaLnBrk="1" hangingPunct="1">
              <a:buFontTx/>
              <a:buNone/>
            </a:pPr>
            <a:r>
              <a:rPr lang="en-US" sz="3600" dirty="0" smtClean="0"/>
              <a:t>There are four main ways that the process of soil formation occurs:</a:t>
            </a:r>
          </a:p>
          <a:p>
            <a:pPr eaLnBrk="1" hangingPunct="1">
              <a:buFontTx/>
              <a:buNone/>
            </a:pPr>
            <a:r>
              <a:rPr lang="en-US" b="1" dirty="0" smtClean="0"/>
              <a:t>Addition –</a:t>
            </a:r>
            <a:r>
              <a:rPr lang="en-US" sz="3600" b="1" dirty="0" smtClean="0"/>
              <a:t> </a:t>
            </a:r>
            <a:r>
              <a:rPr lang="en-US" sz="2800" dirty="0" smtClean="0"/>
              <a:t>accumulation or deposition</a:t>
            </a:r>
          </a:p>
          <a:p>
            <a:pPr eaLnBrk="1" hangingPunct="1">
              <a:buFontTx/>
              <a:buNone/>
            </a:pPr>
            <a:r>
              <a:rPr lang="en-US" b="1" dirty="0" smtClean="0"/>
              <a:t>Reduction –</a:t>
            </a:r>
            <a:r>
              <a:rPr lang="en-US" sz="3600" b="1" dirty="0" smtClean="0"/>
              <a:t> </a:t>
            </a:r>
            <a:r>
              <a:rPr lang="en-US" sz="2800" dirty="0" smtClean="0"/>
              <a:t>leaching and erosion</a:t>
            </a:r>
          </a:p>
          <a:p>
            <a:pPr eaLnBrk="1" hangingPunct="1">
              <a:buFontTx/>
              <a:buNone/>
            </a:pPr>
            <a:r>
              <a:rPr lang="en-US" b="1" dirty="0" smtClean="0"/>
              <a:t>Translocation –</a:t>
            </a:r>
            <a:r>
              <a:rPr lang="en-US" sz="3600" b="1" dirty="0" smtClean="0"/>
              <a:t> </a:t>
            </a:r>
            <a:r>
              <a:rPr lang="en-US" sz="2800" dirty="0" smtClean="0"/>
              <a:t>movement within soil profile</a:t>
            </a:r>
          </a:p>
          <a:p>
            <a:pPr eaLnBrk="1" hangingPunct="1">
              <a:buFontTx/>
              <a:buNone/>
            </a:pPr>
            <a:r>
              <a:rPr lang="en-US" b="1" dirty="0" smtClean="0"/>
              <a:t>Transformation –</a:t>
            </a:r>
            <a:r>
              <a:rPr lang="en-US" sz="3600" b="1" dirty="0" smtClean="0"/>
              <a:t> </a:t>
            </a:r>
            <a:r>
              <a:rPr lang="en-US" sz="2800" dirty="0" smtClean="0"/>
              <a:t>soil changes in place by weathering or microorganism conversion</a:t>
            </a:r>
          </a:p>
        </p:txBody>
      </p:sp>
    </p:spTree>
    <p:extLst>
      <p:ext uri="{BB962C8B-B14F-4D97-AF65-F5344CB8AC3E}">
        <p14:creationId xmlns:p14="http://schemas.microsoft.com/office/powerpoint/2010/main" val="5445220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21">
                                            <p:txEl>
                                              <p:pRg st="1" end="1"/>
                                            </p:txEl>
                                          </p:spTgt>
                                        </p:tgtEl>
                                        <p:attrNameLst>
                                          <p:attrName>style.visibility</p:attrName>
                                        </p:attrNameLst>
                                      </p:cBhvr>
                                      <p:to>
                                        <p:strVal val="visible"/>
                                      </p:to>
                                    </p:set>
                                    <p:anim calcmode="lin" valueType="num">
                                      <p:cBhvr additive="base">
                                        <p:cTn id="7" dur="500" fill="hold"/>
                                        <p:tgtEl>
                                          <p:spTgt spid="6042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2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21">
                                            <p:txEl>
                                              <p:pRg st="2" end="2"/>
                                            </p:txEl>
                                          </p:spTgt>
                                        </p:tgtEl>
                                        <p:attrNameLst>
                                          <p:attrName>style.visibility</p:attrName>
                                        </p:attrNameLst>
                                      </p:cBhvr>
                                      <p:to>
                                        <p:strVal val="visible"/>
                                      </p:to>
                                    </p:set>
                                    <p:anim calcmode="lin" valueType="num">
                                      <p:cBhvr additive="base">
                                        <p:cTn id="13" dur="500" fill="hold"/>
                                        <p:tgtEl>
                                          <p:spTgt spid="6042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42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0421">
                                            <p:txEl>
                                              <p:pRg st="3" end="3"/>
                                            </p:txEl>
                                          </p:spTgt>
                                        </p:tgtEl>
                                        <p:attrNameLst>
                                          <p:attrName>style.visibility</p:attrName>
                                        </p:attrNameLst>
                                      </p:cBhvr>
                                      <p:to>
                                        <p:strVal val="visible"/>
                                      </p:to>
                                    </p:set>
                                    <p:anim calcmode="lin" valueType="num">
                                      <p:cBhvr additive="base">
                                        <p:cTn id="19" dur="500" fill="hold"/>
                                        <p:tgtEl>
                                          <p:spTgt spid="6042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042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0421">
                                            <p:txEl>
                                              <p:pRg st="4" end="4"/>
                                            </p:txEl>
                                          </p:spTgt>
                                        </p:tgtEl>
                                        <p:attrNameLst>
                                          <p:attrName>style.visibility</p:attrName>
                                        </p:attrNameLst>
                                      </p:cBhvr>
                                      <p:to>
                                        <p:strVal val="visible"/>
                                      </p:to>
                                    </p:set>
                                    <p:anim calcmode="lin" valueType="num">
                                      <p:cBhvr additive="base">
                                        <p:cTn id="25" dur="500" fill="hold"/>
                                        <p:tgtEl>
                                          <p:spTgt spid="6042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042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a:xfrm>
            <a:off x="457200" y="274638"/>
            <a:ext cx="8229600" cy="911225"/>
          </a:xfrm>
        </p:spPr>
        <p:txBody>
          <a:bodyPr/>
          <a:lstStyle/>
          <a:p>
            <a:pPr eaLnBrk="1" hangingPunct="1"/>
            <a:r>
              <a:rPr lang="en-US" smtClean="0"/>
              <a:t>References</a:t>
            </a:r>
          </a:p>
        </p:txBody>
      </p:sp>
      <p:sp>
        <p:nvSpPr>
          <p:cNvPr id="15364" name="Rectangle 9"/>
          <p:cNvSpPr>
            <a:spLocks noChangeArrowheads="1"/>
          </p:cNvSpPr>
          <p:nvPr/>
        </p:nvSpPr>
        <p:spPr bwMode="auto">
          <a:xfrm>
            <a:off x="457200" y="1828800"/>
            <a:ext cx="82296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sz="2800" dirty="0">
                <a:latin typeface="Arial" pitchFamily="34" charset="0"/>
                <a:cs typeface="Arial" pitchFamily="34" charset="0"/>
              </a:rPr>
              <a:t>Burton, L. D. (2009). </a:t>
            </a:r>
            <a:r>
              <a:rPr lang="en-US" sz="2800" i="1" dirty="0">
                <a:latin typeface="Arial" pitchFamily="34" charset="0"/>
                <a:cs typeface="Arial" pitchFamily="34" charset="0"/>
              </a:rPr>
              <a:t>Environmental science: Fundamentals and applications</a:t>
            </a:r>
            <a:r>
              <a:rPr lang="en-US" sz="2800" dirty="0">
                <a:latin typeface="Arial" pitchFamily="34" charset="0"/>
                <a:cs typeface="Arial" pitchFamily="34" charset="0"/>
              </a:rPr>
              <a:t>. Clifton Park, NY: Delmar Cengage Learning.</a:t>
            </a:r>
          </a:p>
          <a:p>
            <a:pPr marL="342900" indent="-342900">
              <a:spcBef>
                <a:spcPct val="20000"/>
              </a:spcBef>
            </a:pPr>
            <a:r>
              <a:rPr lang="en-US" sz="2800" dirty="0" smtClean="0">
                <a:latin typeface="Arial" pitchFamily="34" charset="0"/>
                <a:cs typeface="Arial" pitchFamily="34" charset="0"/>
              </a:rPr>
              <a:t>Huddleston</a:t>
            </a:r>
            <a:r>
              <a:rPr lang="en-US" sz="2800" dirty="0">
                <a:latin typeface="Arial" pitchFamily="34" charset="0"/>
                <a:cs typeface="Arial" pitchFamily="34" charset="0"/>
              </a:rPr>
              <a:t>, J. H., &amp; Kling, G. F. (1996). </a:t>
            </a:r>
            <a:r>
              <a:rPr lang="en-US" sz="2800" i="1" dirty="0">
                <a:latin typeface="Arial" pitchFamily="34" charset="0"/>
                <a:cs typeface="Arial" pitchFamily="34" charset="0"/>
              </a:rPr>
              <a:t>Manual for judging Oregon soils</a:t>
            </a:r>
            <a:r>
              <a:rPr lang="en-US" sz="2800" dirty="0">
                <a:latin typeface="Arial" pitchFamily="34" charset="0"/>
                <a:cs typeface="Arial" pitchFamily="34" charset="0"/>
              </a:rPr>
              <a:t>. Corvallis, OR: Oregon State University.</a:t>
            </a:r>
          </a:p>
          <a:p>
            <a:pPr marL="342900" indent="-342900">
              <a:spcBef>
                <a:spcPct val="20000"/>
              </a:spcBef>
            </a:pPr>
            <a:r>
              <a:rPr lang="en-US" sz="2800" dirty="0" smtClean="0">
                <a:solidFill>
                  <a:srgbClr val="000000"/>
                </a:solidFill>
                <a:latin typeface="Arial" pitchFamily="34" charset="0"/>
                <a:cs typeface="Arial" pitchFamily="34" charset="0"/>
              </a:rPr>
              <a:t>Parker</a:t>
            </a:r>
            <a:r>
              <a:rPr lang="en-US" sz="2800" dirty="0">
                <a:solidFill>
                  <a:srgbClr val="000000"/>
                </a:solidFill>
                <a:latin typeface="Arial" pitchFamily="34" charset="0"/>
                <a:cs typeface="Arial" pitchFamily="34" charset="0"/>
              </a:rPr>
              <a:t>, R. (2010). P</a:t>
            </a:r>
            <a:r>
              <a:rPr lang="en-US" sz="2800" i="1" dirty="0">
                <a:solidFill>
                  <a:srgbClr val="000000"/>
                </a:solidFill>
                <a:latin typeface="Arial" pitchFamily="34" charset="0"/>
                <a:cs typeface="Arial" pitchFamily="34" charset="0"/>
              </a:rPr>
              <a:t>lant and soil science: Fundamentals and applications</a:t>
            </a:r>
            <a:r>
              <a:rPr lang="en-US" sz="2800" dirty="0">
                <a:solidFill>
                  <a:srgbClr val="000000"/>
                </a:solidFill>
                <a:latin typeface="Arial" pitchFamily="34" charset="0"/>
                <a:cs typeface="Arial" pitchFamily="34" charset="0"/>
              </a:rPr>
              <a:t>. Clifton Park, NY: Delmar.</a:t>
            </a:r>
          </a:p>
        </p:txBody>
      </p:sp>
    </p:spTree>
    <p:extLst>
      <p:ext uri="{BB962C8B-B14F-4D97-AF65-F5344CB8AC3E}">
        <p14:creationId xmlns:p14="http://schemas.microsoft.com/office/powerpoint/2010/main" val="2755769076"/>
      </p:ext>
    </p:extLst>
  </p:cSld>
  <p:clrMapOvr>
    <a:masterClrMapping/>
  </p:clrMapOvr>
  <p:transition>
    <p:zoom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The Formation of Soils</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2 – Lesson 2.1 Soils and Land</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Tree>
    <p:extLst>
      <p:ext uri="{BB962C8B-B14F-4D97-AF65-F5344CB8AC3E}">
        <p14:creationId xmlns:p14="http://schemas.microsoft.com/office/powerpoint/2010/main" val="14767708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4"/>
          <p:cNvSpPr>
            <a:spLocks noGrp="1" noChangeArrowheads="1"/>
          </p:cNvSpPr>
          <p:nvPr>
            <p:ph type="title"/>
          </p:nvPr>
        </p:nvSpPr>
        <p:spPr>
          <a:noFill/>
        </p:spPr>
        <p:txBody>
          <a:bodyPr/>
          <a:lstStyle/>
          <a:p>
            <a:pPr eaLnBrk="1" hangingPunct="1"/>
            <a:r>
              <a:rPr lang="en-US" dirty="0" smtClean="0"/>
              <a:t>Soil Forming Factors</a:t>
            </a:r>
          </a:p>
        </p:txBody>
      </p:sp>
      <p:sp>
        <p:nvSpPr>
          <p:cNvPr id="5124" name="Text Box 5"/>
          <p:cNvSpPr>
            <a:spLocks noGrp="1" noChangeArrowheads="1"/>
          </p:cNvSpPr>
          <p:nvPr>
            <p:ph type="body" idx="1"/>
          </p:nvPr>
        </p:nvSpPr>
        <p:spPr>
          <a:xfrm>
            <a:off x="457200" y="2209800"/>
            <a:ext cx="8229600" cy="1066800"/>
          </a:xfrm>
          <a:noFill/>
        </p:spPr>
        <p:txBody>
          <a:bodyPr/>
          <a:lstStyle/>
          <a:p>
            <a:pPr eaLnBrk="1" hangingPunct="1">
              <a:lnSpc>
                <a:spcPct val="90000"/>
              </a:lnSpc>
              <a:buFontTx/>
              <a:buNone/>
            </a:pPr>
            <a:r>
              <a:rPr lang="en-US" dirty="0" smtClean="0"/>
              <a:t>Five factors acting together influence the formation of soil:</a:t>
            </a:r>
          </a:p>
        </p:txBody>
      </p:sp>
      <p:sp>
        <p:nvSpPr>
          <p:cNvPr id="48134" name="Rectangle 6"/>
          <p:cNvSpPr>
            <a:spLocks noChangeArrowheads="1"/>
          </p:cNvSpPr>
          <p:nvPr/>
        </p:nvSpPr>
        <p:spPr bwMode="auto">
          <a:xfrm>
            <a:off x="1219200" y="3352800"/>
            <a:ext cx="3657600" cy="277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57200" indent="-457200">
              <a:lnSpc>
                <a:spcPct val="90000"/>
              </a:lnSpc>
              <a:spcBef>
                <a:spcPct val="20000"/>
              </a:spcBef>
              <a:buFont typeface="Arial" pitchFamily="34" charset="0"/>
              <a:buChar char="•"/>
            </a:pPr>
            <a:r>
              <a:rPr lang="en-US" sz="3200" dirty="0">
                <a:latin typeface="Arial" pitchFamily="34" charset="0"/>
                <a:cs typeface="Arial" pitchFamily="34" charset="0"/>
              </a:rPr>
              <a:t>Parent Material</a:t>
            </a:r>
          </a:p>
          <a:p>
            <a:pPr marL="457200" indent="-457200">
              <a:lnSpc>
                <a:spcPct val="90000"/>
              </a:lnSpc>
              <a:spcBef>
                <a:spcPct val="20000"/>
              </a:spcBef>
              <a:buFont typeface="Arial" pitchFamily="34" charset="0"/>
              <a:buChar char="•"/>
            </a:pPr>
            <a:r>
              <a:rPr lang="en-US" sz="3200" dirty="0" smtClean="0">
                <a:latin typeface="Arial" pitchFamily="34" charset="0"/>
                <a:cs typeface="Arial" pitchFamily="34" charset="0"/>
              </a:rPr>
              <a:t>Climate</a:t>
            </a:r>
            <a:endParaRPr lang="en-US" sz="3200" dirty="0">
              <a:latin typeface="Arial" pitchFamily="34" charset="0"/>
              <a:cs typeface="Arial" pitchFamily="34" charset="0"/>
            </a:endParaRPr>
          </a:p>
          <a:p>
            <a:pPr marL="457200" indent="-457200">
              <a:lnSpc>
                <a:spcPct val="90000"/>
              </a:lnSpc>
              <a:spcBef>
                <a:spcPct val="20000"/>
              </a:spcBef>
              <a:buFont typeface="Arial" pitchFamily="34" charset="0"/>
              <a:buChar char="•"/>
            </a:pPr>
            <a:r>
              <a:rPr lang="en-US" sz="3200" dirty="0">
                <a:latin typeface="Arial" pitchFamily="34" charset="0"/>
                <a:cs typeface="Arial" pitchFamily="34" charset="0"/>
              </a:rPr>
              <a:t>Organisms</a:t>
            </a:r>
          </a:p>
          <a:p>
            <a:pPr marL="457200" indent="-457200">
              <a:lnSpc>
                <a:spcPct val="90000"/>
              </a:lnSpc>
              <a:spcBef>
                <a:spcPct val="20000"/>
              </a:spcBef>
              <a:buFont typeface="Arial" pitchFamily="34" charset="0"/>
              <a:buChar char="•"/>
            </a:pPr>
            <a:r>
              <a:rPr lang="en-US" sz="3200" dirty="0">
                <a:latin typeface="Arial" pitchFamily="34" charset="0"/>
                <a:cs typeface="Arial" pitchFamily="34" charset="0"/>
              </a:rPr>
              <a:t>Topography</a:t>
            </a:r>
          </a:p>
          <a:p>
            <a:pPr marL="457200" indent="-457200">
              <a:lnSpc>
                <a:spcPct val="90000"/>
              </a:lnSpc>
              <a:spcBef>
                <a:spcPct val="20000"/>
              </a:spcBef>
              <a:buFont typeface="Arial" pitchFamily="34" charset="0"/>
              <a:buChar char="•"/>
            </a:pPr>
            <a:r>
              <a:rPr lang="en-US" sz="3200" dirty="0" smtClean="0">
                <a:latin typeface="Arial" pitchFamily="34" charset="0"/>
                <a:cs typeface="Arial" pitchFamily="34" charset="0"/>
              </a:rPr>
              <a:t>Time</a:t>
            </a:r>
            <a:endParaRPr lang="en-US" sz="3200" dirty="0">
              <a:latin typeface="Arial" pitchFamily="34" charset="0"/>
              <a:cs typeface="Arial" pitchFamily="34" charset="0"/>
            </a:endParaRPr>
          </a:p>
        </p:txBody>
      </p:sp>
      <p:pic>
        <p:nvPicPr>
          <p:cNvPr id="6" name="Picture 8" descr="Mica%20Mountain"/>
          <p:cNvPicPr>
            <a:picLocks noChangeAspect="1" noChangeArrowheads="1"/>
          </p:cNvPicPr>
          <p:nvPr/>
        </p:nvPicPr>
        <p:blipFill>
          <a:blip r:embed="rId3">
            <a:extLst>
              <a:ext uri="{28A0092B-C50C-407E-A947-70E740481C1C}">
                <a14:useLocalDpi xmlns:a14="http://schemas.microsoft.com/office/drawing/2010/main" val="0"/>
              </a:ext>
            </a:extLst>
          </a:blip>
          <a:srcRect t="20419" r="14000"/>
          <a:stretch>
            <a:fillRect/>
          </a:stretch>
        </p:blipFill>
        <p:spPr bwMode="auto">
          <a:xfrm>
            <a:off x="5029200" y="3352800"/>
            <a:ext cx="3657600" cy="247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82555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4">
                                            <p:txEl>
                                              <p:pRg st="0" end="0"/>
                                            </p:txEl>
                                          </p:spTgt>
                                        </p:tgtEl>
                                        <p:attrNameLst>
                                          <p:attrName>style.visibility</p:attrName>
                                        </p:attrNameLst>
                                      </p:cBhvr>
                                      <p:to>
                                        <p:strVal val="visible"/>
                                      </p:to>
                                    </p:set>
                                    <p:anim calcmode="lin" valueType="num">
                                      <p:cBhvr additive="base">
                                        <p:cTn id="7" dur="500" fill="hold"/>
                                        <p:tgtEl>
                                          <p:spTgt spid="4813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8134">
                                            <p:txEl>
                                              <p:pRg st="1" end="1"/>
                                            </p:txEl>
                                          </p:spTgt>
                                        </p:tgtEl>
                                        <p:attrNameLst>
                                          <p:attrName>style.visibility</p:attrName>
                                        </p:attrNameLst>
                                      </p:cBhvr>
                                      <p:to>
                                        <p:strVal val="visible"/>
                                      </p:to>
                                    </p:set>
                                    <p:anim calcmode="lin" valueType="num">
                                      <p:cBhvr additive="base">
                                        <p:cTn id="13" dur="500" fill="hold"/>
                                        <p:tgtEl>
                                          <p:spTgt spid="4813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8134">
                                            <p:txEl>
                                              <p:pRg st="2" end="2"/>
                                            </p:txEl>
                                          </p:spTgt>
                                        </p:tgtEl>
                                        <p:attrNameLst>
                                          <p:attrName>style.visibility</p:attrName>
                                        </p:attrNameLst>
                                      </p:cBhvr>
                                      <p:to>
                                        <p:strVal val="visible"/>
                                      </p:to>
                                    </p:set>
                                    <p:anim calcmode="lin" valueType="num">
                                      <p:cBhvr additive="base">
                                        <p:cTn id="19" dur="500" fill="hold"/>
                                        <p:tgtEl>
                                          <p:spTgt spid="4813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813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8134">
                                            <p:txEl>
                                              <p:pRg st="3" end="3"/>
                                            </p:txEl>
                                          </p:spTgt>
                                        </p:tgtEl>
                                        <p:attrNameLst>
                                          <p:attrName>style.visibility</p:attrName>
                                        </p:attrNameLst>
                                      </p:cBhvr>
                                      <p:to>
                                        <p:strVal val="visible"/>
                                      </p:to>
                                    </p:set>
                                    <p:anim calcmode="lin" valueType="num">
                                      <p:cBhvr additive="base">
                                        <p:cTn id="25" dur="500" fill="hold"/>
                                        <p:tgtEl>
                                          <p:spTgt spid="4813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813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8134">
                                            <p:txEl>
                                              <p:pRg st="4" end="4"/>
                                            </p:txEl>
                                          </p:spTgt>
                                        </p:tgtEl>
                                        <p:attrNameLst>
                                          <p:attrName>style.visibility</p:attrName>
                                        </p:attrNameLst>
                                      </p:cBhvr>
                                      <p:to>
                                        <p:strVal val="visible"/>
                                      </p:to>
                                    </p:set>
                                    <p:anim calcmode="lin" valueType="num">
                                      <p:cBhvr additive="base">
                                        <p:cTn id="31" dur="500" fill="hold"/>
                                        <p:tgtEl>
                                          <p:spTgt spid="4813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813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4"/>
          <p:cNvSpPr>
            <a:spLocks noGrp="1" noChangeArrowheads="1"/>
          </p:cNvSpPr>
          <p:nvPr>
            <p:ph type="title"/>
          </p:nvPr>
        </p:nvSpPr>
        <p:spPr>
          <a:noFill/>
        </p:spPr>
        <p:txBody>
          <a:bodyPr/>
          <a:lstStyle/>
          <a:p>
            <a:pPr eaLnBrk="1" hangingPunct="1"/>
            <a:r>
              <a:rPr lang="en-US" smtClean="0"/>
              <a:t>Parent Material</a:t>
            </a:r>
          </a:p>
        </p:txBody>
      </p:sp>
      <p:sp>
        <p:nvSpPr>
          <p:cNvPr id="8196" name="Rectangle 5"/>
          <p:cNvSpPr>
            <a:spLocks noGrp="1" noChangeArrowheads="1"/>
          </p:cNvSpPr>
          <p:nvPr>
            <p:ph type="body" idx="1"/>
          </p:nvPr>
        </p:nvSpPr>
        <p:spPr>
          <a:noFill/>
        </p:spPr>
        <p:txBody>
          <a:bodyPr/>
          <a:lstStyle/>
          <a:p>
            <a:pPr eaLnBrk="1" hangingPunct="1"/>
            <a:r>
              <a:rPr lang="en-US" dirty="0" smtClean="0"/>
              <a:t>Original mineral from which soil develops</a:t>
            </a:r>
          </a:p>
          <a:p>
            <a:pPr eaLnBrk="1" hangingPunct="1"/>
            <a:endParaRPr lang="en-US" dirty="0" smtClean="0"/>
          </a:p>
          <a:p>
            <a:pPr eaLnBrk="1" hangingPunct="1"/>
            <a:r>
              <a:rPr lang="en-US" dirty="0" smtClean="0"/>
              <a:t>Influences soil fertility and texture</a:t>
            </a:r>
          </a:p>
          <a:p>
            <a:pPr eaLnBrk="1" hangingPunct="1"/>
            <a:endParaRPr lang="en-US" dirty="0"/>
          </a:p>
          <a:p>
            <a:pPr eaLnBrk="1" hangingPunct="1"/>
            <a:r>
              <a:rPr lang="en-US" dirty="0" smtClean="0"/>
              <a:t>Sources of parent material</a:t>
            </a:r>
          </a:p>
          <a:p>
            <a:pPr lvl="1"/>
            <a:r>
              <a:rPr lang="en-US" dirty="0" smtClean="0"/>
              <a:t>Minerals and rocks</a:t>
            </a:r>
          </a:p>
          <a:p>
            <a:pPr lvl="1"/>
            <a:r>
              <a:rPr lang="en-US" dirty="0" smtClean="0"/>
              <a:t>Deposits – glacial, wind, water, and organic</a:t>
            </a:r>
          </a:p>
        </p:txBody>
      </p:sp>
    </p:spTree>
    <p:extLst>
      <p:ext uri="{BB962C8B-B14F-4D97-AF65-F5344CB8AC3E}">
        <p14:creationId xmlns:p14="http://schemas.microsoft.com/office/powerpoint/2010/main" val="25102627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5"/>
          <p:cNvSpPr>
            <a:spLocks noGrp="1" noChangeArrowheads="1"/>
          </p:cNvSpPr>
          <p:nvPr>
            <p:ph type="body" idx="1"/>
          </p:nvPr>
        </p:nvSpPr>
        <p:spPr>
          <a:xfrm>
            <a:off x="457200" y="1828800"/>
            <a:ext cx="8229600" cy="1600200"/>
          </a:xfrm>
          <a:noFill/>
        </p:spPr>
        <p:txBody>
          <a:bodyPr>
            <a:noAutofit/>
          </a:bodyPr>
          <a:lstStyle/>
          <a:p>
            <a:pPr eaLnBrk="1" hangingPunct="1">
              <a:buFontTx/>
              <a:buNone/>
            </a:pPr>
            <a:r>
              <a:rPr lang="en-US" dirty="0" smtClean="0"/>
              <a:t>Climate and location affect the rate of weathering. </a:t>
            </a:r>
          </a:p>
          <a:p>
            <a:pPr eaLnBrk="1" hangingPunct="1">
              <a:buFontTx/>
              <a:buNone/>
            </a:pPr>
            <a:endParaRPr lang="en-US" dirty="0" smtClean="0"/>
          </a:p>
          <a:p>
            <a:pPr eaLnBrk="1" hangingPunct="1">
              <a:buFontTx/>
              <a:buNone/>
            </a:pPr>
            <a:endParaRPr lang="en-US" dirty="0"/>
          </a:p>
          <a:p>
            <a:pPr eaLnBrk="1" hangingPunct="1">
              <a:buFontTx/>
              <a:buNone/>
            </a:pPr>
            <a:r>
              <a:rPr lang="en-US" dirty="0" smtClean="0"/>
              <a:t>Weathering breaks down rock into smaller fragments and eventually down to small particles.</a:t>
            </a:r>
          </a:p>
        </p:txBody>
      </p:sp>
      <p:sp>
        <p:nvSpPr>
          <p:cNvPr id="6148" name="Rectangle 6"/>
          <p:cNvSpPr>
            <a:spLocks noGrp="1" noChangeArrowheads="1"/>
          </p:cNvSpPr>
          <p:nvPr>
            <p:ph type="title"/>
          </p:nvPr>
        </p:nvSpPr>
        <p:spPr>
          <a:noFill/>
        </p:spPr>
        <p:txBody>
          <a:bodyPr/>
          <a:lstStyle/>
          <a:p>
            <a:pPr eaLnBrk="1" hangingPunct="1"/>
            <a:r>
              <a:rPr lang="en-US" smtClean="0"/>
              <a:t>Climate</a:t>
            </a:r>
          </a:p>
        </p:txBody>
      </p:sp>
      <p:sp>
        <p:nvSpPr>
          <p:cNvPr id="50183" name="Rectangle 7"/>
          <p:cNvSpPr>
            <a:spLocks noChangeArrowheads="1"/>
          </p:cNvSpPr>
          <p:nvPr/>
        </p:nvSpPr>
        <p:spPr bwMode="auto">
          <a:xfrm>
            <a:off x="1981200" y="2895600"/>
            <a:ext cx="3200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57200" indent="-457200">
              <a:spcBef>
                <a:spcPct val="20000"/>
              </a:spcBef>
              <a:buFont typeface="Arial" pitchFamily="34" charset="0"/>
              <a:buChar char="•"/>
            </a:pPr>
            <a:r>
              <a:rPr lang="en-US" sz="3200" dirty="0">
                <a:latin typeface="Arial" pitchFamily="34" charset="0"/>
                <a:cs typeface="Arial" pitchFamily="34" charset="0"/>
              </a:rPr>
              <a:t>Temperature</a:t>
            </a:r>
          </a:p>
          <a:p>
            <a:pPr marL="457200" indent="-457200">
              <a:spcBef>
                <a:spcPct val="20000"/>
              </a:spcBef>
              <a:buFont typeface="Arial" pitchFamily="34" charset="0"/>
              <a:buChar char="•"/>
            </a:pPr>
            <a:r>
              <a:rPr lang="en-US" sz="3200" dirty="0" smtClean="0">
                <a:latin typeface="Arial" pitchFamily="34" charset="0"/>
                <a:cs typeface="Arial" pitchFamily="34" charset="0"/>
              </a:rPr>
              <a:t>Rainfall</a:t>
            </a:r>
          </a:p>
        </p:txBody>
      </p:sp>
    </p:spTree>
    <p:extLst>
      <p:ext uri="{BB962C8B-B14F-4D97-AF65-F5344CB8AC3E}">
        <p14:creationId xmlns:p14="http://schemas.microsoft.com/office/powerpoint/2010/main" val="841976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83">
                                            <p:txEl>
                                              <p:pRg st="0" end="0"/>
                                            </p:txEl>
                                          </p:spTgt>
                                        </p:tgtEl>
                                        <p:attrNameLst>
                                          <p:attrName>style.visibility</p:attrName>
                                        </p:attrNameLst>
                                      </p:cBhvr>
                                      <p:to>
                                        <p:strVal val="visible"/>
                                      </p:to>
                                    </p:set>
                                    <p:anim calcmode="lin" valueType="num">
                                      <p:cBhvr additive="base">
                                        <p:cTn id="7" dur="500" fill="hold"/>
                                        <p:tgtEl>
                                          <p:spTgt spid="501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183">
                                            <p:txEl>
                                              <p:pRg st="1" end="1"/>
                                            </p:txEl>
                                          </p:spTgt>
                                        </p:tgtEl>
                                        <p:attrNameLst>
                                          <p:attrName>style.visibility</p:attrName>
                                        </p:attrNameLst>
                                      </p:cBhvr>
                                      <p:to>
                                        <p:strVal val="visible"/>
                                      </p:to>
                                    </p:set>
                                    <p:anim calcmode="lin" valueType="num">
                                      <p:cBhvr additive="base">
                                        <p:cTn id="13" dur="500" fill="hold"/>
                                        <p:tgtEl>
                                          <p:spTgt spid="501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8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4"/>
          <p:cNvSpPr>
            <a:spLocks noGrp="1" noChangeArrowheads="1"/>
          </p:cNvSpPr>
          <p:nvPr>
            <p:ph type="title"/>
          </p:nvPr>
        </p:nvSpPr>
        <p:spPr>
          <a:noFill/>
        </p:spPr>
        <p:txBody>
          <a:bodyPr/>
          <a:lstStyle/>
          <a:p>
            <a:pPr eaLnBrk="1" hangingPunct="1"/>
            <a:r>
              <a:rPr lang="en-US" smtClean="0"/>
              <a:t>Organisms</a:t>
            </a:r>
          </a:p>
        </p:txBody>
      </p:sp>
      <p:sp>
        <p:nvSpPr>
          <p:cNvPr id="7172" name="Rectangle 5"/>
          <p:cNvSpPr>
            <a:spLocks noGrp="1" noChangeArrowheads="1"/>
          </p:cNvSpPr>
          <p:nvPr>
            <p:ph type="body" idx="1"/>
          </p:nvPr>
        </p:nvSpPr>
        <p:spPr>
          <a:noFill/>
        </p:spPr>
        <p:txBody>
          <a:bodyPr/>
          <a:lstStyle/>
          <a:p>
            <a:r>
              <a:rPr lang="en-US" b="1" dirty="0" smtClean="0"/>
              <a:t>Macro-organisms</a:t>
            </a:r>
            <a:r>
              <a:rPr lang="en-US" dirty="0" smtClean="0"/>
              <a:t> </a:t>
            </a:r>
            <a:r>
              <a:rPr lang="en-US" dirty="0"/>
              <a:t>(living and dead)</a:t>
            </a:r>
          </a:p>
          <a:p>
            <a:pPr lvl="1"/>
            <a:r>
              <a:rPr lang="en-US" dirty="0"/>
              <a:t>Source of </a:t>
            </a:r>
            <a:r>
              <a:rPr lang="en-US" dirty="0" smtClean="0"/>
              <a:t>organic </a:t>
            </a:r>
            <a:r>
              <a:rPr lang="en-US" dirty="0"/>
              <a:t>matter</a:t>
            </a:r>
          </a:p>
          <a:p>
            <a:pPr lvl="1"/>
            <a:r>
              <a:rPr lang="en-US" dirty="0"/>
              <a:t>Large plants and animals</a:t>
            </a:r>
          </a:p>
          <a:p>
            <a:endParaRPr lang="en-US" b="1" dirty="0" smtClean="0"/>
          </a:p>
          <a:p>
            <a:r>
              <a:rPr lang="en-US" b="1" dirty="0" smtClean="0"/>
              <a:t>Microorganisms</a:t>
            </a:r>
            <a:r>
              <a:rPr lang="en-US" dirty="0" smtClean="0"/>
              <a:t> </a:t>
            </a:r>
            <a:endParaRPr lang="en-US" dirty="0"/>
          </a:p>
          <a:p>
            <a:pPr lvl="1"/>
            <a:r>
              <a:rPr lang="en-US" dirty="0"/>
              <a:t>Microscopic plants and organisms </a:t>
            </a:r>
          </a:p>
          <a:p>
            <a:pPr lvl="1"/>
            <a:r>
              <a:rPr lang="en-US" dirty="0"/>
              <a:t>Primary decomposers of organic material</a:t>
            </a:r>
          </a:p>
        </p:txBody>
      </p:sp>
    </p:spTree>
    <p:extLst>
      <p:ext uri="{BB962C8B-B14F-4D97-AF65-F5344CB8AC3E}">
        <p14:creationId xmlns:p14="http://schemas.microsoft.com/office/powerpoint/2010/main" val="29150014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4"/>
          <p:cNvSpPr>
            <a:spLocks noGrp="1" noChangeArrowheads="1"/>
          </p:cNvSpPr>
          <p:nvPr>
            <p:ph type="title"/>
          </p:nvPr>
        </p:nvSpPr>
        <p:spPr>
          <a:noFill/>
        </p:spPr>
        <p:txBody>
          <a:bodyPr/>
          <a:lstStyle/>
          <a:p>
            <a:pPr eaLnBrk="1" hangingPunct="1"/>
            <a:r>
              <a:rPr lang="en-US" smtClean="0"/>
              <a:t>Topography</a:t>
            </a:r>
          </a:p>
        </p:txBody>
      </p:sp>
      <p:sp>
        <p:nvSpPr>
          <p:cNvPr id="10244" name="Rectangle 5"/>
          <p:cNvSpPr>
            <a:spLocks noGrp="1" noChangeArrowheads="1"/>
          </p:cNvSpPr>
          <p:nvPr>
            <p:ph type="body" idx="1"/>
          </p:nvPr>
        </p:nvSpPr>
        <p:spPr>
          <a:noFill/>
        </p:spPr>
        <p:txBody>
          <a:bodyPr>
            <a:normAutofit/>
          </a:bodyPr>
          <a:lstStyle/>
          <a:p>
            <a:r>
              <a:rPr lang="en-US" dirty="0" smtClean="0"/>
              <a:t>Affects distribution of soil particles and water</a:t>
            </a:r>
          </a:p>
          <a:p>
            <a:r>
              <a:rPr lang="en-US" dirty="0" smtClean="0"/>
              <a:t>Slope causes water runoff and potential erosion</a:t>
            </a:r>
          </a:p>
          <a:p>
            <a:r>
              <a:rPr lang="en-US" dirty="0" smtClean="0"/>
              <a:t>Water moves smaller soil particles down the slope</a:t>
            </a:r>
          </a:p>
        </p:txBody>
      </p:sp>
    </p:spTree>
    <p:extLst>
      <p:ext uri="{BB962C8B-B14F-4D97-AF65-F5344CB8AC3E}">
        <p14:creationId xmlns:p14="http://schemas.microsoft.com/office/powerpoint/2010/main" val="17877702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noChangeArrowheads="1"/>
          </p:cNvSpPr>
          <p:nvPr>
            <p:ph type="title"/>
          </p:nvPr>
        </p:nvSpPr>
        <p:spPr>
          <a:noFill/>
        </p:spPr>
        <p:txBody>
          <a:bodyPr/>
          <a:lstStyle/>
          <a:p>
            <a:pPr eaLnBrk="1" hangingPunct="1"/>
            <a:r>
              <a:rPr lang="en-US" smtClean="0"/>
              <a:t>Time</a:t>
            </a:r>
          </a:p>
        </p:txBody>
      </p:sp>
      <p:sp>
        <p:nvSpPr>
          <p:cNvPr id="9220" name="Rectangle 5"/>
          <p:cNvSpPr>
            <a:spLocks noGrp="1" noChangeArrowheads="1"/>
          </p:cNvSpPr>
          <p:nvPr>
            <p:ph type="body" idx="1"/>
          </p:nvPr>
        </p:nvSpPr>
        <p:spPr>
          <a:xfrm>
            <a:off x="457200" y="2133600"/>
            <a:ext cx="8229600" cy="4046482"/>
          </a:xfrm>
          <a:noFill/>
        </p:spPr>
        <p:txBody>
          <a:bodyPr>
            <a:normAutofit/>
          </a:bodyPr>
          <a:lstStyle/>
          <a:p>
            <a:pPr eaLnBrk="1" hangingPunct="1"/>
            <a:r>
              <a:rPr lang="en-US" dirty="0" smtClean="0"/>
              <a:t>Highly variable rate of formation</a:t>
            </a:r>
          </a:p>
          <a:p>
            <a:pPr eaLnBrk="1" hangingPunct="1"/>
            <a:r>
              <a:rPr lang="en-US" dirty="0" smtClean="0"/>
              <a:t>Different types of parent material weather at different rates</a:t>
            </a:r>
          </a:p>
          <a:p>
            <a:pPr eaLnBrk="1" hangingPunct="1"/>
            <a:r>
              <a:rPr lang="en-US" dirty="0" smtClean="0"/>
              <a:t>Climate and topography also influence rate of soil formation</a:t>
            </a:r>
          </a:p>
        </p:txBody>
      </p:sp>
    </p:spTree>
    <p:extLst>
      <p:ext uri="{BB962C8B-B14F-4D97-AF65-F5344CB8AC3E}">
        <p14:creationId xmlns:p14="http://schemas.microsoft.com/office/powerpoint/2010/main" val="10647122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4"/>
          <p:cNvSpPr>
            <a:spLocks noGrp="1" noChangeArrowheads="1"/>
          </p:cNvSpPr>
          <p:nvPr>
            <p:ph type="title"/>
          </p:nvPr>
        </p:nvSpPr>
        <p:spPr>
          <a:noFill/>
        </p:spPr>
        <p:txBody>
          <a:bodyPr/>
          <a:lstStyle/>
          <a:p>
            <a:pPr eaLnBrk="1" hangingPunct="1"/>
            <a:r>
              <a:rPr lang="en-US" smtClean="0"/>
              <a:t>Erosion</a:t>
            </a:r>
          </a:p>
        </p:txBody>
      </p:sp>
      <p:sp>
        <p:nvSpPr>
          <p:cNvPr id="12292" name="Text Box 5"/>
          <p:cNvSpPr>
            <a:spLocks noGrp="1" noChangeArrowheads="1"/>
          </p:cNvSpPr>
          <p:nvPr>
            <p:ph type="body" idx="1"/>
          </p:nvPr>
        </p:nvSpPr>
        <p:spPr>
          <a:noFill/>
        </p:spPr>
        <p:txBody>
          <a:bodyPr/>
          <a:lstStyle/>
          <a:p>
            <a:pPr eaLnBrk="1" hangingPunct="1"/>
            <a:r>
              <a:rPr lang="en-US" dirty="0" smtClean="0"/>
              <a:t>The opposite of soil formation is erosion, which has a detrimental effect on soil.</a:t>
            </a:r>
          </a:p>
          <a:p>
            <a:pPr eaLnBrk="1" hangingPunct="1"/>
            <a:r>
              <a:rPr lang="en-US" dirty="0" smtClean="0"/>
              <a:t>Erosion is a natural process.</a:t>
            </a:r>
          </a:p>
          <a:p>
            <a:pPr eaLnBrk="1" hangingPunct="1"/>
            <a:r>
              <a:rPr lang="en-US" dirty="0" smtClean="0"/>
              <a:t>Erosion comes in two forms:</a:t>
            </a:r>
          </a:p>
        </p:txBody>
      </p:sp>
      <p:sp>
        <p:nvSpPr>
          <p:cNvPr id="64518" name="Rectangle 6"/>
          <p:cNvSpPr>
            <a:spLocks noChangeArrowheads="1"/>
          </p:cNvSpPr>
          <p:nvPr/>
        </p:nvSpPr>
        <p:spPr bwMode="auto">
          <a:xfrm>
            <a:off x="2057400" y="4267200"/>
            <a:ext cx="2514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57200" indent="-457200">
              <a:spcBef>
                <a:spcPct val="20000"/>
              </a:spcBef>
              <a:buFont typeface="Arial" pitchFamily="34" charset="0"/>
              <a:buChar char="•"/>
            </a:pPr>
            <a:r>
              <a:rPr lang="en-US" sz="3200" dirty="0"/>
              <a:t>Water</a:t>
            </a:r>
          </a:p>
          <a:p>
            <a:pPr marL="468313" indent="-468313">
              <a:spcBef>
                <a:spcPct val="20000"/>
              </a:spcBef>
              <a:buFont typeface="Arial" pitchFamily="34" charset="0"/>
              <a:buChar char="•"/>
            </a:pPr>
            <a:r>
              <a:rPr lang="en-US" sz="3200" dirty="0"/>
              <a:t>Wind</a:t>
            </a:r>
          </a:p>
        </p:txBody>
      </p:sp>
    </p:spTree>
    <p:extLst>
      <p:ext uri="{BB962C8B-B14F-4D97-AF65-F5344CB8AC3E}">
        <p14:creationId xmlns:p14="http://schemas.microsoft.com/office/powerpoint/2010/main" val="9235692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8">
                                            <p:txEl>
                                              <p:pRg st="0" end="0"/>
                                            </p:txEl>
                                          </p:spTgt>
                                        </p:tgtEl>
                                        <p:attrNameLst>
                                          <p:attrName>style.visibility</p:attrName>
                                        </p:attrNameLst>
                                      </p:cBhvr>
                                      <p:to>
                                        <p:strVal val="visible"/>
                                      </p:to>
                                    </p:set>
                                    <p:anim calcmode="lin" valueType="num">
                                      <p:cBhvr additive="base">
                                        <p:cTn id="7" dur="500" fill="hold"/>
                                        <p:tgtEl>
                                          <p:spTgt spid="645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51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4518">
                                            <p:txEl>
                                              <p:pRg st="1" end="1"/>
                                            </p:txEl>
                                          </p:spTgt>
                                        </p:tgtEl>
                                        <p:attrNameLst>
                                          <p:attrName>style.visibility</p:attrName>
                                        </p:attrNameLst>
                                      </p:cBhvr>
                                      <p:to>
                                        <p:strVal val="visible"/>
                                      </p:to>
                                    </p:set>
                                    <p:anim calcmode="lin" valueType="num">
                                      <p:cBhvr additive="base">
                                        <p:cTn id="11" dur="500" fill="hold"/>
                                        <p:tgtEl>
                                          <p:spTgt spid="6451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451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build="p"/>
    </p:bldLst>
  </p:timing>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RE_PPT_Template" id="{52D7FC26-FAB3-4033-9A56-9CBB2D7E6788}" vid="{4413C327-70F5-4C13-B797-6ECF61386D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NRE_PPT_Template</Template>
  <TotalTime>39</TotalTime>
  <Words>1160</Words>
  <Application>Microsoft Office PowerPoint</Application>
  <PresentationFormat>On-screen Show (4:3)</PresentationFormat>
  <Paragraphs>168</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NRE_PowerPoint_Template</vt:lpstr>
      <vt:lpstr>PowerPoint Presentation</vt:lpstr>
      <vt:lpstr>The Formation of Soils</vt:lpstr>
      <vt:lpstr>Soil Forming Factors</vt:lpstr>
      <vt:lpstr>Parent Material</vt:lpstr>
      <vt:lpstr>Climate</vt:lpstr>
      <vt:lpstr>Organisms</vt:lpstr>
      <vt:lpstr>Topography</vt:lpstr>
      <vt:lpstr>Time</vt:lpstr>
      <vt:lpstr>Erosion</vt:lpstr>
      <vt:lpstr>Erosion Happens</vt:lpstr>
      <vt:lpstr>Soil Development</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Formation of Soil</dc:title>
  <dc:subject>NRE - Unit 2 - Lesson 2.1 Soils and Land</dc:subject>
  <dc:creator>Marlene Mensch</dc:creator>
  <cp:lastModifiedBy>Marlene Mensch</cp:lastModifiedBy>
  <cp:revision>8</cp:revision>
  <dcterms:created xsi:type="dcterms:W3CDTF">2014-08-11T21:34:54Z</dcterms:created>
  <dcterms:modified xsi:type="dcterms:W3CDTF">2014-12-15T18:16:41Z</dcterms:modified>
</cp:coreProperties>
</file>