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48" r:id="rId1"/>
  </p:sldMasterIdLst>
  <p:notesMasterIdLst>
    <p:notesMasterId r:id="rId21"/>
  </p:notesMasterIdLst>
  <p:handoutMasterIdLst>
    <p:handoutMasterId r:id="rId22"/>
  </p:handoutMasterIdLst>
  <p:sldIdLst>
    <p:sldId id="256" r:id="rId2"/>
    <p:sldId id="282" r:id="rId3"/>
    <p:sldId id="283" r:id="rId4"/>
    <p:sldId id="284" r:id="rId5"/>
    <p:sldId id="285" r:id="rId6"/>
    <p:sldId id="286" r:id="rId7"/>
    <p:sldId id="287" r:id="rId8"/>
    <p:sldId id="288" r:id="rId9"/>
    <p:sldId id="289" r:id="rId10"/>
    <p:sldId id="290" r:id="rId11"/>
    <p:sldId id="291" r:id="rId12"/>
    <p:sldId id="292" r:id="rId13"/>
    <p:sldId id="293" r:id="rId14"/>
    <p:sldId id="294" r:id="rId15"/>
    <p:sldId id="295" r:id="rId16"/>
    <p:sldId id="296" r:id="rId17"/>
    <p:sldId id="298" r:id="rId18"/>
    <p:sldId id="299" r:id="rId19"/>
    <p:sldId id="297" r:id="rId20"/>
  </p:sldIdLst>
  <p:sldSz cx="9144000" cy="6858000" type="screen4x3"/>
  <p:notesSz cx="6858000" cy="93138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4"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3" clrIdx="0">
    <p:extLst>
      <p:ext uri="{19B8F6BF-5375-455C-9EA6-DF929625EA0E}">
        <p15:presenceInfo xmlns:p15="http://schemas.microsoft.com/office/powerpoint/2012/main" userId="e1c724a07b98bdc4" providerId="Windows Live"/>
      </p:ext>
    </p:extLst>
  </p:cmAuthor>
  <p:cmAuthor id="2" name="John McGinity" initials="JM" lastIdx="1" clrIdx="1">
    <p:extLst>
      <p:ext uri="{19B8F6BF-5375-455C-9EA6-DF929625EA0E}">
        <p15:presenceInfo xmlns:p15="http://schemas.microsoft.com/office/powerpoint/2012/main" userId="cfcd0a9afb6d4fb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4C"/>
    <a:srgbClr val="92D050"/>
    <a:srgbClr val="FF6600"/>
    <a:srgbClr val="FFFF1D"/>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4994" autoAdjust="0"/>
    <p:restoredTop sz="82729" autoAdjust="0"/>
  </p:normalViewPr>
  <p:slideViewPr>
    <p:cSldViewPr>
      <p:cViewPr varScale="1">
        <p:scale>
          <a:sx n="86" d="100"/>
          <a:sy n="86" d="100"/>
        </p:scale>
        <p:origin x="1310" y="5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4" d="100"/>
          <a:sy n="64" d="100"/>
        </p:scale>
        <p:origin x="3115" y="67"/>
      </p:cViewPr>
      <p:guideLst>
        <p:guide orient="horz" pos="2934"/>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Predicting with Punnett Squares</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505201" y="0"/>
            <a:ext cx="33512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846553"/>
            <a:ext cx="3352800" cy="465693"/>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2014</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846553"/>
            <a:ext cx="2971800" cy="465693"/>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846554"/>
            <a:ext cx="1066892" cy="428474"/>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with Punnett Squares</a:t>
            </a:r>
            <a:endParaRPr lang="en-US" dirty="0"/>
          </a:p>
        </p:txBody>
      </p:sp>
      <p:sp>
        <p:nvSpPr>
          <p:cNvPr id="3" name="Date Placeholder 2"/>
          <p:cNvSpPr>
            <a:spLocks noGrp="1"/>
          </p:cNvSpPr>
          <p:nvPr>
            <p:ph type="dt" idx="1"/>
          </p:nvPr>
        </p:nvSpPr>
        <p:spPr>
          <a:xfrm>
            <a:off x="3810001" y="0"/>
            <a:ext cx="30464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Lesson 6.2 Flourishing Fauna</a:t>
            </a:r>
            <a:endParaRPr lang="en-US" dirty="0"/>
          </a:p>
        </p:txBody>
      </p:sp>
      <p:sp>
        <p:nvSpPr>
          <p:cNvPr id="4" name="Slide Image Placeholder 3"/>
          <p:cNvSpPr>
            <a:spLocks noGrp="1" noRot="1" noChangeAspect="1"/>
          </p:cNvSpPr>
          <p:nvPr>
            <p:ph type="sldImg" idx="2"/>
          </p:nvPr>
        </p:nvSpPr>
        <p:spPr>
          <a:xfrm>
            <a:off x="1101725" y="698500"/>
            <a:ext cx="4654550" cy="34925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24085"/>
            <a:ext cx="5486400" cy="4191238"/>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46553"/>
            <a:ext cx="3276600" cy="465693"/>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846553"/>
            <a:ext cx="2971800" cy="465693"/>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846554"/>
            <a:ext cx="1066892" cy="428474"/>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2014</a:t>
            </a:r>
          </a:p>
        </p:txBody>
      </p:sp>
      <p:sp>
        <p:nvSpPr>
          <p:cNvPr id="6" name="Header Placeholder 5"/>
          <p:cNvSpPr>
            <a:spLocks noGrp="1"/>
          </p:cNvSpPr>
          <p:nvPr>
            <p:ph type="hdr" sz="quarter" idx="12"/>
          </p:nvPr>
        </p:nvSpPr>
        <p:spPr/>
        <p:txBody>
          <a:bodyPr/>
          <a:lstStyle/>
          <a:p>
            <a:r>
              <a:rPr lang="en-US" smtClean="0"/>
              <a:t>Predicting with Punnett </a:t>
            </a:r>
            <a:r>
              <a:rPr lang="en-US" dirty="0" smtClean="0"/>
              <a:t>Squares</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r>
              <a:rPr lang="en-US" sz="1200" dirty="0">
                <a:latin typeface="Arial" pitchFamily="34" charset="0"/>
                <a:cs typeface="Arial" pitchFamily="34" charset="0"/>
              </a:rPr>
              <a:t>Curriculum for Agricultural Science Education Copyright </a:t>
            </a:r>
            <a:r>
              <a:rPr lang="en-US" sz="1200" dirty="0" smtClean="0">
                <a:latin typeface="Arial" pitchFamily="34" charset="0"/>
                <a:cs typeface="Arial" pitchFamily="34" charset="0"/>
              </a:rPr>
              <a:t>2014</a:t>
            </a:r>
            <a:endParaRPr lang="en-US" sz="1200" dirty="0">
              <a:latin typeface="Arial" pitchFamily="34" charset="0"/>
              <a:cs typeface="Arial" pitchFamily="34" charset="0"/>
            </a:endParaRPr>
          </a:p>
        </p:txBody>
      </p:sp>
      <p:sp>
        <p:nvSpPr>
          <p:cNvPr id="3482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fld id="{17FCAE80-57BB-4773-90C8-2D5DF53D5AC2}" type="slidenum">
              <a:rPr lang="en-US" sz="1200"/>
              <a:pPr eaLnBrk="1" hangingPunct="1"/>
              <a:t>10</a:t>
            </a:fld>
            <a:endParaRPr lang="en-US" sz="1200"/>
          </a:p>
        </p:txBody>
      </p:sp>
      <p:sp>
        <p:nvSpPr>
          <p:cNvPr id="34822" name="Rectangle 2"/>
          <p:cNvSpPr>
            <a:spLocks noGrp="1" noRot="1" noChangeAspect="1" noChangeArrowheads="1" noTextEdit="1"/>
          </p:cNvSpPr>
          <p:nvPr>
            <p:ph type="sldImg"/>
          </p:nvPr>
        </p:nvSpPr>
        <p:spPr>
          <a:ln/>
        </p:spPr>
      </p:sp>
      <p:sp>
        <p:nvSpPr>
          <p:cNvPr id="348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The explanation for recessive genes – the other gene in the pair of a heterozygous pairing.</a:t>
            </a:r>
          </a:p>
        </p:txBody>
      </p:sp>
      <p:sp>
        <p:nvSpPr>
          <p:cNvPr id="8"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with </a:t>
            </a:r>
            <a:r>
              <a:rPr lang="en-US" dirty="0" err="1" smtClean="0"/>
              <a:t>Punnett</a:t>
            </a:r>
            <a:r>
              <a:rPr lang="en-US" dirty="0" smtClean="0"/>
              <a:t> Squares</a:t>
            </a:r>
            <a:endParaRPr lang="en-US" dirty="0"/>
          </a:p>
        </p:txBody>
      </p:sp>
      <p:sp>
        <p:nvSpPr>
          <p:cNvPr id="9" name="Date Placeholder 2"/>
          <p:cNvSpPr>
            <a:spLocks noGrp="1"/>
          </p:cNvSpPr>
          <p:nvPr>
            <p:ph type="dt" idx="1"/>
          </p:nvPr>
        </p:nvSpPr>
        <p:spPr>
          <a:xfrm>
            <a:off x="3352801" y="0"/>
            <a:ext cx="35036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219692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r>
              <a:rPr lang="en-US" sz="1200" dirty="0">
                <a:latin typeface="Arial" pitchFamily="34" charset="0"/>
                <a:cs typeface="Arial" pitchFamily="34" charset="0"/>
              </a:rPr>
              <a:t>Curriculum for Agricultural Science Education Copyright </a:t>
            </a:r>
            <a:r>
              <a:rPr lang="en-US" sz="1200" dirty="0" smtClean="0">
                <a:latin typeface="Arial" pitchFamily="34" charset="0"/>
                <a:cs typeface="Arial" pitchFamily="34" charset="0"/>
              </a:rPr>
              <a:t>2014</a:t>
            </a:r>
            <a:endParaRPr lang="en-US" sz="1200" dirty="0">
              <a:latin typeface="Arial" pitchFamily="34" charset="0"/>
              <a:cs typeface="Arial" pitchFamily="34" charset="0"/>
            </a:endParaRPr>
          </a:p>
        </p:txBody>
      </p:sp>
      <p:sp>
        <p:nvSpPr>
          <p:cNvPr id="3584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fld id="{CAE0E668-52DE-4A7D-B117-8CE70674A9E6}" type="slidenum">
              <a:rPr lang="en-US" sz="1200"/>
              <a:pPr eaLnBrk="1" hangingPunct="1"/>
              <a:t>11</a:t>
            </a:fld>
            <a:endParaRPr lang="en-US" sz="1200"/>
          </a:p>
        </p:txBody>
      </p:sp>
      <p:sp>
        <p:nvSpPr>
          <p:cNvPr id="35846" name="Rectangle 2"/>
          <p:cNvSpPr>
            <a:spLocks noGrp="1" noRot="1" noChangeAspect="1" noChangeArrowheads="1" noTextEdit="1"/>
          </p:cNvSpPr>
          <p:nvPr>
            <p:ph type="sldImg"/>
          </p:nvPr>
        </p:nvSpPr>
        <p:spPr>
          <a:ln/>
        </p:spPr>
      </p:sp>
      <p:sp>
        <p:nvSpPr>
          <p:cNvPr id="358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As mentioned in a previous slide, knowledge of dominant and recessive traits may help in predicting offspring. </a:t>
            </a:r>
          </a:p>
          <a:p>
            <a:pPr eaLnBrk="1" hangingPunct="1"/>
            <a:endParaRPr lang="en-US" smtClean="0"/>
          </a:p>
          <a:p>
            <a:pPr eaLnBrk="1" hangingPunct="1"/>
            <a:r>
              <a:rPr lang="en-US" smtClean="0"/>
              <a:t>Here are some rules for students to remember as the Punnett Square method is introduced. The Punnett Square will be the tool used to help students predict offspring from breeding pairs of genes.</a:t>
            </a:r>
          </a:p>
        </p:txBody>
      </p:sp>
      <p:sp>
        <p:nvSpPr>
          <p:cNvPr id="8"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with </a:t>
            </a:r>
            <a:r>
              <a:rPr lang="en-US" dirty="0" err="1" smtClean="0"/>
              <a:t>Punnett</a:t>
            </a:r>
            <a:r>
              <a:rPr lang="en-US" dirty="0" smtClean="0"/>
              <a:t> Squares</a:t>
            </a:r>
            <a:endParaRPr lang="en-US" dirty="0"/>
          </a:p>
        </p:txBody>
      </p:sp>
      <p:sp>
        <p:nvSpPr>
          <p:cNvPr id="9" name="Date Placeholder 2"/>
          <p:cNvSpPr>
            <a:spLocks noGrp="1"/>
          </p:cNvSpPr>
          <p:nvPr>
            <p:ph type="dt" idx="1"/>
          </p:nvPr>
        </p:nvSpPr>
        <p:spPr>
          <a:xfrm>
            <a:off x="3352801" y="0"/>
            <a:ext cx="35036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1899226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r>
              <a:rPr lang="en-US" sz="1200" dirty="0">
                <a:latin typeface="Arial" pitchFamily="34" charset="0"/>
                <a:cs typeface="Arial" pitchFamily="34" charset="0"/>
              </a:rPr>
              <a:t>Curriculum for Agricultural Science Education Copyright </a:t>
            </a:r>
            <a:r>
              <a:rPr lang="en-US" sz="1200" dirty="0" smtClean="0">
                <a:latin typeface="Arial" pitchFamily="34" charset="0"/>
                <a:cs typeface="Arial" pitchFamily="34" charset="0"/>
              </a:rPr>
              <a:t>2014</a:t>
            </a:r>
            <a:endParaRPr lang="en-US" sz="1200" dirty="0">
              <a:latin typeface="Arial" pitchFamily="34" charset="0"/>
              <a:cs typeface="Arial" pitchFamily="34" charset="0"/>
            </a:endParaRPr>
          </a:p>
        </p:txBody>
      </p:sp>
      <p:sp>
        <p:nvSpPr>
          <p:cNvPr id="368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fld id="{1D7DD258-784E-465D-914D-A129A67A9A78}" type="slidenum">
              <a:rPr lang="en-US" sz="1200"/>
              <a:pPr eaLnBrk="1" hangingPunct="1"/>
              <a:t>12</a:t>
            </a:fld>
            <a:endParaRPr lang="en-US" sz="1200"/>
          </a:p>
        </p:txBody>
      </p:sp>
      <p:sp>
        <p:nvSpPr>
          <p:cNvPr id="36870" name="Rectangle 2"/>
          <p:cNvSpPr>
            <a:spLocks noGrp="1" noRot="1" noChangeAspect="1" noChangeArrowheads="1" noTextEdit="1"/>
          </p:cNvSpPr>
          <p:nvPr>
            <p:ph type="sldImg"/>
          </p:nvPr>
        </p:nvSpPr>
        <p:spPr>
          <a:ln/>
        </p:spPr>
      </p:sp>
      <p:sp>
        <p:nvSpPr>
          <p:cNvPr id="368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This slide provides the student a specific example for the rules for using a Punnett Square.</a:t>
            </a:r>
          </a:p>
        </p:txBody>
      </p:sp>
      <p:sp>
        <p:nvSpPr>
          <p:cNvPr id="8"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a:t>
            </a:r>
            <a:r>
              <a:rPr lang="en-US" dirty="0" smtClean="0"/>
              <a:t>with Punnett </a:t>
            </a:r>
            <a:r>
              <a:rPr lang="en-US" dirty="0" smtClean="0"/>
              <a:t>Squares</a:t>
            </a:r>
            <a:endParaRPr lang="en-US" dirty="0"/>
          </a:p>
        </p:txBody>
      </p:sp>
      <p:sp>
        <p:nvSpPr>
          <p:cNvPr id="9" name="Date Placeholder 2"/>
          <p:cNvSpPr>
            <a:spLocks noGrp="1"/>
          </p:cNvSpPr>
          <p:nvPr>
            <p:ph type="dt" idx="1"/>
          </p:nvPr>
        </p:nvSpPr>
        <p:spPr>
          <a:xfrm>
            <a:off x="3352801" y="0"/>
            <a:ext cx="35036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3339689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r>
              <a:rPr lang="en-US" sz="1200" dirty="0">
                <a:latin typeface="Arial" pitchFamily="34" charset="0"/>
                <a:cs typeface="Arial" pitchFamily="34" charset="0"/>
              </a:rPr>
              <a:t>Curriculum for Agricultural Science Education Copyright </a:t>
            </a:r>
            <a:r>
              <a:rPr lang="en-US" sz="1200" dirty="0" smtClean="0">
                <a:latin typeface="Arial" pitchFamily="34" charset="0"/>
                <a:cs typeface="Arial" pitchFamily="34" charset="0"/>
              </a:rPr>
              <a:t>2014</a:t>
            </a:r>
            <a:endParaRPr lang="en-US" sz="1200" dirty="0">
              <a:latin typeface="Arial" pitchFamily="34" charset="0"/>
              <a:cs typeface="Arial" pitchFamily="34" charset="0"/>
            </a:endParaRPr>
          </a:p>
        </p:txBody>
      </p:sp>
      <p:sp>
        <p:nvSpPr>
          <p:cNvPr id="378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fld id="{E1029467-62D5-498A-8395-04EEC638CE0C}" type="slidenum">
              <a:rPr lang="en-US" sz="1200"/>
              <a:pPr eaLnBrk="1" hangingPunct="1"/>
              <a:t>13</a:t>
            </a:fld>
            <a:endParaRPr lang="en-US" sz="1200"/>
          </a:p>
        </p:txBody>
      </p:sp>
      <p:sp>
        <p:nvSpPr>
          <p:cNvPr id="37894" name="Rectangle 2"/>
          <p:cNvSpPr>
            <a:spLocks noGrp="1" noRot="1" noChangeAspect="1" noChangeArrowheads="1" noTextEdit="1"/>
          </p:cNvSpPr>
          <p:nvPr>
            <p:ph type="sldImg"/>
          </p:nvPr>
        </p:nvSpPr>
        <p:spPr>
          <a:ln/>
        </p:spPr>
      </p:sp>
      <p:sp>
        <p:nvSpPr>
          <p:cNvPr id="37895" name="Rectangle 3"/>
          <p:cNvSpPr>
            <a:spLocks noGrp="1" noChangeArrowheads="1"/>
          </p:cNvSpPr>
          <p:nvPr>
            <p:ph type="body" idx="1"/>
          </p:nvPr>
        </p:nvSpPr>
        <p:spPr>
          <a:xfrm>
            <a:off x="685800" y="4423276"/>
            <a:ext cx="5486400" cy="41912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Have students try a practice Punnett Square.</a:t>
            </a:r>
          </a:p>
          <a:p>
            <a:pPr eaLnBrk="1" hangingPunct="1"/>
            <a:endParaRPr lang="en-US" dirty="0" smtClean="0"/>
          </a:p>
          <a:p>
            <a:pPr eaLnBrk="1" hangingPunct="1"/>
            <a:r>
              <a:rPr lang="en-US" dirty="0" smtClean="0"/>
              <a:t>This will build foundation knowledge related to dominance. </a:t>
            </a:r>
          </a:p>
          <a:p>
            <a:pPr eaLnBrk="1" hangingPunct="1"/>
            <a:endParaRPr lang="en-US" dirty="0" smtClean="0"/>
          </a:p>
          <a:p>
            <a:pPr eaLnBrk="1" hangingPunct="1"/>
            <a:r>
              <a:rPr lang="en-US" dirty="0" smtClean="0"/>
              <a:t>Modeling of how to use the square may be needed.</a:t>
            </a:r>
          </a:p>
          <a:p>
            <a:pPr eaLnBrk="1" hangingPunct="1"/>
            <a:endParaRPr lang="en-US" dirty="0"/>
          </a:p>
          <a:p>
            <a:pPr eaLnBrk="1" hangingPunct="1"/>
            <a:r>
              <a:rPr lang="en-US" dirty="0" smtClean="0"/>
              <a:t>. </a:t>
            </a:r>
          </a:p>
          <a:p>
            <a:pPr eaLnBrk="1" hangingPunct="1"/>
            <a:endParaRPr lang="en-US" dirty="0" smtClean="0"/>
          </a:p>
        </p:txBody>
      </p:sp>
      <p:sp>
        <p:nvSpPr>
          <p:cNvPr id="8"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with </a:t>
            </a:r>
            <a:r>
              <a:rPr lang="en-US" dirty="0" err="1" smtClean="0"/>
              <a:t>Punnett</a:t>
            </a:r>
            <a:r>
              <a:rPr lang="en-US" dirty="0" smtClean="0"/>
              <a:t> Squares</a:t>
            </a:r>
            <a:endParaRPr lang="en-US" dirty="0"/>
          </a:p>
        </p:txBody>
      </p:sp>
      <p:sp>
        <p:nvSpPr>
          <p:cNvPr id="9" name="Date Placeholder 2"/>
          <p:cNvSpPr>
            <a:spLocks noGrp="1"/>
          </p:cNvSpPr>
          <p:nvPr>
            <p:ph type="dt" idx="1"/>
          </p:nvPr>
        </p:nvSpPr>
        <p:spPr>
          <a:xfrm>
            <a:off x="3352801" y="0"/>
            <a:ext cx="35036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7721336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r>
              <a:rPr lang="en-US" sz="1200" dirty="0">
                <a:latin typeface="Arial" pitchFamily="34" charset="0"/>
                <a:cs typeface="Arial" pitchFamily="34" charset="0"/>
              </a:rPr>
              <a:t>Curriculum for Agricultural Science Education Copyright </a:t>
            </a:r>
            <a:r>
              <a:rPr lang="en-US" sz="1200" dirty="0" smtClean="0">
                <a:latin typeface="Arial" pitchFamily="34" charset="0"/>
                <a:cs typeface="Arial" pitchFamily="34" charset="0"/>
              </a:rPr>
              <a:t>2014</a:t>
            </a:r>
            <a:endParaRPr lang="en-US" sz="1200" dirty="0">
              <a:latin typeface="Arial" pitchFamily="34" charset="0"/>
              <a:cs typeface="Arial" pitchFamily="34" charset="0"/>
            </a:endParaRPr>
          </a:p>
        </p:txBody>
      </p:sp>
      <p:sp>
        <p:nvSpPr>
          <p:cNvPr id="389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fld id="{650F398A-6839-4521-A3F0-A59C7AF726A0}" type="slidenum">
              <a:rPr lang="en-US" sz="1200"/>
              <a:pPr eaLnBrk="1" hangingPunct="1"/>
              <a:t>14</a:t>
            </a:fld>
            <a:endParaRPr lang="en-US" sz="1200"/>
          </a:p>
        </p:txBody>
      </p:sp>
      <p:sp>
        <p:nvSpPr>
          <p:cNvPr id="3891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Of course the predicted percentage of solid colored offspring is 100%. If the parent crossing produced 100 new offspring all would have the phenotypic traits of solid coat color.</a:t>
            </a:r>
            <a:endParaRPr lang="en-US" dirty="0"/>
          </a:p>
          <a:p>
            <a:pPr eaLnBrk="1" hangingPunct="1"/>
            <a:endParaRPr lang="en-US" dirty="0" smtClean="0"/>
          </a:p>
          <a:p>
            <a:endParaRPr lang="en-US" dirty="0"/>
          </a:p>
          <a:p>
            <a:r>
              <a:rPr lang="en-US" dirty="0"/>
              <a:t>This is a purebred mating. This individuals breed alike or  </a:t>
            </a:r>
            <a:r>
              <a:rPr lang="en-US" dirty="0" smtClean="0"/>
              <a:t>true.</a:t>
            </a:r>
          </a:p>
        </p:txBody>
      </p:sp>
      <p:sp>
        <p:nvSpPr>
          <p:cNvPr id="8"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with </a:t>
            </a:r>
            <a:r>
              <a:rPr lang="en-US" dirty="0" err="1" smtClean="0"/>
              <a:t>Punnett</a:t>
            </a:r>
            <a:r>
              <a:rPr lang="en-US" dirty="0" smtClean="0"/>
              <a:t> Squares</a:t>
            </a:r>
            <a:endParaRPr lang="en-US" dirty="0"/>
          </a:p>
        </p:txBody>
      </p:sp>
      <p:sp>
        <p:nvSpPr>
          <p:cNvPr id="9" name="Date Placeholder 2"/>
          <p:cNvSpPr>
            <a:spLocks noGrp="1"/>
          </p:cNvSpPr>
          <p:nvPr>
            <p:ph type="dt" idx="1"/>
          </p:nvPr>
        </p:nvSpPr>
        <p:spPr>
          <a:xfrm>
            <a:off x="3352801" y="0"/>
            <a:ext cx="35036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25951732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r>
              <a:rPr lang="en-US" sz="1200" dirty="0">
                <a:latin typeface="Arial" pitchFamily="34" charset="0"/>
                <a:cs typeface="Arial" pitchFamily="34" charset="0"/>
              </a:rPr>
              <a:t>Curriculum for Agricultural Science Education Copyright </a:t>
            </a:r>
            <a:r>
              <a:rPr lang="en-US" sz="1200" dirty="0" smtClean="0">
                <a:latin typeface="Arial" pitchFamily="34" charset="0"/>
                <a:cs typeface="Arial" pitchFamily="34" charset="0"/>
              </a:rPr>
              <a:t>2014</a:t>
            </a:r>
            <a:endParaRPr lang="en-US" sz="1200" dirty="0">
              <a:latin typeface="Arial" pitchFamily="34" charset="0"/>
              <a:cs typeface="Arial" pitchFamily="34" charset="0"/>
            </a:endParaRPr>
          </a:p>
        </p:txBody>
      </p:sp>
      <p:sp>
        <p:nvSpPr>
          <p:cNvPr id="3994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fld id="{2B428A30-5E62-405E-B3A3-37B346EF239F}" type="slidenum">
              <a:rPr lang="en-US" sz="1200"/>
              <a:pPr eaLnBrk="1" hangingPunct="1"/>
              <a:t>15</a:t>
            </a:fld>
            <a:endParaRPr lang="en-US" sz="1200"/>
          </a:p>
        </p:txBody>
      </p:sp>
      <p:sp>
        <p:nvSpPr>
          <p:cNvPr id="39942" name="Rectangle 2"/>
          <p:cNvSpPr>
            <a:spLocks noGrp="1" noRot="1" noChangeAspect="1" noChangeArrowheads="1" noTextEdit="1"/>
          </p:cNvSpPr>
          <p:nvPr>
            <p:ph type="sldImg"/>
          </p:nvPr>
        </p:nvSpPr>
        <p:spPr>
          <a:ln/>
        </p:spPr>
      </p:sp>
      <p:sp>
        <p:nvSpPr>
          <p:cNvPr id="399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This simple example will illustrate how recessive genes are still part of the genetic make up even though the parents do not show different phenotypic characteristics. In this example, the small “s” represents a spotted coat color.</a:t>
            </a:r>
          </a:p>
        </p:txBody>
      </p:sp>
      <p:sp>
        <p:nvSpPr>
          <p:cNvPr id="8"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with </a:t>
            </a:r>
            <a:r>
              <a:rPr lang="en-US" dirty="0" err="1" smtClean="0"/>
              <a:t>Punnett</a:t>
            </a:r>
            <a:r>
              <a:rPr lang="en-US" dirty="0" smtClean="0"/>
              <a:t> Squares</a:t>
            </a:r>
            <a:endParaRPr lang="en-US" dirty="0"/>
          </a:p>
        </p:txBody>
      </p:sp>
      <p:sp>
        <p:nvSpPr>
          <p:cNvPr id="9" name="Date Placeholder 2"/>
          <p:cNvSpPr>
            <a:spLocks noGrp="1"/>
          </p:cNvSpPr>
          <p:nvPr>
            <p:ph type="dt" idx="1"/>
          </p:nvPr>
        </p:nvSpPr>
        <p:spPr>
          <a:xfrm>
            <a:off x="3352801" y="0"/>
            <a:ext cx="35036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13249872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r>
              <a:rPr lang="en-US" sz="1200" dirty="0">
                <a:latin typeface="Arial" pitchFamily="34" charset="0"/>
                <a:cs typeface="Arial" pitchFamily="34" charset="0"/>
              </a:rPr>
              <a:t>Curriculum for Agricultural Science Education Copyright </a:t>
            </a:r>
            <a:r>
              <a:rPr lang="en-US" sz="1200" dirty="0" smtClean="0">
                <a:latin typeface="Arial" pitchFamily="34" charset="0"/>
                <a:cs typeface="Arial" pitchFamily="34" charset="0"/>
              </a:rPr>
              <a:t>2014</a:t>
            </a:r>
            <a:endParaRPr lang="en-US" sz="1200" dirty="0">
              <a:latin typeface="Arial" pitchFamily="34" charset="0"/>
              <a:cs typeface="Arial" pitchFamily="34" charset="0"/>
            </a:endParaRPr>
          </a:p>
        </p:txBody>
      </p:sp>
      <p:sp>
        <p:nvSpPr>
          <p:cNvPr id="409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fld id="{31A68A2B-551A-48C4-B88B-8EDE04010AC7}" type="slidenum">
              <a:rPr lang="en-US" sz="1200"/>
              <a:pPr eaLnBrk="1" hangingPunct="1"/>
              <a:t>16</a:t>
            </a:fld>
            <a:endParaRPr lang="en-US" sz="120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Once the Punnett Square is completed, students should be able to determine that the recessive gene emerges in 75% of the crosses, however when paired with a dominant gene it will only be expressed in the phenotype 25% of the time. Therefore, the students can predict that 75% of the offspring will be solid in color and only a 25% chance will exist for the expression of a spotted coat</a:t>
            </a:r>
            <a:r>
              <a:rPr lang="en-US" baseline="0" dirty="0" smtClean="0"/>
              <a:t> color</a:t>
            </a:r>
            <a:r>
              <a:rPr lang="en-US" dirty="0" smtClean="0"/>
              <a:t>.</a:t>
            </a:r>
          </a:p>
          <a:p>
            <a:pPr eaLnBrk="1" hangingPunct="1"/>
            <a:endParaRPr lang="en-US" dirty="0"/>
          </a:p>
          <a:p>
            <a:pPr eaLnBrk="1" hangingPunct="1"/>
            <a:endParaRPr lang="en-US" dirty="0" smtClean="0"/>
          </a:p>
          <a:p>
            <a:pPr eaLnBrk="1" hangingPunct="1"/>
            <a:r>
              <a:rPr lang="en-US" dirty="0" smtClean="0"/>
              <a:t>This is a hybrid pairing.  In this example the recessive gene can reemerge in the phenotype. </a:t>
            </a:r>
          </a:p>
        </p:txBody>
      </p:sp>
      <p:sp>
        <p:nvSpPr>
          <p:cNvPr id="8"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with </a:t>
            </a:r>
            <a:r>
              <a:rPr lang="en-US" dirty="0" err="1" smtClean="0"/>
              <a:t>Punnett</a:t>
            </a:r>
            <a:r>
              <a:rPr lang="en-US" dirty="0" smtClean="0"/>
              <a:t> Squares</a:t>
            </a:r>
            <a:endParaRPr lang="en-US" dirty="0"/>
          </a:p>
        </p:txBody>
      </p:sp>
      <p:sp>
        <p:nvSpPr>
          <p:cNvPr id="9" name="Date Placeholder 2"/>
          <p:cNvSpPr>
            <a:spLocks noGrp="1"/>
          </p:cNvSpPr>
          <p:nvPr>
            <p:ph type="dt" idx="1"/>
          </p:nvPr>
        </p:nvSpPr>
        <p:spPr>
          <a:xfrm>
            <a:off x="3352801" y="0"/>
            <a:ext cx="35036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13725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Predicting with Punnett Squares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
        <p:nvSpPr>
          <p:cNvPr id="6" name="Footer Placeholder 5"/>
          <p:cNvSpPr>
            <a:spLocks noGrp="1"/>
          </p:cNvSpPr>
          <p:nvPr>
            <p:ph type="ftr" sz="quarter" idx="12"/>
          </p:nvPr>
        </p:nvSpPr>
        <p:spPr/>
        <p:txBody>
          <a:body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17</a:t>
            </a:fld>
            <a:endParaRPr lang="en-US"/>
          </a:p>
        </p:txBody>
      </p:sp>
    </p:spTree>
    <p:extLst>
      <p:ext uri="{BB962C8B-B14F-4D97-AF65-F5344CB8AC3E}">
        <p14:creationId xmlns:p14="http://schemas.microsoft.com/office/powerpoint/2010/main" val="7681393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Predicting with Punnett </a:t>
            </a:r>
            <a:r>
              <a:rPr lang="en-US" dirty="0" smtClean="0"/>
              <a:t>Squares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
        <p:nvSpPr>
          <p:cNvPr id="6" name="Footer Placeholder 5"/>
          <p:cNvSpPr>
            <a:spLocks noGrp="1"/>
          </p:cNvSpPr>
          <p:nvPr>
            <p:ph type="ftr" sz="quarter" idx="12"/>
          </p:nvPr>
        </p:nvSpPr>
        <p:spPr/>
        <p:txBody>
          <a:body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18</a:t>
            </a:fld>
            <a:endParaRPr lang="en-US"/>
          </a:p>
        </p:txBody>
      </p:sp>
    </p:spTree>
    <p:extLst>
      <p:ext uri="{BB962C8B-B14F-4D97-AF65-F5344CB8AC3E}">
        <p14:creationId xmlns:p14="http://schemas.microsoft.com/office/powerpoint/2010/main" val="41903867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r>
              <a:rPr lang="en-US" sz="1200" dirty="0">
                <a:latin typeface="Arial" pitchFamily="34" charset="0"/>
                <a:cs typeface="Arial" pitchFamily="34" charset="0"/>
              </a:rPr>
              <a:t>Curriculum for Agricultural Science Education Copyright </a:t>
            </a:r>
            <a:r>
              <a:rPr lang="en-US" sz="1200" dirty="0" smtClean="0">
                <a:latin typeface="Arial" pitchFamily="34" charset="0"/>
                <a:cs typeface="Arial" pitchFamily="34" charset="0"/>
              </a:rPr>
              <a:t>2014</a:t>
            </a:r>
            <a:endParaRPr lang="en-US" sz="1200" dirty="0">
              <a:latin typeface="Arial" pitchFamily="34" charset="0"/>
              <a:cs typeface="Arial" pitchFamily="34" charset="0"/>
            </a:endParaRPr>
          </a:p>
        </p:txBody>
      </p:sp>
      <p:sp>
        <p:nvSpPr>
          <p:cNvPr id="4198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fld id="{16304528-12AD-4BB8-A515-8402EC1D7991}" type="slidenum">
              <a:rPr lang="en-US" sz="1200"/>
              <a:pPr eaLnBrk="1" hangingPunct="1"/>
              <a:t>19</a:t>
            </a:fld>
            <a:endParaRPr lang="en-US" sz="1200"/>
          </a:p>
        </p:txBody>
      </p:sp>
      <p:sp>
        <p:nvSpPr>
          <p:cNvPr id="41990" name="Rectangle 2"/>
          <p:cNvSpPr>
            <a:spLocks noGrp="1" noRot="1" noChangeAspect="1" noChangeArrowheads="1" noTextEdit="1"/>
          </p:cNvSpPr>
          <p:nvPr>
            <p:ph type="sldImg"/>
          </p:nvPr>
        </p:nvSpPr>
        <p:spPr>
          <a:ln/>
        </p:spPr>
      </p:sp>
      <p:sp>
        <p:nvSpPr>
          <p:cNvPr id="419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
        <p:nvSpPr>
          <p:cNvPr id="8"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with Punnett Squares</a:t>
            </a:r>
            <a:endParaRPr lang="en-US" dirty="0"/>
          </a:p>
        </p:txBody>
      </p:sp>
      <p:sp>
        <p:nvSpPr>
          <p:cNvPr id="9" name="Date Placeholder 2"/>
          <p:cNvSpPr>
            <a:spLocks noGrp="1"/>
          </p:cNvSpPr>
          <p:nvPr>
            <p:ph type="dt" idx="1"/>
          </p:nvPr>
        </p:nvSpPr>
        <p:spPr>
          <a:xfrm>
            <a:off x="3352801" y="0"/>
            <a:ext cx="35036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4263098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t>2</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8"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with </a:t>
            </a:r>
            <a:r>
              <a:rPr lang="en-US" dirty="0" err="1" smtClean="0"/>
              <a:t>Punnett</a:t>
            </a:r>
            <a:r>
              <a:rPr lang="en-US" dirty="0" smtClean="0"/>
              <a:t> Squares</a:t>
            </a:r>
            <a:endParaRPr lang="en-US" dirty="0"/>
          </a:p>
        </p:txBody>
      </p:sp>
      <p:sp>
        <p:nvSpPr>
          <p:cNvPr id="9" name="Date Placeholder 2"/>
          <p:cNvSpPr>
            <a:spLocks noGrp="1"/>
          </p:cNvSpPr>
          <p:nvPr>
            <p:ph type="dt" idx="1"/>
          </p:nvPr>
        </p:nvSpPr>
        <p:spPr>
          <a:xfrm>
            <a:off x="3352801" y="0"/>
            <a:ext cx="35036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2054953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r>
              <a:rPr lang="en-US" sz="1200" dirty="0">
                <a:latin typeface="Arial" pitchFamily="34" charset="0"/>
                <a:cs typeface="Arial" pitchFamily="34" charset="0"/>
              </a:rPr>
              <a:t>Curriculum for </a:t>
            </a:r>
            <a:r>
              <a:rPr lang="en-US" sz="1200" dirty="0" smtClean="0">
                <a:latin typeface="Arial" pitchFamily="34" charset="0"/>
                <a:cs typeface="Arial" pitchFamily="34" charset="0"/>
              </a:rPr>
              <a:t>Agricultural </a:t>
            </a:r>
            <a:r>
              <a:rPr lang="en-US" sz="1200" dirty="0">
                <a:latin typeface="Arial" pitchFamily="34" charset="0"/>
                <a:cs typeface="Arial" pitchFamily="34" charset="0"/>
              </a:rPr>
              <a:t>Science Education Copyright </a:t>
            </a:r>
            <a:r>
              <a:rPr lang="en-US" sz="1200" dirty="0" smtClean="0">
                <a:latin typeface="Arial" pitchFamily="34" charset="0"/>
                <a:cs typeface="Arial" pitchFamily="34" charset="0"/>
              </a:rPr>
              <a:t>2014</a:t>
            </a:r>
            <a:endParaRPr lang="en-US" sz="1200" dirty="0">
              <a:latin typeface="Arial" pitchFamily="34" charset="0"/>
              <a:cs typeface="Arial" pitchFamily="34" charset="0"/>
            </a:endParaRPr>
          </a:p>
        </p:txBody>
      </p:sp>
      <p:sp>
        <p:nvSpPr>
          <p:cNvPr id="2765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fld id="{405803DA-8D3D-4E07-AC3F-D2EE75A7F7C3}" type="slidenum">
              <a:rPr lang="en-US" sz="1200"/>
              <a:pPr eaLnBrk="1" hangingPunct="1"/>
              <a:t>3</a:t>
            </a:fld>
            <a:endParaRPr lang="en-US" sz="1200"/>
          </a:p>
        </p:txBody>
      </p:sp>
      <p:sp>
        <p:nvSpPr>
          <p:cNvPr id="27654" name="Rectangle 2"/>
          <p:cNvSpPr>
            <a:spLocks noGrp="1" noRot="1" noChangeAspect="1" noChangeArrowheads="1" noTextEdit="1"/>
          </p:cNvSpPr>
          <p:nvPr>
            <p:ph type="sldImg"/>
          </p:nvPr>
        </p:nvSpPr>
        <p:spPr>
          <a:ln/>
        </p:spPr>
      </p:sp>
      <p:sp>
        <p:nvSpPr>
          <p:cNvPr id="276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Definition of terminology.</a:t>
            </a:r>
          </a:p>
        </p:txBody>
      </p:sp>
      <p:sp>
        <p:nvSpPr>
          <p:cNvPr id="8"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with </a:t>
            </a:r>
            <a:r>
              <a:rPr lang="en-US" dirty="0" err="1" smtClean="0"/>
              <a:t>Punnett</a:t>
            </a:r>
            <a:r>
              <a:rPr lang="en-US" dirty="0" smtClean="0"/>
              <a:t> Squares</a:t>
            </a:r>
            <a:endParaRPr lang="en-US" dirty="0"/>
          </a:p>
        </p:txBody>
      </p:sp>
      <p:sp>
        <p:nvSpPr>
          <p:cNvPr id="9" name="Date Placeholder 2"/>
          <p:cNvSpPr>
            <a:spLocks noGrp="1"/>
          </p:cNvSpPr>
          <p:nvPr>
            <p:ph type="dt" idx="1"/>
          </p:nvPr>
        </p:nvSpPr>
        <p:spPr>
          <a:xfrm>
            <a:off x="3352801" y="0"/>
            <a:ext cx="35036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144709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r>
              <a:rPr lang="en-US" sz="1200" dirty="0">
                <a:latin typeface="Arial" pitchFamily="34" charset="0"/>
                <a:cs typeface="Arial" pitchFamily="34" charset="0"/>
              </a:rPr>
              <a:t>Curriculum for Agricultural Science Education Copyright </a:t>
            </a:r>
            <a:r>
              <a:rPr lang="en-US" sz="1200" dirty="0" smtClean="0">
                <a:latin typeface="Arial" pitchFamily="34" charset="0"/>
                <a:cs typeface="Arial" pitchFamily="34" charset="0"/>
              </a:rPr>
              <a:t>2014</a:t>
            </a:r>
            <a:endParaRPr lang="en-US" sz="1200" dirty="0">
              <a:latin typeface="Arial" pitchFamily="34" charset="0"/>
              <a:cs typeface="Arial" pitchFamily="34" charset="0"/>
            </a:endParaRPr>
          </a:p>
        </p:txBody>
      </p:sp>
      <p:sp>
        <p:nvSpPr>
          <p:cNvPr id="2867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fld id="{40DF334F-9E09-4CF6-B4E1-CE6ACE8C51ED}" type="slidenum">
              <a:rPr lang="en-US" sz="1200"/>
              <a:pPr eaLnBrk="1" hangingPunct="1"/>
              <a:t>4</a:t>
            </a:fld>
            <a:endParaRPr lang="en-US" sz="1200" dirty="0"/>
          </a:p>
        </p:txBody>
      </p:sp>
      <p:sp>
        <p:nvSpPr>
          <p:cNvPr id="28678" name="Rectangle 2"/>
          <p:cNvSpPr>
            <a:spLocks noGrp="1" noRot="1" noChangeAspect="1" noChangeArrowheads="1" noTextEdit="1"/>
          </p:cNvSpPr>
          <p:nvPr>
            <p:ph type="sldImg"/>
          </p:nvPr>
        </p:nvSpPr>
        <p:spPr>
          <a:ln/>
        </p:spPr>
      </p:sp>
      <p:sp>
        <p:nvSpPr>
          <p:cNvPr id="286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New terms are presented including chromosomes, gametes, meiosis, mitosis, heredity, and inheritance.</a:t>
            </a:r>
          </a:p>
        </p:txBody>
      </p:sp>
      <p:sp>
        <p:nvSpPr>
          <p:cNvPr id="8"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with </a:t>
            </a:r>
            <a:r>
              <a:rPr lang="en-US" dirty="0" err="1" smtClean="0"/>
              <a:t>Punnett</a:t>
            </a:r>
            <a:r>
              <a:rPr lang="en-US" dirty="0" smtClean="0"/>
              <a:t> Squares</a:t>
            </a:r>
            <a:endParaRPr lang="en-US" dirty="0"/>
          </a:p>
        </p:txBody>
      </p:sp>
      <p:sp>
        <p:nvSpPr>
          <p:cNvPr id="9" name="Date Placeholder 2"/>
          <p:cNvSpPr>
            <a:spLocks noGrp="1"/>
          </p:cNvSpPr>
          <p:nvPr>
            <p:ph type="dt" idx="1"/>
          </p:nvPr>
        </p:nvSpPr>
        <p:spPr>
          <a:xfrm>
            <a:off x="3352801" y="0"/>
            <a:ext cx="35036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2127856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r>
              <a:rPr lang="en-US" sz="1200" dirty="0">
                <a:latin typeface="Arial" pitchFamily="34" charset="0"/>
                <a:cs typeface="Arial" pitchFamily="34" charset="0"/>
              </a:rPr>
              <a:t>Curriculum for Agricultural Science Education Copyright </a:t>
            </a:r>
            <a:r>
              <a:rPr lang="en-US" sz="1200" dirty="0" smtClean="0">
                <a:latin typeface="Arial" pitchFamily="34" charset="0"/>
                <a:cs typeface="Arial" pitchFamily="34" charset="0"/>
              </a:rPr>
              <a:t>2014</a:t>
            </a:r>
            <a:endParaRPr lang="en-US" sz="1200" dirty="0">
              <a:latin typeface="Arial" pitchFamily="34" charset="0"/>
              <a:cs typeface="Arial" pitchFamily="34" charset="0"/>
            </a:endParaRPr>
          </a:p>
        </p:txBody>
      </p:sp>
      <p:sp>
        <p:nvSpPr>
          <p:cNvPr id="297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fld id="{234FA0E8-6923-4835-A560-4C6CBB39D073}" type="slidenum">
              <a:rPr lang="en-US" sz="1200"/>
              <a:pPr eaLnBrk="1" hangingPunct="1"/>
              <a:t>5</a:t>
            </a:fld>
            <a:endParaRPr lang="en-US" sz="1200"/>
          </a:p>
        </p:txBody>
      </p:sp>
      <p:sp>
        <p:nvSpPr>
          <p:cNvPr id="29702" name="Rectangle 2"/>
          <p:cNvSpPr>
            <a:spLocks noGrp="1" noRot="1" noChangeAspect="1" noChangeArrowheads="1" noTextEdit="1"/>
          </p:cNvSpPr>
          <p:nvPr>
            <p:ph type="sldImg"/>
          </p:nvPr>
        </p:nvSpPr>
        <p:spPr>
          <a:ln/>
        </p:spPr>
      </p:sp>
      <p:sp>
        <p:nvSpPr>
          <p:cNvPr id="297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
        <p:nvSpPr>
          <p:cNvPr id="8"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with </a:t>
            </a:r>
            <a:r>
              <a:rPr lang="en-US" dirty="0" err="1" smtClean="0"/>
              <a:t>Punnett</a:t>
            </a:r>
            <a:r>
              <a:rPr lang="en-US" dirty="0" smtClean="0"/>
              <a:t> Squares</a:t>
            </a:r>
            <a:endParaRPr lang="en-US" dirty="0"/>
          </a:p>
        </p:txBody>
      </p:sp>
      <p:sp>
        <p:nvSpPr>
          <p:cNvPr id="9" name="Date Placeholder 2"/>
          <p:cNvSpPr>
            <a:spLocks noGrp="1"/>
          </p:cNvSpPr>
          <p:nvPr>
            <p:ph type="dt" idx="1"/>
          </p:nvPr>
        </p:nvSpPr>
        <p:spPr>
          <a:xfrm>
            <a:off x="3352801" y="0"/>
            <a:ext cx="35036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582887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r>
              <a:rPr lang="en-US" sz="1200" dirty="0">
                <a:latin typeface="Arial" pitchFamily="34" charset="0"/>
                <a:cs typeface="Arial" pitchFamily="34" charset="0"/>
              </a:rPr>
              <a:t>Curriculum for Agricultural Science Education Copyright </a:t>
            </a:r>
            <a:r>
              <a:rPr lang="en-US" sz="1200" dirty="0" smtClean="0">
                <a:latin typeface="Arial" pitchFamily="34" charset="0"/>
                <a:cs typeface="Arial" pitchFamily="34" charset="0"/>
              </a:rPr>
              <a:t>2014</a:t>
            </a:r>
            <a:endParaRPr lang="en-US" sz="1200" dirty="0">
              <a:latin typeface="Arial" pitchFamily="34" charset="0"/>
              <a:cs typeface="Arial" pitchFamily="34" charset="0"/>
            </a:endParaRPr>
          </a:p>
        </p:txBody>
      </p:sp>
      <p:sp>
        <p:nvSpPr>
          <p:cNvPr id="3072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fld id="{37D85E46-4818-4E59-8DCD-1ADFB1B0E0DC}" type="slidenum">
              <a:rPr lang="en-US" sz="1200"/>
              <a:pPr eaLnBrk="1" hangingPunct="1"/>
              <a:t>6</a:t>
            </a:fld>
            <a:endParaRPr lang="en-US" sz="1200" dirty="0"/>
          </a:p>
        </p:txBody>
      </p:sp>
      <p:sp>
        <p:nvSpPr>
          <p:cNvPr id="30726" name="Rectangle 2"/>
          <p:cNvSpPr>
            <a:spLocks noGrp="1" noRot="1" noChangeAspect="1" noChangeArrowheads="1" noTextEdit="1"/>
          </p:cNvSpPr>
          <p:nvPr>
            <p:ph type="sldImg"/>
          </p:nvPr>
        </p:nvSpPr>
        <p:spPr>
          <a:ln/>
        </p:spPr>
      </p:sp>
      <p:sp>
        <p:nvSpPr>
          <p:cNvPr id="307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Visual appearance, such as color.</a:t>
            </a:r>
          </a:p>
        </p:txBody>
      </p:sp>
      <p:sp>
        <p:nvSpPr>
          <p:cNvPr id="8"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with </a:t>
            </a:r>
            <a:r>
              <a:rPr lang="en-US" dirty="0" err="1" smtClean="0"/>
              <a:t>Punnett</a:t>
            </a:r>
            <a:r>
              <a:rPr lang="en-US" dirty="0" smtClean="0"/>
              <a:t> Squares</a:t>
            </a:r>
            <a:endParaRPr lang="en-US" dirty="0"/>
          </a:p>
        </p:txBody>
      </p:sp>
      <p:sp>
        <p:nvSpPr>
          <p:cNvPr id="9" name="Date Placeholder 2"/>
          <p:cNvSpPr>
            <a:spLocks noGrp="1"/>
          </p:cNvSpPr>
          <p:nvPr>
            <p:ph type="dt" idx="1"/>
          </p:nvPr>
        </p:nvSpPr>
        <p:spPr>
          <a:xfrm>
            <a:off x="3352801" y="0"/>
            <a:ext cx="35036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704940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r>
              <a:rPr lang="en-US" sz="1200" dirty="0">
                <a:latin typeface="Arial" pitchFamily="34" charset="0"/>
                <a:cs typeface="Arial" pitchFamily="34" charset="0"/>
              </a:rPr>
              <a:t>Curriculum for Agricultural Science Education Copyright </a:t>
            </a:r>
            <a:r>
              <a:rPr lang="en-US" sz="1200" dirty="0" smtClean="0">
                <a:latin typeface="Arial" pitchFamily="34" charset="0"/>
                <a:cs typeface="Arial" pitchFamily="34" charset="0"/>
              </a:rPr>
              <a:t>2014</a:t>
            </a:r>
            <a:endParaRPr lang="en-US" sz="1200" dirty="0">
              <a:latin typeface="Arial" pitchFamily="34" charset="0"/>
              <a:cs typeface="Arial" pitchFamily="34" charset="0"/>
            </a:endParaRPr>
          </a:p>
        </p:txBody>
      </p:sp>
      <p:sp>
        <p:nvSpPr>
          <p:cNvPr id="3174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fld id="{95B78AAA-9B63-4DD4-AF82-CB8314BBCFA9}" type="slidenum">
              <a:rPr lang="en-US" sz="1200"/>
              <a:pPr eaLnBrk="1" hangingPunct="1"/>
              <a:t>7</a:t>
            </a:fld>
            <a:endParaRPr lang="en-US" sz="1200"/>
          </a:p>
        </p:txBody>
      </p:sp>
      <p:sp>
        <p:nvSpPr>
          <p:cNvPr id="31750" name="Rectangle 2"/>
          <p:cNvSpPr>
            <a:spLocks noGrp="1" noRot="1" noChangeAspect="1" noChangeArrowheads="1" noTextEdit="1"/>
          </p:cNvSpPr>
          <p:nvPr>
            <p:ph type="sldImg"/>
          </p:nvPr>
        </p:nvSpPr>
        <p:spPr>
          <a:ln/>
        </p:spPr>
      </p:sp>
      <p:sp>
        <p:nvSpPr>
          <p:cNvPr id="317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The introduction of terms homozygous and heterozygous. These terms will be illustrated in following examples.</a:t>
            </a:r>
          </a:p>
        </p:txBody>
      </p:sp>
      <p:sp>
        <p:nvSpPr>
          <p:cNvPr id="8"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with </a:t>
            </a:r>
            <a:r>
              <a:rPr lang="en-US" dirty="0" err="1" smtClean="0"/>
              <a:t>Punnett</a:t>
            </a:r>
            <a:r>
              <a:rPr lang="en-US" dirty="0" smtClean="0"/>
              <a:t> Squares</a:t>
            </a:r>
            <a:endParaRPr lang="en-US" dirty="0"/>
          </a:p>
        </p:txBody>
      </p:sp>
      <p:sp>
        <p:nvSpPr>
          <p:cNvPr id="9" name="Date Placeholder 2"/>
          <p:cNvSpPr>
            <a:spLocks noGrp="1"/>
          </p:cNvSpPr>
          <p:nvPr>
            <p:ph type="dt" idx="1"/>
          </p:nvPr>
        </p:nvSpPr>
        <p:spPr>
          <a:xfrm>
            <a:off x="3352801" y="0"/>
            <a:ext cx="35036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14641889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r>
              <a:rPr lang="en-US" sz="1200" dirty="0">
                <a:latin typeface="Arial" pitchFamily="34" charset="0"/>
                <a:cs typeface="Arial" pitchFamily="34" charset="0"/>
              </a:rPr>
              <a:t>Curriculum for Agricultural Science Education Copyright </a:t>
            </a:r>
            <a:r>
              <a:rPr lang="en-US" sz="1200" dirty="0" smtClean="0">
                <a:latin typeface="Arial" pitchFamily="34" charset="0"/>
                <a:cs typeface="Arial" pitchFamily="34" charset="0"/>
              </a:rPr>
              <a:t>2014</a:t>
            </a:r>
            <a:endParaRPr lang="en-US" sz="1200" dirty="0">
              <a:latin typeface="Arial" pitchFamily="34" charset="0"/>
              <a:cs typeface="Arial" pitchFamily="34" charset="0"/>
            </a:endParaRPr>
          </a:p>
        </p:txBody>
      </p:sp>
      <p:sp>
        <p:nvSpPr>
          <p:cNvPr id="3277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fld id="{0D87D220-C4F8-4A72-BD1E-8821D893E85D}" type="slidenum">
              <a:rPr lang="en-US" sz="1200"/>
              <a:pPr eaLnBrk="1" hangingPunct="1"/>
              <a:t>8</a:t>
            </a:fld>
            <a:endParaRPr lang="en-US" sz="1200"/>
          </a:p>
        </p:txBody>
      </p:sp>
      <p:sp>
        <p:nvSpPr>
          <p:cNvPr id="32774" name="Rectangle 2"/>
          <p:cNvSpPr>
            <a:spLocks noGrp="1" noRot="1" noChangeAspect="1" noChangeArrowheads="1" noTextEdit="1"/>
          </p:cNvSpPr>
          <p:nvPr>
            <p:ph type="sldImg"/>
          </p:nvPr>
        </p:nvSpPr>
        <p:spPr>
          <a:ln/>
        </p:spPr>
      </p:sp>
      <p:sp>
        <p:nvSpPr>
          <p:cNvPr id="327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If there are two different traits trying to be expressed, what are the mechanisms for the decision? Chance may be a logical assumption by students, but Mendel provides evidence of genetic dominance among gene pairs. Therefore, prediction of traits can be better than left to chance.</a:t>
            </a:r>
          </a:p>
        </p:txBody>
      </p:sp>
      <p:sp>
        <p:nvSpPr>
          <p:cNvPr id="8"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with </a:t>
            </a:r>
            <a:r>
              <a:rPr lang="en-US" dirty="0" err="1" smtClean="0"/>
              <a:t>Punnett</a:t>
            </a:r>
            <a:r>
              <a:rPr lang="en-US" dirty="0" smtClean="0"/>
              <a:t> Squares</a:t>
            </a:r>
            <a:endParaRPr lang="en-US" dirty="0"/>
          </a:p>
        </p:txBody>
      </p:sp>
      <p:sp>
        <p:nvSpPr>
          <p:cNvPr id="9" name="Date Placeholder 2"/>
          <p:cNvSpPr>
            <a:spLocks noGrp="1"/>
          </p:cNvSpPr>
          <p:nvPr>
            <p:ph type="dt" idx="1"/>
          </p:nvPr>
        </p:nvSpPr>
        <p:spPr>
          <a:xfrm>
            <a:off x="3352801" y="0"/>
            <a:ext cx="35036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3642687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r>
              <a:rPr lang="en-US" sz="1200" dirty="0">
                <a:latin typeface="Arial" pitchFamily="34" charset="0"/>
                <a:cs typeface="Arial" pitchFamily="34" charset="0"/>
              </a:rPr>
              <a:t>Curriculum for Agricultural Science Education Copyright </a:t>
            </a:r>
            <a:r>
              <a:rPr lang="en-US" sz="1200" dirty="0" smtClean="0">
                <a:latin typeface="Arial" pitchFamily="34" charset="0"/>
                <a:cs typeface="Arial" pitchFamily="34" charset="0"/>
              </a:rPr>
              <a:t>2014</a:t>
            </a:r>
            <a:endParaRPr lang="en-US" sz="1200" dirty="0">
              <a:latin typeface="Arial" pitchFamily="34" charset="0"/>
              <a:cs typeface="Arial" pitchFamily="34" charset="0"/>
            </a:endParaRPr>
          </a:p>
        </p:txBody>
      </p:sp>
      <p:sp>
        <p:nvSpPr>
          <p:cNvPr id="3379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874" eaLnBrk="0" hangingPunct="0">
              <a:defRPr sz="1600">
                <a:solidFill>
                  <a:schemeClr val="tx1"/>
                </a:solidFill>
                <a:latin typeface="Arial" charset="0"/>
              </a:defRPr>
            </a:lvl1pPr>
            <a:lvl2pPr marL="728165" indent="-280064" defTabSz="914874" eaLnBrk="0" hangingPunct="0">
              <a:defRPr sz="1600">
                <a:solidFill>
                  <a:schemeClr val="tx1"/>
                </a:solidFill>
                <a:latin typeface="Arial" charset="0"/>
              </a:defRPr>
            </a:lvl2pPr>
            <a:lvl3pPr marL="1120254" indent="-224051" defTabSz="914874" eaLnBrk="0" hangingPunct="0">
              <a:defRPr sz="1600">
                <a:solidFill>
                  <a:schemeClr val="tx1"/>
                </a:solidFill>
                <a:latin typeface="Arial" charset="0"/>
              </a:defRPr>
            </a:lvl3pPr>
            <a:lvl4pPr marL="1568356" indent="-224051" defTabSz="914874" eaLnBrk="0" hangingPunct="0">
              <a:defRPr sz="1600">
                <a:solidFill>
                  <a:schemeClr val="tx1"/>
                </a:solidFill>
                <a:latin typeface="Arial" charset="0"/>
              </a:defRPr>
            </a:lvl4pPr>
            <a:lvl5pPr marL="2016458" indent="-224051" defTabSz="914874" eaLnBrk="0" hangingPunct="0">
              <a:defRPr sz="1600">
                <a:solidFill>
                  <a:schemeClr val="tx1"/>
                </a:solidFill>
                <a:latin typeface="Arial" charset="0"/>
              </a:defRPr>
            </a:lvl5pPr>
            <a:lvl6pPr marL="2464559" indent="-224051" defTabSz="914874" eaLnBrk="0" fontAlgn="base" hangingPunct="0">
              <a:spcBef>
                <a:spcPct val="0"/>
              </a:spcBef>
              <a:spcAft>
                <a:spcPct val="0"/>
              </a:spcAft>
              <a:defRPr sz="1600">
                <a:solidFill>
                  <a:schemeClr val="tx1"/>
                </a:solidFill>
                <a:latin typeface="Arial" charset="0"/>
              </a:defRPr>
            </a:lvl6pPr>
            <a:lvl7pPr marL="2912661" indent="-224051" defTabSz="914874" eaLnBrk="0" fontAlgn="base" hangingPunct="0">
              <a:spcBef>
                <a:spcPct val="0"/>
              </a:spcBef>
              <a:spcAft>
                <a:spcPct val="0"/>
              </a:spcAft>
              <a:defRPr sz="1600">
                <a:solidFill>
                  <a:schemeClr val="tx1"/>
                </a:solidFill>
                <a:latin typeface="Arial" charset="0"/>
              </a:defRPr>
            </a:lvl7pPr>
            <a:lvl8pPr marL="3360763" indent="-224051" defTabSz="914874" eaLnBrk="0" fontAlgn="base" hangingPunct="0">
              <a:spcBef>
                <a:spcPct val="0"/>
              </a:spcBef>
              <a:spcAft>
                <a:spcPct val="0"/>
              </a:spcAft>
              <a:defRPr sz="1600">
                <a:solidFill>
                  <a:schemeClr val="tx1"/>
                </a:solidFill>
                <a:latin typeface="Arial" charset="0"/>
              </a:defRPr>
            </a:lvl8pPr>
            <a:lvl9pPr marL="3808865" indent="-224051" defTabSz="914874" eaLnBrk="0" fontAlgn="base" hangingPunct="0">
              <a:spcBef>
                <a:spcPct val="0"/>
              </a:spcBef>
              <a:spcAft>
                <a:spcPct val="0"/>
              </a:spcAft>
              <a:defRPr sz="1600">
                <a:solidFill>
                  <a:schemeClr val="tx1"/>
                </a:solidFill>
                <a:latin typeface="Arial" charset="0"/>
              </a:defRPr>
            </a:lvl9pPr>
          </a:lstStyle>
          <a:p>
            <a:pPr eaLnBrk="1" hangingPunct="1"/>
            <a:fld id="{38F36004-668D-4E99-9E02-E97D6DDC5028}" type="slidenum">
              <a:rPr lang="en-US" sz="1200"/>
              <a:pPr eaLnBrk="1" hangingPunct="1"/>
              <a:t>9</a:t>
            </a:fld>
            <a:endParaRPr lang="en-US" sz="1200"/>
          </a:p>
        </p:txBody>
      </p:sp>
      <p:sp>
        <p:nvSpPr>
          <p:cNvPr id="33798" name="Rectangle 2"/>
          <p:cNvSpPr>
            <a:spLocks noGrp="1" noRot="1" noChangeAspect="1" noChangeArrowheads="1" noTextEdit="1"/>
          </p:cNvSpPr>
          <p:nvPr>
            <p:ph type="sldImg"/>
          </p:nvPr>
        </p:nvSpPr>
        <p:spPr>
          <a:ln/>
        </p:spPr>
      </p:sp>
      <p:sp>
        <p:nvSpPr>
          <p:cNvPr id="337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Definition of dominance.</a:t>
            </a:r>
          </a:p>
        </p:txBody>
      </p:sp>
      <p:sp>
        <p:nvSpPr>
          <p:cNvPr id="8"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Predicting with </a:t>
            </a:r>
            <a:r>
              <a:rPr lang="en-US" dirty="0" err="1" smtClean="0"/>
              <a:t>Punnett</a:t>
            </a:r>
            <a:r>
              <a:rPr lang="en-US" dirty="0" smtClean="0"/>
              <a:t> Squares</a:t>
            </a:r>
            <a:endParaRPr lang="en-US" dirty="0"/>
          </a:p>
        </p:txBody>
      </p:sp>
      <p:sp>
        <p:nvSpPr>
          <p:cNvPr id="9" name="Date Placeholder 2"/>
          <p:cNvSpPr>
            <a:spLocks noGrp="1"/>
          </p:cNvSpPr>
          <p:nvPr>
            <p:ph type="dt" idx="1"/>
          </p:nvPr>
        </p:nvSpPr>
        <p:spPr>
          <a:xfrm>
            <a:off x="3352801" y="0"/>
            <a:ext cx="3503613" cy="465693"/>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6.2 Flourishing Fauna</a:t>
            </a:r>
            <a:endParaRPr lang="en-US" dirty="0"/>
          </a:p>
        </p:txBody>
      </p:sp>
    </p:spTree>
    <p:extLst>
      <p:ext uri="{BB962C8B-B14F-4D97-AF65-F5344CB8AC3E}">
        <p14:creationId xmlns:p14="http://schemas.microsoft.com/office/powerpoint/2010/main" val="11668047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chemeClr val="bg1"/>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chemeClr val="bg1"/>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C4884C"/>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EAFFD6AD-209A-4B5A-86BD-6442247A8154}" type="slidenum">
              <a:rPr lang="en-US" sz="1400" smtClean="0"/>
              <a:pPr eaLnBrk="1" hangingPunct="1"/>
              <a:t>10</a:t>
            </a:fld>
            <a:endParaRPr lang="en-US" sz="1400" smtClean="0"/>
          </a:p>
        </p:txBody>
      </p:sp>
      <p:sp>
        <p:nvSpPr>
          <p:cNvPr id="14339" name="Rectangle 2"/>
          <p:cNvSpPr>
            <a:spLocks noGrp="1" noChangeArrowheads="1"/>
          </p:cNvSpPr>
          <p:nvPr>
            <p:ph type="title"/>
          </p:nvPr>
        </p:nvSpPr>
        <p:spPr/>
        <p:txBody>
          <a:bodyPr/>
          <a:lstStyle/>
          <a:p>
            <a:pPr eaLnBrk="1" hangingPunct="1"/>
            <a:r>
              <a:rPr lang="en-US" smtClean="0"/>
              <a:t>Recessive</a:t>
            </a:r>
          </a:p>
        </p:txBody>
      </p:sp>
      <p:sp>
        <p:nvSpPr>
          <p:cNvPr id="53251" name="Rectangle 3"/>
          <p:cNvSpPr>
            <a:spLocks noGrp="1" noChangeArrowheads="1"/>
          </p:cNvSpPr>
          <p:nvPr>
            <p:ph type="body" idx="1"/>
          </p:nvPr>
        </p:nvSpPr>
        <p:spPr/>
        <p:txBody>
          <a:bodyPr/>
          <a:lstStyle/>
          <a:p>
            <a:pPr eaLnBrk="1" hangingPunct="1">
              <a:buFontTx/>
              <a:buBlip>
                <a:blip r:embed="rId3"/>
              </a:buBlip>
            </a:pPr>
            <a:r>
              <a:rPr lang="en-US" dirty="0" smtClean="0"/>
              <a:t>The heterozygous gene not seen in the phenotype is the </a:t>
            </a:r>
            <a:r>
              <a:rPr lang="en-US" b="1" dirty="0" smtClean="0"/>
              <a:t>recessive gene</a:t>
            </a:r>
            <a:r>
              <a:rPr lang="en-US" dirty="0" smtClean="0"/>
              <a:t> or </a:t>
            </a:r>
            <a:r>
              <a:rPr lang="en-US" b="1" dirty="0" smtClean="0"/>
              <a:t>trait</a:t>
            </a:r>
            <a:r>
              <a:rPr lang="en-US" dirty="0" smtClean="0"/>
              <a:t>.</a:t>
            </a:r>
          </a:p>
          <a:p>
            <a:pPr eaLnBrk="1" hangingPunct="1">
              <a:buFontTx/>
              <a:buBlip>
                <a:blip r:embed="rId3"/>
              </a:buBlip>
            </a:pPr>
            <a:r>
              <a:rPr lang="en-US" dirty="0" smtClean="0"/>
              <a:t>The green gene (y) is recessive in peas.</a:t>
            </a:r>
          </a:p>
          <a:p>
            <a:pPr eaLnBrk="1" hangingPunct="1">
              <a:buFontTx/>
              <a:buBlip>
                <a:blip r:embed="rId3"/>
              </a:buBlip>
            </a:pPr>
            <a:r>
              <a:rPr lang="en-US" dirty="0" smtClean="0"/>
              <a:t>Hybrid parents may produce homozygous offspring with the recessive trait appearing in the phenotype.</a:t>
            </a:r>
          </a:p>
          <a:p>
            <a:pPr eaLnBrk="1" hangingPunct="1">
              <a:buFontTx/>
              <a:buBlip>
                <a:blip r:embed="rId3"/>
              </a:buBlip>
            </a:pPr>
            <a:r>
              <a:rPr lang="en-US" dirty="0" err="1" smtClean="0"/>
              <a:t>Yy</a:t>
            </a:r>
            <a:r>
              <a:rPr lang="en-US" dirty="0" smtClean="0"/>
              <a:t> (yellow) + </a:t>
            </a:r>
            <a:r>
              <a:rPr lang="en-US" dirty="0" err="1" smtClean="0"/>
              <a:t>Yy</a:t>
            </a:r>
            <a:r>
              <a:rPr lang="en-US" dirty="0" smtClean="0"/>
              <a:t> (yellow) &gt; </a:t>
            </a:r>
            <a:r>
              <a:rPr lang="en-US" dirty="0" err="1" smtClean="0"/>
              <a:t>yy</a:t>
            </a:r>
            <a:r>
              <a:rPr lang="en-US" dirty="0" smtClean="0"/>
              <a:t> (green)</a:t>
            </a:r>
          </a:p>
        </p:txBody>
      </p:sp>
    </p:spTree>
    <p:extLst>
      <p:ext uri="{BB962C8B-B14F-4D97-AF65-F5344CB8AC3E}">
        <p14:creationId xmlns:p14="http://schemas.microsoft.com/office/powerpoint/2010/main" val="41737578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 calcmode="lin" valueType="num">
                                      <p:cBhvr additive="base">
                                        <p:cTn id="7" dur="5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3251">
                                            <p:txEl>
                                              <p:pRg st="1" end="1"/>
                                            </p:txEl>
                                          </p:spTgt>
                                        </p:tgtEl>
                                        <p:attrNameLst>
                                          <p:attrName>style.visibility</p:attrName>
                                        </p:attrNameLst>
                                      </p:cBhvr>
                                      <p:to>
                                        <p:strVal val="visible"/>
                                      </p:to>
                                    </p:set>
                                    <p:anim calcmode="lin" valueType="num">
                                      <p:cBhvr additive="base">
                                        <p:cTn id="13" dur="500" fill="hold"/>
                                        <p:tgtEl>
                                          <p:spTgt spid="532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32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3251">
                                            <p:txEl>
                                              <p:pRg st="2" end="2"/>
                                            </p:txEl>
                                          </p:spTgt>
                                        </p:tgtEl>
                                        <p:attrNameLst>
                                          <p:attrName>style.visibility</p:attrName>
                                        </p:attrNameLst>
                                      </p:cBhvr>
                                      <p:to>
                                        <p:strVal val="visible"/>
                                      </p:to>
                                    </p:set>
                                    <p:anim calcmode="lin" valueType="num">
                                      <p:cBhvr additive="base">
                                        <p:cTn id="19" dur="500" fill="hold"/>
                                        <p:tgtEl>
                                          <p:spTgt spid="5325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32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3251">
                                            <p:txEl>
                                              <p:pRg st="3" end="3"/>
                                            </p:txEl>
                                          </p:spTgt>
                                        </p:tgtEl>
                                        <p:attrNameLst>
                                          <p:attrName>style.visibility</p:attrName>
                                        </p:attrNameLst>
                                      </p:cBhvr>
                                      <p:to>
                                        <p:strVal val="visible"/>
                                      </p:to>
                                    </p:set>
                                    <p:anim calcmode="lin" valueType="num">
                                      <p:cBhvr additive="base">
                                        <p:cTn id="25" dur="500" fill="hold"/>
                                        <p:tgtEl>
                                          <p:spTgt spid="5325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325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D94C17DB-13C3-4A9C-8C33-C1C6C19CF0D3}" type="slidenum">
              <a:rPr lang="en-US" sz="1400" smtClean="0"/>
              <a:pPr eaLnBrk="1" hangingPunct="1"/>
              <a:t>11</a:t>
            </a:fld>
            <a:endParaRPr lang="en-US" sz="1400" smtClean="0"/>
          </a:p>
        </p:txBody>
      </p:sp>
      <p:sp>
        <p:nvSpPr>
          <p:cNvPr id="15363" name="Rectangle 2"/>
          <p:cNvSpPr>
            <a:spLocks noGrp="1" noChangeArrowheads="1"/>
          </p:cNvSpPr>
          <p:nvPr>
            <p:ph type="title"/>
          </p:nvPr>
        </p:nvSpPr>
        <p:spPr/>
        <p:txBody>
          <a:bodyPr/>
          <a:lstStyle/>
          <a:p>
            <a:pPr eaLnBrk="1" hangingPunct="1"/>
            <a:r>
              <a:rPr lang="en-US" smtClean="0"/>
              <a:t>Predicting Offspring</a:t>
            </a:r>
          </a:p>
        </p:txBody>
      </p:sp>
      <p:sp>
        <p:nvSpPr>
          <p:cNvPr id="56323" name="Rectangle 3"/>
          <p:cNvSpPr>
            <a:spLocks noGrp="1" noChangeArrowheads="1"/>
          </p:cNvSpPr>
          <p:nvPr>
            <p:ph type="body" idx="1"/>
          </p:nvPr>
        </p:nvSpPr>
        <p:spPr/>
        <p:txBody>
          <a:bodyPr/>
          <a:lstStyle/>
          <a:p>
            <a:pPr eaLnBrk="1" hangingPunct="1">
              <a:buFontTx/>
              <a:buBlip>
                <a:blip r:embed="rId3"/>
              </a:buBlip>
            </a:pPr>
            <a:r>
              <a:rPr lang="en-US" smtClean="0"/>
              <a:t>Each gene is signified by a letter</a:t>
            </a:r>
          </a:p>
          <a:p>
            <a:pPr eaLnBrk="1" hangingPunct="1">
              <a:buFontTx/>
              <a:buBlip>
                <a:blip r:embed="rId3"/>
              </a:buBlip>
            </a:pPr>
            <a:r>
              <a:rPr lang="en-US" smtClean="0"/>
              <a:t>Each gene is paired with another – one gene from each parent</a:t>
            </a:r>
          </a:p>
          <a:p>
            <a:pPr eaLnBrk="1" hangingPunct="1">
              <a:buFontTx/>
              <a:buBlip>
                <a:blip r:embed="rId3"/>
              </a:buBlip>
            </a:pPr>
            <a:r>
              <a:rPr lang="en-US" smtClean="0"/>
              <a:t>If the letter is capitalized it is a dominant gene</a:t>
            </a:r>
          </a:p>
          <a:p>
            <a:pPr eaLnBrk="1" hangingPunct="1">
              <a:buFontTx/>
              <a:buBlip>
                <a:blip r:embed="rId3"/>
              </a:buBlip>
            </a:pPr>
            <a:r>
              <a:rPr lang="en-US" smtClean="0"/>
              <a:t>If the letter is not capitalized it is a recessive gene</a:t>
            </a:r>
          </a:p>
        </p:txBody>
      </p:sp>
    </p:spTree>
    <p:extLst>
      <p:ext uri="{BB962C8B-B14F-4D97-AF65-F5344CB8AC3E}">
        <p14:creationId xmlns:p14="http://schemas.microsoft.com/office/powerpoint/2010/main" val="446157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 calcmode="lin" valueType="num">
                                      <p:cBhvr additive="base">
                                        <p:cTn id="7" dur="5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6323">
                                            <p:txEl>
                                              <p:pRg st="1" end="1"/>
                                            </p:txEl>
                                          </p:spTgt>
                                        </p:tgtEl>
                                        <p:attrNameLst>
                                          <p:attrName>style.visibility</p:attrName>
                                        </p:attrNameLst>
                                      </p:cBhvr>
                                      <p:to>
                                        <p:strVal val="visible"/>
                                      </p:to>
                                    </p:set>
                                    <p:anim calcmode="lin" valueType="num">
                                      <p:cBhvr additive="base">
                                        <p:cTn id="13" dur="500" fill="hold"/>
                                        <p:tgtEl>
                                          <p:spTgt spid="563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63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6323">
                                            <p:txEl>
                                              <p:pRg st="2" end="2"/>
                                            </p:txEl>
                                          </p:spTgt>
                                        </p:tgtEl>
                                        <p:attrNameLst>
                                          <p:attrName>style.visibility</p:attrName>
                                        </p:attrNameLst>
                                      </p:cBhvr>
                                      <p:to>
                                        <p:strVal val="visible"/>
                                      </p:to>
                                    </p:set>
                                    <p:anim calcmode="lin" valueType="num">
                                      <p:cBhvr additive="base">
                                        <p:cTn id="19" dur="500" fill="hold"/>
                                        <p:tgtEl>
                                          <p:spTgt spid="563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63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6323">
                                            <p:txEl>
                                              <p:pRg st="3" end="3"/>
                                            </p:txEl>
                                          </p:spTgt>
                                        </p:tgtEl>
                                        <p:attrNameLst>
                                          <p:attrName>style.visibility</p:attrName>
                                        </p:attrNameLst>
                                      </p:cBhvr>
                                      <p:to>
                                        <p:strVal val="visible"/>
                                      </p:to>
                                    </p:set>
                                    <p:anim calcmode="lin" valueType="num">
                                      <p:cBhvr additive="base">
                                        <p:cTn id="25" dur="500" fill="hold"/>
                                        <p:tgtEl>
                                          <p:spTgt spid="5632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632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5DA52711-7412-4715-990F-C4D1E0AF7018}" type="slidenum">
              <a:rPr lang="en-US" sz="1400" smtClean="0"/>
              <a:pPr eaLnBrk="1" hangingPunct="1"/>
              <a:t>12</a:t>
            </a:fld>
            <a:endParaRPr lang="en-US" sz="1400" smtClean="0"/>
          </a:p>
        </p:txBody>
      </p:sp>
      <p:sp>
        <p:nvSpPr>
          <p:cNvPr id="16387" name="Rectangle 2"/>
          <p:cNvSpPr>
            <a:spLocks noGrp="1" noChangeArrowheads="1"/>
          </p:cNvSpPr>
          <p:nvPr>
            <p:ph type="title"/>
          </p:nvPr>
        </p:nvSpPr>
        <p:spPr/>
        <p:txBody>
          <a:bodyPr/>
          <a:lstStyle/>
          <a:p>
            <a:pPr eaLnBrk="1" hangingPunct="1"/>
            <a:r>
              <a:rPr lang="en-US" dirty="0" smtClean="0"/>
              <a:t>An Example: Coat Color</a:t>
            </a:r>
          </a:p>
        </p:txBody>
      </p:sp>
      <p:sp>
        <p:nvSpPr>
          <p:cNvPr id="57347" name="Rectangle 3"/>
          <p:cNvSpPr>
            <a:spLocks noGrp="1" noChangeArrowheads="1"/>
          </p:cNvSpPr>
          <p:nvPr>
            <p:ph type="body" idx="1"/>
          </p:nvPr>
        </p:nvSpPr>
        <p:spPr/>
        <p:txBody>
          <a:bodyPr/>
          <a:lstStyle/>
          <a:p>
            <a:pPr eaLnBrk="1" hangingPunct="1">
              <a:buFontTx/>
              <a:buBlip>
                <a:blip r:embed="rId3"/>
              </a:buBlip>
            </a:pPr>
            <a:r>
              <a:rPr lang="en-US" dirty="0" smtClean="0"/>
              <a:t>If solid is a dominant trait, it is represented by the letter “S.”</a:t>
            </a:r>
          </a:p>
          <a:p>
            <a:pPr eaLnBrk="1" hangingPunct="1">
              <a:buFontTx/>
              <a:buBlip>
                <a:blip r:embed="rId3"/>
              </a:buBlip>
            </a:pPr>
            <a:r>
              <a:rPr lang="en-US" dirty="0" smtClean="0"/>
              <a:t>If a parent is homozygous for the genetic trait of solid coat color, the gene pair would be “SS.”</a:t>
            </a:r>
          </a:p>
          <a:p>
            <a:pPr eaLnBrk="1" hangingPunct="1">
              <a:buFontTx/>
              <a:buBlip>
                <a:blip r:embed="rId3"/>
              </a:buBlip>
            </a:pPr>
            <a:r>
              <a:rPr lang="en-US" dirty="0" smtClean="0"/>
              <a:t>If it is heterozygous for solid coat color, the gene pair would be “Ss.”</a:t>
            </a:r>
          </a:p>
        </p:txBody>
      </p:sp>
    </p:spTree>
    <p:extLst>
      <p:ext uri="{BB962C8B-B14F-4D97-AF65-F5344CB8AC3E}">
        <p14:creationId xmlns:p14="http://schemas.microsoft.com/office/powerpoint/2010/main" val="37586745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anim calcmode="lin" valueType="num">
                                      <p:cBhvr additive="base">
                                        <p:cTn id="7" dur="500" fill="hold"/>
                                        <p:tgtEl>
                                          <p:spTgt spid="573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73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7347">
                                            <p:txEl>
                                              <p:pRg st="1" end="1"/>
                                            </p:txEl>
                                          </p:spTgt>
                                        </p:tgtEl>
                                        <p:attrNameLst>
                                          <p:attrName>style.visibility</p:attrName>
                                        </p:attrNameLst>
                                      </p:cBhvr>
                                      <p:to>
                                        <p:strVal val="visible"/>
                                      </p:to>
                                    </p:set>
                                    <p:anim calcmode="lin" valueType="num">
                                      <p:cBhvr additive="base">
                                        <p:cTn id="13" dur="500" fill="hold"/>
                                        <p:tgtEl>
                                          <p:spTgt spid="573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73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7347">
                                            <p:txEl>
                                              <p:pRg st="2" end="2"/>
                                            </p:txEl>
                                          </p:spTgt>
                                        </p:tgtEl>
                                        <p:attrNameLst>
                                          <p:attrName>style.visibility</p:attrName>
                                        </p:attrNameLst>
                                      </p:cBhvr>
                                      <p:to>
                                        <p:strVal val="visible"/>
                                      </p:to>
                                    </p:set>
                                    <p:anim calcmode="lin" valueType="num">
                                      <p:cBhvr additive="base">
                                        <p:cTn id="19" dur="500" fill="hold"/>
                                        <p:tgtEl>
                                          <p:spTgt spid="5734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734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63392168-D5BA-486B-B1D7-EDBE70835EAC}" type="slidenum">
              <a:rPr lang="en-US" sz="1400" smtClean="0"/>
              <a:pPr eaLnBrk="1" hangingPunct="1"/>
              <a:t>13</a:t>
            </a:fld>
            <a:endParaRPr lang="en-US" sz="1400" smtClean="0"/>
          </a:p>
        </p:txBody>
      </p:sp>
      <p:sp>
        <p:nvSpPr>
          <p:cNvPr id="17411" name="Rectangle 2"/>
          <p:cNvSpPr>
            <a:spLocks noGrp="1" noChangeArrowheads="1"/>
          </p:cNvSpPr>
          <p:nvPr>
            <p:ph type="title"/>
          </p:nvPr>
        </p:nvSpPr>
        <p:spPr/>
        <p:txBody>
          <a:bodyPr/>
          <a:lstStyle/>
          <a:p>
            <a:pPr eaLnBrk="1" hangingPunct="1"/>
            <a:r>
              <a:rPr lang="en-US" smtClean="0"/>
              <a:t>Punnett Square</a:t>
            </a:r>
          </a:p>
        </p:txBody>
      </p:sp>
      <p:sp>
        <p:nvSpPr>
          <p:cNvPr id="17412" name="Rectangle 3"/>
          <p:cNvSpPr>
            <a:spLocks noGrp="1" noChangeArrowheads="1"/>
          </p:cNvSpPr>
          <p:nvPr>
            <p:ph type="body" idx="1"/>
          </p:nvPr>
        </p:nvSpPr>
        <p:spPr/>
        <p:txBody>
          <a:bodyPr/>
          <a:lstStyle/>
          <a:p>
            <a:pPr eaLnBrk="1" hangingPunct="1">
              <a:buClr>
                <a:srgbClr val="00CC00"/>
              </a:buClr>
              <a:buFontTx/>
              <a:buNone/>
            </a:pPr>
            <a:r>
              <a:rPr lang="en-US" smtClean="0"/>
              <a:t>Use a Punnett Square to determine the offspring for two homozygous parents:</a:t>
            </a:r>
          </a:p>
        </p:txBody>
      </p:sp>
      <p:graphicFrame>
        <p:nvGraphicFramePr>
          <p:cNvPr id="6" name="Content Placeholder 4"/>
          <p:cNvGraphicFramePr>
            <a:graphicFrameLocks/>
          </p:cNvGraphicFramePr>
          <p:nvPr>
            <p:extLst/>
          </p:nvPr>
        </p:nvGraphicFramePr>
        <p:xfrm>
          <a:off x="914400" y="2971800"/>
          <a:ext cx="6248400" cy="3352801"/>
        </p:xfrm>
        <a:graphic>
          <a:graphicData uri="http://schemas.openxmlformats.org/drawingml/2006/table">
            <a:tbl>
              <a:tblPr/>
              <a:tblGrid>
                <a:gridCol w="1413066"/>
                <a:gridCol w="684453"/>
                <a:gridCol w="1148117"/>
                <a:gridCol w="1501382"/>
                <a:gridCol w="1501382"/>
              </a:tblGrid>
              <a:tr h="401533">
                <a:tc>
                  <a:txBody>
                    <a:bodyPr/>
                    <a:lstStyle/>
                    <a:p>
                      <a:pPr algn="l" fontAlgn="b"/>
                      <a:endParaRPr lang="en-US" sz="11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b"/>
                      <a:r>
                        <a:rPr lang="en-US" sz="2400" b="0" i="0" u="none" strike="noStrike" dirty="0">
                          <a:solidFill>
                            <a:srgbClr val="000000"/>
                          </a:solidFill>
                          <a:effectLst/>
                          <a:latin typeface="Arial" pitchFamily="34" charset="0"/>
                          <a:cs typeface="Arial" pitchFamily="34" charset="0"/>
                        </a:rPr>
                        <a:t>Homozygous Parent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r>
              <a:tr h="542070">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3200" b="0" i="0" u="none" strike="noStrike" dirty="0" smtClean="0">
                          <a:solidFill>
                            <a:srgbClr val="000000"/>
                          </a:solidFill>
                          <a:effectLst/>
                          <a:latin typeface="Arial" pitchFamily="34" charset="0"/>
                          <a:cs typeface="Arial" pitchFamily="34" charset="0"/>
                        </a:rPr>
                        <a:t>S</a:t>
                      </a:r>
                      <a:endParaRPr lang="en-US" sz="3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3200" b="0" i="0" u="none" strike="noStrike" dirty="0" smtClean="0">
                          <a:solidFill>
                            <a:srgbClr val="000000"/>
                          </a:solidFill>
                          <a:effectLst/>
                          <a:latin typeface="Arial" pitchFamily="34" charset="0"/>
                          <a:cs typeface="Arial" pitchFamily="34" charset="0"/>
                        </a:rPr>
                        <a:t>S</a:t>
                      </a:r>
                      <a:endParaRPr lang="en-US" sz="3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599">
                <a:tc rowSpan="2" gridSpan="2">
                  <a:txBody>
                    <a:bodyPr/>
                    <a:lstStyle/>
                    <a:p>
                      <a:pPr algn="ctr" fontAlgn="ctr"/>
                      <a:r>
                        <a:rPr lang="en-US" sz="2400" b="0" i="0" u="none" strike="noStrike" dirty="0">
                          <a:solidFill>
                            <a:srgbClr val="000000"/>
                          </a:solidFill>
                          <a:effectLst/>
                          <a:latin typeface="Arial" pitchFamily="34" charset="0"/>
                          <a:cs typeface="Arial" pitchFamily="34" charset="0"/>
                        </a:rPr>
                        <a:t>Homozygous Parent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endParaRPr lang="en-US"/>
                    </a:p>
                  </a:txBody>
                  <a:tcPr/>
                </a:tc>
                <a:tc>
                  <a:txBody>
                    <a:bodyPr/>
                    <a:lstStyle/>
                    <a:p>
                      <a:pPr algn="ctr" fontAlgn="ctr"/>
                      <a:r>
                        <a:rPr lang="en-US" sz="3200" b="0" i="0" u="none" strike="noStrike" dirty="0" smtClean="0">
                          <a:solidFill>
                            <a:srgbClr val="000000"/>
                          </a:solidFill>
                          <a:effectLst/>
                          <a:latin typeface="Arial" pitchFamily="34" charset="0"/>
                          <a:cs typeface="Arial" pitchFamily="34" charset="0"/>
                        </a:rPr>
                        <a:t>S</a:t>
                      </a:r>
                      <a:endParaRPr lang="en-US" sz="3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599">
                <a:tc gridSpan="2" vMerge="1">
                  <a:txBody>
                    <a:bodyPr/>
                    <a:lstStyle/>
                    <a:p>
                      <a:endParaRPr lang="en-US"/>
                    </a:p>
                  </a:txBody>
                  <a:tcPr/>
                </a:tc>
                <a:tc hMerge="1" vMerge="1">
                  <a:txBody>
                    <a:bodyPr/>
                    <a:lstStyle/>
                    <a:p>
                      <a:endParaRPr lang="en-US"/>
                    </a:p>
                  </a:txBody>
                  <a:tcPr/>
                </a:tc>
                <a:tc>
                  <a:txBody>
                    <a:bodyPr/>
                    <a:lstStyle/>
                    <a:p>
                      <a:pPr algn="ctr" fontAlgn="ctr"/>
                      <a:r>
                        <a:rPr lang="en-US" sz="3200" b="0" i="0" u="none" strike="noStrike" dirty="0" smtClean="0">
                          <a:solidFill>
                            <a:srgbClr val="000000"/>
                          </a:solidFill>
                          <a:effectLst/>
                          <a:latin typeface="Arial" pitchFamily="34" charset="0"/>
                          <a:cs typeface="Arial" pitchFamily="34" charset="0"/>
                        </a:rPr>
                        <a:t>S</a:t>
                      </a:r>
                      <a:endParaRPr lang="en-US" sz="3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248699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6124835A-7FF2-483E-976A-4CA780B1E01E}" type="slidenum">
              <a:rPr lang="en-US" sz="1400" smtClean="0"/>
              <a:pPr eaLnBrk="1" hangingPunct="1"/>
              <a:t>14</a:t>
            </a:fld>
            <a:endParaRPr lang="en-US" sz="1400" smtClean="0"/>
          </a:p>
        </p:txBody>
      </p:sp>
      <p:sp>
        <p:nvSpPr>
          <p:cNvPr id="18435" name="Rectangle 2"/>
          <p:cNvSpPr>
            <a:spLocks noGrp="1" noChangeArrowheads="1"/>
          </p:cNvSpPr>
          <p:nvPr>
            <p:ph type="title"/>
          </p:nvPr>
        </p:nvSpPr>
        <p:spPr/>
        <p:txBody>
          <a:bodyPr/>
          <a:lstStyle/>
          <a:p>
            <a:pPr eaLnBrk="1" hangingPunct="1"/>
            <a:r>
              <a:rPr lang="en-US" smtClean="0"/>
              <a:t>Results of Homozygous Pairing</a:t>
            </a:r>
          </a:p>
        </p:txBody>
      </p:sp>
      <p:sp>
        <p:nvSpPr>
          <p:cNvPr id="60423" name="Text Box 7"/>
          <p:cNvSpPr txBox="1">
            <a:spLocks noChangeArrowheads="1"/>
          </p:cNvSpPr>
          <p:nvPr/>
        </p:nvSpPr>
        <p:spPr bwMode="auto">
          <a:xfrm>
            <a:off x="1066800" y="5334000"/>
            <a:ext cx="6705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algn="ctr" eaLnBrk="1" hangingPunct="1">
              <a:spcBef>
                <a:spcPct val="50000"/>
              </a:spcBef>
            </a:pPr>
            <a:r>
              <a:rPr lang="en-US" sz="2800" dirty="0"/>
              <a:t>What is the percent chance </a:t>
            </a:r>
            <a:r>
              <a:rPr lang="en-US" sz="2800" dirty="0" smtClean="0"/>
              <a:t>that offspring </a:t>
            </a:r>
            <a:r>
              <a:rPr lang="en-US" sz="2800" dirty="0"/>
              <a:t>will </a:t>
            </a:r>
            <a:r>
              <a:rPr lang="en-US" sz="2800" dirty="0" smtClean="0"/>
              <a:t>have solid coat color?</a:t>
            </a:r>
            <a:endParaRPr lang="en-US" sz="2800" dirty="0"/>
          </a:p>
        </p:txBody>
      </p:sp>
      <p:graphicFrame>
        <p:nvGraphicFramePr>
          <p:cNvPr id="7" name="Content Placeholder 4"/>
          <p:cNvGraphicFramePr>
            <a:graphicFrameLocks/>
          </p:cNvGraphicFramePr>
          <p:nvPr>
            <p:extLst/>
          </p:nvPr>
        </p:nvGraphicFramePr>
        <p:xfrm>
          <a:off x="1295400" y="1949668"/>
          <a:ext cx="6248400" cy="3352801"/>
        </p:xfrm>
        <a:graphic>
          <a:graphicData uri="http://schemas.openxmlformats.org/drawingml/2006/table">
            <a:tbl>
              <a:tblPr/>
              <a:tblGrid>
                <a:gridCol w="1413066"/>
                <a:gridCol w="684453"/>
                <a:gridCol w="1148117"/>
                <a:gridCol w="1501382"/>
                <a:gridCol w="1501382"/>
              </a:tblGrid>
              <a:tr h="401533">
                <a:tc>
                  <a:txBody>
                    <a:bodyPr/>
                    <a:lstStyle/>
                    <a:p>
                      <a:pPr algn="l" fontAlgn="b"/>
                      <a:endParaRPr lang="en-US" sz="11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b"/>
                      <a:r>
                        <a:rPr lang="en-US" sz="2400" b="0" i="0" u="none" strike="noStrike" dirty="0">
                          <a:solidFill>
                            <a:srgbClr val="000000"/>
                          </a:solidFill>
                          <a:effectLst/>
                          <a:latin typeface="Arial" pitchFamily="34" charset="0"/>
                          <a:cs typeface="Arial" pitchFamily="34" charset="0"/>
                        </a:rPr>
                        <a:t>Homozygous Parent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r>
              <a:tr h="542070">
                <a:tc>
                  <a:txBody>
                    <a:bodyPr/>
                    <a:lstStyle/>
                    <a:p>
                      <a:pPr algn="l" fontAlgn="b"/>
                      <a:endParaRPr lang="en-US" sz="1100" b="0" i="0" u="none" strike="noStrike" dirty="0">
                        <a:solidFill>
                          <a:srgbClr val="000000"/>
                        </a:solidFill>
                        <a:effectLst/>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3200" b="0" i="0" u="none" strike="noStrike" dirty="0" smtClean="0">
                          <a:solidFill>
                            <a:srgbClr val="000000"/>
                          </a:solidFill>
                          <a:effectLst/>
                          <a:latin typeface="Arial" pitchFamily="34" charset="0"/>
                          <a:cs typeface="Arial" pitchFamily="34" charset="0"/>
                        </a:rPr>
                        <a:t>S</a:t>
                      </a:r>
                      <a:endParaRPr lang="en-US" sz="3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3200" b="0" i="0" u="none" strike="noStrike" dirty="0" smtClean="0">
                          <a:solidFill>
                            <a:srgbClr val="000000"/>
                          </a:solidFill>
                          <a:effectLst/>
                          <a:latin typeface="Arial" pitchFamily="34" charset="0"/>
                          <a:cs typeface="Arial" pitchFamily="34" charset="0"/>
                        </a:rPr>
                        <a:t>S</a:t>
                      </a:r>
                      <a:endParaRPr lang="en-US" sz="3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599">
                <a:tc rowSpan="2" gridSpan="2">
                  <a:txBody>
                    <a:bodyPr/>
                    <a:lstStyle/>
                    <a:p>
                      <a:pPr algn="ctr" fontAlgn="ctr"/>
                      <a:r>
                        <a:rPr lang="en-US" sz="2400" b="0" i="0" u="none" strike="noStrike" dirty="0">
                          <a:solidFill>
                            <a:srgbClr val="000000"/>
                          </a:solidFill>
                          <a:effectLst/>
                          <a:latin typeface="Arial" pitchFamily="34" charset="0"/>
                          <a:cs typeface="Arial" pitchFamily="34" charset="0"/>
                        </a:rPr>
                        <a:t>Homozygous Parent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endParaRPr lang="en-US"/>
                    </a:p>
                  </a:txBody>
                  <a:tcPr/>
                </a:tc>
                <a:tc>
                  <a:txBody>
                    <a:bodyPr/>
                    <a:lstStyle/>
                    <a:p>
                      <a:pPr algn="ctr" fontAlgn="ctr"/>
                      <a:r>
                        <a:rPr lang="en-US" sz="3200" b="0" i="0" u="none" strike="noStrike" dirty="0" smtClean="0">
                          <a:solidFill>
                            <a:srgbClr val="000000"/>
                          </a:solidFill>
                          <a:effectLst/>
                          <a:latin typeface="Arial" pitchFamily="34" charset="0"/>
                          <a:cs typeface="Arial" pitchFamily="34" charset="0"/>
                        </a:rPr>
                        <a:t>S</a:t>
                      </a:r>
                      <a:endParaRPr lang="en-US" sz="3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6600" b="0" i="0" u="none" strike="noStrike" dirty="0">
                          <a:solidFill>
                            <a:srgbClr val="000000"/>
                          </a:solidFill>
                          <a:effectLst/>
                          <a:latin typeface="Arial Rounded MT Bold" pitchFamily="34" charset="0"/>
                        </a:rPr>
                        <a:t> </a:t>
                      </a:r>
                      <a:r>
                        <a:rPr lang="en-US" sz="6600" b="0" i="0" u="none" strike="noStrike" dirty="0" smtClean="0">
                          <a:solidFill>
                            <a:srgbClr val="000000"/>
                          </a:solidFill>
                          <a:effectLst/>
                          <a:latin typeface="Arial Rounded MT Bold" pitchFamily="34" charset="0"/>
                        </a:rPr>
                        <a:t>SS</a:t>
                      </a:r>
                      <a:endParaRPr lang="en-US" sz="6600" b="0" i="0" u="none" strike="noStrike" dirty="0">
                        <a:solidFill>
                          <a:srgbClr val="000000"/>
                        </a:solidFill>
                        <a:effectLst/>
                        <a:latin typeface="Arial Rounded MT Bold"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100" b="0" i="0" u="none" strike="noStrike" dirty="0">
                          <a:solidFill>
                            <a:srgbClr val="000000"/>
                          </a:solidFill>
                          <a:effectLst/>
                          <a:latin typeface="Calibri"/>
                        </a:rPr>
                        <a:t> </a:t>
                      </a:r>
                      <a:r>
                        <a:rPr lang="en-US" sz="6600" b="0" i="0" u="none" strike="noStrike" dirty="0" smtClean="0">
                          <a:solidFill>
                            <a:srgbClr val="000000"/>
                          </a:solidFill>
                          <a:effectLst/>
                          <a:latin typeface="Arial Rounded MT Bold" pitchFamily="34" charset="0"/>
                        </a:rPr>
                        <a:t>SS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599">
                <a:tc gridSpan="2" vMerge="1">
                  <a:txBody>
                    <a:bodyPr/>
                    <a:lstStyle/>
                    <a:p>
                      <a:endParaRPr lang="en-US"/>
                    </a:p>
                  </a:txBody>
                  <a:tcPr/>
                </a:tc>
                <a:tc hMerge="1" vMerge="1">
                  <a:txBody>
                    <a:bodyPr/>
                    <a:lstStyle/>
                    <a:p>
                      <a:endParaRPr lang="en-US"/>
                    </a:p>
                  </a:txBody>
                  <a:tcPr/>
                </a:tc>
                <a:tc>
                  <a:txBody>
                    <a:bodyPr/>
                    <a:lstStyle/>
                    <a:p>
                      <a:pPr algn="ctr" fontAlgn="ctr"/>
                      <a:r>
                        <a:rPr lang="en-US" sz="3200" b="0" i="0" u="none" strike="noStrike" dirty="0" smtClean="0">
                          <a:solidFill>
                            <a:srgbClr val="000000"/>
                          </a:solidFill>
                          <a:effectLst/>
                          <a:latin typeface="Arial" pitchFamily="34" charset="0"/>
                          <a:cs typeface="Arial" pitchFamily="34" charset="0"/>
                        </a:rPr>
                        <a:t>S</a:t>
                      </a:r>
                      <a:endParaRPr lang="en-US" sz="3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100" b="0" i="0" u="none" strike="noStrike" dirty="0">
                          <a:solidFill>
                            <a:srgbClr val="000000"/>
                          </a:solidFill>
                          <a:effectLst/>
                          <a:latin typeface="Calibri"/>
                        </a:rPr>
                        <a:t> </a:t>
                      </a:r>
                      <a:r>
                        <a:rPr lang="en-US" sz="6600" b="0" i="0" u="none" strike="noStrike" dirty="0" smtClean="0">
                          <a:solidFill>
                            <a:srgbClr val="000000"/>
                          </a:solidFill>
                          <a:effectLst/>
                          <a:latin typeface="Arial Rounded MT Bold" pitchFamily="34" charset="0"/>
                        </a:rPr>
                        <a:t>SS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100" b="0" i="0" u="none" strike="noStrike" dirty="0">
                          <a:solidFill>
                            <a:srgbClr val="000000"/>
                          </a:solidFill>
                          <a:effectLst/>
                          <a:latin typeface="Calibri"/>
                        </a:rPr>
                        <a:t> </a:t>
                      </a:r>
                      <a:r>
                        <a:rPr lang="en-US" sz="6600" b="0" i="0" u="none" strike="noStrike" dirty="0" smtClean="0">
                          <a:solidFill>
                            <a:srgbClr val="000000"/>
                          </a:solidFill>
                          <a:effectLst/>
                          <a:latin typeface="Arial Rounded MT Bold" pitchFamily="34" charset="0"/>
                        </a:rPr>
                        <a:t>SS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203137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0423">
                                            <p:txEl>
                                              <p:pRg st="0" end="0"/>
                                            </p:txEl>
                                          </p:spTgt>
                                        </p:tgtEl>
                                        <p:attrNameLst>
                                          <p:attrName>style.visibility</p:attrName>
                                        </p:attrNameLst>
                                      </p:cBhvr>
                                      <p:to>
                                        <p:strVal val="visible"/>
                                      </p:to>
                                    </p:set>
                                    <p:anim calcmode="lin" valueType="num">
                                      <p:cBhvr additive="base">
                                        <p:cTn id="7" dur="500" fill="hold"/>
                                        <p:tgtEl>
                                          <p:spTgt spid="604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D8B74F36-EF02-41C8-ABDE-8DF747C97D36}" type="slidenum">
              <a:rPr lang="en-US" sz="1400" smtClean="0"/>
              <a:pPr eaLnBrk="1" hangingPunct="1"/>
              <a:t>15</a:t>
            </a:fld>
            <a:endParaRPr lang="en-US" sz="1400" smtClean="0"/>
          </a:p>
        </p:txBody>
      </p:sp>
      <p:sp>
        <p:nvSpPr>
          <p:cNvPr id="19459" name="Rectangle 2"/>
          <p:cNvSpPr>
            <a:spLocks noGrp="1" noChangeArrowheads="1"/>
          </p:cNvSpPr>
          <p:nvPr>
            <p:ph type="title"/>
          </p:nvPr>
        </p:nvSpPr>
        <p:spPr/>
        <p:txBody>
          <a:bodyPr>
            <a:normAutofit fontScale="90000"/>
          </a:bodyPr>
          <a:lstStyle/>
          <a:p>
            <a:pPr eaLnBrk="1" hangingPunct="1"/>
            <a:r>
              <a:rPr lang="en-US" sz="4000" smtClean="0"/>
              <a:t>Let’s see how recessive genes reappear…</a:t>
            </a:r>
          </a:p>
        </p:txBody>
      </p:sp>
      <p:sp>
        <p:nvSpPr>
          <p:cNvPr id="19460" name="Rectangle 3"/>
          <p:cNvSpPr>
            <a:spLocks noGrp="1" noChangeArrowheads="1"/>
          </p:cNvSpPr>
          <p:nvPr>
            <p:ph type="body" idx="1"/>
          </p:nvPr>
        </p:nvSpPr>
        <p:spPr/>
        <p:txBody>
          <a:bodyPr/>
          <a:lstStyle/>
          <a:p>
            <a:pPr eaLnBrk="1" hangingPunct="1">
              <a:buClr>
                <a:srgbClr val="00CC00"/>
              </a:buClr>
              <a:buFontTx/>
              <a:buNone/>
            </a:pPr>
            <a:r>
              <a:rPr lang="en-US" smtClean="0"/>
              <a:t>Use a Punnett Square to determine the offspring for two heterozygous parents:</a:t>
            </a:r>
          </a:p>
        </p:txBody>
      </p:sp>
      <p:graphicFrame>
        <p:nvGraphicFramePr>
          <p:cNvPr id="6" name="Content Placeholder 4"/>
          <p:cNvGraphicFramePr>
            <a:graphicFrameLocks/>
          </p:cNvGraphicFramePr>
          <p:nvPr>
            <p:extLst/>
          </p:nvPr>
        </p:nvGraphicFramePr>
        <p:xfrm>
          <a:off x="1066800" y="2895600"/>
          <a:ext cx="6248400" cy="3352801"/>
        </p:xfrm>
        <a:graphic>
          <a:graphicData uri="http://schemas.openxmlformats.org/drawingml/2006/table">
            <a:tbl>
              <a:tblPr/>
              <a:tblGrid>
                <a:gridCol w="1413066"/>
                <a:gridCol w="684453"/>
                <a:gridCol w="1148117"/>
                <a:gridCol w="1501382"/>
                <a:gridCol w="1501382"/>
              </a:tblGrid>
              <a:tr h="401533">
                <a:tc>
                  <a:txBody>
                    <a:bodyPr/>
                    <a:lstStyle/>
                    <a:p>
                      <a:pPr algn="l" fontAlgn="b"/>
                      <a:endParaRPr lang="en-US" sz="11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b"/>
                      <a:r>
                        <a:rPr lang="en-US" sz="2400" b="0" i="0" u="none" strike="noStrike" dirty="0" smtClean="0">
                          <a:solidFill>
                            <a:srgbClr val="000000"/>
                          </a:solidFill>
                          <a:effectLst/>
                          <a:latin typeface="Arial" pitchFamily="34" charset="0"/>
                          <a:cs typeface="Arial" pitchFamily="34" charset="0"/>
                        </a:rPr>
                        <a:t>Heterozygous </a:t>
                      </a:r>
                      <a:r>
                        <a:rPr lang="en-US" sz="2400" b="0" i="0" u="none" strike="noStrike" dirty="0">
                          <a:solidFill>
                            <a:srgbClr val="000000"/>
                          </a:solidFill>
                          <a:effectLst/>
                          <a:latin typeface="Arial" pitchFamily="34" charset="0"/>
                          <a:cs typeface="Arial" pitchFamily="34" charset="0"/>
                        </a:rPr>
                        <a:t>Parent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r>
              <a:tr h="542070">
                <a:tc>
                  <a:txBody>
                    <a:bodyPr/>
                    <a:lstStyle/>
                    <a:p>
                      <a:pPr algn="l" fontAlgn="b"/>
                      <a:endParaRPr lang="en-US" sz="1100" b="0" i="0" u="none" strike="noStrike" dirty="0">
                        <a:solidFill>
                          <a:srgbClr val="000000"/>
                        </a:solidFill>
                        <a:effectLst/>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3200" b="0" i="0" u="none" strike="noStrike" dirty="0" smtClean="0">
                          <a:solidFill>
                            <a:srgbClr val="000000"/>
                          </a:solidFill>
                          <a:effectLst/>
                          <a:latin typeface="Arial" pitchFamily="34" charset="0"/>
                          <a:cs typeface="Arial" pitchFamily="34" charset="0"/>
                        </a:rPr>
                        <a:t>S</a:t>
                      </a:r>
                      <a:endParaRPr lang="en-US" sz="3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3200" b="0" i="0" u="none" strike="noStrike" dirty="0" smtClean="0">
                          <a:solidFill>
                            <a:srgbClr val="000000"/>
                          </a:solidFill>
                          <a:effectLst/>
                          <a:latin typeface="Arial" pitchFamily="34" charset="0"/>
                          <a:cs typeface="Arial" pitchFamily="34" charset="0"/>
                        </a:rPr>
                        <a:t>s</a:t>
                      </a:r>
                      <a:endParaRPr lang="en-US" sz="3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599">
                <a:tc rowSpan="2" gridSpan="2">
                  <a:txBody>
                    <a:bodyPr/>
                    <a:lstStyle/>
                    <a:p>
                      <a:pPr algn="ctr" fontAlgn="ctr"/>
                      <a:r>
                        <a:rPr lang="en-US" sz="2400" b="0" i="0" u="none" strike="noStrike" dirty="0" smtClean="0">
                          <a:solidFill>
                            <a:srgbClr val="000000"/>
                          </a:solidFill>
                          <a:effectLst/>
                          <a:latin typeface="Arial" pitchFamily="34" charset="0"/>
                          <a:cs typeface="Arial" pitchFamily="34" charset="0"/>
                        </a:rPr>
                        <a:t>Heterozygous </a:t>
                      </a:r>
                      <a:r>
                        <a:rPr lang="en-US" sz="2400" b="0" i="0" u="none" strike="noStrike" dirty="0">
                          <a:solidFill>
                            <a:srgbClr val="000000"/>
                          </a:solidFill>
                          <a:effectLst/>
                          <a:latin typeface="Arial" pitchFamily="34" charset="0"/>
                          <a:cs typeface="Arial" pitchFamily="34" charset="0"/>
                        </a:rPr>
                        <a:t>Parent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endParaRPr lang="en-US"/>
                    </a:p>
                  </a:txBody>
                  <a:tcPr/>
                </a:tc>
                <a:tc>
                  <a:txBody>
                    <a:bodyPr/>
                    <a:lstStyle/>
                    <a:p>
                      <a:pPr algn="ctr" fontAlgn="ctr"/>
                      <a:r>
                        <a:rPr lang="en-US" sz="3200" b="0" i="0" u="none" strike="noStrike" dirty="0" smtClean="0">
                          <a:solidFill>
                            <a:srgbClr val="000000"/>
                          </a:solidFill>
                          <a:effectLst/>
                          <a:latin typeface="Arial" pitchFamily="34" charset="0"/>
                          <a:cs typeface="Arial" pitchFamily="34" charset="0"/>
                        </a:rPr>
                        <a:t>S</a:t>
                      </a:r>
                      <a:endParaRPr lang="en-US" sz="3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6600" b="0" i="0" u="none" strike="noStrike" dirty="0">
                          <a:solidFill>
                            <a:srgbClr val="000000"/>
                          </a:solidFill>
                          <a:effectLst/>
                          <a:latin typeface="Arial Rounded MT Bold"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100" b="0" i="0" u="none" strike="noStrike" dirty="0">
                          <a:solidFill>
                            <a:srgbClr val="000000"/>
                          </a:solidFill>
                          <a:effectLst/>
                          <a:latin typeface="Calibri"/>
                        </a:rPr>
                        <a:t> </a:t>
                      </a:r>
                      <a:endParaRPr lang="en-US" sz="6600" b="0" i="0" u="none" strike="noStrike" dirty="0" smtClean="0">
                        <a:solidFill>
                          <a:srgbClr val="000000"/>
                        </a:solidFill>
                        <a:effectLst/>
                        <a:latin typeface="Arial Rounded MT Bold"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599">
                <a:tc gridSpan="2" vMerge="1">
                  <a:txBody>
                    <a:bodyPr/>
                    <a:lstStyle/>
                    <a:p>
                      <a:endParaRPr lang="en-US"/>
                    </a:p>
                  </a:txBody>
                  <a:tcPr/>
                </a:tc>
                <a:tc hMerge="1" vMerge="1">
                  <a:txBody>
                    <a:bodyPr/>
                    <a:lstStyle/>
                    <a:p>
                      <a:endParaRPr lang="en-US"/>
                    </a:p>
                  </a:txBody>
                  <a:tcPr/>
                </a:tc>
                <a:tc>
                  <a:txBody>
                    <a:bodyPr/>
                    <a:lstStyle/>
                    <a:p>
                      <a:pPr algn="ctr" fontAlgn="ctr"/>
                      <a:r>
                        <a:rPr lang="en-US" sz="3200" b="0" i="0" u="none" strike="noStrike" dirty="0" smtClean="0">
                          <a:solidFill>
                            <a:srgbClr val="000000"/>
                          </a:solidFill>
                          <a:effectLst/>
                          <a:latin typeface="Arial" pitchFamily="34" charset="0"/>
                          <a:cs typeface="Arial" pitchFamily="34" charset="0"/>
                        </a:rPr>
                        <a:t>s</a:t>
                      </a:r>
                      <a:endParaRPr lang="en-US" sz="3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100" b="0" i="0" u="none" strike="noStrike" dirty="0">
                          <a:solidFill>
                            <a:srgbClr val="000000"/>
                          </a:solidFill>
                          <a:effectLst/>
                          <a:latin typeface="Calibri"/>
                        </a:rPr>
                        <a:t> </a:t>
                      </a:r>
                      <a:endParaRPr lang="en-US" sz="6600" b="0" i="0" u="none" strike="noStrike" dirty="0" smtClean="0">
                        <a:solidFill>
                          <a:srgbClr val="000000"/>
                        </a:solidFill>
                        <a:effectLst/>
                        <a:latin typeface="Arial Rounded MT Bold"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100" b="0" i="0" u="none" strike="noStrike" dirty="0">
                          <a:solidFill>
                            <a:srgbClr val="000000"/>
                          </a:solidFill>
                          <a:effectLst/>
                          <a:latin typeface="Calibri"/>
                        </a:rPr>
                        <a:t> </a:t>
                      </a:r>
                      <a:endParaRPr lang="en-US" sz="6600" b="0" i="0" u="none" strike="noStrike" dirty="0" smtClean="0">
                        <a:solidFill>
                          <a:srgbClr val="000000"/>
                        </a:solidFill>
                        <a:effectLst/>
                        <a:latin typeface="Arial Rounded MT Bold"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092487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57B779DD-66C6-4F34-BD4F-30975059D51C}" type="slidenum">
              <a:rPr lang="en-US" sz="1400" smtClean="0"/>
              <a:pPr eaLnBrk="1" hangingPunct="1"/>
              <a:t>16</a:t>
            </a:fld>
            <a:endParaRPr lang="en-US" sz="1400" smtClean="0"/>
          </a:p>
        </p:txBody>
      </p:sp>
      <p:sp>
        <p:nvSpPr>
          <p:cNvPr id="20483" name="Rectangle 2"/>
          <p:cNvSpPr>
            <a:spLocks noGrp="1" noChangeArrowheads="1"/>
          </p:cNvSpPr>
          <p:nvPr>
            <p:ph type="title"/>
          </p:nvPr>
        </p:nvSpPr>
        <p:spPr/>
        <p:txBody>
          <a:bodyPr/>
          <a:lstStyle/>
          <a:p>
            <a:pPr eaLnBrk="1" hangingPunct="1"/>
            <a:r>
              <a:rPr lang="en-US" smtClean="0"/>
              <a:t>The Results…</a:t>
            </a:r>
          </a:p>
        </p:txBody>
      </p:sp>
      <p:sp>
        <p:nvSpPr>
          <p:cNvPr id="62472" name="Rectangle 8"/>
          <p:cNvSpPr>
            <a:spLocks noChangeArrowheads="1"/>
          </p:cNvSpPr>
          <p:nvPr/>
        </p:nvSpPr>
        <p:spPr bwMode="auto">
          <a:xfrm>
            <a:off x="1447800" y="5643563"/>
            <a:ext cx="66294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sz="2800" dirty="0"/>
              <a:t>What is the percent chance </a:t>
            </a:r>
            <a:r>
              <a:rPr lang="en-US" sz="2800" dirty="0" smtClean="0"/>
              <a:t>that offspring </a:t>
            </a:r>
            <a:r>
              <a:rPr lang="en-US" sz="2800" dirty="0"/>
              <a:t>will </a:t>
            </a:r>
            <a:r>
              <a:rPr lang="en-US" sz="2800" dirty="0" smtClean="0"/>
              <a:t>have a solid coat color?</a:t>
            </a:r>
            <a:endParaRPr lang="en-US" sz="2800" dirty="0"/>
          </a:p>
        </p:txBody>
      </p:sp>
      <p:graphicFrame>
        <p:nvGraphicFramePr>
          <p:cNvPr id="7" name="Content Placeholder 4"/>
          <p:cNvGraphicFramePr>
            <a:graphicFrameLocks/>
          </p:cNvGraphicFramePr>
          <p:nvPr>
            <p:extLst/>
          </p:nvPr>
        </p:nvGraphicFramePr>
        <p:xfrm>
          <a:off x="1418897" y="2057400"/>
          <a:ext cx="6248400" cy="3352801"/>
        </p:xfrm>
        <a:graphic>
          <a:graphicData uri="http://schemas.openxmlformats.org/drawingml/2006/table">
            <a:tbl>
              <a:tblPr/>
              <a:tblGrid>
                <a:gridCol w="1413066"/>
                <a:gridCol w="684453"/>
                <a:gridCol w="1148117"/>
                <a:gridCol w="1501382"/>
                <a:gridCol w="1501382"/>
              </a:tblGrid>
              <a:tr h="401533">
                <a:tc>
                  <a:txBody>
                    <a:bodyPr/>
                    <a:lstStyle/>
                    <a:p>
                      <a:pPr algn="l" fontAlgn="b"/>
                      <a:endParaRPr lang="en-US" sz="1100" b="0" i="0" u="none" strike="noStrike" dirty="0">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b"/>
                      <a:r>
                        <a:rPr lang="en-US" sz="2400" b="0" i="0" u="none" strike="noStrike" dirty="0" smtClean="0">
                          <a:solidFill>
                            <a:srgbClr val="000000"/>
                          </a:solidFill>
                          <a:effectLst/>
                          <a:latin typeface="Arial" pitchFamily="34" charset="0"/>
                          <a:cs typeface="Arial" pitchFamily="34" charset="0"/>
                        </a:rPr>
                        <a:t>Heterozygous </a:t>
                      </a:r>
                      <a:r>
                        <a:rPr lang="en-US" sz="2400" b="0" i="0" u="none" strike="noStrike" dirty="0">
                          <a:solidFill>
                            <a:srgbClr val="000000"/>
                          </a:solidFill>
                          <a:effectLst/>
                          <a:latin typeface="Arial" pitchFamily="34" charset="0"/>
                          <a:cs typeface="Arial" pitchFamily="34" charset="0"/>
                        </a:rPr>
                        <a:t>Parent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r>
              <a:tr h="542070">
                <a:tc>
                  <a:txBody>
                    <a:bodyPr/>
                    <a:lstStyle/>
                    <a:p>
                      <a:pPr algn="l" fontAlgn="b"/>
                      <a:endParaRPr lang="en-US" sz="1100" b="0" i="0" u="none" strike="noStrike" dirty="0">
                        <a:solidFill>
                          <a:srgbClr val="000000"/>
                        </a:solidFill>
                        <a:effectLst/>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a:endParaRP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en-US" sz="3200" b="0" i="0" u="none" strike="noStrike" dirty="0" smtClean="0">
                          <a:solidFill>
                            <a:srgbClr val="000000"/>
                          </a:solidFill>
                          <a:effectLst/>
                          <a:latin typeface="Arial" pitchFamily="34" charset="0"/>
                          <a:cs typeface="Arial" pitchFamily="34" charset="0"/>
                        </a:rPr>
                        <a:t>S</a:t>
                      </a:r>
                      <a:endParaRPr lang="en-US" sz="3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3200" b="0" i="0" u="none" strike="noStrike" dirty="0" smtClean="0">
                          <a:solidFill>
                            <a:srgbClr val="000000"/>
                          </a:solidFill>
                          <a:effectLst/>
                          <a:latin typeface="Arial" pitchFamily="34" charset="0"/>
                          <a:cs typeface="Arial" pitchFamily="34" charset="0"/>
                        </a:rPr>
                        <a:t>s</a:t>
                      </a:r>
                      <a:endParaRPr lang="en-US" sz="3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599">
                <a:tc rowSpan="2" gridSpan="2">
                  <a:txBody>
                    <a:bodyPr/>
                    <a:lstStyle/>
                    <a:p>
                      <a:pPr algn="ctr" fontAlgn="ctr"/>
                      <a:r>
                        <a:rPr lang="en-US" sz="2400" b="0" i="0" u="none" strike="noStrike" dirty="0" smtClean="0">
                          <a:solidFill>
                            <a:srgbClr val="000000"/>
                          </a:solidFill>
                          <a:effectLst/>
                          <a:latin typeface="Arial" pitchFamily="34" charset="0"/>
                          <a:cs typeface="Arial" pitchFamily="34" charset="0"/>
                        </a:rPr>
                        <a:t>Heterozygous </a:t>
                      </a:r>
                      <a:r>
                        <a:rPr lang="en-US" sz="2400" b="0" i="0" u="none" strike="noStrike" dirty="0">
                          <a:solidFill>
                            <a:srgbClr val="000000"/>
                          </a:solidFill>
                          <a:effectLst/>
                          <a:latin typeface="Arial" pitchFamily="34" charset="0"/>
                          <a:cs typeface="Arial" pitchFamily="34" charset="0"/>
                        </a:rPr>
                        <a:t>Parent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endParaRPr lang="en-US"/>
                    </a:p>
                  </a:txBody>
                  <a:tcPr/>
                </a:tc>
                <a:tc>
                  <a:txBody>
                    <a:bodyPr/>
                    <a:lstStyle/>
                    <a:p>
                      <a:pPr algn="ctr" fontAlgn="ctr"/>
                      <a:r>
                        <a:rPr lang="en-US" sz="3200" b="0" i="0" u="none" strike="noStrike" dirty="0" smtClean="0">
                          <a:solidFill>
                            <a:srgbClr val="000000"/>
                          </a:solidFill>
                          <a:effectLst/>
                          <a:latin typeface="Arial" pitchFamily="34" charset="0"/>
                          <a:cs typeface="Arial" pitchFamily="34" charset="0"/>
                        </a:rPr>
                        <a:t>S</a:t>
                      </a:r>
                      <a:endParaRPr lang="en-US" sz="3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6600" b="0" i="0" u="none" strike="noStrike" dirty="0">
                          <a:solidFill>
                            <a:srgbClr val="000000"/>
                          </a:solidFill>
                          <a:effectLst/>
                          <a:latin typeface="Arial Rounded MT Bold" pitchFamily="34" charset="0"/>
                        </a:rPr>
                        <a:t> </a:t>
                      </a:r>
                      <a:r>
                        <a:rPr lang="en-US" sz="6600" b="0" i="0" u="none" strike="noStrike" dirty="0" smtClean="0">
                          <a:solidFill>
                            <a:srgbClr val="000000"/>
                          </a:solidFill>
                          <a:effectLst/>
                          <a:latin typeface="Arial Rounded MT Bold" pitchFamily="34" charset="0"/>
                        </a:rPr>
                        <a:t>SS</a:t>
                      </a:r>
                      <a:endParaRPr lang="en-US" sz="6600" b="0" i="0" u="none" strike="noStrike" dirty="0">
                        <a:solidFill>
                          <a:srgbClr val="000000"/>
                        </a:solidFill>
                        <a:effectLst/>
                        <a:latin typeface="Arial Rounded MT Bold"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100" b="0" i="0" u="none" strike="noStrike" dirty="0">
                          <a:solidFill>
                            <a:srgbClr val="000000"/>
                          </a:solidFill>
                          <a:effectLst/>
                          <a:latin typeface="Calibri"/>
                        </a:rPr>
                        <a:t> </a:t>
                      </a:r>
                      <a:r>
                        <a:rPr lang="en-US" sz="6600" b="0" i="0" u="none" strike="noStrike" dirty="0" err="1" smtClean="0">
                          <a:solidFill>
                            <a:srgbClr val="000000"/>
                          </a:solidFill>
                          <a:effectLst/>
                          <a:latin typeface="Arial Rounded MT Bold" pitchFamily="34" charset="0"/>
                        </a:rPr>
                        <a:t>Ss</a:t>
                      </a:r>
                      <a:endParaRPr lang="en-US" sz="6600" b="0" i="0" u="none" strike="noStrike" dirty="0" smtClean="0">
                        <a:solidFill>
                          <a:srgbClr val="000000"/>
                        </a:solidFill>
                        <a:effectLst/>
                        <a:latin typeface="Arial Rounded MT Bold"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04599">
                <a:tc gridSpan="2" vMerge="1">
                  <a:txBody>
                    <a:bodyPr/>
                    <a:lstStyle/>
                    <a:p>
                      <a:endParaRPr lang="en-US"/>
                    </a:p>
                  </a:txBody>
                  <a:tcPr/>
                </a:tc>
                <a:tc hMerge="1" vMerge="1">
                  <a:txBody>
                    <a:bodyPr/>
                    <a:lstStyle/>
                    <a:p>
                      <a:endParaRPr lang="en-US"/>
                    </a:p>
                  </a:txBody>
                  <a:tcPr/>
                </a:tc>
                <a:tc>
                  <a:txBody>
                    <a:bodyPr/>
                    <a:lstStyle/>
                    <a:p>
                      <a:pPr algn="ctr" fontAlgn="ctr"/>
                      <a:r>
                        <a:rPr lang="en-US" sz="3200" b="0" i="0" u="none" strike="noStrike" dirty="0" smtClean="0">
                          <a:solidFill>
                            <a:srgbClr val="000000"/>
                          </a:solidFill>
                          <a:effectLst/>
                          <a:latin typeface="Arial" pitchFamily="34" charset="0"/>
                          <a:cs typeface="Arial" pitchFamily="34" charset="0"/>
                        </a:rPr>
                        <a:t>s</a:t>
                      </a:r>
                      <a:endParaRPr lang="en-US" sz="3200" b="0" i="0" u="none" strike="noStrike" dirty="0">
                        <a:solidFill>
                          <a:srgbClr val="000000"/>
                        </a:solidFill>
                        <a:effectLst/>
                        <a:latin typeface="Arial" pitchFamily="34" charset="0"/>
                        <a:cs typeface="Arial"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100" b="0" i="0" u="none" strike="noStrike" dirty="0">
                          <a:solidFill>
                            <a:srgbClr val="000000"/>
                          </a:solidFill>
                          <a:effectLst/>
                          <a:latin typeface="Calibri"/>
                        </a:rPr>
                        <a:t> </a:t>
                      </a:r>
                      <a:r>
                        <a:rPr lang="en-US" sz="6600" b="0" i="0" u="none" strike="noStrike" dirty="0" err="1" smtClean="0">
                          <a:solidFill>
                            <a:srgbClr val="000000"/>
                          </a:solidFill>
                          <a:effectLst/>
                          <a:latin typeface="Arial Rounded MT Bold" pitchFamily="34" charset="0"/>
                        </a:rPr>
                        <a:t>Ss</a:t>
                      </a:r>
                      <a:endParaRPr lang="en-US" sz="6600" b="0" i="0" u="none" strike="noStrike" dirty="0" smtClean="0">
                        <a:solidFill>
                          <a:srgbClr val="000000"/>
                        </a:solidFill>
                        <a:effectLst/>
                        <a:latin typeface="Arial Rounded MT Bold"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100" b="0" i="0" u="none" strike="noStrike" dirty="0">
                          <a:solidFill>
                            <a:srgbClr val="000000"/>
                          </a:solidFill>
                          <a:effectLst/>
                          <a:latin typeface="Calibri"/>
                        </a:rPr>
                        <a:t> </a:t>
                      </a:r>
                      <a:r>
                        <a:rPr lang="en-US" sz="6600" b="0" i="0" u="none" strike="noStrike" dirty="0" err="1" smtClean="0">
                          <a:solidFill>
                            <a:srgbClr val="000000"/>
                          </a:solidFill>
                          <a:effectLst/>
                          <a:latin typeface="Arial Rounded MT Bold" pitchFamily="34" charset="0"/>
                        </a:rPr>
                        <a:t>ss</a:t>
                      </a:r>
                      <a:endParaRPr lang="en-US" sz="6600" b="0" i="0" u="none" strike="noStrike" dirty="0" smtClean="0">
                        <a:solidFill>
                          <a:srgbClr val="000000"/>
                        </a:solidFill>
                        <a:effectLst/>
                        <a:latin typeface="Arial Rounded MT Bold" pitchFamily="34"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779115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2472">
                                            <p:txEl>
                                              <p:pRg st="0" end="0"/>
                                            </p:txEl>
                                          </p:spTgt>
                                        </p:tgtEl>
                                        <p:attrNameLst>
                                          <p:attrName>style.visibility</p:attrName>
                                        </p:attrNameLst>
                                      </p:cBhvr>
                                      <p:to>
                                        <p:strVal val="visible"/>
                                      </p:to>
                                    </p:set>
                                    <p:anim calcmode="lin" valueType="num">
                                      <p:cBhvr additive="base">
                                        <p:cTn id="7" dur="500" fill="hold"/>
                                        <p:tgtEl>
                                          <p:spTgt spid="6247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247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Analysis….</a:t>
            </a:r>
            <a:endParaRPr lang="en-US" dirty="0"/>
          </a:p>
        </p:txBody>
      </p:sp>
      <p:sp>
        <p:nvSpPr>
          <p:cNvPr id="3" name="Slide Number Placeholder 2"/>
          <p:cNvSpPr>
            <a:spLocks noGrp="1"/>
          </p:cNvSpPr>
          <p:nvPr>
            <p:ph type="sldNum" sz="quarter" idx="12"/>
          </p:nvPr>
        </p:nvSpPr>
        <p:spPr/>
        <p:txBody>
          <a:bodyPr/>
          <a:lstStyle/>
          <a:p>
            <a:fld id="{4B98D9DB-9F03-49E4-BBAA-20DA05506B06}" type="slidenum">
              <a:rPr lang="en-US" smtClean="0"/>
              <a:t>17</a:t>
            </a:fld>
            <a:endParaRPr lang="en-US"/>
          </a:p>
        </p:txBody>
      </p:sp>
      <p:graphicFrame>
        <p:nvGraphicFramePr>
          <p:cNvPr id="4" name="Table 3"/>
          <p:cNvGraphicFramePr>
            <a:graphicFrameLocks noGrp="1"/>
          </p:cNvGraphicFramePr>
          <p:nvPr>
            <p:extLst>
              <p:ext uri="{D42A27DB-BD31-4B8C-83A1-F6EECF244321}">
                <p14:modId xmlns:p14="http://schemas.microsoft.com/office/powerpoint/2010/main" val="3525075267"/>
              </p:ext>
            </p:extLst>
          </p:nvPr>
        </p:nvGraphicFramePr>
        <p:xfrm>
          <a:off x="1447800" y="2133600"/>
          <a:ext cx="5945820" cy="2503632"/>
        </p:xfrm>
        <a:graphic>
          <a:graphicData uri="http://schemas.openxmlformats.org/drawingml/2006/table">
            <a:tbl>
              <a:tblPr firstRow="1" firstCol="1" lastRow="1" lastCol="1" bandRow="1" bandCol="1">
                <a:tableStyleId>{5940675A-B579-460E-94D1-54222C63F5DA}</a:tableStyleId>
              </a:tblPr>
              <a:tblGrid>
                <a:gridCol w="1467707"/>
                <a:gridCol w="2849709"/>
                <a:gridCol w="1628404"/>
              </a:tblGrid>
              <a:tr h="778935">
                <a:tc>
                  <a:txBody>
                    <a:bodyPr/>
                    <a:lstStyle/>
                    <a:p>
                      <a:pPr marL="0" marR="0" algn="ctr">
                        <a:spcBef>
                          <a:spcPts val="0"/>
                        </a:spcBef>
                        <a:spcAft>
                          <a:spcPts val="0"/>
                        </a:spcAft>
                      </a:pPr>
                      <a:r>
                        <a:rPr lang="en-US" sz="2400" dirty="0">
                          <a:effectLst/>
                          <a:latin typeface="Arial" panose="020B0604020202020204" pitchFamily="34" charset="0"/>
                          <a:cs typeface="Arial" panose="020B0604020202020204" pitchFamily="34" charset="0"/>
                        </a:rPr>
                        <a:t>Genotype</a:t>
                      </a:r>
                      <a:endParaRPr lang="en-US" sz="2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2400" dirty="0">
                          <a:effectLst/>
                          <a:latin typeface="Arial" panose="020B0604020202020204" pitchFamily="34" charset="0"/>
                          <a:cs typeface="Arial" panose="020B0604020202020204" pitchFamily="34" charset="0"/>
                        </a:rPr>
                        <a:t>Frequency</a:t>
                      </a:r>
                      <a:endParaRPr lang="en-US" sz="2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2400" dirty="0">
                          <a:effectLst/>
                          <a:latin typeface="Arial" panose="020B0604020202020204" pitchFamily="34" charset="0"/>
                          <a:cs typeface="Arial" panose="020B0604020202020204" pitchFamily="34" charset="0"/>
                        </a:rPr>
                        <a:t>Phenotype</a:t>
                      </a:r>
                      <a:endParaRPr lang="en-US" sz="2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r>
              <a:tr h="574899">
                <a:tc>
                  <a:txBody>
                    <a:bodyPr/>
                    <a:lstStyle/>
                    <a:p>
                      <a:pPr marL="0" marR="0">
                        <a:spcBef>
                          <a:spcPts val="0"/>
                        </a:spcBef>
                        <a:spcAft>
                          <a:spcPts val="0"/>
                        </a:spcAft>
                      </a:pPr>
                      <a:r>
                        <a:rPr lang="en-US" sz="3200" b="0" dirty="0" smtClean="0">
                          <a:effectLst/>
                          <a:latin typeface="Arial" panose="020B0604020202020204" pitchFamily="34" charset="0"/>
                          <a:ea typeface="Times New Roman" panose="02020603050405020304" pitchFamily="18" charset="0"/>
                          <a:cs typeface="Arial" panose="020B0604020202020204" pitchFamily="34" charset="0"/>
                        </a:rPr>
                        <a:t>SS</a:t>
                      </a:r>
                      <a:endParaRPr lang="en-US" sz="3200" b="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3200" dirty="0">
                          <a:effectLst/>
                          <a:latin typeface="Arial" panose="020B0604020202020204" pitchFamily="34" charset="0"/>
                          <a:cs typeface="Arial" panose="020B0604020202020204" pitchFamily="34" charset="0"/>
                        </a:rPr>
                        <a:t> </a:t>
                      </a:r>
                      <a:r>
                        <a:rPr lang="en-US" sz="3200" dirty="0" smtClean="0">
                          <a:effectLst/>
                          <a:latin typeface="Arial" panose="020B0604020202020204" pitchFamily="34" charset="0"/>
                          <a:cs typeface="Arial" panose="020B0604020202020204" pitchFamily="34" charset="0"/>
                        </a:rPr>
                        <a:t>1</a:t>
                      </a:r>
                      <a:endParaRPr lang="en-US" sz="3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lgn="ctr">
                        <a:spcBef>
                          <a:spcPts val="0"/>
                        </a:spcBef>
                        <a:spcAft>
                          <a:spcPts val="0"/>
                        </a:spcAft>
                      </a:pPr>
                      <a:r>
                        <a:rPr lang="en-US" sz="2400" dirty="0">
                          <a:effectLst/>
                          <a:latin typeface="Arial" panose="020B0604020202020204" pitchFamily="34" charset="0"/>
                          <a:cs typeface="Arial" panose="020B0604020202020204" pitchFamily="34" charset="0"/>
                        </a:rPr>
                        <a:t> </a:t>
                      </a:r>
                      <a:r>
                        <a:rPr lang="en-US" sz="2400" dirty="0" smtClean="0">
                          <a:effectLst/>
                          <a:latin typeface="Arial" panose="020B0604020202020204" pitchFamily="34" charset="0"/>
                          <a:cs typeface="Arial" panose="020B0604020202020204" pitchFamily="34" charset="0"/>
                        </a:rPr>
                        <a:t>Solid</a:t>
                      </a:r>
                      <a:endParaRPr lang="en-US" sz="2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r>
              <a:tr h="574899">
                <a:tc>
                  <a:txBody>
                    <a:bodyPr/>
                    <a:lstStyle/>
                    <a:p>
                      <a:pPr marL="0" marR="0">
                        <a:spcBef>
                          <a:spcPts val="0"/>
                        </a:spcBef>
                        <a:spcAft>
                          <a:spcPts val="0"/>
                        </a:spcAft>
                      </a:pPr>
                      <a:r>
                        <a:rPr lang="en-US" sz="3200" dirty="0" err="1" smtClean="0">
                          <a:effectLst/>
                          <a:latin typeface="Arial" panose="020B0604020202020204" pitchFamily="34" charset="0"/>
                          <a:ea typeface="+mn-ea"/>
                          <a:cs typeface="Arial" panose="020B0604020202020204" pitchFamily="34" charset="0"/>
                        </a:rPr>
                        <a:t>Ss</a:t>
                      </a:r>
                      <a:endParaRPr lang="en-US" sz="3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3200" dirty="0">
                          <a:effectLst/>
                          <a:latin typeface="Arial" panose="020B0604020202020204" pitchFamily="34" charset="0"/>
                          <a:cs typeface="Arial" panose="020B0604020202020204" pitchFamily="34" charset="0"/>
                        </a:rPr>
                        <a:t> </a:t>
                      </a:r>
                      <a:r>
                        <a:rPr lang="en-US" sz="3200" dirty="0" smtClean="0">
                          <a:effectLst/>
                          <a:latin typeface="Arial" panose="020B0604020202020204" pitchFamily="34" charset="0"/>
                          <a:cs typeface="Arial" panose="020B0604020202020204" pitchFamily="34" charset="0"/>
                        </a:rPr>
                        <a:t>2</a:t>
                      </a:r>
                      <a:endParaRPr lang="en-US" sz="3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lgn="ctr">
                        <a:spcBef>
                          <a:spcPts val="0"/>
                        </a:spcBef>
                        <a:spcAft>
                          <a:spcPts val="0"/>
                        </a:spcAft>
                      </a:pPr>
                      <a:r>
                        <a:rPr lang="en-US" sz="2400" dirty="0">
                          <a:effectLst/>
                          <a:latin typeface="Arial" panose="020B0604020202020204" pitchFamily="34" charset="0"/>
                          <a:cs typeface="Arial" panose="020B0604020202020204" pitchFamily="34" charset="0"/>
                        </a:rPr>
                        <a:t> </a:t>
                      </a:r>
                      <a:r>
                        <a:rPr lang="en-US" sz="2400" dirty="0" smtClean="0">
                          <a:effectLst/>
                          <a:latin typeface="Arial" panose="020B0604020202020204" pitchFamily="34" charset="0"/>
                          <a:cs typeface="Arial" panose="020B0604020202020204" pitchFamily="34" charset="0"/>
                        </a:rPr>
                        <a:t>Solid </a:t>
                      </a:r>
                      <a:endParaRPr lang="en-US" sz="2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r>
              <a:tr h="574899">
                <a:tc>
                  <a:txBody>
                    <a:bodyPr/>
                    <a:lstStyle/>
                    <a:p>
                      <a:pPr marL="0" marR="0">
                        <a:spcBef>
                          <a:spcPts val="0"/>
                        </a:spcBef>
                        <a:spcAft>
                          <a:spcPts val="0"/>
                        </a:spcAft>
                      </a:pPr>
                      <a:r>
                        <a:rPr lang="en-US" sz="3200" dirty="0" err="1" smtClean="0">
                          <a:effectLst/>
                          <a:latin typeface="Arial" panose="020B0604020202020204" pitchFamily="34" charset="0"/>
                          <a:ea typeface="+mn-ea"/>
                          <a:cs typeface="Arial" panose="020B0604020202020204" pitchFamily="34" charset="0"/>
                        </a:rPr>
                        <a:t>ss</a:t>
                      </a:r>
                      <a:endParaRPr lang="en-US" sz="3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3200" dirty="0">
                          <a:effectLst/>
                          <a:latin typeface="Arial" panose="020B0604020202020204" pitchFamily="34" charset="0"/>
                          <a:cs typeface="Arial" panose="020B0604020202020204" pitchFamily="34" charset="0"/>
                        </a:rPr>
                        <a:t> </a:t>
                      </a:r>
                      <a:r>
                        <a:rPr lang="en-US" sz="3200" dirty="0" smtClean="0">
                          <a:effectLst/>
                          <a:latin typeface="Arial" panose="020B0604020202020204" pitchFamily="34" charset="0"/>
                          <a:cs typeface="Arial" panose="020B0604020202020204" pitchFamily="34" charset="0"/>
                        </a:rPr>
                        <a:t>1</a:t>
                      </a:r>
                      <a:endParaRPr lang="en-US" sz="3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lgn="ctr">
                        <a:spcBef>
                          <a:spcPts val="0"/>
                        </a:spcBef>
                        <a:spcAft>
                          <a:spcPts val="0"/>
                        </a:spcAft>
                      </a:pPr>
                      <a:r>
                        <a:rPr lang="en-US" sz="2400" dirty="0">
                          <a:effectLst/>
                          <a:latin typeface="Arial" panose="020B0604020202020204" pitchFamily="34" charset="0"/>
                          <a:cs typeface="Arial" panose="020B0604020202020204" pitchFamily="34" charset="0"/>
                        </a:rPr>
                        <a:t> </a:t>
                      </a:r>
                      <a:r>
                        <a:rPr lang="en-US" sz="2400" dirty="0" smtClean="0">
                          <a:effectLst/>
                          <a:latin typeface="Arial" panose="020B0604020202020204" pitchFamily="34" charset="0"/>
                          <a:cs typeface="Arial" panose="020B0604020202020204" pitchFamily="34" charset="0"/>
                        </a:rPr>
                        <a:t>Spotted</a:t>
                      </a:r>
                      <a:endParaRPr lang="en-US" sz="2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r>
            </a:tbl>
          </a:graphicData>
        </a:graphic>
      </p:graphicFrame>
    </p:spTree>
    <p:extLst>
      <p:ext uri="{BB962C8B-B14F-4D97-AF65-F5344CB8AC3E}">
        <p14:creationId xmlns:p14="http://schemas.microsoft.com/office/powerpoint/2010/main" val="20718498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continued…</a:t>
            </a:r>
            <a:endParaRPr lang="en-US" dirty="0"/>
          </a:p>
        </p:txBody>
      </p:sp>
      <p:sp>
        <p:nvSpPr>
          <p:cNvPr id="3" name="Slide Number Placeholder 2"/>
          <p:cNvSpPr>
            <a:spLocks noGrp="1"/>
          </p:cNvSpPr>
          <p:nvPr>
            <p:ph type="sldNum" sz="quarter" idx="12"/>
          </p:nvPr>
        </p:nvSpPr>
        <p:spPr/>
        <p:txBody>
          <a:bodyPr/>
          <a:lstStyle/>
          <a:p>
            <a:fld id="{4B98D9DB-9F03-49E4-BBAA-20DA05506B06}" type="slidenum">
              <a:rPr lang="en-US" smtClean="0"/>
              <a:t>18</a:t>
            </a:fld>
            <a:endParaRPr lang="en-US"/>
          </a:p>
        </p:txBody>
      </p:sp>
      <p:sp>
        <p:nvSpPr>
          <p:cNvPr id="8" name="TextBox 7"/>
          <p:cNvSpPr txBox="1"/>
          <p:nvPr/>
        </p:nvSpPr>
        <p:spPr>
          <a:xfrm>
            <a:off x="1066799" y="1877883"/>
            <a:ext cx="7467600" cy="830997"/>
          </a:xfrm>
          <a:prstGeom prst="rect">
            <a:avLst/>
          </a:prstGeom>
          <a:noFill/>
        </p:spPr>
        <p:txBody>
          <a:bodyPr wrap="square" rtlCol="0">
            <a:spAutoFit/>
          </a:bodyPr>
          <a:lstStyle/>
          <a:p>
            <a:pPr algn="ctr"/>
            <a:r>
              <a:rPr lang="en-US" sz="2400" dirty="0" smtClean="0">
                <a:latin typeface="Arial" panose="020B0604020202020204" pitchFamily="34" charset="0"/>
                <a:cs typeface="Arial" panose="020B0604020202020204" pitchFamily="34" charset="0"/>
              </a:rPr>
              <a:t>Calculate the probability of each phenotype. </a:t>
            </a:r>
          </a:p>
          <a:p>
            <a:pPr algn="ctr"/>
            <a:r>
              <a:rPr lang="en-US" sz="2400" dirty="0" smtClean="0">
                <a:latin typeface="Arial" panose="020B0604020202020204" pitchFamily="34" charset="0"/>
                <a:cs typeface="Arial" panose="020B0604020202020204" pitchFamily="34" charset="0"/>
              </a:rPr>
              <a:t>Express the probability as a percentage.</a:t>
            </a:r>
            <a:endParaRPr lang="en-US" sz="2400" dirty="0">
              <a:latin typeface="Arial" panose="020B0604020202020204" pitchFamily="34" charset="0"/>
              <a:cs typeface="Arial" panose="020B0604020202020204" pitchFamily="34" charset="0"/>
            </a:endParaRPr>
          </a:p>
        </p:txBody>
      </p:sp>
      <p:sp>
        <p:nvSpPr>
          <p:cNvPr id="9" name="Rectangle 5"/>
          <p:cNvSpPr>
            <a:spLocks noChangeArrowheads="1"/>
          </p:cNvSpPr>
          <p:nvPr/>
        </p:nvSpPr>
        <p:spPr bwMode="auto">
          <a:xfrm>
            <a:off x="1066799" y="3657600"/>
            <a:ext cx="6934201" cy="76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5" name="Table 14"/>
          <p:cNvGraphicFramePr>
            <a:graphicFrameLocks noGrp="1"/>
          </p:cNvGraphicFramePr>
          <p:nvPr>
            <p:extLst>
              <p:ext uri="{D42A27DB-BD31-4B8C-83A1-F6EECF244321}">
                <p14:modId xmlns:p14="http://schemas.microsoft.com/office/powerpoint/2010/main" val="271919166"/>
              </p:ext>
            </p:extLst>
          </p:nvPr>
        </p:nvGraphicFramePr>
        <p:xfrm>
          <a:off x="891466" y="4495800"/>
          <a:ext cx="7467601" cy="1568616"/>
        </p:xfrm>
        <a:graphic>
          <a:graphicData uri="http://schemas.openxmlformats.org/drawingml/2006/table">
            <a:tbl>
              <a:tblPr firstRow="1" firstCol="1" lastRow="1" lastCol="1" bandRow="1" bandCol="1">
                <a:tableStyleId>{5940675A-B579-460E-94D1-54222C63F5DA}</a:tableStyleId>
              </a:tblPr>
              <a:tblGrid>
                <a:gridCol w="2033859"/>
                <a:gridCol w="2883829"/>
                <a:gridCol w="2549913"/>
              </a:tblGrid>
              <a:tr h="569752">
                <a:tc>
                  <a:txBody>
                    <a:bodyPr/>
                    <a:lstStyle/>
                    <a:p>
                      <a:pPr marL="0" marR="0" algn="ctr">
                        <a:spcBef>
                          <a:spcPts val="0"/>
                        </a:spcBef>
                        <a:spcAft>
                          <a:spcPts val="0"/>
                        </a:spcAft>
                      </a:pPr>
                      <a:r>
                        <a:rPr lang="en-US" sz="2000" dirty="0">
                          <a:effectLst/>
                          <a:latin typeface="Arial" panose="020B0604020202020204" pitchFamily="34" charset="0"/>
                          <a:cs typeface="Arial" panose="020B0604020202020204" pitchFamily="34" charset="0"/>
                        </a:rPr>
                        <a:t>Phenotype</a:t>
                      </a:r>
                      <a:endParaRPr lang="en-US" sz="20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2000" dirty="0">
                          <a:effectLst/>
                          <a:latin typeface="Arial" panose="020B0604020202020204" pitchFamily="34" charset="0"/>
                          <a:cs typeface="Arial" panose="020B0604020202020204" pitchFamily="34" charset="0"/>
                        </a:rPr>
                        <a:t>Probability of phenotype</a:t>
                      </a:r>
                      <a:endParaRPr lang="en-US" sz="20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2000" dirty="0">
                          <a:effectLst/>
                          <a:latin typeface="Arial" panose="020B0604020202020204" pitchFamily="34" charset="0"/>
                          <a:cs typeface="Arial" panose="020B0604020202020204" pitchFamily="34" charset="0"/>
                        </a:rPr>
                        <a:t>Probability as a percentage</a:t>
                      </a:r>
                      <a:endParaRPr lang="en-US" sz="20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r>
              <a:tr h="479508">
                <a:tc>
                  <a:txBody>
                    <a:bodyPr/>
                    <a:lstStyle/>
                    <a:p>
                      <a:pPr marL="0" marR="0">
                        <a:spcBef>
                          <a:spcPts val="0"/>
                        </a:spcBef>
                        <a:spcAft>
                          <a:spcPts val="0"/>
                        </a:spcAft>
                      </a:pPr>
                      <a:r>
                        <a:rPr lang="en-US" sz="2000" dirty="0" smtClean="0">
                          <a:effectLst/>
                          <a:latin typeface="+mn-lt"/>
                          <a:ea typeface="+mn-ea"/>
                          <a:cs typeface="+mn-cs"/>
                        </a:rPr>
                        <a:t>Solid</a:t>
                      </a:r>
                      <a:endParaRPr lang="en-US" sz="2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dirty="0">
                          <a:effectLst/>
                        </a:rPr>
                        <a:t> </a:t>
                      </a:r>
                      <a:r>
                        <a:rPr lang="en-US" sz="2400" dirty="0" smtClean="0">
                          <a:effectLst/>
                          <a:latin typeface="Arial" panose="020B0604020202020204" pitchFamily="34" charset="0"/>
                          <a:cs typeface="Arial" panose="020B0604020202020204" pitchFamily="34" charset="0"/>
                        </a:rPr>
                        <a:t>3/4</a:t>
                      </a:r>
                      <a:endParaRPr lang="en-US" sz="2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lgn="ctr">
                        <a:spcBef>
                          <a:spcPts val="0"/>
                        </a:spcBef>
                        <a:spcAft>
                          <a:spcPts val="0"/>
                        </a:spcAft>
                      </a:pPr>
                      <a:r>
                        <a:rPr lang="en-US" sz="2400" dirty="0">
                          <a:effectLst/>
                          <a:latin typeface="Arial" panose="020B0604020202020204" pitchFamily="34" charset="0"/>
                          <a:cs typeface="Arial" panose="020B0604020202020204" pitchFamily="34" charset="0"/>
                        </a:rPr>
                        <a:t> </a:t>
                      </a:r>
                      <a:r>
                        <a:rPr lang="en-US" sz="2400" dirty="0" smtClean="0">
                          <a:effectLst/>
                          <a:latin typeface="Arial" panose="020B0604020202020204" pitchFamily="34" charset="0"/>
                          <a:cs typeface="Arial" panose="020B0604020202020204" pitchFamily="34" charset="0"/>
                        </a:rPr>
                        <a:t>75%</a:t>
                      </a:r>
                      <a:endParaRPr lang="en-US" sz="2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r>
              <a:tr h="479508">
                <a:tc>
                  <a:txBody>
                    <a:bodyPr/>
                    <a:lstStyle/>
                    <a:p>
                      <a:pPr marL="0" marR="0">
                        <a:spcBef>
                          <a:spcPts val="0"/>
                        </a:spcBef>
                        <a:spcAft>
                          <a:spcPts val="0"/>
                        </a:spcAft>
                      </a:pPr>
                      <a:r>
                        <a:rPr lang="en-US" sz="2000" dirty="0" smtClean="0">
                          <a:effectLst/>
                          <a:latin typeface="+mn-lt"/>
                          <a:ea typeface="+mn-ea"/>
                          <a:cs typeface="+mn-cs"/>
                        </a:rPr>
                        <a:t>Spotted</a:t>
                      </a:r>
                      <a:endParaRPr lang="en-US" sz="2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1100" dirty="0">
                          <a:effectLst/>
                        </a:rPr>
                        <a:t> </a:t>
                      </a:r>
                      <a:r>
                        <a:rPr lang="en-US" sz="2400" dirty="0" smtClean="0">
                          <a:effectLst/>
                          <a:latin typeface="Arial" panose="020B0604020202020204" pitchFamily="34" charset="0"/>
                          <a:cs typeface="Arial" panose="020B0604020202020204" pitchFamily="34" charset="0"/>
                        </a:rPr>
                        <a:t>1/4</a:t>
                      </a:r>
                      <a:endParaRPr lang="en-US" sz="2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algn="ctr">
                        <a:spcBef>
                          <a:spcPts val="0"/>
                        </a:spcBef>
                        <a:spcAft>
                          <a:spcPts val="0"/>
                        </a:spcAft>
                      </a:pPr>
                      <a:r>
                        <a:rPr lang="en-US" sz="2400" dirty="0">
                          <a:effectLst/>
                          <a:latin typeface="Arial" panose="020B0604020202020204" pitchFamily="34" charset="0"/>
                          <a:cs typeface="Arial" panose="020B0604020202020204" pitchFamily="34" charset="0"/>
                        </a:rPr>
                        <a:t> </a:t>
                      </a:r>
                      <a:r>
                        <a:rPr lang="en-US" sz="2400" dirty="0" smtClean="0">
                          <a:effectLst/>
                          <a:latin typeface="Arial" panose="020B0604020202020204" pitchFamily="34" charset="0"/>
                          <a:cs typeface="Arial" panose="020B0604020202020204" pitchFamily="34" charset="0"/>
                        </a:rPr>
                        <a:t>25%</a:t>
                      </a:r>
                      <a:endParaRPr lang="en-US" sz="2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755693526"/>
              </p:ext>
            </p:extLst>
          </p:nvPr>
        </p:nvGraphicFramePr>
        <p:xfrm>
          <a:off x="486638" y="2759710"/>
          <a:ext cx="8229600" cy="1338580"/>
        </p:xfrm>
        <a:graphic>
          <a:graphicData uri="http://schemas.openxmlformats.org/drawingml/2006/table">
            <a:tbl>
              <a:tblPr firstRow="1" firstCol="1" bandRow="1">
                <a:tableStyleId>{5C22544A-7EE6-4342-B048-85BDC9FD1C3A}</a:tableStyleId>
              </a:tblPr>
              <a:tblGrid>
                <a:gridCol w="8229600"/>
              </a:tblGrid>
              <a:tr h="669290">
                <a:tc>
                  <a:txBody>
                    <a:bodyPr/>
                    <a:lstStyle/>
                    <a:p>
                      <a:pPr marL="0" marR="0" algn="l">
                        <a:spcBef>
                          <a:spcPts val="0"/>
                        </a:spcBef>
                        <a:spcAft>
                          <a:spcPts val="0"/>
                        </a:spcAft>
                        <a:tabLst>
                          <a:tab pos="243840" algn="l"/>
                          <a:tab pos="3429000" algn="ctr"/>
                        </a:tabLst>
                      </a:pPr>
                      <a:r>
                        <a:rPr lang="en-US" sz="800" dirty="0">
                          <a:effectLst/>
                        </a:rPr>
                        <a:t>  </a:t>
                      </a:r>
                      <a:r>
                        <a:rPr lang="en-US" sz="1100" dirty="0">
                          <a:effectLst/>
                        </a:rPr>
                        <a:t> </a:t>
                      </a:r>
                    </a:p>
                    <a:p>
                      <a:pPr marL="0" marR="0" algn="ctr">
                        <a:spcBef>
                          <a:spcPts val="0"/>
                        </a:spcBef>
                        <a:spcAft>
                          <a:spcPts val="0"/>
                        </a:spcAft>
                      </a:pPr>
                      <a:r>
                        <a:rPr lang="en-US" sz="2800" b="0" dirty="0">
                          <a:solidFill>
                            <a:schemeClr val="tx1"/>
                          </a:solidFill>
                          <a:effectLst/>
                        </a:rPr>
                        <a:t>probability = (number in phenotype ÷ 4)</a:t>
                      </a:r>
                      <a:endParaRPr lang="en-US" sz="28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oFill/>
                  </a:tcPr>
                </a:tc>
              </a:tr>
              <a:tr h="669290">
                <a:tc>
                  <a:txBody>
                    <a:bodyPr/>
                    <a:lstStyle/>
                    <a:p>
                      <a:pPr marL="0" marR="0" algn="ctr">
                        <a:spcBef>
                          <a:spcPts val="0"/>
                        </a:spcBef>
                        <a:spcAft>
                          <a:spcPts val="0"/>
                        </a:spcAft>
                      </a:pPr>
                      <a:endParaRPr lang="en-US" sz="1100" dirty="0">
                        <a:effectLst/>
                      </a:endParaRPr>
                    </a:p>
                    <a:p>
                      <a:pPr marL="0" marR="0" algn="ctr">
                        <a:spcBef>
                          <a:spcPts val="0"/>
                        </a:spcBef>
                        <a:spcAft>
                          <a:spcPts val="0"/>
                        </a:spcAft>
                      </a:pPr>
                      <a:r>
                        <a:rPr lang="en-US" sz="2800" b="0" dirty="0">
                          <a:solidFill>
                            <a:schemeClr val="tx1"/>
                          </a:solidFill>
                          <a:effectLst/>
                        </a:rPr>
                        <a:t>(probability) x 100= </a:t>
                      </a:r>
                      <a:r>
                        <a:rPr lang="en-US" sz="2800" b="0" dirty="0" smtClean="0">
                          <a:solidFill>
                            <a:schemeClr val="tx1"/>
                          </a:solidFill>
                          <a:effectLst/>
                        </a:rPr>
                        <a:t>percentage</a:t>
                      </a:r>
                      <a:endParaRPr lang="en-US" sz="28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oFill/>
                  </a:tcPr>
                </a:tc>
              </a:tr>
            </a:tbl>
          </a:graphicData>
        </a:graphic>
      </p:graphicFrame>
      <p:sp>
        <p:nvSpPr>
          <p:cNvPr id="17" name="Text Box 2"/>
          <p:cNvSpPr txBox="1">
            <a:spLocks noChangeArrowheads="1"/>
          </p:cNvSpPr>
          <p:nvPr/>
        </p:nvSpPr>
        <p:spPr bwMode="auto">
          <a:xfrm>
            <a:off x="2155825" y="10307638"/>
            <a:ext cx="4305300" cy="37465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marL="0" marR="0" algn="ctr">
              <a:spcBef>
                <a:spcPts val="0"/>
              </a:spcBef>
              <a:spcAft>
                <a:spcPts val="0"/>
              </a:spcAft>
            </a:pPr>
            <a:r>
              <a:rPr lang="en-US" sz="1100">
                <a:effectLst/>
                <a:latin typeface="Arial" panose="020B0604020202020204" pitchFamily="34" charset="0"/>
                <a:ea typeface="Times New Roman" panose="02020603050405020304" pitchFamily="18" charset="0"/>
                <a:cs typeface="Times New Roman" panose="02020603050405020304" pitchFamily="18" charset="0"/>
              </a:rPr>
              <a:t>probability = (number in phenotype ÷ 4)</a:t>
            </a:r>
          </a:p>
        </p:txBody>
      </p:sp>
    </p:spTree>
    <p:extLst>
      <p:ext uri="{BB962C8B-B14F-4D97-AF65-F5344CB8AC3E}">
        <p14:creationId xmlns:p14="http://schemas.microsoft.com/office/powerpoint/2010/main" val="32644888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6DC44089-DD50-4B60-9F27-B78505802156}" type="slidenum">
              <a:rPr lang="en-US" sz="1400" smtClean="0"/>
              <a:pPr eaLnBrk="1" hangingPunct="1"/>
              <a:t>19</a:t>
            </a:fld>
            <a:endParaRPr lang="en-US" sz="1400" smtClean="0"/>
          </a:p>
        </p:txBody>
      </p:sp>
      <p:sp>
        <p:nvSpPr>
          <p:cNvPr id="21507" name="Rectangle 2"/>
          <p:cNvSpPr>
            <a:spLocks noGrp="1" noChangeArrowheads="1"/>
          </p:cNvSpPr>
          <p:nvPr>
            <p:ph type="title"/>
          </p:nvPr>
        </p:nvSpPr>
        <p:spPr/>
        <p:txBody>
          <a:bodyPr/>
          <a:lstStyle/>
          <a:p>
            <a:pPr eaLnBrk="1" hangingPunct="1"/>
            <a:r>
              <a:rPr lang="en-US" smtClean="0"/>
              <a:t>References</a:t>
            </a:r>
          </a:p>
        </p:txBody>
      </p:sp>
      <p:sp>
        <p:nvSpPr>
          <p:cNvPr id="21508" name="Rectangle 3"/>
          <p:cNvSpPr>
            <a:spLocks noGrp="1" noChangeArrowheads="1"/>
          </p:cNvSpPr>
          <p:nvPr>
            <p:ph type="body" idx="1"/>
          </p:nvPr>
        </p:nvSpPr>
        <p:spPr/>
        <p:txBody>
          <a:bodyPr/>
          <a:lstStyle/>
          <a:p>
            <a:pPr eaLnBrk="1" hangingPunct="1">
              <a:buFontTx/>
              <a:buNone/>
            </a:pPr>
            <a:r>
              <a:rPr lang="en-US" smtClean="0"/>
              <a:t>Herren, R. V., &amp; Donahue, R. L. (2000). </a:t>
            </a:r>
            <a:r>
              <a:rPr lang="en-US" i="1" smtClean="0"/>
              <a:t>Delmar’s agriscience dictionary with searchable CD-ROM</a:t>
            </a:r>
            <a:r>
              <a:rPr lang="en-US" smtClean="0"/>
              <a:t>. Albany, NY: Delmar.</a:t>
            </a:r>
          </a:p>
          <a:p>
            <a:pPr eaLnBrk="1" hangingPunct="1">
              <a:buFontTx/>
              <a:buNone/>
            </a:pPr>
            <a:endParaRPr lang="en-US" smtClean="0"/>
          </a:p>
          <a:p>
            <a:pPr eaLnBrk="1" hangingPunct="1">
              <a:buFontTx/>
              <a:buNone/>
            </a:pPr>
            <a:r>
              <a:rPr lang="en-US" smtClean="0"/>
              <a:t>Gillespie, J.R., &amp; Flanders, F.B. (2010). </a:t>
            </a:r>
            <a:r>
              <a:rPr lang="en-US" i="1" smtClean="0"/>
              <a:t>Modern livestock and poultry production (8th ed.)</a:t>
            </a:r>
            <a:r>
              <a:rPr lang="en-US" smtClean="0"/>
              <a:t>. Clifton Park, NY: Delmar.</a:t>
            </a:r>
          </a:p>
        </p:txBody>
      </p:sp>
    </p:spTree>
    <p:extLst>
      <p:ext uri="{BB962C8B-B14F-4D97-AF65-F5344CB8AC3E}">
        <p14:creationId xmlns:p14="http://schemas.microsoft.com/office/powerpoint/2010/main" val="5641693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Predicting with </a:t>
            </a:r>
            <a:r>
              <a:rPr kumimoji="0" lang="en-US" sz="4400" b="0" i="0" u="none" strike="noStrike" kern="0" cap="none" spc="0" normalizeH="0" baseline="0" noProof="0" dirty="0" err="1" smtClean="0">
                <a:ln>
                  <a:noFill/>
                </a:ln>
                <a:solidFill>
                  <a:sysClr val="windowText" lastClr="000000"/>
                </a:solidFill>
                <a:effectLst/>
                <a:uLnTx/>
                <a:uFillTx/>
                <a:latin typeface="Arial" pitchFamily="34" charset="0"/>
                <a:cs typeface="Arial" pitchFamily="34" charset="0"/>
              </a:rPr>
              <a:t>Punnett</a:t>
            </a: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 Squares</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6 – Lesson 6.2 Flourishing</a:t>
            </a:r>
            <a:r>
              <a:rPr kumimoji="0" lang="en-US" sz="3200" b="0" i="0" u="none" strike="noStrike" kern="0" cap="none" spc="0" normalizeH="0" noProof="0" dirty="0" smtClean="0">
                <a:ln>
                  <a:noFill/>
                </a:ln>
                <a:solidFill>
                  <a:sysClr val="windowText" lastClr="000000"/>
                </a:solidFill>
                <a:effectLst/>
                <a:uLnTx/>
                <a:uFillTx/>
                <a:latin typeface="Arial" pitchFamily="34" charset="0"/>
                <a:cs typeface="Arial" pitchFamily="34" charset="0"/>
              </a:rPr>
              <a:t> Fauna</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a:prstGeom prst="rect">
            <a:avLst/>
          </a:prstGeo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12031869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85B3755A-D1D6-4762-9C69-2005721222E0}" type="slidenum">
              <a:rPr lang="en-US" sz="1400" smtClean="0"/>
              <a:pPr eaLnBrk="1" hangingPunct="1"/>
              <a:t>3</a:t>
            </a:fld>
            <a:endParaRPr lang="en-US" sz="1400" smtClean="0"/>
          </a:p>
        </p:txBody>
      </p:sp>
      <p:sp>
        <p:nvSpPr>
          <p:cNvPr id="7171" name="Rectangle 2"/>
          <p:cNvSpPr>
            <a:spLocks noGrp="1" noChangeArrowheads="1"/>
          </p:cNvSpPr>
          <p:nvPr>
            <p:ph type="title"/>
          </p:nvPr>
        </p:nvSpPr>
        <p:spPr/>
        <p:txBody>
          <a:bodyPr/>
          <a:lstStyle/>
          <a:p>
            <a:pPr eaLnBrk="1" hangingPunct="1"/>
            <a:r>
              <a:rPr lang="en-US" smtClean="0"/>
              <a:t>What are genes?</a:t>
            </a:r>
          </a:p>
        </p:txBody>
      </p:sp>
      <p:sp>
        <p:nvSpPr>
          <p:cNvPr id="88067" name="Rectangle 3"/>
          <p:cNvSpPr>
            <a:spLocks noGrp="1" noChangeArrowheads="1"/>
          </p:cNvSpPr>
          <p:nvPr>
            <p:ph type="body" idx="1"/>
          </p:nvPr>
        </p:nvSpPr>
        <p:spPr/>
        <p:txBody>
          <a:bodyPr/>
          <a:lstStyle/>
          <a:p>
            <a:pPr eaLnBrk="1" hangingPunct="1">
              <a:buClr>
                <a:srgbClr val="00CC00"/>
              </a:buClr>
              <a:buFontTx/>
              <a:buBlip>
                <a:blip r:embed="rId3"/>
              </a:buBlip>
            </a:pPr>
            <a:r>
              <a:rPr lang="en-US" dirty="0" smtClean="0"/>
              <a:t>A </a:t>
            </a:r>
            <a:r>
              <a:rPr lang="en-US" b="1" dirty="0" smtClean="0"/>
              <a:t>gene</a:t>
            </a:r>
            <a:r>
              <a:rPr lang="en-US" dirty="0" smtClean="0"/>
              <a:t> is the simplest unit of inheritance.</a:t>
            </a:r>
          </a:p>
          <a:p>
            <a:pPr eaLnBrk="1" hangingPunct="1">
              <a:buClr>
                <a:srgbClr val="00CC00"/>
              </a:buClr>
              <a:buFontTx/>
              <a:buBlip>
                <a:blip r:embed="rId3"/>
              </a:buBlip>
            </a:pPr>
            <a:r>
              <a:rPr lang="en-US" dirty="0" smtClean="0"/>
              <a:t>A </a:t>
            </a:r>
            <a:r>
              <a:rPr lang="en-US" b="1" dirty="0" smtClean="0"/>
              <a:t>gene</a:t>
            </a:r>
            <a:r>
              <a:rPr lang="en-US" dirty="0" smtClean="0"/>
              <a:t> influences certain genetic traits in living things.</a:t>
            </a:r>
          </a:p>
          <a:p>
            <a:pPr eaLnBrk="1" hangingPunct="1">
              <a:buClr>
                <a:srgbClr val="00CC00"/>
              </a:buClr>
              <a:buFontTx/>
              <a:buBlip>
                <a:blip r:embed="rId3"/>
              </a:buBlip>
            </a:pPr>
            <a:r>
              <a:rPr lang="en-US" dirty="0" smtClean="0"/>
              <a:t>The collection of similar genetic make-up of plants or animals is referred to as </a:t>
            </a:r>
            <a:r>
              <a:rPr lang="en-US" b="1" dirty="0" smtClean="0"/>
              <a:t>genotype</a:t>
            </a:r>
            <a:r>
              <a:rPr lang="en-US" dirty="0" smtClean="0"/>
              <a:t>.</a:t>
            </a:r>
          </a:p>
        </p:txBody>
      </p:sp>
      <p:pic>
        <p:nvPicPr>
          <p:cNvPr id="7173" name="Picture 4" descr="MCj0280748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52800" y="4621213"/>
            <a:ext cx="2057400" cy="193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83526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8067">
                                            <p:txEl>
                                              <p:pRg st="1" end="1"/>
                                            </p:txEl>
                                          </p:spTgt>
                                        </p:tgtEl>
                                        <p:attrNameLst>
                                          <p:attrName>style.visibility</p:attrName>
                                        </p:attrNameLst>
                                      </p:cBhvr>
                                      <p:to>
                                        <p:strVal val="visible"/>
                                      </p:to>
                                    </p:set>
                                    <p:anim calcmode="lin" valueType="num">
                                      <p:cBhvr additive="base">
                                        <p:cTn id="7" dur="500" fill="hold"/>
                                        <p:tgtEl>
                                          <p:spTgt spid="8806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80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8067">
                                            <p:txEl>
                                              <p:pRg st="2" end="2"/>
                                            </p:txEl>
                                          </p:spTgt>
                                        </p:tgtEl>
                                        <p:attrNameLst>
                                          <p:attrName>style.visibility</p:attrName>
                                        </p:attrNameLst>
                                      </p:cBhvr>
                                      <p:to>
                                        <p:strVal val="visible"/>
                                      </p:to>
                                    </p:set>
                                    <p:anim calcmode="lin" valueType="num">
                                      <p:cBhvr additive="base">
                                        <p:cTn id="13" dur="500" fill="hold"/>
                                        <p:tgtEl>
                                          <p:spTgt spid="8806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806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828E61BE-A873-4B8B-8767-3D0177FF7D9A}" type="slidenum">
              <a:rPr lang="en-US" sz="1400" smtClean="0"/>
              <a:pPr eaLnBrk="1" hangingPunct="1"/>
              <a:t>4</a:t>
            </a:fld>
            <a:endParaRPr lang="en-US" sz="1400" smtClean="0"/>
          </a:p>
        </p:txBody>
      </p:sp>
      <p:sp>
        <p:nvSpPr>
          <p:cNvPr id="8195" name="Rectangle 2"/>
          <p:cNvSpPr>
            <a:spLocks noGrp="1" noChangeArrowheads="1"/>
          </p:cNvSpPr>
          <p:nvPr>
            <p:ph type="title"/>
          </p:nvPr>
        </p:nvSpPr>
        <p:spPr/>
        <p:txBody>
          <a:bodyPr/>
          <a:lstStyle/>
          <a:p>
            <a:pPr eaLnBrk="1" hangingPunct="1"/>
            <a:r>
              <a:rPr lang="en-US" smtClean="0"/>
              <a:t>What do genes do?</a:t>
            </a:r>
          </a:p>
        </p:txBody>
      </p:sp>
      <p:sp>
        <p:nvSpPr>
          <p:cNvPr id="90115" name="Rectangle 3"/>
          <p:cNvSpPr>
            <a:spLocks noGrp="1" noChangeArrowheads="1"/>
          </p:cNvSpPr>
          <p:nvPr>
            <p:ph type="body" idx="1"/>
          </p:nvPr>
        </p:nvSpPr>
        <p:spPr/>
        <p:txBody>
          <a:bodyPr/>
          <a:lstStyle/>
          <a:p>
            <a:pPr eaLnBrk="1" hangingPunct="1">
              <a:buFontTx/>
              <a:buBlip>
                <a:blip r:embed="rId3"/>
              </a:buBlip>
            </a:pPr>
            <a:r>
              <a:rPr lang="en-US" b="1" smtClean="0"/>
              <a:t>Genes</a:t>
            </a:r>
            <a:r>
              <a:rPr lang="en-US" smtClean="0"/>
              <a:t> are carried in the </a:t>
            </a:r>
            <a:r>
              <a:rPr lang="en-US" b="1" smtClean="0"/>
              <a:t>chromosomes</a:t>
            </a:r>
            <a:r>
              <a:rPr lang="en-US" smtClean="0"/>
              <a:t> in the </a:t>
            </a:r>
            <a:r>
              <a:rPr lang="en-US" b="1" smtClean="0"/>
              <a:t>gametes</a:t>
            </a:r>
            <a:r>
              <a:rPr lang="en-US" smtClean="0"/>
              <a:t>.</a:t>
            </a:r>
          </a:p>
          <a:p>
            <a:pPr eaLnBrk="1" hangingPunct="1">
              <a:buFontTx/>
              <a:buBlip>
                <a:blip r:embed="rId3"/>
              </a:buBlip>
            </a:pPr>
            <a:r>
              <a:rPr lang="en-US" b="1" smtClean="0"/>
              <a:t>Genes</a:t>
            </a:r>
            <a:r>
              <a:rPr lang="en-US" smtClean="0"/>
              <a:t> are passed from parent to offspring through the process of </a:t>
            </a:r>
            <a:r>
              <a:rPr lang="en-US" b="1" smtClean="0"/>
              <a:t>meiosis</a:t>
            </a:r>
            <a:r>
              <a:rPr lang="en-US" smtClean="0"/>
              <a:t> and </a:t>
            </a:r>
            <a:r>
              <a:rPr lang="en-US" b="1" smtClean="0"/>
              <a:t>mitosis</a:t>
            </a:r>
            <a:r>
              <a:rPr lang="en-US" smtClean="0"/>
              <a:t> during sexual reproduction.</a:t>
            </a:r>
          </a:p>
          <a:p>
            <a:pPr eaLnBrk="1" hangingPunct="1">
              <a:buFontTx/>
              <a:buBlip>
                <a:blip r:embed="rId3"/>
              </a:buBlip>
            </a:pPr>
            <a:r>
              <a:rPr lang="en-US" smtClean="0"/>
              <a:t>The genetic transfer of traits from parent to offspring is called </a:t>
            </a:r>
            <a:r>
              <a:rPr lang="en-US" b="1" smtClean="0"/>
              <a:t>heredity</a:t>
            </a:r>
            <a:r>
              <a:rPr lang="en-US" smtClean="0"/>
              <a:t> or </a:t>
            </a:r>
            <a:r>
              <a:rPr lang="en-US" b="1" smtClean="0"/>
              <a:t>inheritance</a:t>
            </a:r>
            <a:r>
              <a:rPr lang="en-US" smtClean="0"/>
              <a:t>.</a:t>
            </a:r>
          </a:p>
        </p:txBody>
      </p:sp>
    </p:spTree>
    <p:extLst>
      <p:ext uri="{BB962C8B-B14F-4D97-AF65-F5344CB8AC3E}">
        <p14:creationId xmlns:p14="http://schemas.microsoft.com/office/powerpoint/2010/main" val="20435137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anim calcmode="lin" valueType="num">
                                      <p:cBhvr additive="base">
                                        <p:cTn id="7" dur="500" fill="hold"/>
                                        <p:tgtEl>
                                          <p:spTgt spid="901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01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0115">
                                            <p:txEl>
                                              <p:pRg st="1" end="1"/>
                                            </p:txEl>
                                          </p:spTgt>
                                        </p:tgtEl>
                                        <p:attrNameLst>
                                          <p:attrName>style.visibility</p:attrName>
                                        </p:attrNameLst>
                                      </p:cBhvr>
                                      <p:to>
                                        <p:strVal val="visible"/>
                                      </p:to>
                                    </p:set>
                                    <p:anim calcmode="lin" valueType="num">
                                      <p:cBhvr additive="base">
                                        <p:cTn id="13" dur="500" fill="hold"/>
                                        <p:tgtEl>
                                          <p:spTgt spid="901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01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0115">
                                            <p:txEl>
                                              <p:pRg st="2" end="2"/>
                                            </p:txEl>
                                          </p:spTgt>
                                        </p:tgtEl>
                                        <p:attrNameLst>
                                          <p:attrName>style.visibility</p:attrName>
                                        </p:attrNameLst>
                                      </p:cBhvr>
                                      <p:to>
                                        <p:strVal val="visible"/>
                                      </p:to>
                                    </p:set>
                                    <p:anim calcmode="lin" valueType="num">
                                      <p:cBhvr additive="base">
                                        <p:cTn id="19" dur="500" fill="hold"/>
                                        <p:tgtEl>
                                          <p:spTgt spid="901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011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EC49907B-0720-4CDA-949E-568C69FF860F}" type="slidenum">
              <a:rPr lang="en-US" sz="1400" smtClean="0"/>
              <a:pPr eaLnBrk="1" hangingPunct="1"/>
              <a:t>5</a:t>
            </a:fld>
            <a:endParaRPr lang="en-US" sz="1400" smtClean="0"/>
          </a:p>
        </p:txBody>
      </p:sp>
      <p:sp>
        <p:nvSpPr>
          <p:cNvPr id="9219" name="Rectangle 2"/>
          <p:cNvSpPr>
            <a:spLocks noGrp="1" noChangeArrowheads="1"/>
          </p:cNvSpPr>
          <p:nvPr>
            <p:ph type="title"/>
          </p:nvPr>
        </p:nvSpPr>
        <p:spPr/>
        <p:txBody>
          <a:bodyPr/>
          <a:lstStyle/>
          <a:p>
            <a:pPr eaLnBrk="1" hangingPunct="1"/>
            <a:r>
              <a:rPr lang="en-US" smtClean="0"/>
              <a:t>Defining Traits of Living Things</a:t>
            </a:r>
          </a:p>
        </p:txBody>
      </p:sp>
      <p:sp>
        <p:nvSpPr>
          <p:cNvPr id="49155" name="Rectangle 3"/>
          <p:cNvSpPr>
            <a:spLocks noGrp="1" noChangeArrowheads="1"/>
          </p:cNvSpPr>
          <p:nvPr>
            <p:ph type="body" idx="1"/>
          </p:nvPr>
        </p:nvSpPr>
        <p:spPr/>
        <p:txBody>
          <a:bodyPr>
            <a:normAutofit fontScale="92500"/>
          </a:bodyPr>
          <a:lstStyle/>
          <a:p>
            <a:pPr algn="ctr" eaLnBrk="1" hangingPunct="1">
              <a:buFontTx/>
              <a:buNone/>
            </a:pPr>
            <a:r>
              <a:rPr lang="en-US" sz="4000" b="1" dirty="0" smtClean="0"/>
              <a:t>Genotype</a:t>
            </a:r>
          </a:p>
          <a:p>
            <a:pPr algn="ctr" eaLnBrk="1" hangingPunct="1">
              <a:buFontTx/>
              <a:buNone/>
            </a:pPr>
            <a:endParaRPr lang="en-US" sz="2800" b="1" dirty="0" smtClean="0"/>
          </a:p>
          <a:p>
            <a:pPr eaLnBrk="1" hangingPunct="1">
              <a:buFontTx/>
              <a:buBlip>
                <a:blip r:embed="rId3"/>
              </a:buBlip>
            </a:pPr>
            <a:r>
              <a:rPr lang="en-US" b="1" dirty="0" smtClean="0"/>
              <a:t>Genotype</a:t>
            </a:r>
            <a:r>
              <a:rPr lang="en-US" dirty="0" smtClean="0"/>
              <a:t> is the genetic make-up of living things.</a:t>
            </a:r>
          </a:p>
          <a:p>
            <a:pPr eaLnBrk="1" hangingPunct="1">
              <a:buFontTx/>
              <a:buBlip>
                <a:blip r:embed="rId3"/>
              </a:buBlip>
            </a:pPr>
            <a:r>
              <a:rPr lang="en-US" dirty="0" smtClean="0"/>
              <a:t>Individual organisms of the same </a:t>
            </a:r>
            <a:r>
              <a:rPr lang="en-US" b="1" dirty="0" smtClean="0"/>
              <a:t>genotype</a:t>
            </a:r>
            <a:r>
              <a:rPr lang="en-US" dirty="0" smtClean="0"/>
              <a:t> breed alike.</a:t>
            </a:r>
            <a:endParaRPr lang="en-US" dirty="0"/>
          </a:p>
          <a:p>
            <a:pPr>
              <a:buBlip>
                <a:blip r:embed="rId3"/>
              </a:buBlip>
            </a:pPr>
            <a:r>
              <a:rPr lang="en-US" dirty="0"/>
              <a:t>These individuals are called purebred and produce offspring with similar characteristics.</a:t>
            </a:r>
          </a:p>
          <a:p>
            <a:pPr marL="0" indent="0" eaLnBrk="1" hangingPunct="1">
              <a:buNone/>
            </a:pPr>
            <a:endParaRPr lang="en-US" dirty="0" smtClean="0"/>
          </a:p>
        </p:txBody>
      </p:sp>
    </p:spTree>
    <p:extLst>
      <p:ext uri="{BB962C8B-B14F-4D97-AF65-F5344CB8AC3E}">
        <p14:creationId xmlns:p14="http://schemas.microsoft.com/office/powerpoint/2010/main" val="14753635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9155">
                                            <p:txEl>
                                              <p:pRg st="2" end="2"/>
                                            </p:txEl>
                                          </p:spTgt>
                                        </p:tgtEl>
                                        <p:attrNameLst>
                                          <p:attrName>style.visibility</p:attrName>
                                        </p:attrNameLst>
                                      </p:cBhvr>
                                      <p:to>
                                        <p:strVal val="visible"/>
                                      </p:to>
                                    </p:set>
                                    <p:anim calcmode="lin" valueType="num">
                                      <p:cBhvr additive="base">
                                        <p:cTn id="7" dur="500" fill="hold"/>
                                        <p:tgtEl>
                                          <p:spTgt spid="4915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91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9155">
                                            <p:txEl>
                                              <p:pRg st="3" end="3"/>
                                            </p:txEl>
                                          </p:spTgt>
                                        </p:tgtEl>
                                        <p:attrNameLst>
                                          <p:attrName>style.visibility</p:attrName>
                                        </p:attrNameLst>
                                      </p:cBhvr>
                                      <p:to>
                                        <p:strVal val="visible"/>
                                      </p:to>
                                    </p:set>
                                    <p:anim calcmode="lin" valueType="num">
                                      <p:cBhvr additive="base">
                                        <p:cTn id="13" dur="500" fill="hold"/>
                                        <p:tgtEl>
                                          <p:spTgt spid="4915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91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9155">
                                            <p:txEl>
                                              <p:pRg st="4" end="4"/>
                                            </p:txEl>
                                          </p:spTgt>
                                        </p:tgtEl>
                                        <p:attrNameLst>
                                          <p:attrName>style.visibility</p:attrName>
                                        </p:attrNameLst>
                                      </p:cBhvr>
                                      <p:to>
                                        <p:strVal val="visible"/>
                                      </p:to>
                                    </p:set>
                                    <p:anim calcmode="lin" valueType="num">
                                      <p:cBhvr additive="base">
                                        <p:cTn id="19" dur="500" fill="hold"/>
                                        <p:tgtEl>
                                          <p:spTgt spid="4915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915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246A37DB-20E2-49C4-AE46-E87153DE5A8C}" type="slidenum">
              <a:rPr lang="en-US" sz="1400" smtClean="0"/>
              <a:pPr eaLnBrk="1" hangingPunct="1"/>
              <a:t>6</a:t>
            </a:fld>
            <a:endParaRPr lang="en-US" sz="1400" smtClean="0"/>
          </a:p>
        </p:txBody>
      </p:sp>
      <p:sp>
        <p:nvSpPr>
          <p:cNvPr id="10243" name="Rectangle 2"/>
          <p:cNvSpPr>
            <a:spLocks noGrp="1" noChangeArrowheads="1"/>
          </p:cNvSpPr>
          <p:nvPr>
            <p:ph type="title"/>
          </p:nvPr>
        </p:nvSpPr>
        <p:spPr/>
        <p:txBody>
          <a:bodyPr/>
          <a:lstStyle/>
          <a:p>
            <a:pPr eaLnBrk="1" hangingPunct="1"/>
            <a:r>
              <a:rPr lang="en-US" smtClean="0"/>
              <a:t>Defining Traits of Living Things</a:t>
            </a:r>
          </a:p>
        </p:txBody>
      </p:sp>
      <p:sp>
        <p:nvSpPr>
          <p:cNvPr id="50179" name="Rectangle 3"/>
          <p:cNvSpPr>
            <a:spLocks noGrp="1" noChangeArrowheads="1"/>
          </p:cNvSpPr>
          <p:nvPr>
            <p:ph type="body" idx="1"/>
          </p:nvPr>
        </p:nvSpPr>
        <p:spPr/>
        <p:txBody>
          <a:bodyPr>
            <a:normAutofit fontScale="92500"/>
          </a:bodyPr>
          <a:lstStyle/>
          <a:p>
            <a:pPr algn="ctr" eaLnBrk="1" hangingPunct="1">
              <a:buFontTx/>
              <a:buNone/>
            </a:pPr>
            <a:r>
              <a:rPr lang="en-US" sz="4000" b="1" dirty="0" smtClean="0"/>
              <a:t>Phenotype</a:t>
            </a:r>
          </a:p>
          <a:p>
            <a:pPr eaLnBrk="1" hangingPunct="1">
              <a:buFontTx/>
              <a:buBlip>
                <a:blip r:embed="rId3"/>
              </a:buBlip>
            </a:pPr>
            <a:r>
              <a:rPr lang="en-US" b="1" dirty="0" smtClean="0"/>
              <a:t>Phenotype</a:t>
            </a:r>
            <a:r>
              <a:rPr lang="en-US" dirty="0" smtClean="0"/>
              <a:t> is the observed characteristics of an individual organism without reference to its genetic make-up.</a:t>
            </a:r>
          </a:p>
          <a:p>
            <a:pPr eaLnBrk="1" hangingPunct="1">
              <a:buFontTx/>
              <a:buBlip>
                <a:blip r:embed="rId3"/>
              </a:buBlip>
            </a:pPr>
            <a:r>
              <a:rPr lang="en-US" dirty="0" smtClean="0"/>
              <a:t>Individuals of the same </a:t>
            </a:r>
            <a:r>
              <a:rPr lang="en-US" b="1" dirty="0" smtClean="0"/>
              <a:t>phenotype</a:t>
            </a:r>
            <a:r>
              <a:rPr lang="en-US" dirty="0" smtClean="0"/>
              <a:t> look alike but may not breed alike.</a:t>
            </a:r>
          </a:p>
          <a:p>
            <a:pPr>
              <a:buBlip>
                <a:blip r:embed="rId3"/>
              </a:buBlip>
            </a:pPr>
            <a:r>
              <a:rPr lang="en-US" dirty="0"/>
              <a:t>These individuals are called hybrid and can produce offspring with varying characteristics. </a:t>
            </a:r>
          </a:p>
          <a:p>
            <a:pPr marL="0" indent="0" eaLnBrk="1" hangingPunct="1">
              <a:buNone/>
            </a:pPr>
            <a:endParaRPr lang="en-US" dirty="0" smtClean="0"/>
          </a:p>
          <a:p>
            <a:pPr eaLnBrk="1" hangingPunct="1"/>
            <a:endParaRPr lang="en-US" dirty="0" smtClean="0"/>
          </a:p>
        </p:txBody>
      </p:sp>
    </p:spTree>
    <p:extLst>
      <p:ext uri="{BB962C8B-B14F-4D97-AF65-F5344CB8AC3E}">
        <p14:creationId xmlns:p14="http://schemas.microsoft.com/office/powerpoint/2010/main" val="39350852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0179">
                                            <p:txEl>
                                              <p:pRg st="1" end="1"/>
                                            </p:txEl>
                                          </p:spTgt>
                                        </p:tgtEl>
                                        <p:attrNameLst>
                                          <p:attrName>style.visibility</p:attrName>
                                        </p:attrNameLst>
                                      </p:cBhvr>
                                      <p:to>
                                        <p:strVal val="visible"/>
                                      </p:to>
                                    </p:set>
                                    <p:anim calcmode="lin" valueType="num">
                                      <p:cBhvr additive="base">
                                        <p:cTn id="7" dur="500" fill="hold"/>
                                        <p:tgtEl>
                                          <p:spTgt spid="5017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0179">
                                            <p:txEl>
                                              <p:pRg st="2" end="2"/>
                                            </p:txEl>
                                          </p:spTgt>
                                        </p:tgtEl>
                                        <p:attrNameLst>
                                          <p:attrName>style.visibility</p:attrName>
                                        </p:attrNameLst>
                                      </p:cBhvr>
                                      <p:to>
                                        <p:strVal val="visible"/>
                                      </p:to>
                                    </p:set>
                                    <p:anim calcmode="lin" valueType="num">
                                      <p:cBhvr additive="base">
                                        <p:cTn id="13" dur="500" fill="hold"/>
                                        <p:tgtEl>
                                          <p:spTgt spid="5017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0179">
                                            <p:txEl>
                                              <p:pRg st="3" end="3"/>
                                            </p:txEl>
                                          </p:spTgt>
                                        </p:tgtEl>
                                        <p:attrNameLst>
                                          <p:attrName>style.visibility</p:attrName>
                                        </p:attrNameLst>
                                      </p:cBhvr>
                                      <p:to>
                                        <p:strVal val="visible"/>
                                      </p:to>
                                    </p:set>
                                    <p:anim calcmode="lin" valueType="num">
                                      <p:cBhvr additive="base">
                                        <p:cTn id="19" dur="500" fill="hold"/>
                                        <p:tgtEl>
                                          <p:spTgt spid="5017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017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80221CCD-908C-4A3F-B296-A4FF472C61E4}" type="slidenum">
              <a:rPr lang="en-US" sz="1400" smtClean="0"/>
              <a:pPr eaLnBrk="1" hangingPunct="1"/>
              <a:t>7</a:t>
            </a:fld>
            <a:endParaRPr lang="en-US" sz="1400" smtClean="0"/>
          </a:p>
        </p:txBody>
      </p:sp>
      <p:sp>
        <p:nvSpPr>
          <p:cNvPr id="11267" name="Rectangle 2"/>
          <p:cNvSpPr>
            <a:spLocks noGrp="1" noChangeArrowheads="1"/>
          </p:cNvSpPr>
          <p:nvPr>
            <p:ph type="title"/>
          </p:nvPr>
        </p:nvSpPr>
        <p:spPr/>
        <p:txBody>
          <a:bodyPr/>
          <a:lstStyle/>
          <a:p>
            <a:pPr eaLnBrk="1" hangingPunct="1"/>
            <a:r>
              <a:rPr lang="en-US" sz="4000" smtClean="0"/>
              <a:t>How Heredity is Affected by Genes</a:t>
            </a:r>
          </a:p>
        </p:txBody>
      </p:sp>
      <p:sp>
        <p:nvSpPr>
          <p:cNvPr id="54275" name="Rectangle 3"/>
          <p:cNvSpPr>
            <a:spLocks noGrp="1" noChangeArrowheads="1"/>
          </p:cNvSpPr>
          <p:nvPr>
            <p:ph type="body" idx="1"/>
          </p:nvPr>
        </p:nvSpPr>
        <p:spPr/>
        <p:txBody>
          <a:bodyPr/>
          <a:lstStyle/>
          <a:p>
            <a:pPr eaLnBrk="1" hangingPunct="1">
              <a:buFontTx/>
              <a:buBlip>
                <a:blip r:embed="rId3"/>
              </a:buBlip>
            </a:pPr>
            <a:r>
              <a:rPr lang="en-US" smtClean="0"/>
              <a:t>Each characteristic or trait has two genes – one derived from each parent</a:t>
            </a:r>
          </a:p>
          <a:p>
            <a:pPr eaLnBrk="1" hangingPunct="1">
              <a:buFontTx/>
              <a:buBlip>
                <a:blip r:embed="rId3"/>
              </a:buBlip>
            </a:pPr>
            <a:r>
              <a:rPr lang="en-US" smtClean="0"/>
              <a:t>If both genes for a characteristic are the same, the animal is </a:t>
            </a:r>
            <a:r>
              <a:rPr lang="en-US" b="1" smtClean="0"/>
              <a:t>homozygous</a:t>
            </a:r>
            <a:r>
              <a:rPr lang="en-US" smtClean="0"/>
              <a:t> for that characteristic.</a:t>
            </a:r>
          </a:p>
          <a:p>
            <a:pPr eaLnBrk="1" hangingPunct="1">
              <a:buFontTx/>
              <a:buBlip>
                <a:blip r:embed="rId3"/>
              </a:buBlip>
            </a:pPr>
            <a:r>
              <a:rPr lang="en-US" smtClean="0"/>
              <a:t>If the two genes differ for a given characteristic, the animals are </a:t>
            </a:r>
            <a:r>
              <a:rPr lang="en-US" b="1" smtClean="0"/>
              <a:t>heterozygous.</a:t>
            </a:r>
            <a:endParaRPr lang="en-US" smtClean="0"/>
          </a:p>
        </p:txBody>
      </p:sp>
    </p:spTree>
    <p:extLst>
      <p:ext uri="{BB962C8B-B14F-4D97-AF65-F5344CB8AC3E}">
        <p14:creationId xmlns:p14="http://schemas.microsoft.com/office/powerpoint/2010/main" val="36490100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 calcmode="lin" valueType="num">
                                      <p:cBhvr additive="base">
                                        <p:cTn id="7" dur="500" fill="hold"/>
                                        <p:tgtEl>
                                          <p:spTgt spid="542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4275">
                                            <p:txEl>
                                              <p:pRg st="1" end="1"/>
                                            </p:txEl>
                                          </p:spTgt>
                                        </p:tgtEl>
                                        <p:attrNameLst>
                                          <p:attrName>style.visibility</p:attrName>
                                        </p:attrNameLst>
                                      </p:cBhvr>
                                      <p:to>
                                        <p:strVal val="visible"/>
                                      </p:to>
                                    </p:set>
                                    <p:anim calcmode="lin" valueType="num">
                                      <p:cBhvr additive="base">
                                        <p:cTn id="13" dur="500" fill="hold"/>
                                        <p:tgtEl>
                                          <p:spTgt spid="5427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42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4275">
                                            <p:txEl>
                                              <p:pRg st="2" end="2"/>
                                            </p:txEl>
                                          </p:spTgt>
                                        </p:tgtEl>
                                        <p:attrNameLst>
                                          <p:attrName>style.visibility</p:attrName>
                                        </p:attrNameLst>
                                      </p:cBhvr>
                                      <p:to>
                                        <p:strVal val="visible"/>
                                      </p:to>
                                    </p:set>
                                    <p:anim calcmode="lin" valueType="num">
                                      <p:cBhvr additive="base">
                                        <p:cTn id="19" dur="500" fill="hold"/>
                                        <p:tgtEl>
                                          <p:spTgt spid="5427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427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5C3A7C69-DD61-4443-9C4F-6E884EB44035}" type="slidenum">
              <a:rPr lang="en-US" sz="1400" smtClean="0"/>
              <a:pPr eaLnBrk="1" hangingPunct="1"/>
              <a:t>8</a:t>
            </a:fld>
            <a:endParaRPr lang="en-US" sz="1400" smtClean="0"/>
          </a:p>
        </p:txBody>
      </p:sp>
      <p:sp>
        <p:nvSpPr>
          <p:cNvPr id="12291" name="Rectangle 2"/>
          <p:cNvSpPr>
            <a:spLocks noGrp="1" noChangeArrowheads="1"/>
          </p:cNvSpPr>
          <p:nvPr>
            <p:ph type="title"/>
          </p:nvPr>
        </p:nvSpPr>
        <p:spPr/>
        <p:txBody>
          <a:bodyPr>
            <a:normAutofit fontScale="90000"/>
          </a:bodyPr>
          <a:lstStyle/>
          <a:p>
            <a:pPr eaLnBrk="1" hangingPunct="1"/>
            <a:r>
              <a:rPr lang="en-US" sz="4000" smtClean="0"/>
              <a:t>Which Trait Wins in Heterozygous Pairings?</a:t>
            </a:r>
          </a:p>
        </p:txBody>
      </p:sp>
      <p:sp>
        <p:nvSpPr>
          <p:cNvPr id="12292" name="Rectangle 3"/>
          <p:cNvSpPr>
            <a:spLocks noGrp="1" noChangeArrowheads="1"/>
          </p:cNvSpPr>
          <p:nvPr>
            <p:ph type="body" idx="1"/>
          </p:nvPr>
        </p:nvSpPr>
        <p:spPr>
          <a:xfrm>
            <a:off x="457200" y="1905000"/>
            <a:ext cx="8229600" cy="4221163"/>
          </a:xfrm>
        </p:spPr>
        <p:txBody>
          <a:bodyPr/>
          <a:lstStyle/>
          <a:p>
            <a:pPr>
              <a:buNone/>
            </a:pPr>
            <a:r>
              <a:rPr lang="en-US" dirty="0" smtClean="0"/>
              <a:t>   In </a:t>
            </a:r>
            <a:r>
              <a:rPr lang="en-US" dirty="0"/>
              <a:t>the 19</a:t>
            </a:r>
            <a:r>
              <a:rPr lang="en-US" baseline="30000" dirty="0"/>
              <a:t>th</a:t>
            </a:r>
            <a:r>
              <a:rPr lang="en-US" dirty="0"/>
              <a:t> century </a:t>
            </a:r>
            <a:r>
              <a:rPr lang="en-US" dirty="0" smtClean="0"/>
              <a:t>while studying pea plants </a:t>
            </a:r>
            <a:r>
              <a:rPr lang="en-US" dirty="0" err="1" smtClean="0"/>
              <a:t>Gregor</a:t>
            </a:r>
            <a:r>
              <a:rPr lang="en-US" dirty="0" smtClean="0"/>
              <a:t> </a:t>
            </a:r>
            <a:r>
              <a:rPr lang="en-US" dirty="0"/>
              <a:t>Mendel discovered the color yellow is dominant over green.</a:t>
            </a:r>
          </a:p>
          <a:p>
            <a:pPr algn="just" eaLnBrk="1" hangingPunct="1">
              <a:buFontTx/>
              <a:buNone/>
            </a:pPr>
            <a:endParaRPr lang="en-US" dirty="0" smtClean="0"/>
          </a:p>
        </p:txBody>
      </p:sp>
      <p:grpSp>
        <p:nvGrpSpPr>
          <p:cNvPr id="7" name="Group 6"/>
          <p:cNvGrpSpPr/>
          <p:nvPr/>
        </p:nvGrpSpPr>
        <p:grpSpPr>
          <a:xfrm>
            <a:off x="838200" y="3657600"/>
            <a:ext cx="6995350" cy="2952666"/>
            <a:chOff x="838200" y="3657600"/>
            <a:chExt cx="6995350" cy="2952666"/>
          </a:xfrm>
        </p:grpSpPr>
        <p:grpSp>
          <p:nvGrpSpPr>
            <p:cNvPr id="6" name="Group 5"/>
            <p:cNvGrpSpPr/>
            <p:nvPr/>
          </p:nvGrpSpPr>
          <p:grpSpPr>
            <a:xfrm>
              <a:off x="838200" y="3657600"/>
              <a:ext cx="6995350" cy="2816316"/>
              <a:chOff x="838200" y="3657600"/>
              <a:chExt cx="6995350" cy="2816316"/>
            </a:xfrm>
          </p:grpSpPr>
          <p:pic>
            <p:nvPicPr>
              <p:cNvPr id="9" name="Picture 6" descr="http://www.gipsa.usda.gov/fgis/educout/commgallery/Commodities/split_yellow_peas_bi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3657600"/>
                <a:ext cx="3519231" cy="19812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stretch>
                <a:fillRect/>
              </a:stretch>
            </p:blipFill>
            <p:spPr>
              <a:xfrm>
                <a:off x="5638800" y="3657600"/>
                <a:ext cx="2194750" cy="1231499"/>
              </a:xfrm>
              <a:prstGeom prst="rect">
                <a:avLst/>
              </a:prstGeom>
            </p:spPr>
          </p:pic>
          <p:sp>
            <p:nvSpPr>
              <p:cNvPr id="4" name="TextBox 3"/>
              <p:cNvSpPr txBox="1"/>
              <p:nvPr/>
            </p:nvSpPr>
            <p:spPr>
              <a:xfrm>
                <a:off x="2336884" y="5642919"/>
                <a:ext cx="337131" cy="830997"/>
              </a:xfrm>
              <a:prstGeom prst="rect">
                <a:avLst/>
              </a:prstGeom>
              <a:noFill/>
            </p:spPr>
            <p:txBody>
              <a:bodyPr wrap="square" rtlCol="0">
                <a:spAutoFit/>
              </a:bodyPr>
              <a:lstStyle/>
              <a:p>
                <a:r>
                  <a:rPr lang="en-US" sz="4800" dirty="0" smtClean="0"/>
                  <a:t>Y</a:t>
                </a:r>
                <a:endParaRPr lang="en-US" sz="4800" dirty="0"/>
              </a:p>
            </p:txBody>
          </p:sp>
          <p:sp>
            <p:nvSpPr>
              <p:cNvPr id="5" name="TextBox 4"/>
              <p:cNvSpPr txBox="1"/>
              <p:nvPr/>
            </p:nvSpPr>
            <p:spPr>
              <a:xfrm>
                <a:off x="6736175" y="5138299"/>
                <a:ext cx="302741" cy="523220"/>
              </a:xfrm>
              <a:prstGeom prst="rect">
                <a:avLst/>
              </a:prstGeom>
              <a:noFill/>
            </p:spPr>
            <p:txBody>
              <a:bodyPr wrap="square" rtlCol="0">
                <a:spAutoFit/>
              </a:bodyPr>
              <a:lstStyle/>
              <a:p>
                <a:r>
                  <a:rPr lang="en-US" sz="2800" dirty="0" smtClean="0"/>
                  <a:t>y</a:t>
                </a:r>
                <a:endParaRPr lang="en-US" sz="2800" dirty="0"/>
              </a:p>
            </p:txBody>
          </p:sp>
        </p:grpSp>
        <p:sp>
          <p:nvSpPr>
            <p:cNvPr id="3" name="TextBox 2"/>
            <p:cNvSpPr txBox="1"/>
            <p:nvPr/>
          </p:nvSpPr>
          <p:spPr>
            <a:xfrm>
              <a:off x="838200" y="6356350"/>
              <a:ext cx="3429000" cy="253916"/>
            </a:xfrm>
            <a:prstGeom prst="rect">
              <a:avLst/>
            </a:prstGeom>
            <a:noFill/>
          </p:spPr>
          <p:txBody>
            <a:bodyPr wrap="square" rtlCol="0">
              <a:spAutoFit/>
            </a:bodyPr>
            <a:lstStyle/>
            <a:p>
              <a:r>
                <a:rPr lang="en-US" sz="1050" dirty="0" smtClean="0"/>
                <a:t>Photos courtesy of United States Department of Agriculture</a:t>
              </a:r>
              <a:endParaRPr lang="en-US" sz="1050" dirty="0"/>
            </a:p>
          </p:txBody>
        </p:sp>
      </p:grpSp>
    </p:spTree>
    <p:extLst>
      <p:ext uri="{BB962C8B-B14F-4D97-AF65-F5344CB8AC3E}">
        <p14:creationId xmlns:p14="http://schemas.microsoft.com/office/powerpoint/2010/main" val="19871085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fld id="{3D82F0CC-CE96-4C79-9E69-0BF64E77CD6B}" type="slidenum">
              <a:rPr lang="en-US" sz="1400" smtClean="0"/>
              <a:pPr eaLnBrk="1" hangingPunct="1"/>
              <a:t>9</a:t>
            </a:fld>
            <a:endParaRPr lang="en-US" sz="1400" smtClean="0"/>
          </a:p>
        </p:txBody>
      </p:sp>
      <p:sp>
        <p:nvSpPr>
          <p:cNvPr id="13315" name="Rectangle 2"/>
          <p:cNvSpPr>
            <a:spLocks noGrp="1" noChangeArrowheads="1"/>
          </p:cNvSpPr>
          <p:nvPr>
            <p:ph type="title"/>
          </p:nvPr>
        </p:nvSpPr>
        <p:spPr/>
        <p:txBody>
          <a:bodyPr/>
          <a:lstStyle/>
          <a:p>
            <a:pPr eaLnBrk="1" hangingPunct="1"/>
            <a:r>
              <a:rPr lang="en-US" dirty="0" smtClean="0"/>
              <a:t>Mendel’s Law of Dominance</a:t>
            </a:r>
          </a:p>
        </p:txBody>
      </p:sp>
      <p:sp>
        <p:nvSpPr>
          <p:cNvPr id="52227" name="Rectangle 3"/>
          <p:cNvSpPr>
            <a:spLocks noGrp="1" noChangeArrowheads="1"/>
          </p:cNvSpPr>
          <p:nvPr>
            <p:ph type="body" idx="1"/>
          </p:nvPr>
        </p:nvSpPr>
        <p:spPr/>
        <p:txBody>
          <a:bodyPr/>
          <a:lstStyle/>
          <a:p>
            <a:pPr eaLnBrk="1" hangingPunct="1">
              <a:buFontTx/>
              <a:buBlip>
                <a:blip r:embed="rId3"/>
              </a:buBlip>
            </a:pPr>
            <a:r>
              <a:rPr lang="en-US" dirty="0" smtClean="0"/>
              <a:t>A </a:t>
            </a:r>
            <a:r>
              <a:rPr lang="en-US" b="1" dirty="0" smtClean="0"/>
              <a:t>dominant gene</a:t>
            </a:r>
            <a:r>
              <a:rPr lang="en-US" dirty="0" smtClean="0"/>
              <a:t> overrides the other gene in a heterozygous pair and is visible in the organism’s physical characteristics (i.e., phenotypic characteristics).</a:t>
            </a:r>
          </a:p>
          <a:p>
            <a:pPr eaLnBrk="1" hangingPunct="1">
              <a:buFontTx/>
              <a:buBlip>
                <a:blip r:embed="rId3"/>
              </a:buBlip>
            </a:pPr>
            <a:r>
              <a:rPr lang="en-US" dirty="0" smtClean="0"/>
              <a:t>Y (yellow gene) + y (green gene) = yellow</a:t>
            </a:r>
          </a:p>
          <a:p>
            <a:pPr eaLnBrk="1" hangingPunct="1">
              <a:buFontTx/>
              <a:buBlip>
                <a:blip r:embed="rId3"/>
              </a:buBlip>
            </a:pPr>
            <a:r>
              <a:rPr lang="en-US" dirty="0" smtClean="0"/>
              <a:t>This is sometimes referred to as a </a:t>
            </a:r>
            <a:r>
              <a:rPr lang="en-US" b="1" dirty="0" smtClean="0"/>
              <a:t>dominant trait</a:t>
            </a:r>
            <a:r>
              <a:rPr lang="en-US" dirty="0" smtClean="0"/>
              <a:t>.</a:t>
            </a:r>
          </a:p>
          <a:p>
            <a:pPr eaLnBrk="1" hangingPunct="1"/>
            <a:endParaRPr lang="en-US" dirty="0" smtClean="0"/>
          </a:p>
        </p:txBody>
      </p:sp>
    </p:spTree>
    <p:extLst>
      <p:ext uri="{BB962C8B-B14F-4D97-AF65-F5344CB8AC3E}">
        <p14:creationId xmlns:p14="http://schemas.microsoft.com/office/powerpoint/2010/main" val="11397944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 calcmode="lin" valueType="num">
                                      <p:cBhvr additive="base">
                                        <p:cTn id="7" dur="500" fill="hold"/>
                                        <p:tgtEl>
                                          <p:spTgt spid="522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22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2227">
                                            <p:txEl>
                                              <p:pRg st="1" end="1"/>
                                            </p:txEl>
                                          </p:spTgt>
                                        </p:tgtEl>
                                        <p:attrNameLst>
                                          <p:attrName>style.visibility</p:attrName>
                                        </p:attrNameLst>
                                      </p:cBhvr>
                                      <p:to>
                                        <p:strVal val="visible"/>
                                      </p:to>
                                    </p:set>
                                    <p:anim calcmode="lin" valueType="num">
                                      <p:cBhvr additive="base">
                                        <p:cTn id="13" dur="500" fill="hold"/>
                                        <p:tgtEl>
                                          <p:spTgt spid="522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22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2227">
                                            <p:txEl>
                                              <p:pRg st="2" end="2"/>
                                            </p:txEl>
                                          </p:spTgt>
                                        </p:tgtEl>
                                        <p:attrNameLst>
                                          <p:attrName>style.visibility</p:attrName>
                                        </p:attrNameLst>
                                      </p:cBhvr>
                                      <p:to>
                                        <p:strVal val="visible"/>
                                      </p:to>
                                    </p:set>
                                    <p:anim calcmode="lin" valueType="num">
                                      <p:cBhvr additive="base">
                                        <p:cTn id="19" dur="500" fill="hold"/>
                                        <p:tgtEl>
                                          <p:spTgt spid="522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222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RE_PPT_Template" id="{52D7FC26-FAB3-4033-9A56-9CBB2D7E6788}" vid="{4413C327-70F5-4C13-B797-6ECF61386DB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NRE_PPT_Template</Template>
  <TotalTime>745</TotalTime>
  <Words>1554</Words>
  <Application>Microsoft Office PowerPoint</Application>
  <PresentationFormat>On-screen Show (4:3)</PresentationFormat>
  <Paragraphs>272</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Arial Rounded MT Bold</vt:lpstr>
      <vt:lpstr>Calibri</vt:lpstr>
      <vt:lpstr>Times New Roman</vt:lpstr>
      <vt:lpstr>NRE_PowerPoint_Template</vt:lpstr>
      <vt:lpstr>PowerPoint Presentation</vt:lpstr>
      <vt:lpstr>Predicting with Punnett Squares</vt:lpstr>
      <vt:lpstr>What are genes?</vt:lpstr>
      <vt:lpstr>What do genes do?</vt:lpstr>
      <vt:lpstr>Defining Traits of Living Things</vt:lpstr>
      <vt:lpstr>Defining Traits of Living Things</vt:lpstr>
      <vt:lpstr>How Heredity is Affected by Genes</vt:lpstr>
      <vt:lpstr>Which Trait Wins in Heterozygous Pairings?</vt:lpstr>
      <vt:lpstr>Mendel’s Law of Dominance</vt:lpstr>
      <vt:lpstr>Recessive</vt:lpstr>
      <vt:lpstr>Predicting Offspring</vt:lpstr>
      <vt:lpstr>An Example: Coat Color</vt:lpstr>
      <vt:lpstr>Punnett Square</vt:lpstr>
      <vt:lpstr>Results of Homozygous Pairing</vt:lpstr>
      <vt:lpstr>Let’s see how recessive genes reappear…</vt:lpstr>
      <vt:lpstr>The Results…</vt:lpstr>
      <vt:lpstr>The Analysis….</vt:lpstr>
      <vt:lpstr>Analysis continued…</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Predicting with Punnett Squares</dc:title>
  <dc:subject>NRE - Lesson 6.2 Flourishing Fauna</dc:subject>
  <dc:creator>Dan Jansen and John McGinity</dc:creator>
  <cp:lastModifiedBy>John McGinity</cp:lastModifiedBy>
  <cp:revision>22</cp:revision>
  <cp:lastPrinted>2015-01-05T15:09:56Z</cp:lastPrinted>
  <dcterms:created xsi:type="dcterms:W3CDTF">2014-11-01T19:39:17Z</dcterms:created>
  <dcterms:modified xsi:type="dcterms:W3CDTF">2015-03-12T20:52:22Z</dcterms:modified>
</cp:coreProperties>
</file>