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72" r:id="rId4"/>
    <p:sldId id="273" r:id="rId5"/>
    <p:sldId id="274" r:id="rId6"/>
    <p:sldId id="282" r:id="rId7"/>
    <p:sldId id="275" r:id="rId8"/>
    <p:sldId id="276" r:id="rId9"/>
    <p:sldId id="277" r:id="rId10"/>
    <p:sldId id="283" r:id="rId11"/>
    <p:sldId id="280" r:id="rId12"/>
    <p:sldId id="281" r:id="rId1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6" clrIdx="0">
    <p:extLst>
      <p:ext uri="{19B8F6BF-5375-455C-9EA6-DF929625EA0E}">
        <p15:presenceInfo xmlns:p15="http://schemas.microsoft.com/office/powerpoint/2012/main" userId="e1c724a07b98bdc4" providerId="Windows Live"/>
      </p:ext>
    </p:extLst>
  </p:cmAuthor>
  <p:cmAuthor id="2" name="John McGinity" initials="JM" lastIdx="6" clrIdx="1">
    <p:extLst>
      <p:ext uri="{19B8F6BF-5375-455C-9EA6-DF929625EA0E}">
        <p15:presenceInfo xmlns:p15="http://schemas.microsoft.com/office/powerpoint/2012/main" userId="cfcd0a9afb6d4fb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67925" autoAdjust="0"/>
  </p:normalViewPr>
  <p:slideViewPr>
    <p:cSldViewPr>
      <p:cViewPr varScale="1">
        <p:scale>
          <a:sx n="62" d="100"/>
          <a:sy n="62" d="100"/>
        </p:scale>
        <p:origin x="224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34"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dirty="0" smtClean="0">
                <a:latin typeface="Arial" pitchFamily="34" charset="0"/>
                <a:cs typeface="Arial" pitchFamily="34" charset="0"/>
              </a:rPr>
              <a:t>Sustainable Development</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816774" y="0"/>
            <a:ext cx="3192004" cy="464820"/>
          </a:xfrm>
          <a:prstGeom prst="rect">
            <a:avLst/>
          </a:prstGeom>
        </p:spPr>
        <p:txBody>
          <a:bodyPr vert="horz" lIns="93177" tIns="46589" rIns="93177" bIns="46589"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829967"/>
            <a:ext cx="3427307" cy="464820"/>
          </a:xfrm>
          <a:prstGeom prst="rect">
            <a:avLst/>
          </a:prstGeom>
        </p:spPr>
        <p:txBody>
          <a:bodyPr vert="horz" lIns="93177" tIns="46589" rIns="93177" bIns="46589"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9858" y="8829967"/>
            <a:ext cx="1090601" cy="427671"/>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Arial" pitchFamily="34" charset="0"/>
                <a:cs typeface="Arial" pitchFamily="34" charset="0"/>
              </a:defRPr>
            </a:lvl1pPr>
          </a:lstStyle>
          <a:p>
            <a:r>
              <a:rPr lang="en-US" dirty="0" smtClean="0"/>
              <a:t>Sustainable Development</a:t>
            </a:r>
            <a:endParaRPr lang="en-US" dirty="0"/>
          </a:p>
        </p:txBody>
      </p:sp>
      <p:sp>
        <p:nvSpPr>
          <p:cNvPr id="3" name="Date Placeholder 2"/>
          <p:cNvSpPr>
            <a:spLocks noGrp="1"/>
          </p:cNvSpPr>
          <p:nvPr>
            <p:ph type="dt" idx="1"/>
          </p:nvPr>
        </p:nvSpPr>
        <p:spPr>
          <a:xfrm>
            <a:off x="3738881" y="0"/>
            <a:ext cx="3192004" cy="464820"/>
          </a:xfrm>
          <a:prstGeom prst="rect">
            <a:avLst/>
          </a:prstGeom>
        </p:spPr>
        <p:txBody>
          <a:bodyPr vert="horz" lIns="93177" tIns="46589" rIns="93177" bIns="46589" rtlCol="0"/>
          <a:lstStyle>
            <a:lvl1pPr algn="r">
              <a:defRPr sz="1200"/>
            </a:lvl1pPr>
          </a:lstStyle>
          <a:p>
            <a:r>
              <a:rPr lang="en-US" smtClean="0">
                <a:latin typeface="Arial" pitchFamily="34" charset="0"/>
                <a:cs typeface="Arial" pitchFamily="34" charset="0"/>
              </a:rPr>
              <a:t>Natural Resources and Ecology  Unit 7 – Lesson 7.1 Agricultural Stewardship</a:t>
            </a:r>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349413" cy="464820"/>
          </a:xfrm>
          <a:prstGeom prst="rect">
            <a:avLst/>
          </a:prstGeom>
        </p:spPr>
        <p:txBody>
          <a:bodyPr vert="horz" lIns="93177" tIns="46589" rIns="93177" bIns="46589" rtlCol="0" anchor="b"/>
          <a:lstStyle>
            <a:lvl1pPr algn="l">
              <a:defRPr sz="1200"/>
            </a:lvl1pPr>
          </a:lstStyle>
          <a:p>
            <a:r>
              <a:rPr lang="en-US" dirty="0" smtClean="0">
                <a:latin typeface="Arial" pitchFamily="34" charset="0"/>
                <a:cs typeface="Arial" pitchFamily="34" charset="0"/>
              </a:rPr>
              <a:t>Curriculum for Agricultural Science Education Copyright 2014</a:t>
            </a:r>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9858" y="8829967"/>
            <a:ext cx="1090601" cy="427671"/>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Sustainable Development</a:t>
            </a:r>
            <a:endParaRPr lang="en-US" dirty="0"/>
          </a:p>
        </p:txBody>
      </p:sp>
      <p:sp>
        <p:nvSpPr>
          <p:cNvPr id="7" name="Date Placeholder 6"/>
          <p:cNvSpPr>
            <a:spLocks noGrp="1"/>
          </p:cNvSpPr>
          <p:nvPr>
            <p:ph type="dt" idx="13"/>
          </p:nvPr>
        </p:nvSpPr>
        <p:spPr>
          <a:xfrm>
            <a:off x="3816774" y="0"/>
            <a:ext cx="3192004"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Farmers and ranchers</a:t>
            </a:r>
            <a:r>
              <a:rPr lang="en-US" baseline="0" dirty="0" smtClean="0"/>
              <a:t> are the stewards of most of the privately owned land and much of the public land in North America – that is they are administrators and supervisors who manage land resources. ( Burton, pg. 255).</a:t>
            </a:r>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657565" y="-6235"/>
            <a:ext cx="33512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10</a:t>
            </a:fld>
            <a:endParaRPr lang="en-US"/>
          </a:p>
        </p:txBody>
      </p:sp>
    </p:spTree>
    <p:extLst>
      <p:ext uri="{BB962C8B-B14F-4D97-AF65-F5344CB8AC3E}">
        <p14:creationId xmlns:p14="http://schemas.microsoft.com/office/powerpoint/2010/main" val="86126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2943" indent="-232943">
              <a:buAutoNum type="arabicPeriod"/>
            </a:pPr>
            <a:r>
              <a:rPr lang="en-US" dirty="0"/>
              <a:t>The consumer creates a demand for a product, corporations respond by trying to stimulate, encourage and feed the demand. Consumers also “punish” companies by boycotting their products if they disagree with their behavior. Companies influence consumers’ demands by creating desires and supporting specific lifestyle models.</a:t>
            </a:r>
          </a:p>
          <a:p>
            <a:pPr marL="236179" indent="-236179">
              <a:buAutoNum type="arabicPeriod" startAt="2"/>
            </a:pPr>
            <a:r>
              <a:rPr lang="en-US" dirty="0"/>
              <a:t>Time after time, polls indicate that consumers are interested in sustainable products, but tend to overlook this preference when it comes to shopping acting counter productively by choosing energy or resource intensive products. The problem relates to several criteria, including price, behavior, and mindset.</a:t>
            </a:r>
          </a:p>
          <a:p>
            <a:pPr marL="236179" indent="-236179">
              <a:buAutoNum type="arabicPeriod" startAt="2"/>
            </a:pPr>
            <a:r>
              <a:rPr lang="en-US" dirty="0"/>
              <a:t>Sustainable consumption is defined by c</a:t>
            </a:r>
            <a:r>
              <a:rPr lang="en-US" dirty="0" smtClean="0"/>
              <a:t>hoosing energy and resource reduced products that were produced under socially acceptable conditions (often referred to as “fair trade” products);</a:t>
            </a:r>
            <a:r>
              <a:rPr lang="en-US" baseline="0" dirty="0" smtClean="0"/>
              <a:t> w</a:t>
            </a:r>
            <a:r>
              <a:rPr lang="en-US" dirty="0" smtClean="0"/>
              <a:t>here possible replace products by services and choose communal use of resources, such as car-sharing, and last but not least</a:t>
            </a:r>
            <a:r>
              <a:rPr lang="en-US" baseline="0" dirty="0" smtClean="0"/>
              <a:t> c</a:t>
            </a:r>
            <a:r>
              <a:rPr lang="en-US" dirty="0" smtClean="0"/>
              <a:t>onsume less. </a:t>
            </a:r>
          </a:p>
          <a:p>
            <a:pPr marL="236179" indent="-236179">
              <a:buAutoNum type="arabicPeriod" startAt="2"/>
            </a:pPr>
            <a:endParaRPr lang="en-US" dirty="0"/>
          </a:p>
          <a:p>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816774" y="0"/>
            <a:ext cx="3192004"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11</a:t>
            </a:fld>
            <a:endParaRPr lang="en-US"/>
          </a:p>
        </p:txBody>
      </p:sp>
    </p:spTree>
    <p:extLst>
      <p:ext uri="{BB962C8B-B14F-4D97-AF65-F5344CB8AC3E}">
        <p14:creationId xmlns:p14="http://schemas.microsoft.com/office/powerpoint/2010/main" val="570152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3105348" cy="472567"/>
          </a:xfrm>
          <a:prstGeom prst="rect">
            <a:avLst/>
          </a:prstGeom>
        </p:spPr>
        <p:txBody>
          <a:bodyPr vert="horz" lIns="94947" tIns="47474" rIns="94947" bIns="47474" rtlCol="0"/>
          <a:lstStyle>
            <a:lvl1pPr algn="l">
              <a:defRPr sz="1200">
                <a:latin typeface="Arial" pitchFamily="34" charset="0"/>
                <a:cs typeface="Arial" pitchFamily="34" charset="0"/>
              </a:defRPr>
            </a:lvl1pPr>
          </a:lstStyle>
          <a:p>
            <a:r>
              <a:rPr lang="en-US" dirty="0" smtClean="0"/>
              <a:t>Sustainable Development</a:t>
            </a:r>
            <a:endParaRPr lang="en-US" dirty="0"/>
          </a:p>
        </p:txBody>
      </p:sp>
      <p:sp>
        <p:nvSpPr>
          <p:cNvPr id="9" name="Date Placeholder 2"/>
          <p:cNvSpPr>
            <a:spLocks noGrp="1"/>
          </p:cNvSpPr>
          <p:nvPr>
            <p:ph type="dt" idx="1"/>
          </p:nvPr>
        </p:nvSpPr>
        <p:spPr>
          <a:xfrm>
            <a:off x="3271520" y="0"/>
            <a:ext cx="3738880" cy="472567"/>
          </a:xfrm>
          <a:prstGeom prst="rect">
            <a:avLst/>
          </a:prstGeom>
        </p:spPr>
        <p:txBody>
          <a:bodyPr vert="horz" lIns="94947" tIns="47474" rIns="94947" bIns="47474"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Tree>
    <p:extLst>
      <p:ext uri="{BB962C8B-B14F-4D97-AF65-F5344CB8AC3E}">
        <p14:creationId xmlns:p14="http://schemas.microsoft.com/office/powerpoint/2010/main" val="2751475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Sustainable Development</a:t>
            </a:r>
          </a:p>
          <a:p>
            <a:endParaRPr lang="en-US" dirty="0"/>
          </a:p>
        </p:txBody>
      </p:sp>
      <p:sp>
        <p:nvSpPr>
          <p:cNvPr id="7" name="Date Placeholder 6"/>
          <p:cNvSpPr>
            <a:spLocks noGrp="1"/>
          </p:cNvSpPr>
          <p:nvPr>
            <p:ph type="dt" idx="13"/>
          </p:nvPr>
        </p:nvSpPr>
        <p:spPr>
          <a:xfrm>
            <a:off x="3738880" y="0"/>
            <a:ext cx="3269898"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Source of picture: http://en.wikipedia.org/wiki/File:North_America_from_low_orbiting_satellite_Suomi_NPP.jpg</a:t>
            </a:r>
            <a:endParaRPr lang="en-US" dirty="0" smtClean="0">
              <a:latin typeface="Arial" pitchFamily="34" charset="0"/>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738880" y="-634"/>
            <a:ext cx="3269898"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3</a:t>
            </a:fld>
            <a:endParaRPr lang="en-US"/>
          </a:p>
        </p:txBody>
      </p:sp>
    </p:spTree>
    <p:extLst>
      <p:ext uri="{BB962C8B-B14F-4D97-AF65-F5344CB8AC3E}">
        <p14:creationId xmlns:p14="http://schemas.microsoft.com/office/powerpoint/2010/main" val="4101030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smtClean="0"/>
              <a:t>Source: http://en.wikipedia.org/wiki/Brundtland_Commission</a:t>
            </a:r>
            <a:endParaRPr lang="en-US" dirty="0" smtClean="0">
              <a:latin typeface="Arial" pitchFamily="34" charset="0"/>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659293" y="-634"/>
            <a:ext cx="3349485"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4</a:t>
            </a:fld>
            <a:endParaRPr lang="en-US"/>
          </a:p>
        </p:txBody>
      </p:sp>
    </p:spTree>
    <p:extLst>
      <p:ext uri="{BB962C8B-B14F-4D97-AF65-F5344CB8AC3E}">
        <p14:creationId xmlns:p14="http://schemas.microsoft.com/office/powerpoint/2010/main" val="216553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47825" y="903288"/>
            <a:ext cx="4648200" cy="3486150"/>
          </a:xfrm>
        </p:spPr>
      </p:sp>
      <p:sp>
        <p:nvSpPr>
          <p:cNvPr id="3" name="Notes Placeholder 2"/>
          <p:cNvSpPr>
            <a:spLocks noGrp="1"/>
          </p:cNvSpPr>
          <p:nvPr>
            <p:ph type="body" idx="1"/>
          </p:nvPr>
        </p:nvSpPr>
        <p:spPr/>
        <p:txBody>
          <a:bodyPr/>
          <a:lstStyle/>
          <a:p>
            <a:r>
              <a:rPr lang="en-US" dirty="0" smtClean="0"/>
              <a:t>The three main pillars of sustainable development include </a:t>
            </a:r>
          </a:p>
          <a:p>
            <a:pPr marL="931774" lvl="1" indent="-465887">
              <a:buFont typeface="Arial" pitchFamily="34" charset="0"/>
              <a:buChar char="•"/>
            </a:pPr>
            <a:r>
              <a:rPr lang="en-US" sz="1100" b="1" dirty="0"/>
              <a:t>Economic growth</a:t>
            </a:r>
          </a:p>
          <a:p>
            <a:pPr lvl="2"/>
            <a:r>
              <a:rPr lang="en-US" sz="1100" dirty="0"/>
              <a:t>Most groups focus on this pillar, such as efforts on resource extraction, which leads to unsustainable efforts for environmental protection as well as economic growth sustainability</a:t>
            </a:r>
            <a:endParaRPr lang="en-US" sz="1100" dirty="0" smtClean="0"/>
          </a:p>
          <a:p>
            <a:pPr marL="931774" lvl="1" indent="-465887">
              <a:buFont typeface="Arial" pitchFamily="34" charset="0"/>
              <a:buChar char="•"/>
            </a:pPr>
            <a:r>
              <a:rPr lang="en-US" sz="1100" b="1" dirty="0"/>
              <a:t>Environmental protection</a:t>
            </a:r>
          </a:p>
          <a:p>
            <a:pPr lvl="2"/>
            <a:r>
              <a:rPr lang="en-US" sz="1100" dirty="0"/>
              <a:t>Starting to take a higher importance over last 20 years with investment in renewable energy power capacity, developments and implementation of water conservation, and LED street lights and energy efficient building as examples</a:t>
            </a:r>
          </a:p>
          <a:p>
            <a:pPr marL="931774" lvl="1" indent="-465887">
              <a:buFont typeface="Arial" pitchFamily="34" charset="0"/>
              <a:buChar char="•"/>
            </a:pPr>
            <a:r>
              <a:rPr lang="en-US" sz="1100" b="1" dirty="0"/>
              <a:t>Social equality</a:t>
            </a:r>
          </a:p>
          <a:p>
            <a:pPr lvl="2"/>
            <a:r>
              <a:rPr lang="en-US" sz="1100" dirty="0"/>
              <a:t>Focuses on the social well-being of people, but with the growing gap between incomes of rich and poor that is evident throughout the world that it is still extremely unequal, with the richest 1% of the world’s population owning 40% of the world’s wealth and the poorest 50% owning around 1%</a:t>
            </a:r>
          </a:p>
          <a:p>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660915" y="0"/>
            <a:ext cx="3349485"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5</a:t>
            </a:fld>
            <a:endParaRPr lang="en-US"/>
          </a:p>
        </p:txBody>
      </p:sp>
    </p:spTree>
    <p:extLst>
      <p:ext uri="{BB962C8B-B14F-4D97-AF65-F5344CB8AC3E}">
        <p14:creationId xmlns:p14="http://schemas.microsoft.com/office/powerpoint/2010/main" val="840848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816774" y="-634"/>
            <a:ext cx="3192004"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67728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International Union for Conservation of Nature</a:t>
            </a:r>
          </a:p>
          <a:p>
            <a:endParaRPr lang="en-US" dirty="0" smtClean="0"/>
          </a:p>
          <a:p>
            <a:r>
              <a:rPr lang="en-US" dirty="0" smtClean="0"/>
              <a:t>http://technology.infomine.com/enviromine/issues/custod_defs.pdf</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7</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3105348" cy="472567"/>
          </a:xfrm>
          <a:prstGeom prst="rect">
            <a:avLst/>
          </a:prstGeom>
        </p:spPr>
        <p:txBody>
          <a:bodyPr vert="horz" lIns="94947" tIns="47474" rIns="94947" bIns="47474" rtlCol="0"/>
          <a:lstStyle>
            <a:lvl1pPr algn="l">
              <a:defRPr sz="1200">
                <a:latin typeface="Arial" pitchFamily="34" charset="0"/>
                <a:cs typeface="Arial" pitchFamily="34" charset="0"/>
              </a:defRPr>
            </a:lvl1pPr>
          </a:lstStyle>
          <a:p>
            <a:r>
              <a:rPr lang="en-US" dirty="0" smtClean="0"/>
              <a:t>Sustainable Development</a:t>
            </a:r>
            <a:endParaRPr lang="en-US" dirty="0"/>
          </a:p>
        </p:txBody>
      </p:sp>
      <p:sp>
        <p:nvSpPr>
          <p:cNvPr id="9" name="Date Placeholder 2"/>
          <p:cNvSpPr>
            <a:spLocks noGrp="1"/>
          </p:cNvSpPr>
          <p:nvPr>
            <p:ph type="dt" idx="1"/>
          </p:nvPr>
        </p:nvSpPr>
        <p:spPr>
          <a:xfrm>
            <a:off x="3115768" y="10329"/>
            <a:ext cx="3893010" cy="472567"/>
          </a:xfrm>
          <a:prstGeom prst="rect">
            <a:avLst/>
          </a:prstGeom>
        </p:spPr>
        <p:txBody>
          <a:bodyPr vert="horz" lIns="94947" tIns="47474" rIns="94947" bIns="47474"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Tree>
    <p:extLst>
      <p:ext uri="{BB962C8B-B14F-4D97-AF65-F5344CB8AC3E}">
        <p14:creationId xmlns:p14="http://schemas.microsoft.com/office/powerpoint/2010/main" val="820754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816774" y="0"/>
            <a:ext cx="3192004"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8</a:t>
            </a:fld>
            <a:endParaRPr lang="en-US"/>
          </a:p>
        </p:txBody>
      </p:sp>
    </p:spTree>
    <p:extLst>
      <p:ext uri="{BB962C8B-B14F-4D97-AF65-F5344CB8AC3E}">
        <p14:creationId xmlns:p14="http://schemas.microsoft.com/office/powerpoint/2010/main" val="70953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89075" y="542925"/>
            <a:ext cx="3603625" cy="2701925"/>
          </a:xfrm>
        </p:spPr>
      </p:sp>
      <p:sp>
        <p:nvSpPr>
          <p:cNvPr id="3" name="Notes Placeholder 2"/>
          <p:cNvSpPr>
            <a:spLocks noGrp="1"/>
          </p:cNvSpPr>
          <p:nvPr>
            <p:ph type="body" idx="1"/>
          </p:nvPr>
        </p:nvSpPr>
        <p:spPr>
          <a:xfrm>
            <a:off x="482938" y="3392177"/>
            <a:ext cx="5994062" cy="5142223"/>
          </a:xfrm>
        </p:spPr>
        <p:txBody>
          <a:bodyPr/>
          <a:lstStyle/>
          <a:p>
            <a:r>
              <a:rPr lang="en-US" b="1" dirty="0"/>
              <a:t>Mixed Farming</a:t>
            </a:r>
            <a:endParaRPr lang="en-US" dirty="0"/>
          </a:p>
          <a:p>
            <a:r>
              <a:rPr lang="en-US" sz="1100" dirty="0"/>
              <a:t>Many farmers in tropical and temperate countries survive by managing a mix of different crops or animals. The best known form of mixing occurs probably where crop residues are used to feed the animals and the excreta from animals are used as nutrients for the crop. Other forms of mixing takes place where grazing under fruit trees keeps the grass short or where manure from pigs is used to feed </a:t>
            </a:r>
            <a:r>
              <a:rPr lang="en-US" sz="1100" dirty="0" smtClean="0"/>
              <a:t>fish</a:t>
            </a:r>
            <a:r>
              <a:rPr lang="en-US" sz="1100" dirty="0"/>
              <a:t>. </a:t>
            </a:r>
            <a:endParaRPr lang="en-US" sz="1100" dirty="0" smtClean="0"/>
          </a:p>
          <a:p>
            <a:endParaRPr lang="en-US" b="1" dirty="0"/>
          </a:p>
          <a:p>
            <a:r>
              <a:rPr lang="en-US" b="1" dirty="0" smtClean="0"/>
              <a:t>Multiple </a:t>
            </a:r>
            <a:r>
              <a:rPr lang="en-US" b="1" dirty="0"/>
              <a:t>Cropping</a:t>
            </a:r>
            <a:endParaRPr lang="en-US" dirty="0"/>
          </a:p>
          <a:p>
            <a:r>
              <a:rPr lang="en-US" sz="1100" dirty="0"/>
              <a:t>The process of growing two or more crops in the same piece of land, during the same season is called Multiple Cropping. It can be rightly called a form of </a:t>
            </a:r>
            <a:r>
              <a:rPr lang="en-US" sz="1100" dirty="0" err="1"/>
              <a:t>polyculture</a:t>
            </a:r>
            <a:r>
              <a:rPr lang="en-US" sz="1100" dirty="0"/>
              <a:t>. </a:t>
            </a:r>
          </a:p>
          <a:p>
            <a:endParaRPr lang="en-US" b="1" dirty="0" smtClean="0"/>
          </a:p>
          <a:p>
            <a:r>
              <a:rPr lang="en-US" b="1" dirty="0" smtClean="0"/>
              <a:t>Crop Rotation</a:t>
            </a:r>
            <a:endParaRPr lang="en-US" dirty="0" smtClean="0"/>
          </a:p>
          <a:p>
            <a:r>
              <a:rPr lang="en-US" sz="1100" dirty="0" smtClean="0"/>
              <a:t>The process of growing two or more dissimilar or unrelated crops in the same piece of land in different seasons is known as Crop Rotation. This process could be adopted as it comes with a series of benefits, such as </a:t>
            </a:r>
          </a:p>
          <a:p>
            <a:pPr marL="232943" indent="-232943">
              <a:buAutoNum type="alphaLcPeriod"/>
            </a:pPr>
            <a:r>
              <a:rPr lang="en-US" sz="1100" dirty="0" smtClean="0"/>
              <a:t>Avoid the build up of pests that often occurs when one species is continuously cropped; </a:t>
            </a:r>
          </a:p>
          <a:p>
            <a:pPr marL="232943" indent="-232943">
              <a:buAutoNum type="alphaLcPeriod"/>
            </a:pPr>
            <a:r>
              <a:rPr lang="en-US" sz="1100" dirty="0" smtClean="0"/>
              <a:t>The traditional element of crop rotation is the replenishment of nitrogen through the use of green manure in sequence with cereals and other crops;</a:t>
            </a:r>
          </a:p>
          <a:p>
            <a:pPr marL="232943" indent="-232943">
              <a:buAutoNum type="alphaLcPeriod"/>
            </a:pPr>
            <a:r>
              <a:rPr lang="en-US" sz="1100" dirty="0" smtClean="0"/>
              <a:t>Crop rotation can also improve soil structure and fertility by alternating deep-rooted and shallow-rooted plants; and it is a component of </a:t>
            </a:r>
            <a:r>
              <a:rPr lang="en-US" sz="1100" dirty="0" err="1" smtClean="0"/>
              <a:t>polyculture</a:t>
            </a:r>
            <a:r>
              <a:rPr lang="en-US" sz="1100" dirty="0" smtClean="0"/>
              <a:t>.</a:t>
            </a:r>
          </a:p>
          <a:p>
            <a:endParaRPr lang="en-US" b="1" dirty="0" smtClean="0"/>
          </a:p>
          <a:p>
            <a:r>
              <a:rPr lang="en-US" b="1" dirty="0" smtClean="0"/>
              <a:t>Agroforestry</a:t>
            </a:r>
            <a:endParaRPr lang="en-US" dirty="0" smtClean="0"/>
          </a:p>
          <a:p>
            <a:r>
              <a:rPr lang="en-US" sz="1100" dirty="0" smtClean="0"/>
              <a:t>According </a:t>
            </a:r>
            <a:r>
              <a:rPr lang="en-US" sz="1100" dirty="0"/>
              <a:t>to the World Agroforestry Center, agroforestry is a collective name for land use systems and practices in which woody perennials are deliberately integrated with crops and animals on the same land management unit. The integration can be either in a spatial mixture or in a temporal sequence. There are normally both ecological and economic interactions between woody and non-woody components in agroforestry.</a:t>
            </a:r>
          </a:p>
          <a:p>
            <a:endParaRPr lang="en-US" dirty="0" smtClean="0"/>
          </a:p>
          <a:p>
            <a:endParaRPr lang="en-US" b="1" dirty="0" smtClean="0"/>
          </a:p>
          <a:p>
            <a:endParaRPr lang="en-US" b="1" dirty="0" smtClean="0"/>
          </a:p>
          <a:p>
            <a:endParaRPr lang="en-US" b="1" dirty="0" smtClean="0"/>
          </a:p>
          <a:p>
            <a:endParaRPr lang="en-US" dirty="0"/>
          </a:p>
        </p:txBody>
      </p:sp>
      <p:sp>
        <p:nvSpPr>
          <p:cNvPr id="4" name="Header Placeholder 3"/>
          <p:cNvSpPr>
            <a:spLocks noGrp="1"/>
          </p:cNvSpPr>
          <p:nvPr>
            <p:ph type="hdr" sz="quarter" idx="10"/>
          </p:nvPr>
        </p:nvSpPr>
        <p:spPr/>
        <p:txBody>
          <a:bodyPr/>
          <a:lstStyle/>
          <a:p>
            <a:r>
              <a:rPr lang="en-US" smtClean="0"/>
              <a:t>Sustainable Development</a:t>
            </a:r>
            <a:endParaRPr lang="en-US" dirty="0"/>
          </a:p>
        </p:txBody>
      </p:sp>
      <p:sp>
        <p:nvSpPr>
          <p:cNvPr id="5" name="Date Placeholder 4"/>
          <p:cNvSpPr>
            <a:spLocks noGrp="1"/>
          </p:cNvSpPr>
          <p:nvPr>
            <p:ph type="dt" idx="11"/>
          </p:nvPr>
        </p:nvSpPr>
        <p:spPr>
          <a:xfrm>
            <a:off x="3738880" y="-8255"/>
            <a:ext cx="3269898" cy="46482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7 – Lesson 7.1 Agricultural Stewardship</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9</a:t>
            </a:fld>
            <a:endParaRPr lang="en-US"/>
          </a:p>
        </p:txBody>
      </p:sp>
    </p:spTree>
    <p:extLst>
      <p:ext uri="{BB962C8B-B14F-4D97-AF65-F5344CB8AC3E}">
        <p14:creationId xmlns:p14="http://schemas.microsoft.com/office/powerpoint/2010/main" val="15108468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transition spd="slow">
    <p:push dir="u"/>
  </p:transition>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nesare.org/Dig-Deeper/Useful-resources/SARE-Project-Products/Northeast-SARE-Project-Products/Sustainable-Food-Purchasing-Guide" TargetMode="External"/><Relationship Id="rId3" Type="http://schemas.openxmlformats.org/officeDocument/2006/relationships/hyperlink" Target="http://www.imd.org/research/centers/csm/upload/Consumers%20and%20Sustainability.pdf" TargetMode="External"/><Relationship Id="rId7" Type="http://schemas.openxmlformats.org/officeDocument/2006/relationships/hyperlink" Target="http://en.wikipedia.org/wiki/Brundtland_Commissio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ecifm.rdg.ac.uk/" TargetMode="External"/><Relationship Id="rId5" Type="http://schemas.openxmlformats.org/officeDocument/2006/relationships/hyperlink" Target="http://sarasota.ifas.ufl.edu/AG/SusAgFAQ.pdf" TargetMode="External"/><Relationship Id="rId4" Type="http://schemas.openxmlformats.org/officeDocument/2006/relationships/hyperlink" Target="http://technology.infomine.com/enviromine/issues/custod_defs.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medicaid.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WMF"/><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3" Type="http://schemas.openxmlformats.org/officeDocument/2006/relationships/hyperlink" Target="http://www.usda.gov/wps/portal/usda/usdahome?navid=agroforestry"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www.ecifm.rdg.ac.uk/glossary.htm#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Principles of the Sustainable Farmer and Rancher</a:t>
            </a:r>
            <a:endParaRPr lang="en-US" sz="4000" dirty="0"/>
          </a:p>
        </p:txBody>
      </p:sp>
      <p:sp>
        <p:nvSpPr>
          <p:cNvPr id="3" name="Content Placeholder 2"/>
          <p:cNvSpPr>
            <a:spLocks noGrp="1"/>
          </p:cNvSpPr>
          <p:nvPr>
            <p:ph idx="1"/>
          </p:nvPr>
        </p:nvSpPr>
        <p:spPr/>
        <p:txBody>
          <a:bodyPr>
            <a:normAutofit/>
          </a:bodyPr>
          <a:lstStyle/>
          <a:p>
            <a:pPr marL="0" indent="0" algn="r">
              <a:buNone/>
            </a:pPr>
            <a:r>
              <a:rPr lang="en-US" dirty="0" smtClean="0"/>
              <a:t>A steward of productive agricultural land</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graphicFrame>
        <p:nvGraphicFramePr>
          <p:cNvPr id="5" name="Table 4"/>
          <p:cNvGraphicFramePr>
            <a:graphicFrameLocks noGrp="1"/>
          </p:cNvGraphicFramePr>
          <p:nvPr>
            <p:extLst/>
          </p:nvPr>
        </p:nvGraphicFramePr>
        <p:xfrm>
          <a:off x="914400" y="2514600"/>
          <a:ext cx="7315200" cy="3657600"/>
        </p:xfrm>
        <a:graphic>
          <a:graphicData uri="http://schemas.openxmlformats.org/drawingml/2006/table">
            <a:tbl>
              <a:tblPr firstRow="1" bandRow="1">
                <a:tableStyleId>{5C22544A-7EE6-4342-B048-85BDC9FD1C3A}</a:tableStyleId>
              </a:tblPr>
              <a:tblGrid>
                <a:gridCol w="3657600"/>
                <a:gridCol w="3657600"/>
              </a:tblGrid>
              <a:tr h="1628775">
                <a:tc>
                  <a:txBody>
                    <a:bodyPr/>
                    <a:lstStyle/>
                    <a:p>
                      <a:r>
                        <a:rPr lang="en-US" sz="2800" b="0" dirty="0" smtClean="0">
                          <a:solidFill>
                            <a:schemeClr val="tx1"/>
                          </a:solidFill>
                          <a:latin typeface="Arial" panose="020B0604020202020204" pitchFamily="34" charset="0"/>
                          <a:cs typeface="Arial" panose="020B0604020202020204" pitchFamily="34" charset="0"/>
                        </a:rPr>
                        <a:t>Environmental</a:t>
                      </a:r>
                      <a:r>
                        <a:rPr lang="en-US" sz="2800" b="0" baseline="0" dirty="0" smtClean="0">
                          <a:solidFill>
                            <a:schemeClr val="tx1"/>
                          </a:solidFill>
                          <a:latin typeface="Arial" panose="020B0604020202020204" pitchFamily="34" charset="0"/>
                          <a:cs typeface="Arial" panose="020B0604020202020204" pitchFamily="34" charset="0"/>
                        </a:rPr>
                        <a:t> Health</a:t>
                      </a:r>
                    </a:p>
                    <a:p>
                      <a:pPr marL="342900" indent="-342900">
                        <a:buFont typeface="Arial" panose="020B0604020202020204" pitchFamily="34" charset="0"/>
                        <a:buChar char="•"/>
                      </a:pPr>
                      <a:r>
                        <a:rPr lang="en-US" sz="2400" b="0" baseline="0" dirty="0" smtClean="0">
                          <a:solidFill>
                            <a:schemeClr val="tx1"/>
                          </a:solidFill>
                          <a:latin typeface="Arial" panose="020B0604020202020204" pitchFamily="34" charset="0"/>
                          <a:cs typeface="Arial" panose="020B0604020202020204" pitchFamily="34" charset="0"/>
                        </a:rPr>
                        <a:t>Preserve natural ecosystems</a:t>
                      </a:r>
                      <a:endParaRPr lang="en-US" sz="2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2800" b="0" dirty="0" smtClean="0">
                          <a:solidFill>
                            <a:schemeClr val="tx1"/>
                          </a:solidFill>
                          <a:latin typeface="Arial" panose="020B0604020202020204" pitchFamily="34" charset="0"/>
                          <a:cs typeface="Arial" panose="020B0604020202020204" pitchFamily="34" charset="0"/>
                        </a:rPr>
                        <a:t>Economic</a:t>
                      </a:r>
                      <a:r>
                        <a:rPr lang="en-US" sz="2800" b="0" baseline="0" dirty="0" smtClean="0">
                          <a:solidFill>
                            <a:schemeClr val="tx1"/>
                          </a:solidFill>
                          <a:latin typeface="Arial" panose="020B0604020202020204" pitchFamily="34" charset="0"/>
                          <a:cs typeface="Arial" panose="020B0604020202020204" pitchFamily="34" charset="0"/>
                        </a:rPr>
                        <a:t> Profitability</a:t>
                      </a:r>
                    </a:p>
                    <a:p>
                      <a:pPr marL="342900" indent="-342900">
                        <a:buFont typeface="Arial" panose="020B0604020202020204" pitchFamily="34" charset="0"/>
                        <a:buChar char="•"/>
                      </a:pPr>
                      <a:r>
                        <a:rPr lang="en-US" sz="2400" b="0" dirty="0" smtClean="0">
                          <a:solidFill>
                            <a:schemeClr val="tx1"/>
                          </a:solidFill>
                          <a:latin typeface="Arial" panose="020B0604020202020204" pitchFamily="34" charset="0"/>
                          <a:cs typeface="Arial" panose="020B0604020202020204" pitchFamily="34" charset="0"/>
                        </a:rPr>
                        <a:t>Increase</a:t>
                      </a:r>
                      <a:r>
                        <a:rPr lang="en-US" sz="2800" b="0" dirty="0" smtClean="0">
                          <a:solidFill>
                            <a:schemeClr val="tx1"/>
                          </a:solidFill>
                          <a:latin typeface="Arial" panose="020B0604020202020204" pitchFamily="34" charset="0"/>
                          <a:cs typeface="Arial" panose="020B0604020202020204" pitchFamily="34" charset="0"/>
                        </a:rPr>
                        <a:t> </a:t>
                      </a:r>
                      <a:r>
                        <a:rPr lang="en-US" sz="2400" b="0" dirty="0" smtClean="0">
                          <a:solidFill>
                            <a:schemeClr val="tx1"/>
                          </a:solidFill>
                          <a:latin typeface="Arial" panose="020B0604020202020204" pitchFamily="34" charset="0"/>
                          <a:cs typeface="Arial" panose="020B0604020202020204" pitchFamily="34" charset="0"/>
                        </a:rPr>
                        <a:t>production</a:t>
                      </a:r>
                      <a:r>
                        <a:rPr lang="en-US" sz="2800" b="0" baseline="0" dirty="0" smtClean="0">
                          <a:solidFill>
                            <a:schemeClr val="tx1"/>
                          </a:solidFill>
                          <a:latin typeface="Arial" panose="020B0604020202020204" pitchFamily="34" charset="0"/>
                          <a:cs typeface="Arial" panose="020B0604020202020204" pitchFamily="34" charset="0"/>
                        </a:rPr>
                        <a:t> </a:t>
                      </a:r>
                      <a:r>
                        <a:rPr lang="en-US" sz="2400" b="0" baseline="0" dirty="0" smtClean="0">
                          <a:solidFill>
                            <a:schemeClr val="tx1"/>
                          </a:solidFill>
                          <a:latin typeface="Arial" panose="020B0604020202020204" pitchFamily="34" charset="0"/>
                          <a:cs typeface="Arial" panose="020B0604020202020204" pitchFamily="34" charset="0"/>
                        </a:rPr>
                        <a:t>and</a:t>
                      </a:r>
                      <a:r>
                        <a:rPr lang="en-US" sz="2800" b="0" baseline="0" dirty="0" smtClean="0">
                          <a:solidFill>
                            <a:schemeClr val="tx1"/>
                          </a:solidFill>
                          <a:latin typeface="Arial" panose="020B0604020202020204" pitchFamily="34" charset="0"/>
                          <a:cs typeface="Arial" panose="020B0604020202020204" pitchFamily="34" charset="0"/>
                        </a:rPr>
                        <a:t> </a:t>
                      </a:r>
                      <a:r>
                        <a:rPr lang="en-US" sz="2400" b="0" baseline="0" dirty="0" smtClean="0">
                          <a:solidFill>
                            <a:schemeClr val="tx1"/>
                          </a:solidFill>
                          <a:latin typeface="Arial" panose="020B0604020202020204" pitchFamily="34" charset="0"/>
                          <a:cs typeface="Arial" panose="020B0604020202020204" pitchFamily="34" charset="0"/>
                        </a:rPr>
                        <a:t>reduce</a:t>
                      </a:r>
                      <a:r>
                        <a:rPr lang="en-US" sz="2800" b="0" baseline="0" dirty="0" smtClean="0">
                          <a:solidFill>
                            <a:schemeClr val="tx1"/>
                          </a:solidFill>
                          <a:latin typeface="Arial" panose="020B0604020202020204" pitchFamily="34" charset="0"/>
                          <a:cs typeface="Arial" panose="020B0604020202020204" pitchFamily="34" charset="0"/>
                        </a:rPr>
                        <a:t> </a:t>
                      </a:r>
                      <a:r>
                        <a:rPr lang="en-US" sz="2400" b="0" baseline="0" dirty="0" smtClean="0">
                          <a:solidFill>
                            <a:schemeClr val="tx1"/>
                          </a:solidFill>
                          <a:latin typeface="Arial" panose="020B0604020202020204" pitchFamily="34" charset="0"/>
                          <a:cs typeface="Arial" panose="020B0604020202020204" pitchFamily="34" charset="0"/>
                        </a:rPr>
                        <a:t>costs</a:t>
                      </a:r>
                      <a:endParaRPr lang="en-US" sz="2400" b="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2028825">
                <a:tc>
                  <a:txBody>
                    <a:bodyPr/>
                    <a:lstStyle/>
                    <a:p>
                      <a:r>
                        <a:rPr lang="en-US" sz="2800" dirty="0" smtClean="0">
                          <a:solidFill>
                            <a:schemeClr val="tx1"/>
                          </a:solidFill>
                          <a:latin typeface="Arial" panose="020B0604020202020204" pitchFamily="34" charset="0"/>
                          <a:cs typeface="Arial" panose="020B0604020202020204" pitchFamily="34" charset="0"/>
                        </a:rPr>
                        <a:t>Economic</a:t>
                      </a:r>
                      <a:r>
                        <a:rPr lang="en-US" sz="2800" baseline="0" dirty="0" smtClean="0">
                          <a:solidFill>
                            <a:schemeClr val="tx1"/>
                          </a:solidFill>
                          <a:latin typeface="Arial" panose="020B0604020202020204" pitchFamily="34" charset="0"/>
                          <a:cs typeface="Arial" panose="020B0604020202020204" pitchFamily="34" charset="0"/>
                        </a:rPr>
                        <a:t> Equity</a:t>
                      </a:r>
                    </a:p>
                    <a:p>
                      <a:pPr marL="342900" indent="-342900">
                        <a:buFont typeface="Arial" panose="020B0604020202020204" pitchFamily="34" charset="0"/>
                        <a:buChar char="•"/>
                      </a:pPr>
                      <a:r>
                        <a:rPr lang="en-US" sz="2400" dirty="0" smtClean="0">
                          <a:solidFill>
                            <a:schemeClr val="tx1"/>
                          </a:solidFill>
                          <a:latin typeface="Arial" panose="020B0604020202020204" pitchFamily="34" charset="0"/>
                          <a:cs typeface="Arial" panose="020B0604020202020204" pitchFamily="34" charset="0"/>
                        </a:rPr>
                        <a:t>Support and improve the community health</a:t>
                      </a:r>
                      <a:r>
                        <a:rPr lang="en-US" sz="2400" baseline="0" dirty="0" smtClean="0">
                          <a:solidFill>
                            <a:schemeClr val="tx1"/>
                          </a:solidFill>
                          <a:latin typeface="Arial" panose="020B0604020202020204" pitchFamily="34" charset="0"/>
                          <a:cs typeface="Arial" panose="020B0604020202020204" pitchFamily="34" charset="0"/>
                        </a:rPr>
                        <a:t> and economy</a:t>
                      </a:r>
                      <a:endParaRPr lang="en-US" sz="2400" dirty="0">
                        <a:solidFill>
                          <a:schemeClr val="tx1"/>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r>
                        <a:rPr lang="en-US" sz="2800" dirty="0" smtClean="0">
                          <a:latin typeface="Arial" panose="020B0604020202020204" pitchFamily="34" charset="0"/>
                          <a:cs typeface="Arial" panose="020B0604020202020204" pitchFamily="34" charset="0"/>
                        </a:rPr>
                        <a:t>Environmental</a:t>
                      </a:r>
                      <a:r>
                        <a:rPr lang="en-US" sz="2800" baseline="0" dirty="0" smtClean="0">
                          <a:latin typeface="Arial" panose="020B0604020202020204" pitchFamily="34" charset="0"/>
                          <a:cs typeface="Arial" panose="020B0604020202020204" pitchFamily="34" charset="0"/>
                        </a:rPr>
                        <a:t> Stewardship</a:t>
                      </a:r>
                    </a:p>
                    <a:p>
                      <a:pPr marL="342900" indent="-342900">
                        <a:buFont typeface="Arial" panose="020B0604020202020204" pitchFamily="34" charset="0"/>
                        <a:buChar char="•"/>
                      </a:pPr>
                      <a:r>
                        <a:rPr lang="en-US" sz="2400" baseline="0" dirty="0" smtClean="0">
                          <a:latin typeface="Arial" panose="020B0604020202020204" pitchFamily="34" charset="0"/>
                          <a:cs typeface="Arial" panose="020B0604020202020204" pitchFamily="34" charset="0"/>
                        </a:rPr>
                        <a:t>Careful management to maintain productivity</a:t>
                      </a:r>
                      <a:endParaRPr lang="en-US" sz="24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80361278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Sustainable Consumer</a:t>
            </a:r>
            <a:endParaRPr lang="en-US" dirty="0"/>
          </a:p>
        </p:txBody>
      </p:sp>
      <p:sp>
        <p:nvSpPr>
          <p:cNvPr id="3" name="Content Placeholder 2"/>
          <p:cNvSpPr>
            <a:spLocks noGrp="1"/>
          </p:cNvSpPr>
          <p:nvPr>
            <p:ph idx="1"/>
          </p:nvPr>
        </p:nvSpPr>
        <p:spPr>
          <a:xfrm>
            <a:off x="228600" y="2133600"/>
            <a:ext cx="8763000" cy="4046482"/>
          </a:xfrm>
        </p:spPr>
        <p:txBody>
          <a:bodyPr>
            <a:normAutofit/>
          </a:bodyPr>
          <a:lstStyle/>
          <a:p>
            <a:pPr lvl="1"/>
            <a:r>
              <a:rPr lang="en-US" dirty="0" smtClean="0"/>
              <a:t>Chooses </a:t>
            </a:r>
            <a:r>
              <a:rPr lang="en-US" dirty="0"/>
              <a:t>energy and resource reduced products </a:t>
            </a:r>
            <a:endParaRPr lang="en-US" dirty="0" smtClean="0"/>
          </a:p>
          <a:p>
            <a:pPr lvl="1"/>
            <a:r>
              <a:rPr lang="en-US" dirty="0" smtClean="0"/>
              <a:t>Chooses products produced locally</a:t>
            </a:r>
          </a:p>
          <a:p>
            <a:pPr lvl="1"/>
            <a:r>
              <a:rPr lang="en-US" dirty="0" smtClean="0"/>
              <a:t>Chooses items produced sustainably</a:t>
            </a:r>
          </a:p>
          <a:p>
            <a:pPr lvl="1"/>
            <a:r>
              <a:rPr lang="en-US" dirty="0" smtClean="0"/>
              <a:t>Chooses items produced </a:t>
            </a:r>
            <a:r>
              <a:rPr lang="en-US" dirty="0"/>
              <a:t>under socially acceptable </a:t>
            </a:r>
            <a:r>
              <a:rPr lang="en-US" dirty="0" smtClean="0"/>
              <a:t>conditions</a:t>
            </a:r>
            <a:endParaRPr lang="en-US" dirty="0"/>
          </a:p>
          <a:p>
            <a:pPr lvl="1"/>
            <a:r>
              <a:rPr lang="en-US" dirty="0"/>
              <a:t>Where possible </a:t>
            </a:r>
            <a:r>
              <a:rPr lang="en-US" dirty="0" smtClean="0"/>
              <a:t>chooses </a:t>
            </a:r>
            <a:r>
              <a:rPr lang="en-US" dirty="0"/>
              <a:t>communal use of resources (such as car-sharing)</a:t>
            </a:r>
          </a:p>
          <a:p>
            <a:pPr lvl="1"/>
            <a:r>
              <a:rPr lang="en-US" dirty="0" smtClean="0"/>
              <a:t>Consumes </a:t>
            </a:r>
            <a:r>
              <a:rPr lang="en-US" dirty="0"/>
              <a:t>less </a:t>
            </a:r>
          </a:p>
          <a:p>
            <a:pPr marL="0" indent="0">
              <a:buNone/>
            </a:pPr>
            <a:endParaRPr lang="en-US" sz="2800"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883803849"/>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572000"/>
          </a:xfrm>
        </p:spPr>
        <p:txBody>
          <a:bodyPr>
            <a:normAutofit fontScale="92500" lnSpcReduction="20000"/>
          </a:bodyPr>
          <a:lstStyle/>
          <a:p>
            <a:pPr marL="457200" indent="-457200">
              <a:buNone/>
            </a:pPr>
            <a:r>
              <a:rPr lang="en-US" sz="1800" dirty="0" smtClean="0"/>
              <a:t>Burton, L. D. (2009). </a:t>
            </a:r>
            <a:r>
              <a:rPr lang="en-US" sz="1800" i="1" dirty="0" smtClean="0"/>
              <a:t>Environmental science: Fundamentals and applications</a:t>
            </a:r>
            <a:r>
              <a:rPr lang="en-US" sz="1800" dirty="0" smtClean="0"/>
              <a:t>. Clifton Park, NY: Delmar </a:t>
            </a:r>
            <a:r>
              <a:rPr lang="en-US" sz="1800" dirty="0" err="1" smtClean="0"/>
              <a:t>Cengage</a:t>
            </a:r>
            <a:r>
              <a:rPr lang="en-US" sz="1800" dirty="0" smtClean="0"/>
              <a:t> Learning.</a:t>
            </a:r>
          </a:p>
          <a:p>
            <a:pPr marL="457200" indent="-457200">
              <a:buNone/>
            </a:pPr>
            <a:r>
              <a:rPr lang="en-US" sz="1800" dirty="0" smtClean="0"/>
              <a:t>IMD - International Institute for Management Development. (2004). </a:t>
            </a:r>
            <a:r>
              <a:rPr lang="en-US" sz="1800" i="1" dirty="0" smtClean="0"/>
              <a:t>CSM – The forum for corporate sustainability management</a:t>
            </a:r>
            <a:r>
              <a:rPr lang="en-US" sz="1800" dirty="0" smtClean="0"/>
              <a:t>. Retrieved from </a:t>
            </a:r>
            <a:r>
              <a:rPr lang="en-US" sz="1800" dirty="0">
                <a:hlinkClick r:id="rId3"/>
              </a:rPr>
              <a:t>http://</a:t>
            </a:r>
            <a:r>
              <a:rPr lang="en-US" sz="1800" dirty="0" smtClean="0">
                <a:hlinkClick r:id="rId3"/>
              </a:rPr>
              <a:t>www.imd.org/research/centers/csm/upload/Consumers%20and%20Sustainability.pdf</a:t>
            </a:r>
            <a:r>
              <a:rPr lang="en-US" sz="1800" dirty="0" smtClean="0"/>
              <a:t> </a:t>
            </a:r>
            <a:endParaRPr lang="en-US" sz="1800" dirty="0"/>
          </a:p>
          <a:p>
            <a:pPr marL="457200" indent="-457200">
              <a:buNone/>
            </a:pPr>
            <a:r>
              <a:rPr lang="en-US" sz="1800" dirty="0" err="1" smtClean="0"/>
              <a:t>Enviromine</a:t>
            </a:r>
            <a:r>
              <a:rPr lang="en-US" sz="1800" dirty="0" smtClean="0"/>
              <a:t>. (n.d.). </a:t>
            </a:r>
            <a:r>
              <a:rPr lang="en-US" sz="1800" i="1" dirty="0" smtClean="0"/>
              <a:t>Customary definitions</a:t>
            </a:r>
            <a:r>
              <a:rPr lang="en-US" sz="1800" dirty="0" smtClean="0"/>
              <a:t>. Retrieved from </a:t>
            </a:r>
            <a:r>
              <a:rPr lang="en-US" sz="1800" dirty="0">
                <a:hlinkClick r:id="rId4"/>
              </a:rPr>
              <a:t>http://</a:t>
            </a:r>
            <a:r>
              <a:rPr lang="en-US" sz="1800" dirty="0" smtClean="0">
                <a:hlinkClick r:id="rId4"/>
              </a:rPr>
              <a:t>technology.infomine.com/enviromine/issues/custod_defs.pdf</a:t>
            </a:r>
            <a:r>
              <a:rPr lang="en-US" sz="1800" dirty="0" smtClean="0"/>
              <a:t> </a:t>
            </a:r>
            <a:endParaRPr lang="en-US" sz="1800" dirty="0"/>
          </a:p>
          <a:p>
            <a:pPr marL="457200" indent="-457200">
              <a:buNone/>
            </a:pPr>
            <a:r>
              <a:rPr lang="en-US" sz="1800" dirty="0" err="1" smtClean="0"/>
              <a:t>Kluson</a:t>
            </a:r>
            <a:r>
              <a:rPr lang="en-US" sz="1800" dirty="0" smtClean="0"/>
              <a:t>, R. A. (n.d.). </a:t>
            </a:r>
            <a:r>
              <a:rPr lang="en-US" sz="1800" i="1" dirty="0"/>
              <a:t>Sustainable a</a:t>
            </a:r>
            <a:r>
              <a:rPr lang="en-US" sz="1800" i="1" dirty="0" smtClean="0"/>
              <a:t>griculture definitions </a:t>
            </a:r>
            <a:r>
              <a:rPr lang="en-US" sz="1800" i="1" dirty="0"/>
              <a:t>and c</a:t>
            </a:r>
            <a:r>
              <a:rPr lang="en-US" sz="1800" i="1" dirty="0" smtClean="0"/>
              <a:t>oncepts</a:t>
            </a:r>
            <a:r>
              <a:rPr lang="en-US" sz="1800" dirty="0" smtClean="0"/>
              <a:t>. </a:t>
            </a:r>
            <a:r>
              <a:rPr lang="en-US" sz="1800" dirty="0"/>
              <a:t>Retrieved </a:t>
            </a:r>
            <a:r>
              <a:rPr lang="en-US" sz="1800" dirty="0" smtClean="0"/>
              <a:t>from </a:t>
            </a:r>
            <a:r>
              <a:rPr lang="en-US" sz="1800" dirty="0">
                <a:hlinkClick r:id="rId5"/>
              </a:rPr>
              <a:t>http://</a:t>
            </a:r>
            <a:r>
              <a:rPr lang="en-US" sz="1800" dirty="0" smtClean="0">
                <a:hlinkClick r:id="rId5"/>
              </a:rPr>
              <a:t>sarasota.ifas.ufl.edu/AG/SusAgFAQ.pdf</a:t>
            </a:r>
            <a:r>
              <a:rPr lang="en-US" sz="1800" dirty="0" smtClean="0"/>
              <a:t> </a:t>
            </a:r>
            <a:endParaRPr lang="en-US" sz="1800" dirty="0"/>
          </a:p>
          <a:p>
            <a:pPr marL="457200" indent="-457200">
              <a:buNone/>
            </a:pPr>
            <a:r>
              <a:rPr lang="en-US" sz="1800" dirty="0" smtClean="0"/>
              <a:t>The University of Reading – ECIFM. (2012). </a:t>
            </a:r>
            <a:r>
              <a:rPr lang="en-US" sz="1800" i="1" dirty="0" smtClean="0"/>
              <a:t>Glossary</a:t>
            </a:r>
            <a:r>
              <a:rPr lang="en-US" sz="1800" dirty="0" smtClean="0"/>
              <a:t>. Retrieved from </a:t>
            </a:r>
            <a:r>
              <a:rPr lang="en-US" sz="1800" dirty="0">
                <a:hlinkClick r:id="rId6"/>
              </a:rPr>
              <a:t>http://www.ecifm.rdg.ac.uk</a:t>
            </a:r>
            <a:r>
              <a:rPr lang="en-US" sz="1800" dirty="0" smtClean="0">
                <a:hlinkClick r:id="rId6"/>
              </a:rPr>
              <a:t>/</a:t>
            </a:r>
            <a:r>
              <a:rPr lang="en-US" sz="1800" dirty="0" smtClean="0"/>
              <a:t> </a:t>
            </a:r>
            <a:endParaRPr lang="en-US" sz="1800" dirty="0"/>
          </a:p>
          <a:p>
            <a:pPr marL="457200" indent="-457200">
              <a:buNone/>
            </a:pPr>
            <a:r>
              <a:rPr lang="en-US" sz="1800" dirty="0" smtClean="0"/>
              <a:t>Wikipedia. (2013). </a:t>
            </a:r>
            <a:r>
              <a:rPr lang="en-US" sz="1800" i="1" dirty="0" err="1" smtClean="0"/>
              <a:t>Bruntland</a:t>
            </a:r>
            <a:r>
              <a:rPr lang="en-US" sz="1800" i="1" dirty="0" smtClean="0"/>
              <a:t> commission</a:t>
            </a:r>
            <a:r>
              <a:rPr lang="en-US" sz="1800" dirty="0" smtClean="0"/>
              <a:t>. </a:t>
            </a:r>
            <a:r>
              <a:rPr lang="en-US" sz="1800" dirty="0"/>
              <a:t>Retrieved </a:t>
            </a:r>
            <a:r>
              <a:rPr lang="en-US" sz="1800" dirty="0" smtClean="0"/>
              <a:t>from </a:t>
            </a:r>
            <a:r>
              <a:rPr lang="en-US" sz="1800" dirty="0">
                <a:hlinkClick r:id="rId7"/>
              </a:rPr>
              <a:t>http://</a:t>
            </a:r>
            <a:r>
              <a:rPr lang="en-US" sz="1800" dirty="0" smtClean="0">
                <a:hlinkClick r:id="rId7"/>
              </a:rPr>
              <a:t>en.wikipedia.org/wiki/Brundtland_Commission</a:t>
            </a:r>
            <a:r>
              <a:rPr lang="en-US" sz="1800" dirty="0" smtClean="0"/>
              <a:t> </a:t>
            </a:r>
          </a:p>
          <a:p>
            <a:pPr marL="457200" indent="-457200">
              <a:buNone/>
            </a:pPr>
            <a:r>
              <a:rPr lang="en-US" sz="1800" dirty="0" smtClean="0"/>
              <a:t>The Yale Sustainable Food Project.(</a:t>
            </a:r>
            <a:r>
              <a:rPr lang="en-US" sz="1800" dirty="0" err="1" smtClean="0"/>
              <a:t>n.d.</a:t>
            </a:r>
            <a:r>
              <a:rPr lang="en-US" sz="1800" dirty="0" smtClean="0"/>
              <a:t>) </a:t>
            </a:r>
            <a:r>
              <a:rPr lang="en-US" sz="1800" i="1" dirty="0" smtClean="0"/>
              <a:t>Sustainable Food Purchasing Guide.</a:t>
            </a:r>
          </a:p>
          <a:p>
            <a:pPr marL="457200" indent="-457200">
              <a:buNone/>
            </a:pPr>
            <a:r>
              <a:rPr lang="en-US" sz="1800" i="1" dirty="0" smtClean="0"/>
              <a:t>	</a:t>
            </a:r>
            <a:r>
              <a:rPr lang="en-US" sz="1800" dirty="0" smtClean="0"/>
              <a:t>Retrieved </a:t>
            </a:r>
            <a:r>
              <a:rPr lang="en-US" sz="1800" dirty="0"/>
              <a:t>from </a:t>
            </a:r>
            <a:r>
              <a:rPr lang="en-US" sz="1800" dirty="0" smtClean="0"/>
              <a:t> </a:t>
            </a:r>
            <a:r>
              <a:rPr lang="en-US" sz="1800" dirty="0" smtClean="0">
                <a:hlinkClick r:id="rId8"/>
              </a:rPr>
              <a:t>http</a:t>
            </a:r>
            <a:r>
              <a:rPr lang="en-US" sz="1800" dirty="0">
                <a:hlinkClick r:id="rId8"/>
              </a:rPr>
              <a:t>://</a:t>
            </a:r>
            <a:r>
              <a:rPr lang="en-US" sz="1800" dirty="0" smtClean="0">
                <a:hlinkClick r:id="rId8"/>
              </a:rPr>
              <a:t>www.nesare.org/Dig-Deeper/Useful-resources/SARE-Project-Products/Northeast-SARE-Project-Products/Sustainable-Food-Purchasing-Guide</a:t>
            </a:r>
            <a:r>
              <a:rPr lang="en-US" sz="1800" dirty="0" smtClean="0"/>
              <a:t> </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1584734406"/>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345227"/>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Sustainable Development</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7 – Lesson </a:t>
            </a:r>
            <a:r>
              <a:rPr lang="en-US" sz="3200" kern="0" noProof="0" dirty="0" smtClean="0">
                <a:solidFill>
                  <a:sysClr val="windowText" lastClr="000000"/>
                </a:solidFill>
                <a:latin typeface="Arial" pitchFamily="34" charset="0"/>
                <a:cs typeface="Arial" pitchFamily="34" charset="0"/>
              </a:rPr>
              <a:t>7.1 Agricultural Stewards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Sustainability</a:t>
            </a:r>
            <a:endParaRPr lang="en-US" dirty="0"/>
          </a:p>
        </p:txBody>
      </p:sp>
      <p:sp>
        <p:nvSpPr>
          <p:cNvPr id="3" name="Content Placeholder 2"/>
          <p:cNvSpPr>
            <a:spLocks noGrp="1"/>
          </p:cNvSpPr>
          <p:nvPr>
            <p:ph sz="half" idx="1"/>
          </p:nvPr>
        </p:nvSpPr>
        <p:spPr>
          <a:xfrm>
            <a:off x="457200" y="2057400"/>
            <a:ext cx="4572000" cy="4327267"/>
          </a:xfrm>
        </p:spPr>
        <p:txBody>
          <a:bodyPr>
            <a:normAutofit/>
          </a:bodyPr>
          <a:lstStyle/>
          <a:p>
            <a:r>
              <a:rPr lang="en-US" dirty="0"/>
              <a:t>T</a:t>
            </a:r>
            <a:r>
              <a:rPr lang="en-US" dirty="0" smtClean="0"/>
              <a:t>he </a:t>
            </a:r>
            <a:r>
              <a:rPr lang="en-US" dirty="0"/>
              <a:t>capacity </a:t>
            </a:r>
            <a:r>
              <a:rPr lang="en-US" dirty="0" smtClean="0"/>
              <a:t>of an ecosystem to </a:t>
            </a:r>
            <a:r>
              <a:rPr lang="en-US" dirty="0"/>
              <a:t>endure. </a:t>
            </a:r>
            <a:r>
              <a:rPr lang="en-US" dirty="0" smtClean="0"/>
              <a:t>   In </a:t>
            </a:r>
            <a:r>
              <a:rPr lang="en-US" dirty="0"/>
              <a:t>ecology the word describes how biological systems remain diverse and productive over </a:t>
            </a:r>
            <a:r>
              <a:rPr lang="en-US" dirty="0" smtClean="0"/>
              <a:t>time.</a:t>
            </a:r>
          </a:p>
          <a:p>
            <a:r>
              <a:rPr lang="en-US" dirty="0"/>
              <a:t>Achieving sustainability will enable the </a:t>
            </a:r>
            <a:r>
              <a:rPr lang="en-US" dirty="0" smtClean="0"/>
              <a:t>Earth </a:t>
            </a:r>
            <a:r>
              <a:rPr lang="en-US" dirty="0"/>
              <a:t>to continue supporting </a:t>
            </a:r>
            <a:r>
              <a:rPr lang="en-US" dirty="0" smtClean="0"/>
              <a:t>life.</a:t>
            </a:r>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43500" y="2514600"/>
            <a:ext cx="3048000" cy="3048000"/>
          </a:xfrm>
        </p:spPr>
      </p:pic>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4165513643"/>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Development</a:t>
            </a:r>
            <a:endParaRPr lang="en-US" dirty="0"/>
          </a:p>
        </p:txBody>
      </p:sp>
      <p:sp>
        <p:nvSpPr>
          <p:cNvPr id="3" name="Content Placeholder 2"/>
          <p:cNvSpPr>
            <a:spLocks noGrp="1"/>
          </p:cNvSpPr>
          <p:nvPr>
            <p:ph idx="1"/>
          </p:nvPr>
        </p:nvSpPr>
        <p:spPr>
          <a:xfrm>
            <a:off x="457200" y="1936912"/>
            <a:ext cx="8229600" cy="3589282"/>
          </a:xfrm>
        </p:spPr>
        <p:txBody>
          <a:bodyPr>
            <a:normAutofit/>
          </a:bodyPr>
          <a:lstStyle/>
          <a:p>
            <a:pPr marL="0" indent="0">
              <a:buNone/>
            </a:pPr>
            <a:r>
              <a:rPr lang="en-US" dirty="0"/>
              <a:t>D</a:t>
            </a:r>
            <a:r>
              <a:rPr lang="en-US" dirty="0" smtClean="0"/>
              <a:t>evelopment </a:t>
            </a:r>
            <a:r>
              <a:rPr lang="en-US" dirty="0"/>
              <a:t>that meets the needs of </a:t>
            </a:r>
            <a:r>
              <a:rPr lang="en-US" dirty="0" smtClean="0"/>
              <a:t>all of the </a:t>
            </a:r>
            <a:r>
              <a:rPr lang="en-US" dirty="0"/>
              <a:t>present </a:t>
            </a:r>
            <a:r>
              <a:rPr lang="en-US" dirty="0" smtClean="0"/>
              <a:t>generation without </a:t>
            </a:r>
            <a:r>
              <a:rPr lang="en-US" dirty="0"/>
              <a:t>compromising the ability of future generations to meet their own </a:t>
            </a:r>
            <a:r>
              <a:rPr lang="en-US" dirty="0" smtClean="0"/>
              <a:t>needs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1026" name="Picture 2" descr="https://encrypted-tbn1.gstatic.com/images?q=tbn:ANd9GcTlGgaTVVe56IBjFrVVMntKs7-F85gxcUDLyjxzc_d4EQaC8ee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6038" y="4147418"/>
            <a:ext cx="3967162" cy="238853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0" y="6613753"/>
            <a:ext cx="2015295" cy="215444"/>
          </a:xfrm>
          <a:prstGeom prst="rect">
            <a:avLst/>
          </a:prstGeom>
          <a:noFill/>
        </p:spPr>
        <p:txBody>
          <a:bodyPr wrap="none" rtlCol="0">
            <a:spAutoFit/>
          </a:bodyPr>
          <a:lstStyle/>
          <a:p>
            <a:r>
              <a:rPr lang="en-US" sz="800" dirty="0"/>
              <a:t>Retrieved from: </a:t>
            </a:r>
            <a:r>
              <a:rPr lang="en-US" sz="800" dirty="0">
                <a:hlinkClick r:id="rId4"/>
              </a:rPr>
              <a:t>http://www.medicaid.gov</a:t>
            </a:r>
            <a:r>
              <a:rPr lang="en-US" sz="800" dirty="0" smtClean="0">
                <a:hlinkClick r:id="rId4"/>
              </a:rPr>
              <a:t>/</a:t>
            </a:r>
            <a:r>
              <a:rPr lang="en-US" sz="800" dirty="0" smtClean="0"/>
              <a:t> </a:t>
            </a:r>
            <a:endParaRPr lang="en-US" sz="800" dirty="0"/>
          </a:p>
        </p:txBody>
      </p:sp>
    </p:spTree>
    <p:extLst>
      <p:ext uri="{BB962C8B-B14F-4D97-AF65-F5344CB8AC3E}">
        <p14:creationId xmlns:p14="http://schemas.microsoft.com/office/powerpoint/2010/main" val="3080039287"/>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Pillars</a:t>
            </a:r>
            <a:endParaRPr lang="en-US" dirty="0"/>
          </a:p>
        </p:txBody>
      </p:sp>
      <p:sp>
        <p:nvSpPr>
          <p:cNvPr id="3" name="Content Placeholder 2"/>
          <p:cNvSpPr>
            <a:spLocks noGrp="1"/>
          </p:cNvSpPr>
          <p:nvPr>
            <p:ph idx="1"/>
          </p:nvPr>
        </p:nvSpPr>
        <p:spPr>
          <a:xfrm>
            <a:off x="457200" y="1770776"/>
            <a:ext cx="8229600" cy="4630024"/>
          </a:xfrm>
        </p:spPr>
        <p:txBody>
          <a:bodyPr>
            <a:normAutofit/>
          </a:bodyPr>
          <a:lstStyle/>
          <a:p>
            <a:pPr marL="0" indent="0">
              <a:buNone/>
            </a:pPr>
            <a:r>
              <a:rPr lang="en-US" sz="3600" dirty="0"/>
              <a:t>The three </a:t>
            </a:r>
            <a:r>
              <a:rPr lang="en-US" sz="3600" dirty="0" smtClean="0"/>
              <a:t>pillars </a:t>
            </a:r>
            <a:r>
              <a:rPr lang="en-US" sz="3600" dirty="0"/>
              <a:t>of sustainable development include </a:t>
            </a:r>
            <a:endParaRPr lang="en-US" sz="3600" dirty="0" smtClean="0"/>
          </a:p>
          <a:p>
            <a:pPr lvl="1"/>
            <a:r>
              <a:rPr lang="en-US" sz="3400" dirty="0" smtClean="0"/>
              <a:t>Economic growth</a:t>
            </a:r>
          </a:p>
          <a:p>
            <a:pPr lvl="1"/>
            <a:r>
              <a:rPr lang="en-US" sz="3400" dirty="0" smtClean="0"/>
              <a:t>Environmental protection</a:t>
            </a:r>
          </a:p>
          <a:p>
            <a:pPr lvl="1"/>
            <a:r>
              <a:rPr lang="en-US" sz="3400" dirty="0" smtClean="0"/>
              <a:t>Social equality</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4443452"/>
            <a:ext cx="2590800" cy="2095460"/>
          </a:xfrm>
          <a:prstGeom prst="rect">
            <a:avLst/>
          </a:prstGeom>
        </p:spPr>
      </p:pic>
    </p:spTree>
    <p:extLst>
      <p:ext uri="{BB962C8B-B14F-4D97-AF65-F5344CB8AC3E}">
        <p14:creationId xmlns:p14="http://schemas.microsoft.com/office/powerpoint/2010/main" val="170629943"/>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Three </a:t>
            </a:r>
            <a:r>
              <a:rPr lang="en-US" dirty="0"/>
              <a:t>P</a:t>
            </a:r>
            <a:r>
              <a:rPr lang="en-US" dirty="0" smtClean="0"/>
              <a:t>illars and </a:t>
            </a:r>
            <a:br>
              <a:rPr lang="en-US" dirty="0" smtClean="0"/>
            </a:br>
            <a:r>
              <a:rPr lang="en-US" dirty="0"/>
              <a:t>S</a:t>
            </a:r>
            <a:r>
              <a:rPr lang="en-US" dirty="0" smtClean="0"/>
              <a:t>ustainable Agriculture </a:t>
            </a:r>
            <a:endParaRPr lang="en-US" dirty="0"/>
          </a:p>
        </p:txBody>
      </p:sp>
      <p:sp>
        <p:nvSpPr>
          <p:cNvPr id="3" name="Content Placeholder 2"/>
          <p:cNvSpPr>
            <a:spLocks noGrp="1"/>
          </p:cNvSpPr>
          <p:nvPr>
            <p:ph idx="1"/>
          </p:nvPr>
        </p:nvSpPr>
        <p:spPr>
          <a:xfrm>
            <a:off x="457200" y="2057400"/>
            <a:ext cx="8229600" cy="4122682"/>
          </a:xfrm>
        </p:spPr>
        <p:txBody>
          <a:bodyPr/>
          <a:lstStyle/>
          <a:p>
            <a:r>
              <a:rPr lang="en-US" b="1" dirty="0" smtClean="0"/>
              <a:t>Economic Growth </a:t>
            </a:r>
            <a:r>
              <a:rPr lang="en-US" dirty="0" smtClean="0"/>
              <a:t>means long term profitability for the farmer or rancher</a:t>
            </a:r>
          </a:p>
          <a:p>
            <a:r>
              <a:rPr lang="en-US" b="1" dirty="0" smtClean="0"/>
              <a:t>Environmental Protection </a:t>
            </a:r>
            <a:r>
              <a:rPr lang="en-US" dirty="0" smtClean="0"/>
              <a:t>means sustainable land use</a:t>
            </a:r>
          </a:p>
          <a:p>
            <a:r>
              <a:rPr lang="en-US" b="1" dirty="0" smtClean="0"/>
              <a:t>Social Equity </a:t>
            </a:r>
            <a:r>
              <a:rPr lang="en-US" dirty="0" smtClean="0"/>
              <a:t>means a good quality of life for the farmer and the community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745837976"/>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Sustainable Use</a:t>
            </a:r>
            <a:endParaRPr lang="en-US" dirty="0"/>
          </a:p>
        </p:txBody>
      </p:sp>
      <p:sp>
        <p:nvSpPr>
          <p:cNvPr id="6" name="Content Placeholder 5"/>
          <p:cNvSpPr>
            <a:spLocks noGrp="1"/>
          </p:cNvSpPr>
          <p:nvPr>
            <p:ph idx="1"/>
          </p:nvPr>
        </p:nvSpPr>
        <p:spPr/>
        <p:txBody>
          <a:bodyPr/>
          <a:lstStyle/>
          <a:p>
            <a:r>
              <a:rPr lang="en-US" dirty="0" smtClean="0"/>
              <a:t>Use that can be sustained indefinitely with the resources provided, or which can be generated by such use.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pPr/>
              <a:t>7</a:t>
            </a:fld>
            <a:endParaRPr lang="en-US"/>
          </a:p>
        </p:txBody>
      </p:sp>
      <p:pic>
        <p:nvPicPr>
          <p:cNvPr id="2050" name="Picture 2" descr="http://www.usgs.gov/newsroom/images/2012_04_12/OldForestOregonCoastRan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9478" y="3413976"/>
            <a:ext cx="3131245" cy="28344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mcmorris.house.gov/images/user_images/photogallery/hydro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1100" y="3431958"/>
            <a:ext cx="3162300" cy="281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353870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Stewardship</a:t>
            </a:r>
            <a:endParaRPr lang="en-US" dirty="0"/>
          </a:p>
        </p:txBody>
      </p:sp>
      <p:sp>
        <p:nvSpPr>
          <p:cNvPr id="3" name="Content Placeholder 2"/>
          <p:cNvSpPr>
            <a:spLocks noGrp="1"/>
          </p:cNvSpPr>
          <p:nvPr>
            <p:ph idx="1"/>
          </p:nvPr>
        </p:nvSpPr>
        <p:spPr/>
        <p:txBody>
          <a:bodyPr/>
          <a:lstStyle/>
          <a:p>
            <a:pPr marL="0" indent="0">
              <a:buNone/>
            </a:pPr>
            <a:r>
              <a:rPr lang="en-US" dirty="0" smtClean="0"/>
              <a:t>The responsible use and development of resources, providing for present needs and conserving for future demands.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grpSp>
        <p:nvGrpSpPr>
          <p:cNvPr id="9" name="Group 8"/>
          <p:cNvGrpSpPr/>
          <p:nvPr/>
        </p:nvGrpSpPr>
        <p:grpSpPr>
          <a:xfrm>
            <a:off x="914400" y="4015804"/>
            <a:ext cx="7315200" cy="1869034"/>
            <a:chOff x="914400" y="4015804"/>
            <a:chExt cx="7315200" cy="1869034"/>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4015804"/>
              <a:ext cx="1823314" cy="166786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9000" y="4015804"/>
              <a:ext cx="1993392" cy="1869034"/>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0800" y="4015804"/>
              <a:ext cx="1828800" cy="1828800"/>
            </a:xfrm>
            <a:prstGeom prst="rect">
              <a:avLst/>
            </a:prstGeom>
          </p:spPr>
        </p:pic>
      </p:grpSp>
    </p:spTree>
    <p:extLst>
      <p:ext uri="{BB962C8B-B14F-4D97-AF65-F5344CB8AC3E}">
        <p14:creationId xmlns:p14="http://schemas.microsoft.com/office/powerpoint/2010/main" val="273080482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Sustainable Agriculture Practices</a:t>
            </a:r>
            <a:endParaRPr lang="en-US" dirty="0"/>
          </a:p>
        </p:txBody>
      </p:sp>
      <p:sp>
        <p:nvSpPr>
          <p:cNvPr id="3" name="Content Placeholder 2"/>
          <p:cNvSpPr>
            <a:spLocks noGrp="1"/>
          </p:cNvSpPr>
          <p:nvPr>
            <p:ph idx="1"/>
          </p:nvPr>
        </p:nvSpPr>
        <p:spPr>
          <a:xfrm>
            <a:off x="457200" y="1770776"/>
            <a:ext cx="8229600" cy="4020424"/>
          </a:xfrm>
        </p:spPr>
        <p:txBody>
          <a:bodyPr>
            <a:normAutofit fontScale="92500"/>
          </a:bodyPr>
          <a:lstStyle/>
          <a:p>
            <a:r>
              <a:rPr lang="en-US" sz="3000" dirty="0" smtClean="0"/>
              <a:t>Farming with methods that do not deplete or damage the land. Providing safe sources of food and fiber for present and future generations.</a:t>
            </a:r>
          </a:p>
          <a:p>
            <a:r>
              <a:rPr lang="en-US" sz="3000" dirty="0" smtClean="0"/>
              <a:t>Examples of sustainable farm practices: </a:t>
            </a:r>
          </a:p>
          <a:p>
            <a:pPr lvl="1"/>
            <a:r>
              <a:rPr lang="en-US" dirty="0" smtClean="0"/>
              <a:t>Mixed farming</a:t>
            </a:r>
          </a:p>
          <a:p>
            <a:pPr lvl="1"/>
            <a:r>
              <a:rPr lang="en-US" dirty="0" smtClean="0"/>
              <a:t>Multiple cropping</a:t>
            </a:r>
          </a:p>
          <a:p>
            <a:pPr lvl="1"/>
            <a:r>
              <a:rPr lang="en-US" dirty="0" smtClean="0"/>
              <a:t>Crop rotation</a:t>
            </a:r>
          </a:p>
          <a:p>
            <a:pPr lvl="1"/>
            <a:r>
              <a:rPr lang="en-US" dirty="0"/>
              <a:t>Agroforestry</a:t>
            </a:r>
          </a:p>
          <a:p>
            <a:pPr lvl="1"/>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
        <p:nvSpPr>
          <p:cNvPr id="5" name="TextBox 4"/>
          <p:cNvSpPr txBox="1"/>
          <p:nvPr/>
        </p:nvSpPr>
        <p:spPr>
          <a:xfrm>
            <a:off x="-17318" y="6217859"/>
            <a:ext cx="6934200" cy="615553"/>
          </a:xfrm>
          <a:prstGeom prst="rect">
            <a:avLst/>
          </a:prstGeom>
          <a:noFill/>
        </p:spPr>
        <p:txBody>
          <a:bodyPr wrap="square" rtlCol="0">
            <a:spAutoFit/>
          </a:bodyPr>
          <a:lstStyle/>
          <a:p>
            <a:endParaRPr lang="en-US" dirty="0" smtClean="0"/>
          </a:p>
          <a:p>
            <a:r>
              <a:rPr lang="en-US" sz="800" dirty="0" smtClean="0"/>
              <a:t>Picture </a:t>
            </a:r>
            <a:r>
              <a:rPr lang="en-US" sz="800" dirty="0"/>
              <a:t>retrieved from</a:t>
            </a:r>
            <a:r>
              <a:rPr lang="en-US" sz="800" dirty="0" smtClean="0"/>
              <a:t>: </a:t>
            </a:r>
            <a:r>
              <a:rPr lang="en-US" sz="800" dirty="0" smtClean="0">
                <a:hlinkClick r:id="rId3"/>
              </a:rPr>
              <a:t>http</a:t>
            </a:r>
            <a:r>
              <a:rPr lang="en-US" sz="800" dirty="0">
                <a:hlinkClick r:id="rId3"/>
              </a:rPr>
              <a:t>://</a:t>
            </a:r>
            <a:r>
              <a:rPr lang="en-US" sz="800" dirty="0" smtClean="0">
                <a:hlinkClick r:id="rId3"/>
              </a:rPr>
              <a:t>www.usda.gov/wps/portal/usda/usdahome?navid=agroforestry</a:t>
            </a:r>
            <a:r>
              <a:rPr lang="en-US" sz="800" dirty="0" smtClean="0"/>
              <a:t> </a:t>
            </a:r>
          </a:p>
          <a:p>
            <a:r>
              <a:rPr lang="en-US" sz="800" dirty="0" smtClean="0"/>
              <a:t>Source:  </a:t>
            </a:r>
            <a:r>
              <a:rPr lang="en-US" sz="800" dirty="0" smtClean="0">
                <a:hlinkClick r:id="rId4"/>
              </a:rPr>
              <a:t>http://www.ecifm.rdg.ac.uk/glossary.htm#S</a:t>
            </a:r>
            <a:r>
              <a:rPr lang="en-US" sz="800" dirty="0" smtClean="0"/>
              <a:t> </a:t>
            </a:r>
            <a:endParaRPr lang="en-US" sz="800" dirty="0"/>
          </a:p>
        </p:txBody>
      </p:sp>
      <p:pic>
        <p:nvPicPr>
          <p:cNvPr id="3076" name="Picture 4" descr="In 2011, USDA released the Agroforestry Strategic Framework to provide direction across the Department and explains how USDA agencies are joining forces to support the science and adoption of agroforestr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925423"/>
            <a:ext cx="4648200" cy="2430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508308"/>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927</TotalTime>
  <Words>1342</Words>
  <Application>Microsoft Office PowerPoint</Application>
  <PresentationFormat>On-screen Show (4:3)</PresentationFormat>
  <Paragraphs>171</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NRE_PowerPoint_Template</vt:lpstr>
      <vt:lpstr>PowerPoint Presentation</vt:lpstr>
      <vt:lpstr>Sustainable Development</vt:lpstr>
      <vt:lpstr>Sustainability</vt:lpstr>
      <vt:lpstr>Sustainable Development</vt:lpstr>
      <vt:lpstr>Three Pillars</vt:lpstr>
      <vt:lpstr>The Three Pillars and  Sustainable Agriculture </vt:lpstr>
      <vt:lpstr>Sustainable Use</vt:lpstr>
      <vt:lpstr>Stewardship</vt:lpstr>
      <vt:lpstr>Sustainable Agriculture Practices</vt:lpstr>
      <vt:lpstr>Principles of the Sustainable Farmer and Rancher</vt:lpstr>
      <vt:lpstr>The Sustainable Consumer</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Sustainable Development</dc:title>
  <dc:subject>NRE - Lesson 7.1 Agricultural Stewardship</dc:subject>
  <dc:creator>Pam B. Newberry</dc:creator>
  <cp:lastModifiedBy>Marlene Jansen</cp:lastModifiedBy>
  <cp:revision>36</cp:revision>
  <cp:lastPrinted>2014-12-06T20:40:18Z</cp:lastPrinted>
  <dcterms:created xsi:type="dcterms:W3CDTF">2014-11-18T15:55:21Z</dcterms:created>
  <dcterms:modified xsi:type="dcterms:W3CDTF">2015-04-01T14:46:46Z</dcterms:modified>
</cp:coreProperties>
</file>