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56" r:id="rId2"/>
    <p:sldId id="258" r:id="rId3"/>
    <p:sldId id="272" r:id="rId4"/>
    <p:sldId id="273" r:id="rId5"/>
    <p:sldId id="274" r:id="rId6"/>
    <p:sldId id="286" r:id="rId7"/>
    <p:sldId id="275" r:id="rId8"/>
    <p:sldId id="276" r:id="rId9"/>
    <p:sldId id="277" r:id="rId10"/>
    <p:sldId id="287" r:id="rId11"/>
    <p:sldId id="278" r:id="rId12"/>
    <p:sldId id="279" r:id="rId13"/>
    <p:sldId id="280" r:id="rId14"/>
    <p:sldId id="281" r:id="rId15"/>
    <p:sldId id="282" r:id="rId16"/>
    <p:sldId id="283" r:id="rId17"/>
    <p:sldId id="285"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 id="2" name="John McGinity" initials="JM" lastIdx="2" clrIdx="1">
    <p:extLst>
      <p:ext uri="{19B8F6BF-5375-455C-9EA6-DF929625EA0E}">
        <p15:presenceInfo xmlns:p15="http://schemas.microsoft.com/office/powerpoint/2012/main" userId="cfcd0a9afb6d4fb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884C"/>
    <a:srgbClr val="92D050"/>
    <a:srgbClr val="FF6600"/>
    <a:srgbClr val="FFFF1D"/>
    <a:srgbClr val="9966FF"/>
    <a:srgbClr val="FF05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72279" autoAdjust="0"/>
  </p:normalViewPr>
  <p:slideViewPr>
    <p:cSldViewPr>
      <p:cViewPr varScale="1">
        <p:scale>
          <a:sx n="66" d="100"/>
          <a:sy n="66" d="100"/>
        </p:scale>
        <p:origin x="2124"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0" d="100"/>
          <a:sy n="70" d="100"/>
        </p:scale>
        <p:origin x="324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8575"/>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Lumber Calculations</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733800" y="0"/>
            <a:ext cx="3122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7.2 Timber!</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Lumber Calculations</a:t>
            </a:r>
            <a:endParaRPr lang="en-US" dirty="0"/>
          </a:p>
        </p:txBody>
      </p:sp>
      <p:sp>
        <p:nvSpPr>
          <p:cNvPr id="3" name="Date Placeholder 2"/>
          <p:cNvSpPr>
            <a:spLocks noGrp="1"/>
          </p:cNvSpPr>
          <p:nvPr>
            <p:ph type="dt" idx="1"/>
          </p:nvPr>
        </p:nvSpPr>
        <p:spPr>
          <a:xfrm>
            <a:off x="3810000" y="0"/>
            <a:ext cx="3046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a:t>
            </a:r>
            <a:r>
              <a:rPr lang="en-US" dirty="0" err="1" smtClean="0">
                <a:latin typeface="Arial" pitchFamily="34" charset="0"/>
                <a:cs typeface="Arial" pitchFamily="34" charset="0"/>
              </a:rPr>
              <a:t>Lesson7.2</a:t>
            </a:r>
            <a:r>
              <a:rPr lang="en-US" dirty="0" smtClean="0">
                <a:latin typeface="Arial" pitchFamily="34" charset="0"/>
                <a:cs typeface="Arial" pitchFamily="34" charset="0"/>
              </a:rPr>
              <a:t> Timber!</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Lumber Calculations</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7.2 Timber!</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a:t>
            </a:r>
            <a:r>
              <a:rPr lang="en-US" dirty="0" smtClean="0">
                <a:latin typeface="Arial" pitchFamily="34" charset="0"/>
                <a:cs typeface="Arial" pitchFamily="34" charset="0"/>
              </a:rPr>
              <a:t>7 – Lesson 7.2 </a:t>
            </a:r>
            <a:r>
              <a:rPr lang="en-US" dirty="0" smtClean="0">
                <a:latin typeface="Arial" pitchFamily="34" charset="0"/>
                <a:cs typeface="Arial" pitchFamily="34" charset="0"/>
              </a:rPr>
              <a:t>Timber!</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112456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Arial" pitchFamily="34" charset="0"/>
              </a:rPr>
              <a:t>A diameter tape (D-tape) is a form of dendrometer (i.e.,</a:t>
            </a:r>
            <a:r>
              <a:rPr lang="en-US" sz="1200" kern="1200" baseline="0" dirty="0" smtClean="0">
                <a:solidFill>
                  <a:schemeClr val="tx1"/>
                </a:solidFill>
                <a:effectLst/>
                <a:latin typeface="Arial" pitchFamily="34" charset="0"/>
                <a:ea typeface="+mn-ea"/>
                <a:cs typeface="Arial" pitchFamily="34" charset="0"/>
              </a:rPr>
              <a:t> </a:t>
            </a:r>
            <a:r>
              <a:rPr lang="en-US" sz="1200" kern="1200" dirty="0" smtClean="0">
                <a:solidFill>
                  <a:schemeClr val="tx1"/>
                </a:solidFill>
                <a:effectLst/>
                <a:latin typeface="Arial" pitchFamily="34" charset="0"/>
                <a:ea typeface="+mn-ea"/>
                <a:cs typeface="Arial" pitchFamily="34" charset="0"/>
              </a:rPr>
              <a:t>study</a:t>
            </a:r>
            <a:r>
              <a:rPr lang="en-US" sz="1200" kern="1200" baseline="0" dirty="0" smtClean="0">
                <a:solidFill>
                  <a:schemeClr val="tx1"/>
                </a:solidFill>
                <a:effectLst/>
                <a:latin typeface="Arial" pitchFamily="34" charset="0"/>
                <a:ea typeface="+mn-ea"/>
                <a:cs typeface="Arial" pitchFamily="34" charset="0"/>
              </a:rPr>
              <a:t> of tree measurements</a:t>
            </a:r>
            <a:r>
              <a:rPr lang="en-US" sz="1200" kern="1200" dirty="0" smtClean="0">
                <a:solidFill>
                  <a:schemeClr val="tx1"/>
                </a:solidFill>
                <a:effectLst/>
                <a:latin typeface="Arial" pitchFamily="34" charset="0"/>
                <a:ea typeface="+mn-ea"/>
                <a:cs typeface="Arial" pitchFamily="34" charset="0"/>
              </a:rPr>
              <a:t>) that consists of a cloth or metal tape that is mainly used to measure diameter at breast height (DBH). </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DBH is measured at a fixed height of 4.5 feet (140 cm) above the ground, where it is most convenient to measure diameter. </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Diameter is easily measured because the tape is calibrated in units of 3.14 (pi) inches or centimeters. </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The tape is actually measuring the tree's circumference but since circumference and diameter are related by pi, the diameter can easily be obtained. </a:t>
            </a:r>
          </a:p>
          <a:p>
            <a:endParaRPr lang="en-US" sz="1200" kern="1200" dirty="0" smtClean="0">
              <a:solidFill>
                <a:schemeClr val="tx1"/>
              </a:solidFill>
              <a:effectLst/>
              <a:latin typeface="Arial" pitchFamily="34" charset="0"/>
              <a:ea typeface="+mn-ea"/>
              <a:cs typeface="Arial" pitchFamily="34" charset="0"/>
            </a:endParaRPr>
          </a:p>
          <a:p>
            <a:r>
              <a:rPr lang="en-US" sz="1200" kern="1200" dirty="0" smtClean="0">
                <a:solidFill>
                  <a:schemeClr val="tx1"/>
                </a:solidFill>
                <a:effectLst/>
                <a:latin typeface="Arial" pitchFamily="34" charset="0"/>
                <a:ea typeface="+mn-ea"/>
                <a:cs typeface="Arial" pitchFamily="34" charset="0"/>
              </a:rPr>
              <a:t>The only problem with the diameter tape is that the measurements assume the tree's trunk cross-sections are perfectly circular. Thus, the diameter tape just gives an approximation; regardless it is the most commonly used dendrometer for DBH.</a:t>
            </a:r>
          </a:p>
          <a:p>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11</a:t>
            </a:fld>
            <a:endParaRPr lang="en-US"/>
          </a:p>
        </p:txBody>
      </p:sp>
    </p:spTree>
    <p:extLst>
      <p:ext uri="{BB962C8B-B14F-4D97-AF65-F5344CB8AC3E}">
        <p14:creationId xmlns:p14="http://schemas.microsoft.com/office/powerpoint/2010/main" val="2304958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12</a:t>
            </a:fld>
            <a:endParaRPr lang="en-US"/>
          </a:p>
        </p:txBody>
      </p:sp>
    </p:spTree>
    <p:extLst>
      <p:ext uri="{BB962C8B-B14F-4D97-AF65-F5344CB8AC3E}">
        <p14:creationId xmlns:p14="http://schemas.microsoft.com/office/powerpoint/2010/main" val="458392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Different than total height, merchantable implies the ability to cut lumber, veneer, or other products from the logs contained in a tree.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are numerous factors that make a log unusable for lumber or veneer,</a:t>
            </a:r>
            <a:r>
              <a:rPr lang="en-US" baseline="0" dirty="0" smtClean="0"/>
              <a:t> such as too small diameter (under 10 inches inside the bark) and defects or insect damage.</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Merchantable height is controlled by a diameter limit in the upper part of a tree or by some defect occurring on the trunk, such as a fork in the trunk, defect, or smaller limbs, which renders the wood above unsuitable for conversion to products.</a:t>
            </a:r>
          </a:p>
          <a:p>
            <a:endParaRPr lang="en-US" dirty="0" smtClean="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13</a:t>
            </a:fld>
            <a:endParaRPr lang="en-US"/>
          </a:p>
        </p:txBody>
      </p:sp>
    </p:spTree>
    <p:extLst>
      <p:ext uri="{BB962C8B-B14F-4D97-AF65-F5344CB8AC3E}">
        <p14:creationId xmlns:p14="http://schemas.microsoft.com/office/powerpoint/2010/main" val="20165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pitchFamily="34" charset="0"/>
                <a:ea typeface="+mn-ea"/>
                <a:cs typeface="Arial" pitchFamily="34" charset="0"/>
              </a:rPr>
              <a:t>The Biltmore stick has been calibrated so that if you stand 66 feet from the tree being measured and hold the stick 25 inches from your eye in a vertical position, you can read the number of merchantable logs from the stick using the Merritt Hypsometer side of the stick. </a:t>
            </a:r>
            <a:r>
              <a:rPr lang="en-US" sz="1200" kern="1200" dirty="0" smtClean="0">
                <a:solidFill>
                  <a:schemeClr val="tx1"/>
                </a:solidFill>
                <a:effectLst/>
                <a:latin typeface="Arial" pitchFamily="34" charset="0"/>
                <a:ea typeface="+mn-ea"/>
                <a:cs typeface="Arial" pitchFamily="34" charset="0"/>
              </a:rPr>
              <a:t>The line of sight crosses the stick at a number on the Merritt Hypsometer scale indicating the quantity of 16</a:t>
            </a:r>
            <a:r>
              <a:rPr lang="en-US" sz="1200" kern="1200" baseline="0" dirty="0" smtClean="0">
                <a:solidFill>
                  <a:schemeClr val="tx1"/>
                </a:solidFill>
                <a:effectLst/>
                <a:latin typeface="Arial" pitchFamily="34" charset="0"/>
                <a:ea typeface="+mn-ea"/>
                <a:cs typeface="Arial" pitchFamily="34" charset="0"/>
              </a:rPr>
              <a:t> foot </a:t>
            </a:r>
            <a:r>
              <a:rPr lang="en-US" sz="1200" kern="1200" dirty="0" smtClean="0">
                <a:solidFill>
                  <a:schemeClr val="tx1"/>
                </a:solidFill>
                <a:effectLst/>
                <a:latin typeface="Arial" pitchFamily="34" charset="0"/>
                <a:ea typeface="+mn-ea"/>
                <a:cs typeface="Arial" pitchFamily="34" charset="0"/>
              </a:rPr>
              <a:t>logs that may be cut from the tree. </a:t>
            </a:r>
            <a:r>
              <a:rPr lang="en-US" sz="1200" b="0" i="0" u="none" strike="noStrike" kern="1200" baseline="0" dirty="0" smtClean="0">
                <a:solidFill>
                  <a:schemeClr val="tx1"/>
                </a:solidFill>
                <a:latin typeface="Arial" pitchFamily="34" charset="0"/>
                <a:ea typeface="+mn-ea"/>
                <a:cs typeface="Arial" pitchFamily="34" charset="0"/>
              </a:rPr>
              <a:t>If necessary, for very tall tress walk an additional 33 feet away from the tree.</a:t>
            </a:r>
          </a:p>
          <a:p>
            <a:endParaRPr lang="en-US" sz="1200" b="0" i="0" u="none" strike="noStrike" kern="1200" baseline="0" dirty="0" smtClean="0">
              <a:solidFill>
                <a:schemeClr val="tx1"/>
              </a:solidFill>
              <a:latin typeface="Arial" pitchFamily="34" charset="0"/>
              <a:ea typeface="+mn-ea"/>
              <a:cs typeface="Arial" pitchFamily="34" charset="0"/>
            </a:endParaRPr>
          </a:p>
          <a:p>
            <a:r>
              <a:rPr lang="en-US" sz="1200" b="0" i="0" u="none" strike="noStrike" kern="1200" baseline="0" dirty="0" smtClean="0">
                <a:solidFill>
                  <a:schemeClr val="tx1"/>
                </a:solidFill>
                <a:latin typeface="Arial" pitchFamily="34" charset="0"/>
                <a:ea typeface="+mn-ea"/>
                <a:cs typeface="Arial" pitchFamily="34" charset="0"/>
              </a:rPr>
              <a:t>It is important not to move the stick when taking a measurement; tilt your head back slightly so that you do not have to move your head when reading from stump point to cutoff height</a:t>
            </a:r>
            <a:endParaRPr lang="en-US" dirty="0" smtClean="0"/>
          </a:p>
          <a:p>
            <a:endParaRPr lang="en-US" dirty="0" smtClean="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14</a:t>
            </a:fld>
            <a:endParaRPr lang="en-US"/>
          </a:p>
        </p:txBody>
      </p:sp>
    </p:spTree>
    <p:extLst>
      <p:ext uri="{BB962C8B-B14F-4D97-AF65-F5344CB8AC3E}">
        <p14:creationId xmlns:p14="http://schemas.microsoft.com/office/powerpoint/2010/main" val="4259229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Doyle Scale estimates the lumber you can get from a log. For smaller logs it under-estimates the actual volume. Smaller logs cost more to handle, so rather than subtract from the actual footage (e.g., using the International 1/4 inch scale), and possibly make the logger upset or pay less for smaller logs, the Doyle scale automatically covers the extra handling cost. </a:t>
            </a:r>
          </a:p>
          <a:p>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15</a:t>
            </a:fld>
            <a:endParaRPr lang="en-US"/>
          </a:p>
        </p:txBody>
      </p:sp>
    </p:spTree>
    <p:extLst>
      <p:ext uri="{BB962C8B-B14F-4D97-AF65-F5344CB8AC3E}">
        <p14:creationId xmlns:p14="http://schemas.microsoft.com/office/powerpoint/2010/main" val="3361240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To use the scale, first measure the average diameter of the small end of the log inside the bark in inches.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Locate that row on the scale.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Next, measure the length of the log in feet.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Move over on the scale to that length column.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Where the two measurements intersect, the result is the board footage for that log.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The process must be repeated for each log.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Deductions are made for defects, such as rot and curved logs.</a:t>
            </a:r>
          </a:p>
          <a:p>
            <a:pPr marL="171450" indent="-171450">
              <a:buFont typeface="Arial" pitchFamily="34" charset="0"/>
              <a:buChar char="•"/>
            </a:pPr>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16</a:t>
            </a:fld>
            <a:endParaRPr lang="en-US"/>
          </a:p>
        </p:txBody>
      </p:sp>
    </p:spTree>
    <p:extLst>
      <p:ext uri="{BB962C8B-B14F-4D97-AF65-F5344CB8AC3E}">
        <p14:creationId xmlns:p14="http://schemas.microsoft.com/office/powerpoint/2010/main" val="2703917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t>17</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Lumber Calculations</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7.2 Timber! </a:t>
            </a:r>
            <a:endParaRPr lang="en-US" dirty="0"/>
          </a:p>
        </p:txBody>
      </p:sp>
    </p:spTree>
    <p:extLst>
      <p:ext uri="{BB962C8B-B14F-4D97-AF65-F5344CB8AC3E}">
        <p14:creationId xmlns:p14="http://schemas.microsoft.com/office/powerpoint/2010/main" val="4023573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a:t>Lumber Calculations</a:t>
            </a:r>
          </a:p>
          <a:p>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Natural Resources and Ecology     </a:t>
            </a:r>
          </a:p>
          <a:p>
            <a:r>
              <a:rPr lang="en-US" dirty="0">
                <a:latin typeface="Arial" pitchFamily="34" charset="0"/>
                <a:cs typeface="Arial" pitchFamily="34" charset="0"/>
              </a:rPr>
              <a:t>Unit </a:t>
            </a:r>
            <a:r>
              <a:rPr lang="en-US" dirty="0" smtClean="0">
                <a:latin typeface="Arial" pitchFamily="34" charset="0"/>
                <a:cs typeface="Arial" pitchFamily="34" charset="0"/>
              </a:rPr>
              <a:t>7 – </a:t>
            </a:r>
            <a:r>
              <a:rPr lang="en-US" dirty="0">
                <a:latin typeface="Arial" pitchFamily="34" charset="0"/>
                <a:cs typeface="Arial" pitchFamily="34" charset="0"/>
              </a:rPr>
              <a:t>Lesson 7.2 Timber!</a:t>
            </a:r>
            <a:endParaRPr lang="en-US" dirty="0"/>
          </a:p>
          <a:p>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a:xfrm>
            <a:off x="76200" y="8685213"/>
            <a:ext cx="3276600" cy="457200"/>
          </a:xfrm>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3</a:t>
            </a:fld>
            <a:endParaRPr lang="en-US"/>
          </a:p>
        </p:txBody>
      </p:sp>
    </p:spTree>
    <p:extLst>
      <p:ext uri="{BB962C8B-B14F-4D97-AF65-F5344CB8AC3E}">
        <p14:creationId xmlns:p14="http://schemas.microsoft.com/office/powerpoint/2010/main" val="1064817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Forest Legacy Program (FLP) is a United States program that supports state efforts to protect environmentally-sensitive forestlands.</a:t>
            </a:r>
          </a:p>
          <a:p>
            <a:endParaRPr lang="en-US" dirty="0" smtClean="0"/>
          </a:p>
          <a:p>
            <a:r>
              <a:rPr lang="en-US" dirty="0" smtClean="0"/>
              <a:t>The National</a:t>
            </a:r>
            <a:r>
              <a:rPr lang="en-US" baseline="0" dirty="0" smtClean="0"/>
              <a:t> Conservatory has multiple programs to aid over 30 countries around the world in their efforts to sustain the forests.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Source: http://forestry.ky.gov/Kentuckysstateforests/Pages/ForestLegacyProgram.aspx</a:t>
            </a:r>
          </a:p>
          <a:p>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t>4</a:t>
            </a:fld>
            <a:endParaRPr lang="en-US"/>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Lumber Calculations</a:t>
            </a:r>
            <a:endParaRPr lang="en-US" dirty="0"/>
          </a:p>
        </p:txBody>
      </p:sp>
      <p:sp>
        <p:nvSpPr>
          <p:cNvPr id="9"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Natural Resources and Ecology </a:t>
            </a:r>
          </a:p>
          <a:p>
            <a:r>
              <a:rPr lang="en-US" dirty="0" smtClean="0">
                <a:latin typeface="Arial" pitchFamily="34" charset="0"/>
                <a:cs typeface="Arial" pitchFamily="34" charset="0"/>
              </a:rPr>
              <a:t>Unit 7 – Lesson 7.2 Timber! </a:t>
            </a:r>
            <a:endParaRPr lang="en-US" dirty="0"/>
          </a:p>
        </p:txBody>
      </p:sp>
    </p:spTree>
    <p:extLst>
      <p:ext uri="{BB962C8B-B14F-4D97-AF65-F5344CB8AC3E}">
        <p14:creationId xmlns:p14="http://schemas.microsoft.com/office/powerpoint/2010/main" val="3105225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would say the value</a:t>
            </a:r>
            <a:r>
              <a:rPr lang="en-US" baseline="0" dirty="0" smtClean="0"/>
              <a:t> of a tree is </a:t>
            </a:r>
            <a:r>
              <a:rPr lang="en-US" dirty="0" smtClean="0"/>
              <a:t>priceless in that a tree brings beauty to a street, city park, or backyard.</a:t>
            </a:r>
          </a:p>
          <a:p>
            <a:endParaRPr lang="en-US" dirty="0" smtClean="0"/>
          </a:p>
          <a:p>
            <a:r>
              <a:rPr lang="en-US" dirty="0" smtClean="0"/>
              <a:t>The USDA Forest Service Pacific Southwest Research Station's (PSW) scientists in 2011 found that for every $1 spent on planting and caring for a tree, the benefits that it provides are two to five times that investment. Trees provide benefits that also include cleaner air, lower energy costs, increased property values, and improved water quality and storm water control.</a:t>
            </a:r>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5</a:t>
            </a:fld>
            <a:endParaRPr lang="en-US"/>
          </a:p>
        </p:txBody>
      </p:sp>
    </p:spTree>
    <p:extLst>
      <p:ext uri="{BB962C8B-B14F-4D97-AF65-F5344CB8AC3E}">
        <p14:creationId xmlns:p14="http://schemas.microsoft.com/office/powerpoint/2010/main" val="151330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Lesson7.2 Timber!</a:t>
            </a:r>
            <a:endParaRPr lang="en-US" dirty="0"/>
          </a:p>
        </p:txBody>
      </p:sp>
      <p:sp>
        <p:nvSpPr>
          <p:cNvPr id="6" name="Footer Placeholder 5"/>
          <p:cNvSpPr>
            <a:spLocks noGrp="1"/>
          </p:cNvSpPr>
          <p:nvPr>
            <p:ph type="ftr" sz="quarter" idx="12"/>
          </p:nvPr>
        </p:nvSpPr>
        <p:spPr/>
        <p:txBody>
          <a:bodyPr/>
          <a:lstStyle/>
          <a:p>
            <a:r>
              <a:rPr lang="en-US" smtClean="0">
                <a:latin typeface="Arial" pitchFamily="34" charset="0"/>
                <a:cs typeface="Arial" pitchFamily="34" charset="0"/>
              </a:rPr>
              <a:t>Curriculum for Agricultural Science Education Copyright 2014</a:t>
            </a:r>
            <a:endParaRPr lang="en-US" dirty="0" smtClean="0">
              <a:latin typeface="Arial" pitchFamily="34" charset="0"/>
              <a:cs typeface="Arial" pitchFamily="34" charset="0"/>
            </a:endParaRP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3366362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Foresters that manage areas for lumber production often conduct volume cruises through a forest. At each sample point of a volume cruise, the forester makes only two measurements per tree. </a:t>
            </a:r>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7</a:t>
            </a:fld>
            <a:endParaRPr lang="en-US"/>
          </a:p>
        </p:txBody>
      </p:sp>
    </p:spTree>
    <p:extLst>
      <p:ext uri="{BB962C8B-B14F-4D97-AF65-F5344CB8AC3E}">
        <p14:creationId xmlns:p14="http://schemas.microsoft.com/office/powerpoint/2010/main" val="2014460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volume table is used with the known diameter and log height of a tree to reveal the volume of wood contained in trees of different diameters and log lengths. More information on using a volume table is given on the slide for Doyle or</a:t>
            </a:r>
            <a:r>
              <a:rPr lang="en-US" baseline="0" dirty="0" smtClean="0"/>
              <a:t> Scribner Scale.</a:t>
            </a:r>
            <a:endParaRPr lang="en-US" dirty="0" smtClean="0"/>
          </a:p>
          <a:p>
            <a:endParaRPr lang="en-US" dirty="0" smtClean="0"/>
          </a:p>
          <a:p>
            <a:r>
              <a:rPr lang="en-US" dirty="0" smtClean="0"/>
              <a:t>The use of board feet is used to determine tree measurement for landowners who want to learn more about the value of their timber. </a:t>
            </a:r>
          </a:p>
          <a:p>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8</a:t>
            </a:fld>
            <a:endParaRPr lang="en-US"/>
          </a:p>
        </p:txBody>
      </p:sp>
    </p:spTree>
    <p:extLst>
      <p:ext uri="{BB962C8B-B14F-4D97-AF65-F5344CB8AC3E}">
        <p14:creationId xmlns:p14="http://schemas.microsoft.com/office/powerpoint/2010/main" val="3378058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this method to calculate the number of board feet in lumber of any size</a:t>
            </a:r>
            <a:r>
              <a:rPr lang="en-US" baseline="0" dirty="0" smtClean="0"/>
              <a:t> after the lumber has been sawed at a mill</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second method removes the units and ends in board feet unit.</a:t>
            </a:r>
            <a:r>
              <a:rPr lang="en-US" baseline="0" dirty="0" smtClean="0"/>
              <a:t> </a:t>
            </a:r>
            <a:endParaRPr lang="en-US" dirty="0" smtClean="0"/>
          </a:p>
          <a:p>
            <a:endParaRPr lang="en-US" dirty="0"/>
          </a:p>
        </p:txBody>
      </p:sp>
      <p:sp>
        <p:nvSpPr>
          <p:cNvPr id="4" name="Header Placeholder 3"/>
          <p:cNvSpPr>
            <a:spLocks noGrp="1"/>
          </p:cNvSpPr>
          <p:nvPr>
            <p:ph type="hdr" sz="quarter" idx="10"/>
          </p:nvPr>
        </p:nvSpPr>
        <p:spPr/>
        <p:txBody>
          <a:bodyPr/>
          <a:lstStyle/>
          <a:p>
            <a:r>
              <a:rPr lang="en-US" smtClean="0"/>
              <a:t>Lumber Calculations</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Natural Resources and Ecology </a:t>
            </a:r>
          </a:p>
          <a:p>
            <a:r>
              <a:rPr lang="en-US" smtClean="0">
                <a:latin typeface="Arial" pitchFamily="34" charset="0"/>
                <a:cs typeface="Arial" pitchFamily="34" charset="0"/>
              </a:rPr>
              <a:t>Unit 7 – Lesson 7.2 Timber! </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a:t>
            </a:r>
          </a:p>
          <a:p>
            <a:r>
              <a:rPr lang="en-US" dirty="0" smtClean="0">
                <a:latin typeface="Arial" pitchFamily="34" charset="0"/>
                <a:cs typeface="Arial" pitchFamily="34" charset="0"/>
              </a:rPr>
              <a:t>Copyright 2014</a:t>
            </a:r>
          </a:p>
        </p:txBody>
      </p:sp>
      <p:sp>
        <p:nvSpPr>
          <p:cNvPr id="7" name="Slide Number Placeholder 6"/>
          <p:cNvSpPr>
            <a:spLocks noGrp="1"/>
          </p:cNvSpPr>
          <p:nvPr>
            <p:ph type="sldNum" sz="quarter" idx="13"/>
          </p:nvPr>
        </p:nvSpPr>
        <p:spPr/>
        <p:txBody>
          <a:bodyPr/>
          <a:lstStyle/>
          <a:p>
            <a:fld id="{36C789E7-B821-4804-81D0-B1DDBDB5FECC}" type="slidenum">
              <a:rPr lang="en-US" smtClean="0"/>
              <a:t>9</a:t>
            </a:fld>
            <a:endParaRPr lang="en-US"/>
          </a:p>
        </p:txBody>
      </p:sp>
    </p:spTree>
    <p:extLst>
      <p:ext uri="{BB962C8B-B14F-4D97-AF65-F5344CB8AC3E}">
        <p14:creationId xmlns:p14="http://schemas.microsoft.com/office/powerpoint/2010/main" val="2692611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C4884C"/>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forestry.ky.gov/Kentuckysstateforests/Pages/ForestLegacyProgram.asp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na.fs.fed.us/spfo/pubs/uf/lab_exercises/calc_board_footage.ht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Volume of standing trees</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t>10</a:t>
            </a:fld>
            <a:endParaRPr lang="en-US"/>
          </a:p>
        </p:txBody>
      </p:sp>
      <p:grpSp>
        <p:nvGrpSpPr>
          <p:cNvPr id="5" name="Group 4"/>
          <p:cNvGrpSpPr/>
          <p:nvPr/>
        </p:nvGrpSpPr>
        <p:grpSpPr>
          <a:xfrm>
            <a:off x="990600" y="1905000"/>
            <a:ext cx="7848600" cy="4953000"/>
            <a:chOff x="990600" y="1905000"/>
            <a:chExt cx="7848600" cy="4953000"/>
          </a:xfrm>
        </p:grpSpPr>
        <p:pic>
          <p:nvPicPr>
            <p:cNvPr id="2052" name="Picture 4" descr="http://sr.photos2.fotosearch.com/bthumb/CSP/CSP053/k05349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745021"/>
              <a:ext cx="2362200" cy="31129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90600" y="1905000"/>
              <a:ext cx="7848600" cy="4093428"/>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Determining the volume of standing trees is more difficult than boards. The trees are irregularly shaped, and too tall to climb.</a:t>
              </a:r>
              <a:r>
                <a:rPr lang="en-US" dirty="0" smtClean="0">
                  <a:latin typeface="Arial" panose="020B0604020202020204" pitchFamily="34" charset="0"/>
                  <a:cs typeface="Arial" panose="020B0604020202020204" pitchFamily="34" charset="0"/>
                </a:rPr>
                <a:t> </a:t>
              </a:r>
            </a:p>
            <a:p>
              <a:endParaRPr lang="en-US"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rPr>
                <a:t>The volume is measured using three tools</a:t>
              </a:r>
              <a:r>
                <a:rPr lang="en-US" dirty="0" smtClean="0">
                  <a:latin typeface="Arial" panose="020B0604020202020204" pitchFamily="34" charset="0"/>
                  <a:cs typeface="Arial" panose="020B0604020202020204" pitchFamily="34" charset="0"/>
                </a:rPr>
                <a:t>: </a:t>
              </a:r>
            </a:p>
            <a:p>
              <a:endParaRPr lang="en-US" dirty="0" smtClean="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800" dirty="0">
                  <a:latin typeface="Arial" panose="020B0604020202020204" pitchFamily="34" charset="0"/>
                  <a:cs typeface="Arial" panose="020B0604020202020204" pitchFamily="34" charset="0"/>
                </a:rPr>
                <a:t>D</a:t>
              </a:r>
              <a:r>
                <a:rPr lang="en-US" sz="2800" dirty="0" smtClean="0">
                  <a:latin typeface="Arial" panose="020B0604020202020204" pitchFamily="34" charset="0"/>
                  <a:cs typeface="Arial" panose="020B0604020202020204" pitchFamily="34" charset="0"/>
                </a:rPr>
                <a:t>iameter tape </a:t>
              </a:r>
            </a:p>
            <a:p>
              <a:pPr marL="285750" indent="-285750">
                <a:buFont typeface="Arial" panose="020B0604020202020204" pitchFamily="34" charset="0"/>
                <a:buChar char="•"/>
              </a:pPr>
              <a:r>
                <a:rPr lang="en-US" sz="2800" dirty="0" smtClean="0">
                  <a:latin typeface="Arial" panose="020B0604020202020204" pitchFamily="34" charset="0"/>
                  <a:cs typeface="Arial" panose="020B0604020202020204" pitchFamily="34" charset="0"/>
                </a:rPr>
                <a:t>Biltmore Stick</a:t>
              </a:r>
            </a:p>
            <a:p>
              <a:pPr marL="285750" indent="-285750">
                <a:buFont typeface="Arial" panose="020B0604020202020204" pitchFamily="34" charset="0"/>
                <a:buChar char="•"/>
              </a:pPr>
              <a:r>
                <a:rPr lang="en-US" sz="2800" dirty="0" smtClean="0">
                  <a:latin typeface="Arial" panose="020B0604020202020204" pitchFamily="34" charset="0"/>
                  <a:cs typeface="Arial" panose="020B0604020202020204" pitchFamily="34" charset="0"/>
                </a:rPr>
                <a:t>Doyle Scale</a:t>
              </a:r>
            </a:p>
            <a:p>
              <a:endParaRPr lang="en-US" sz="2800" dirty="0">
                <a:latin typeface="Arial" panose="020B0604020202020204" pitchFamily="34" charset="0"/>
                <a:cs typeface="Arial" panose="020B0604020202020204" pitchFamily="34" charset="0"/>
              </a:endParaRPr>
            </a:p>
          </p:txBody>
        </p:sp>
      </p:grpSp>
      <p:sp>
        <p:nvSpPr>
          <p:cNvPr id="6" name="Rectangle 5"/>
          <p:cNvSpPr/>
          <p:nvPr/>
        </p:nvSpPr>
        <p:spPr>
          <a:xfrm>
            <a:off x="466078" y="6496414"/>
            <a:ext cx="4572000" cy="215444"/>
          </a:xfrm>
          <a:prstGeom prst="rect">
            <a:avLst/>
          </a:prstGeom>
        </p:spPr>
        <p:txBody>
          <a:bodyPr>
            <a:spAutoFit/>
          </a:bodyPr>
          <a:lstStyle/>
          <a:p>
            <a:r>
              <a:rPr lang="en-US" sz="800" dirty="0">
                <a:latin typeface="Arial" panose="020B0604020202020204" pitchFamily="34" charset="0"/>
                <a:cs typeface="Arial" panose="020B0604020202020204" pitchFamily="34" charset="0"/>
              </a:rPr>
              <a:t>Photo courtesy of http://www.fotosearch.com/photos-images/lumber.html</a:t>
            </a:r>
          </a:p>
        </p:txBody>
      </p:sp>
    </p:spTree>
    <p:extLst>
      <p:ext uri="{BB962C8B-B14F-4D97-AF65-F5344CB8AC3E}">
        <p14:creationId xmlns:p14="http://schemas.microsoft.com/office/powerpoint/2010/main" val="2252368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Diameter Tape</a:t>
            </a:r>
            <a:endParaRPr lang="en-US" dirty="0"/>
          </a:p>
        </p:txBody>
      </p:sp>
      <p:sp>
        <p:nvSpPr>
          <p:cNvPr id="3" name="Content Placeholder 2"/>
          <p:cNvSpPr>
            <a:spLocks noGrp="1"/>
          </p:cNvSpPr>
          <p:nvPr>
            <p:ph idx="1"/>
          </p:nvPr>
        </p:nvSpPr>
        <p:spPr/>
        <p:txBody>
          <a:bodyPr>
            <a:normAutofit fontScale="92500"/>
          </a:bodyPr>
          <a:lstStyle/>
          <a:p>
            <a:r>
              <a:rPr lang="en-US" dirty="0" smtClean="0"/>
              <a:t>A </a:t>
            </a:r>
            <a:r>
              <a:rPr lang="en-US" dirty="0"/>
              <a:t>form of dendrometer that consists of a cloth or metal tape </a:t>
            </a:r>
            <a:r>
              <a:rPr lang="en-US" dirty="0" smtClean="0"/>
              <a:t>calibrated in units of pi (i.e., 3.14) that </a:t>
            </a:r>
            <a:r>
              <a:rPr lang="en-US" dirty="0"/>
              <a:t>is mainly used to measure diameter at breast height (</a:t>
            </a:r>
            <a:r>
              <a:rPr lang="en-US" dirty="0" smtClean="0"/>
              <a:t>DBH).</a:t>
            </a:r>
          </a:p>
          <a:p>
            <a:r>
              <a:rPr lang="en-US" dirty="0"/>
              <a:t>The tape is actually measuring the tree's </a:t>
            </a:r>
            <a:r>
              <a:rPr lang="en-US" dirty="0" smtClean="0"/>
              <a:t>circumference, </a:t>
            </a:r>
            <a:r>
              <a:rPr lang="en-US" dirty="0"/>
              <a:t>but since circumference and diameter are related by pi, the diameter can easily be obtained</a:t>
            </a:r>
            <a:r>
              <a:rPr lang="en-US" dirty="0" smtClean="0"/>
              <a:t>.</a:t>
            </a:r>
          </a:p>
          <a:p>
            <a:r>
              <a:rPr lang="en-US" dirty="0" smtClean="0"/>
              <a:t>Resulting measurement is an approximation.</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399472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Biltmore Stick</a:t>
            </a:r>
            <a:endParaRPr lang="en-US" dirty="0"/>
          </a:p>
        </p:txBody>
      </p:sp>
      <p:sp>
        <p:nvSpPr>
          <p:cNvPr id="3" name="Content Placeholder 2"/>
          <p:cNvSpPr>
            <a:spLocks noGrp="1"/>
          </p:cNvSpPr>
          <p:nvPr>
            <p:ph idx="1"/>
          </p:nvPr>
        </p:nvSpPr>
        <p:spPr/>
        <p:txBody>
          <a:bodyPr>
            <a:normAutofit/>
          </a:bodyPr>
          <a:lstStyle/>
          <a:p>
            <a:r>
              <a:rPr lang="en-US" sz="2800" dirty="0" smtClean="0"/>
              <a:t>One of </a:t>
            </a:r>
            <a:r>
              <a:rPr lang="en-US" sz="2800" dirty="0"/>
              <a:t>the basic tools for estimating the height </a:t>
            </a:r>
            <a:r>
              <a:rPr lang="en-US" sz="2800" dirty="0" smtClean="0"/>
              <a:t>and diameter </a:t>
            </a:r>
            <a:r>
              <a:rPr lang="en-US" sz="2800" dirty="0"/>
              <a:t>of standing </a:t>
            </a:r>
            <a:r>
              <a:rPr lang="en-US" sz="2800" dirty="0" smtClean="0"/>
              <a:t>trees</a:t>
            </a:r>
          </a:p>
          <a:p>
            <a:r>
              <a:rPr lang="en-US" sz="2800" dirty="0" smtClean="0"/>
              <a:t>Called a Biltmore stick, scale stick, </a:t>
            </a:r>
            <a:r>
              <a:rPr lang="en-US" sz="2800" dirty="0"/>
              <a:t>or a cruiser’s </a:t>
            </a:r>
            <a:r>
              <a:rPr lang="en-US" sz="2800" dirty="0" smtClean="0"/>
              <a:t>stick  </a:t>
            </a:r>
          </a:p>
          <a:p>
            <a:r>
              <a:rPr lang="en-US" sz="2800" dirty="0" smtClean="0"/>
              <a:t>Converts height in feet to the equivalent number of 16 foot logs</a:t>
            </a:r>
            <a:endParaRPr lang="en-US" sz="2800" dirty="0"/>
          </a:p>
        </p:txBody>
      </p:sp>
      <p:sp>
        <p:nvSpPr>
          <p:cNvPr id="4" name="Slide Number Placeholder 3"/>
          <p:cNvSpPr>
            <a:spLocks noGrp="1"/>
          </p:cNvSpPr>
          <p:nvPr>
            <p:ph type="sldNum" sz="quarter" idx="12"/>
          </p:nvPr>
        </p:nvSpPr>
        <p:spPr/>
        <p:txBody>
          <a:bodyPr/>
          <a:lstStyle/>
          <a:p>
            <a:fld id="{4B98D9DB-9F03-49E4-BBAA-20DA05506B06}" type="slidenum">
              <a:rPr lang="en-US" smtClean="0"/>
              <a:t>12</a:t>
            </a:fld>
            <a:endParaRPr lang="en-US"/>
          </a:p>
        </p:txBody>
      </p:sp>
      <p:pic>
        <p:nvPicPr>
          <p:cNvPr id="7" name="Picture 6"/>
          <p:cNvPicPr>
            <a:picLocks noChangeAspect="1"/>
          </p:cNvPicPr>
          <p:nvPr/>
        </p:nvPicPr>
        <p:blipFill>
          <a:blip r:embed="rId3"/>
          <a:stretch>
            <a:fillRect/>
          </a:stretch>
        </p:blipFill>
        <p:spPr>
          <a:xfrm>
            <a:off x="5181600" y="4123954"/>
            <a:ext cx="2170432" cy="2421648"/>
          </a:xfrm>
          <a:prstGeom prst="rect">
            <a:avLst/>
          </a:prstGeom>
        </p:spPr>
      </p:pic>
      <p:sp>
        <p:nvSpPr>
          <p:cNvPr id="6" name="TextBox 5"/>
          <p:cNvSpPr txBox="1"/>
          <p:nvPr/>
        </p:nvSpPr>
        <p:spPr>
          <a:xfrm>
            <a:off x="685800" y="6356350"/>
            <a:ext cx="4663456" cy="338554"/>
          </a:xfrm>
          <a:prstGeom prst="rect">
            <a:avLst/>
          </a:prstGeom>
          <a:noFill/>
        </p:spPr>
        <p:txBody>
          <a:bodyPr wrap="none" rtlCol="0">
            <a:spAutoFit/>
          </a:bodyPr>
          <a:lstStyle/>
          <a:p>
            <a:r>
              <a:rPr lang="en-US" sz="800" dirty="0">
                <a:latin typeface="Arial" panose="020B0604020202020204" pitchFamily="34" charset="0"/>
                <a:cs typeface="Arial" panose="020B0604020202020204" pitchFamily="34" charset="0"/>
              </a:rPr>
              <a:t>Photo Courtesy of </a:t>
            </a:r>
            <a:endParaRPr lang="en-US" sz="8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http</a:t>
            </a:r>
            <a:r>
              <a:rPr lang="en-US" sz="800" dirty="0">
                <a:latin typeface="Arial" panose="020B0604020202020204" pitchFamily="34" charset="0"/>
                <a:cs typeface="Arial" panose="020B0604020202020204" pitchFamily="34" charset="0"/>
              </a:rPr>
              <a:t>://www.dnr.sc.gov/education/Envirothon/pdf/Forestry2014/Makingusingyourowncrusierstick.pdf</a:t>
            </a:r>
          </a:p>
        </p:txBody>
      </p:sp>
    </p:spTree>
    <p:extLst>
      <p:ext uri="{BB962C8B-B14F-4D97-AF65-F5344CB8AC3E}">
        <p14:creationId xmlns:p14="http://schemas.microsoft.com/office/powerpoint/2010/main" val="2760127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Merchantable Height</a:t>
            </a:r>
            <a:endParaRPr lang="en-US" dirty="0"/>
          </a:p>
        </p:txBody>
      </p:sp>
      <p:sp>
        <p:nvSpPr>
          <p:cNvPr id="3" name="Content Placeholder 2"/>
          <p:cNvSpPr>
            <a:spLocks noGrp="1"/>
          </p:cNvSpPr>
          <p:nvPr>
            <p:ph idx="1"/>
          </p:nvPr>
        </p:nvSpPr>
        <p:spPr>
          <a:xfrm>
            <a:off x="838200" y="1905000"/>
            <a:ext cx="7848600" cy="4275082"/>
          </a:xfrm>
        </p:spPr>
        <p:txBody>
          <a:bodyPr>
            <a:normAutofit fontScale="92500" lnSpcReduction="20000"/>
          </a:bodyPr>
          <a:lstStyle/>
          <a:p>
            <a:r>
              <a:rPr lang="en-US" dirty="0" smtClean="0"/>
              <a:t>The length </a:t>
            </a:r>
            <a:r>
              <a:rPr lang="en-US" dirty="0"/>
              <a:t>of usable tree and is measured from stump </a:t>
            </a:r>
            <a:r>
              <a:rPr lang="en-US" dirty="0" smtClean="0"/>
              <a:t>height, 1 </a:t>
            </a:r>
            <a:r>
              <a:rPr lang="en-US" dirty="0"/>
              <a:t>foot above </a:t>
            </a:r>
            <a:r>
              <a:rPr lang="en-US" dirty="0" smtClean="0"/>
              <a:t>ground </a:t>
            </a:r>
            <a:r>
              <a:rPr lang="en-US" dirty="0"/>
              <a:t>to a cutoff </a:t>
            </a:r>
            <a:r>
              <a:rPr lang="en-US" dirty="0" smtClean="0"/>
              <a:t>height in </a:t>
            </a:r>
            <a:r>
              <a:rPr lang="en-US" dirty="0"/>
              <a:t>the top of the tree. </a:t>
            </a:r>
            <a:endParaRPr lang="en-US" dirty="0" smtClean="0"/>
          </a:p>
          <a:p>
            <a:r>
              <a:rPr lang="en-US" dirty="0" smtClean="0"/>
              <a:t>The </a:t>
            </a:r>
            <a:r>
              <a:rPr lang="en-US" dirty="0"/>
              <a:t>cutoff </a:t>
            </a:r>
            <a:r>
              <a:rPr lang="en-US" dirty="0" smtClean="0"/>
              <a:t>height will vary </a:t>
            </a:r>
            <a:r>
              <a:rPr lang="en-US" dirty="0"/>
              <a:t>with markets, with the product being produced, and with the presence of excessive limbs.</a:t>
            </a:r>
          </a:p>
          <a:p>
            <a:r>
              <a:rPr lang="en-US" dirty="0" smtClean="0"/>
              <a:t>Factors </a:t>
            </a:r>
            <a:r>
              <a:rPr lang="en-US" dirty="0"/>
              <a:t>that make a log unusable for lumber or </a:t>
            </a:r>
            <a:r>
              <a:rPr lang="en-US" dirty="0" smtClean="0"/>
              <a:t>veneer</a:t>
            </a:r>
          </a:p>
          <a:p>
            <a:pPr lvl="1"/>
            <a:r>
              <a:rPr lang="en-US" dirty="0" smtClean="0"/>
              <a:t>Small diameter-(under 10 inch inside bark)</a:t>
            </a:r>
          </a:p>
          <a:p>
            <a:pPr lvl="1"/>
            <a:r>
              <a:rPr lang="en-US" dirty="0" smtClean="0"/>
              <a:t>Defect </a:t>
            </a:r>
            <a:r>
              <a:rPr lang="en-US" dirty="0"/>
              <a:t>occurring on the </a:t>
            </a:r>
            <a:r>
              <a:rPr lang="en-US" dirty="0" smtClean="0"/>
              <a:t>trunk</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472471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dirty="0" smtClean="0"/>
              <a:t>Measuring </a:t>
            </a:r>
            <a:r>
              <a:rPr lang="en-US" sz="3800" dirty="0" err="1" smtClean="0"/>
              <a:t>DBH</a:t>
            </a:r>
            <a:r>
              <a:rPr lang="en-US" sz="3800" dirty="0" smtClean="0"/>
              <a:t> and number of logs</a:t>
            </a:r>
            <a:endParaRPr lang="en-US" sz="3800" dirty="0"/>
          </a:p>
        </p:txBody>
      </p:sp>
      <p:sp>
        <p:nvSpPr>
          <p:cNvPr id="3" name="Content Placeholder 2"/>
          <p:cNvSpPr>
            <a:spLocks noGrp="1"/>
          </p:cNvSpPr>
          <p:nvPr>
            <p:ph idx="1"/>
          </p:nvPr>
        </p:nvSpPr>
        <p:spPr/>
        <p:txBody>
          <a:bodyPr>
            <a:normAutofit fontScale="85000" lnSpcReduction="20000"/>
          </a:bodyPr>
          <a:lstStyle/>
          <a:p>
            <a:r>
              <a:rPr lang="en-US" dirty="0" smtClean="0"/>
              <a:t>Measure the </a:t>
            </a:r>
            <a:r>
              <a:rPr lang="en-US" dirty="0" err="1" smtClean="0"/>
              <a:t>DBH</a:t>
            </a:r>
            <a:r>
              <a:rPr lang="en-US" dirty="0" smtClean="0"/>
              <a:t> using the diameter </a:t>
            </a:r>
            <a:r>
              <a:rPr lang="en-US" dirty="0"/>
              <a:t>t</a:t>
            </a:r>
            <a:r>
              <a:rPr lang="en-US" dirty="0" smtClean="0"/>
              <a:t>ape.</a:t>
            </a:r>
          </a:p>
          <a:p>
            <a:r>
              <a:rPr lang="en-US" dirty="0" smtClean="0"/>
              <a:t>Stand </a:t>
            </a:r>
            <a:r>
              <a:rPr lang="en-US" dirty="0"/>
              <a:t>66 feet from the tree being </a:t>
            </a:r>
            <a:r>
              <a:rPr lang="en-US" dirty="0" smtClean="0"/>
              <a:t>measured.</a:t>
            </a:r>
          </a:p>
          <a:p>
            <a:r>
              <a:rPr lang="en-US" dirty="0" smtClean="0"/>
              <a:t>Using the MERRITT </a:t>
            </a:r>
            <a:r>
              <a:rPr lang="en-US" dirty="0"/>
              <a:t>HYPSOMETER side of the </a:t>
            </a:r>
            <a:r>
              <a:rPr lang="en-US" dirty="0" smtClean="0"/>
              <a:t>Biltmore stick, hold it 25 </a:t>
            </a:r>
            <a:r>
              <a:rPr lang="en-US" dirty="0"/>
              <a:t>inches from </a:t>
            </a:r>
            <a:r>
              <a:rPr lang="en-US" dirty="0" smtClean="0"/>
              <a:t>the eye </a:t>
            </a:r>
            <a:r>
              <a:rPr lang="en-US" dirty="0"/>
              <a:t>in a vertical </a:t>
            </a:r>
            <a:r>
              <a:rPr lang="en-US" dirty="0" smtClean="0"/>
              <a:t>position.</a:t>
            </a:r>
          </a:p>
          <a:p>
            <a:r>
              <a:rPr lang="en-US" dirty="0" smtClean="0"/>
              <a:t>Tilt the </a:t>
            </a:r>
            <a:r>
              <a:rPr lang="en-US" dirty="0"/>
              <a:t>head back slightly so that </a:t>
            </a:r>
            <a:r>
              <a:rPr lang="en-US" dirty="0" smtClean="0"/>
              <a:t>the body does </a:t>
            </a:r>
            <a:r>
              <a:rPr lang="en-US" dirty="0"/>
              <a:t>not have to move </a:t>
            </a:r>
            <a:r>
              <a:rPr lang="en-US" dirty="0" smtClean="0"/>
              <a:t>or the head doesn’t move when </a:t>
            </a:r>
            <a:r>
              <a:rPr lang="en-US" dirty="0"/>
              <a:t>reading from stump point to cutoff </a:t>
            </a:r>
            <a:r>
              <a:rPr lang="en-US" dirty="0" smtClean="0"/>
              <a:t>height.</a:t>
            </a:r>
            <a:endParaRPr lang="en-US" dirty="0"/>
          </a:p>
          <a:p>
            <a:r>
              <a:rPr lang="en-US" dirty="0" smtClean="0"/>
              <a:t>Read </a:t>
            </a:r>
            <a:r>
              <a:rPr lang="en-US" dirty="0"/>
              <a:t>the </a:t>
            </a:r>
            <a:r>
              <a:rPr lang="en-US" dirty="0" smtClean="0"/>
              <a:t>number of </a:t>
            </a:r>
            <a:r>
              <a:rPr lang="en-US" dirty="0"/>
              <a:t>merchantable logs from the </a:t>
            </a:r>
            <a:r>
              <a:rPr lang="en-US" dirty="0" smtClean="0"/>
              <a:t>from the stump height to the cutoff height.</a:t>
            </a:r>
          </a:p>
          <a:p>
            <a:r>
              <a:rPr lang="en-US" dirty="0" smtClean="0"/>
              <a:t>Do </a:t>
            </a:r>
            <a:r>
              <a:rPr lang="en-US" dirty="0"/>
              <a:t>not </a:t>
            </a:r>
            <a:r>
              <a:rPr lang="en-US" dirty="0" smtClean="0"/>
              <a:t>move </a:t>
            </a:r>
            <a:r>
              <a:rPr lang="en-US" dirty="0"/>
              <a:t>the stick </a:t>
            </a:r>
            <a:r>
              <a:rPr lang="en-US" dirty="0" smtClean="0"/>
              <a:t>while measuring.</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14</a:t>
            </a:fld>
            <a:endParaRPr lang="en-US"/>
          </a:p>
        </p:txBody>
      </p:sp>
    </p:spTree>
    <p:extLst>
      <p:ext uri="{BB962C8B-B14F-4D97-AF65-F5344CB8AC3E}">
        <p14:creationId xmlns:p14="http://schemas.microsoft.com/office/powerpoint/2010/main" val="1977437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Doyle Scale</a:t>
            </a:r>
            <a:endParaRPr lang="en-US" dirty="0"/>
          </a:p>
        </p:txBody>
      </p:sp>
      <p:sp>
        <p:nvSpPr>
          <p:cNvPr id="3" name="Content Placeholder 2"/>
          <p:cNvSpPr>
            <a:spLocks noGrp="1"/>
          </p:cNvSpPr>
          <p:nvPr>
            <p:ph sz="half" idx="1"/>
          </p:nvPr>
        </p:nvSpPr>
        <p:spPr>
          <a:xfrm>
            <a:off x="457200" y="1828800"/>
            <a:ext cx="3733800" cy="4572000"/>
          </a:xfrm>
        </p:spPr>
        <p:txBody>
          <a:bodyPr>
            <a:normAutofit lnSpcReduction="10000"/>
          </a:bodyPr>
          <a:lstStyle/>
          <a:p>
            <a:r>
              <a:rPr lang="en-US" dirty="0" smtClean="0"/>
              <a:t>Uses the </a:t>
            </a:r>
            <a:r>
              <a:rPr lang="en-US" dirty="0" err="1" smtClean="0"/>
              <a:t>DBH</a:t>
            </a:r>
            <a:r>
              <a:rPr lang="en-US" dirty="0" smtClean="0"/>
              <a:t> and number of logs to estimate board feet. </a:t>
            </a:r>
          </a:p>
          <a:p>
            <a:r>
              <a:rPr lang="en-US" dirty="0" smtClean="0"/>
              <a:t>Smaller </a:t>
            </a:r>
            <a:r>
              <a:rPr lang="en-US" dirty="0"/>
              <a:t>logs cost more to handle, so </a:t>
            </a:r>
            <a:r>
              <a:rPr lang="en-US" dirty="0" smtClean="0"/>
              <a:t>the Doyle </a:t>
            </a:r>
            <a:r>
              <a:rPr lang="en-US" dirty="0"/>
              <a:t>S</a:t>
            </a:r>
            <a:r>
              <a:rPr lang="en-US" dirty="0" smtClean="0"/>
              <a:t>cale underestimates the  log volume to  </a:t>
            </a:r>
            <a:r>
              <a:rPr lang="en-US" dirty="0"/>
              <a:t>automatically </a:t>
            </a:r>
            <a:r>
              <a:rPr lang="en-US" dirty="0" smtClean="0"/>
              <a:t>cover </a:t>
            </a:r>
            <a:r>
              <a:rPr lang="en-US" dirty="0"/>
              <a:t>the extra handling </a:t>
            </a:r>
            <a:r>
              <a:rPr lang="en-US" dirty="0" smtClean="0"/>
              <a:t>cost .</a:t>
            </a:r>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95800" y="1828800"/>
            <a:ext cx="4379441" cy="4241866"/>
          </a:xfrm>
        </p:spPr>
      </p:pic>
      <p:sp>
        <p:nvSpPr>
          <p:cNvPr id="4" name="Slide Number Placeholder 3"/>
          <p:cNvSpPr>
            <a:spLocks noGrp="1"/>
          </p:cNvSpPr>
          <p:nvPr>
            <p:ph type="sldNum" sz="quarter" idx="12"/>
          </p:nvPr>
        </p:nvSpPr>
        <p:spPr/>
        <p:txBody>
          <a:bodyPr/>
          <a:lstStyle/>
          <a:p>
            <a:fld id="{4B98D9DB-9F03-49E4-BBAA-20DA05506B06}" type="slidenum">
              <a:rPr lang="en-US" smtClean="0"/>
              <a:t>15</a:t>
            </a:fld>
            <a:endParaRPr lang="en-US"/>
          </a:p>
        </p:txBody>
      </p:sp>
    </p:spTree>
    <p:extLst>
      <p:ext uri="{BB962C8B-B14F-4D97-AF65-F5344CB8AC3E}">
        <p14:creationId xmlns:p14="http://schemas.microsoft.com/office/powerpoint/2010/main" val="24920625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Board Feet with the Doyle Scale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Use the diameter tape to measure the </a:t>
            </a:r>
            <a:r>
              <a:rPr lang="en-US" dirty="0" err="1" smtClean="0"/>
              <a:t>DBH</a:t>
            </a:r>
            <a:r>
              <a:rPr lang="en-US" dirty="0" smtClean="0"/>
              <a:t>.</a:t>
            </a:r>
          </a:p>
          <a:p>
            <a:r>
              <a:rPr lang="en-US" dirty="0" smtClean="0"/>
              <a:t>Locate </a:t>
            </a:r>
            <a:r>
              <a:rPr lang="en-US" dirty="0"/>
              <a:t>that </a:t>
            </a:r>
            <a:r>
              <a:rPr lang="en-US" dirty="0" err="1" smtClean="0"/>
              <a:t>DBH</a:t>
            </a:r>
            <a:r>
              <a:rPr lang="en-US" dirty="0" smtClean="0"/>
              <a:t> row </a:t>
            </a:r>
            <a:r>
              <a:rPr lang="en-US" dirty="0"/>
              <a:t>on the </a:t>
            </a:r>
            <a:r>
              <a:rPr lang="en-US" dirty="0" smtClean="0"/>
              <a:t>left vertical axis. </a:t>
            </a:r>
          </a:p>
          <a:p>
            <a:r>
              <a:rPr lang="en-US" dirty="0" smtClean="0"/>
              <a:t>Use Biltmore stick reading for the number of 16 foot logs.</a:t>
            </a:r>
          </a:p>
          <a:p>
            <a:r>
              <a:rPr lang="en-US" dirty="0" smtClean="0"/>
              <a:t>Move along top horizontal axis to the column with that number of logs. </a:t>
            </a:r>
          </a:p>
          <a:p>
            <a:r>
              <a:rPr lang="en-US" dirty="0" smtClean="0"/>
              <a:t>The intersection of the row and column lists the </a:t>
            </a:r>
            <a:r>
              <a:rPr lang="en-US" dirty="0"/>
              <a:t>board </a:t>
            </a:r>
            <a:r>
              <a:rPr lang="en-US" dirty="0" smtClean="0"/>
              <a:t>feet for </a:t>
            </a:r>
            <a:r>
              <a:rPr lang="en-US" dirty="0"/>
              <a:t>that </a:t>
            </a:r>
            <a:r>
              <a:rPr lang="en-US" dirty="0" smtClean="0"/>
              <a:t>tree.</a:t>
            </a:r>
          </a:p>
          <a:p>
            <a:r>
              <a:rPr lang="en-US" dirty="0" smtClean="0"/>
              <a:t>Deductions </a:t>
            </a:r>
            <a:r>
              <a:rPr lang="en-US" dirty="0"/>
              <a:t>are made for defects, </a:t>
            </a:r>
            <a:r>
              <a:rPr lang="en-US" dirty="0" smtClean="0"/>
              <a:t>such as rot </a:t>
            </a:r>
            <a:r>
              <a:rPr lang="en-US" dirty="0"/>
              <a:t>and curved </a:t>
            </a:r>
            <a:r>
              <a:rPr lang="en-US" dirty="0" smtClean="0"/>
              <a:t>trees.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16</a:t>
            </a:fld>
            <a:endParaRPr lang="en-US"/>
          </a:p>
        </p:txBody>
      </p:sp>
    </p:spTree>
    <p:extLst>
      <p:ext uri="{BB962C8B-B14F-4D97-AF65-F5344CB8AC3E}">
        <p14:creationId xmlns:p14="http://schemas.microsoft.com/office/powerpoint/2010/main" val="7308665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62500" lnSpcReduction="20000"/>
          </a:bodyPr>
          <a:lstStyle/>
          <a:p>
            <a:pPr marL="457200" indent="-457200">
              <a:buNone/>
            </a:pPr>
            <a:r>
              <a:rPr lang="en-US" dirty="0" smtClean="0">
                <a:latin typeface="Arial" pitchFamily="34" charset="0"/>
                <a:cs typeface="Arial" pitchFamily="34" charset="0"/>
              </a:rPr>
              <a:t>Illinois Forest Management. (1997). </a:t>
            </a:r>
            <a:r>
              <a:rPr lang="en-US" i="1" dirty="0" smtClean="0"/>
              <a:t>How to measure trees to determine their board-foot volume and value</a:t>
            </a:r>
            <a:r>
              <a:rPr lang="en-US" dirty="0" smtClean="0"/>
              <a:t>. Vol. 1, 1997, no. 32. Urbana-Champagne, IL: University of Illinois Urbana-Champagne, Cooperative Extension Service.</a:t>
            </a:r>
          </a:p>
          <a:p>
            <a:pPr marL="457200" indent="-457200">
              <a:buNone/>
            </a:pPr>
            <a:r>
              <a:rPr lang="en-US" dirty="0" smtClean="0">
                <a:latin typeface="Arial" pitchFamily="34" charset="0"/>
                <a:cs typeface="Arial" pitchFamily="34" charset="0"/>
              </a:rPr>
              <a:t>KY Department for Natural Resources. (2011). </a:t>
            </a:r>
            <a:r>
              <a:rPr lang="en-US" i="1" dirty="0" smtClean="0">
                <a:latin typeface="Arial" pitchFamily="34" charset="0"/>
                <a:cs typeface="Arial" pitchFamily="34" charset="0"/>
              </a:rPr>
              <a:t>Forest legacy program</a:t>
            </a:r>
            <a:r>
              <a:rPr lang="en-US" dirty="0" smtClean="0">
                <a:latin typeface="Arial" pitchFamily="34" charset="0"/>
                <a:cs typeface="Arial" pitchFamily="34" charset="0"/>
              </a:rPr>
              <a:t>. Retrieved from </a:t>
            </a:r>
            <a:r>
              <a:rPr lang="en-US" dirty="0">
                <a:hlinkClick r:id="rId3"/>
              </a:rPr>
              <a:t>http://</a:t>
            </a:r>
            <a:r>
              <a:rPr lang="en-US" dirty="0" smtClean="0">
                <a:hlinkClick r:id="rId3"/>
              </a:rPr>
              <a:t>forestry.ky.gov/Kentuckysstateforests/Pages/ForestLegacyProgram.aspx</a:t>
            </a:r>
            <a:r>
              <a:rPr lang="en-US" dirty="0" smtClean="0"/>
              <a:t> </a:t>
            </a:r>
          </a:p>
          <a:p>
            <a:pPr marL="457200" indent="-457200">
              <a:buNone/>
            </a:pPr>
            <a:r>
              <a:rPr lang="en-US" dirty="0" err="1" smtClean="0"/>
              <a:t>Bardon</a:t>
            </a:r>
            <a:r>
              <a:rPr lang="en-US" dirty="0" smtClean="0"/>
              <a:t>, R. E. (n.d.). </a:t>
            </a:r>
            <a:r>
              <a:rPr lang="en-US" i="1" dirty="0" smtClean="0"/>
              <a:t>Woodland owner notes: </a:t>
            </a:r>
            <a:r>
              <a:rPr lang="en-US" i="1" dirty="0"/>
              <a:t>Estimating the </a:t>
            </a:r>
            <a:r>
              <a:rPr lang="en-US" i="1" dirty="0" smtClean="0"/>
              <a:t>volume </a:t>
            </a:r>
            <a:r>
              <a:rPr lang="en-US" i="1" dirty="0"/>
              <a:t>of a </a:t>
            </a:r>
            <a:r>
              <a:rPr lang="en-US" i="1" dirty="0" smtClean="0"/>
              <a:t>standing tree </a:t>
            </a:r>
            <a:r>
              <a:rPr lang="en-US" i="1" dirty="0"/>
              <a:t>u</a:t>
            </a:r>
            <a:r>
              <a:rPr lang="en-US" i="1" dirty="0" smtClean="0"/>
              <a:t>sing </a:t>
            </a:r>
            <a:r>
              <a:rPr lang="en-US" i="1" dirty="0"/>
              <a:t>a </a:t>
            </a:r>
            <a:r>
              <a:rPr lang="en-US" i="1" dirty="0" smtClean="0"/>
              <a:t>scale </a:t>
            </a:r>
            <a:r>
              <a:rPr lang="en-US" i="1" dirty="0"/>
              <a:t>(Biltmore) </a:t>
            </a:r>
            <a:r>
              <a:rPr lang="en-US" i="1" dirty="0" smtClean="0"/>
              <a:t>stick</a:t>
            </a:r>
            <a:r>
              <a:rPr lang="en-US" dirty="0" smtClean="0"/>
              <a:t>. Raleigh, NC: </a:t>
            </a:r>
            <a:r>
              <a:rPr lang="en-US" dirty="0"/>
              <a:t>North Carolina </a:t>
            </a:r>
            <a:r>
              <a:rPr lang="en-US" dirty="0" smtClean="0"/>
              <a:t>Cooperative Extension Service.</a:t>
            </a:r>
            <a:endParaRPr lang="en-US" dirty="0"/>
          </a:p>
          <a:p>
            <a:pPr marL="457200" indent="-457200">
              <a:buNone/>
            </a:pPr>
            <a:r>
              <a:rPr lang="en-US" dirty="0" smtClean="0">
                <a:latin typeface="Arial" pitchFamily="34" charset="0"/>
                <a:cs typeface="Arial" pitchFamily="34" charset="0"/>
              </a:rPr>
              <a:t>USDA Forest Service. (n.d.). </a:t>
            </a:r>
            <a:r>
              <a:rPr lang="en-US" i="1" dirty="0" smtClean="0">
                <a:latin typeface="Arial" pitchFamily="34" charset="0"/>
                <a:cs typeface="Arial" pitchFamily="34" charset="0"/>
              </a:rPr>
              <a:t>Calculating board footage</a:t>
            </a:r>
            <a:r>
              <a:rPr lang="en-US" dirty="0" smtClean="0">
                <a:latin typeface="Arial" pitchFamily="34" charset="0"/>
                <a:cs typeface="Arial" pitchFamily="34" charset="0"/>
              </a:rPr>
              <a:t>. Retrieved from </a:t>
            </a:r>
            <a:r>
              <a:rPr lang="en-US" dirty="0">
                <a:hlinkClick r:id="rId4"/>
              </a:rPr>
              <a:t>http://</a:t>
            </a:r>
            <a:r>
              <a:rPr lang="en-US" dirty="0" smtClean="0">
                <a:hlinkClick r:id="rId4"/>
              </a:rPr>
              <a:t>www.na.fs.fed.us/spfo/pubs/uf/lab_exercises/calc_board_footage.htm</a:t>
            </a:r>
            <a:r>
              <a:rPr lang="en-US" dirty="0" smtClean="0"/>
              <a:t> </a:t>
            </a:r>
            <a:endParaRPr lang="en-US" dirty="0"/>
          </a:p>
          <a:p>
            <a:pPr marL="457200" indent="-457200">
              <a:buNone/>
            </a:pPr>
            <a:r>
              <a:rPr lang="en-US" dirty="0" smtClean="0">
                <a:latin typeface="Arial" pitchFamily="34" charset="0"/>
                <a:cs typeface="Arial" pitchFamily="34" charset="0"/>
              </a:rPr>
              <a:t> </a:t>
            </a:r>
            <a:endParaRPr lang="en-US"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4B98D9DB-9F03-49E4-BBAA-20DA05506B06}" type="slidenum">
              <a:rPr lang="en-US" smtClean="0"/>
              <a:t>17</a:t>
            </a:fld>
            <a:endParaRPr lang="en-US"/>
          </a:p>
        </p:txBody>
      </p:sp>
    </p:spTree>
    <p:extLst>
      <p:ext uri="{BB962C8B-B14F-4D97-AF65-F5344CB8AC3E}">
        <p14:creationId xmlns:p14="http://schemas.microsoft.com/office/powerpoint/2010/main" val="36948876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345227"/>
            <a:ext cx="8382000" cy="523220"/>
          </a:xfrm>
          <a:prstGeom prst="rect">
            <a:avLst/>
          </a:prstGeom>
          <a:solidFill>
            <a:srgbClr val="C4884C"/>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chemeClr val="bg1"/>
                </a:solidFill>
                <a:effectLst/>
                <a:uLnTx/>
                <a:uFillTx/>
                <a:latin typeface="Arial" pitchFamily="34" charset="0"/>
                <a:cs typeface="Arial" pitchFamily="34" charset="0"/>
              </a:rPr>
              <a:t>Natural Resources and Ecology</a:t>
            </a:r>
            <a:endParaRPr kumimoji="0" lang="en-US" sz="2800" b="1" i="0" u="none" strike="noStrike" kern="0" cap="none" spc="0" normalizeH="0" baseline="0" noProof="0" dirty="0">
              <a:ln>
                <a:noFill/>
              </a:ln>
              <a:solidFill>
                <a:schemeClr val="bg1"/>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lvl="0" algn="ctr">
              <a:spcBef>
                <a:spcPts val="0"/>
              </a:spcBef>
              <a:defRPr/>
            </a:pPr>
            <a:r>
              <a:rPr lang="en-US" sz="4400" b="0" kern="0" cap="none" dirty="0">
                <a:solidFill>
                  <a:sysClr val="windowText" lastClr="000000"/>
                </a:solidFill>
              </a:rPr>
              <a:t>Lumber </a:t>
            </a:r>
            <a:r>
              <a:rPr lang="en-US" sz="4400" b="0" kern="0" cap="none" dirty="0" smtClean="0">
                <a:solidFill>
                  <a:sysClr val="windowText" lastClr="000000"/>
                </a:solidFill>
              </a:rPr>
              <a:t>Calculations</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7 – Lesson</a:t>
            </a:r>
            <a:r>
              <a:rPr kumimoji="0" lang="en-US" sz="32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7.2 Timber!</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of Forests</a:t>
            </a:r>
            <a:endParaRPr lang="en-US" dirty="0"/>
          </a:p>
        </p:txBody>
      </p:sp>
      <p:sp>
        <p:nvSpPr>
          <p:cNvPr id="3" name="Content Placeholder 2"/>
          <p:cNvSpPr>
            <a:spLocks noGrp="1"/>
          </p:cNvSpPr>
          <p:nvPr>
            <p:ph idx="1"/>
          </p:nvPr>
        </p:nvSpPr>
        <p:spPr/>
        <p:txBody>
          <a:bodyPr/>
          <a:lstStyle/>
          <a:p>
            <a:pPr marL="346075" indent="0">
              <a:buNone/>
            </a:pPr>
            <a:r>
              <a:rPr lang="en-US" i="1" dirty="0" smtClean="0"/>
              <a:t>“The </a:t>
            </a:r>
            <a:r>
              <a:rPr lang="en-US" i="1" dirty="0"/>
              <a:t>days have ended when the forest may be viewed only as trees and trees viewed only as timber. The soil and the water, the grasses and the shrubs, the fish and the wildlife, and the beauty of the forest must become integral parts of the resource manager's thinking and actions</a:t>
            </a:r>
            <a:r>
              <a:rPr lang="en-US" i="1" dirty="0" smtClean="0"/>
              <a:t>.”</a:t>
            </a:r>
          </a:p>
          <a:p>
            <a:pPr marL="693738" indent="0">
              <a:buNone/>
            </a:pPr>
            <a:r>
              <a:rPr lang="en-US" i="1" dirty="0" smtClean="0"/>
              <a:t>~Senator </a:t>
            </a:r>
            <a:r>
              <a:rPr lang="en-US" i="1" dirty="0"/>
              <a:t>Hubert Humphrey, 1976</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29086537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Forests</a:t>
            </a:r>
            <a:endParaRPr lang="en-US" dirty="0"/>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53000" y="2514600"/>
            <a:ext cx="3835611" cy="2649537"/>
          </a:xfrm>
        </p:spPr>
      </p:pic>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
        <p:nvSpPr>
          <p:cNvPr id="6" name="Rectangle 5"/>
          <p:cNvSpPr/>
          <p:nvPr/>
        </p:nvSpPr>
        <p:spPr>
          <a:xfrm>
            <a:off x="457200" y="1905000"/>
            <a:ext cx="4572000" cy="4832092"/>
          </a:xfrm>
          <a:prstGeom prst="rect">
            <a:avLst/>
          </a:prstGeom>
        </p:spPr>
        <p:txBody>
          <a:bodyPr>
            <a:spAutoFit/>
          </a:bodyPr>
          <a:lstStyle/>
          <a:p>
            <a:r>
              <a:rPr lang="en-US" sz="2800" dirty="0" smtClean="0">
                <a:latin typeface="Arial" pitchFamily="34" charset="0"/>
                <a:cs typeface="Arial" pitchFamily="34" charset="0"/>
              </a:rPr>
              <a:t>Development </a:t>
            </a:r>
            <a:r>
              <a:rPr lang="en-US" sz="2800" dirty="0">
                <a:latin typeface="Arial" pitchFamily="34" charset="0"/>
                <a:cs typeface="Arial" pitchFamily="34" charset="0"/>
              </a:rPr>
              <a:t>of </a:t>
            </a:r>
            <a:r>
              <a:rPr lang="en-US" sz="2800" dirty="0" smtClean="0">
                <a:latin typeface="Arial" pitchFamily="34" charset="0"/>
                <a:cs typeface="Arial" pitchFamily="34" charset="0"/>
              </a:rPr>
              <a:t>forested </a:t>
            </a:r>
            <a:r>
              <a:rPr lang="en-US" sz="2800" dirty="0">
                <a:latin typeface="Arial" pitchFamily="34" charset="0"/>
                <a:cs typeface="Arial" pitchFamily="34" charset="0"/>
              </a:rPr>
              <a:t>areas poses an increasing threat to maintaining the integrity of </a:t>
            </a:r>
            <a:r>
              <a:rPr lang="en-US" sz="2800" dirty="0" smtClean="0">
                <a:latin typeface="Arial" pitchFamily="34" charset="0"/>
                <a:cs typeface="Arial" pitchFamily="34" charset="0"/>
              </a:rPr>
              <a:t>valuable </a:t>
            </a:r>
            <a:r>
              <a:rPr lang="en-US" sz="2800" dirty="0">
                <a:latin typeface="Arial" pitchFamily="34" charset="0"/>
                <a:cs typeface="Arial" pitchFamily="34" charset="0"/>
              </a:rPr>
              <a:t>forest lands. </a:t>
            </a:r>
          </a:p>
          <a:p>
            <a:endParaRPr lang="en-US" sz="2800" dirty="0">
              <a:latin typeface="Arial" pitchFamily="34" charset="0"/>
              <a:cs typeface="Arial" pitchFamily="34" charset="0"/>
            </a:endParaRPr>
          </a:p>
          <a:p>
            <a:r>
              <a:rPr lang="en-US" sz="2800" dirty="0">
                <a:latin typeface="Arial" pitchFamily="34" charset="0"/>
                <a:cs typeface="Arial" pitchFamily="34" charset="0"/>
              </a:rPr>
              <a:t>Intact forest lands supply timber products, wildlife habitat, soil and watershed protection, aesthetics and recreational opportunities. </a:t>
            </a:r>
          </a:p>
        </p:txBody>
      </p:sp>
    </p:spTree>
    <p:extLst>
      <p:ext uri="{BB962C8B-B14F-4D97-AF65-F5344CB8AC3E}">
        <p14:creationId xmlns:p14="http://schemas.microsoft.com/office/powerpoint/2010/main" val="3530089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value of a tree?</a:t>
            </a:r>
            <a:endParaRPr lang="en-US" dirty="0"/>
          </a:p>
        </p:txBody>
      </p:sp>
      <p:pic>
        <p:nvPicPr>
          <p:cNvPr id="5" name="Picture 4"/>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685800" y="1698002"/>
            <a:ext cx="7620000" cy="4570214"/>
          </a:xfrm>
          <a:prstGeom prst="rect">
            <a:avLst/>
          </a:prstGeom>
          <a:effectLst>
            <a:softEdge rad="127000"/>
          </a:effectLst>
        </p:spPr>
      </p:pic>
      <p:sp>
        <p:nvSpPr>
          <p:cNvPr id="3" name="Content Placeholder 2"/>
          <p:cNvSpPr>
            <a:spLocks noGrp="1"/>
          </p:cNvSpPr>
          <p:nvPr>
            <p:ph idx="1"/>
          </p:nvPr>
        </p:nvSpPr>
        <p:spPr>
          <a:xfrm>
            <a:off x="457200" y="1981200"/>
            <a:ext cx="8229600" cy="4198882"/>
          </a:xfrm>
        </p:spPr>
        <p:txBody>
          <a:bodyPr>
            <a:normAutofit/>
          </a:bodyPr>
          <a:lstStyle/>
          <a:p>
            <a:pPr lvl="1"/>
            <a:r>
              <a:rPr lang="en-US" b="1" dirty="0" smtClean="0"/>
              <a:t>Beauty to streets, city parks, yards</a:t>
            </a:r>
          </a:p>
          <a:p>
            <a:pPr lvl="1"/>
            <a:r>
              <a:rPr lang="en-US" b="1" dirty="0" smtClean="0"/>
              <a:t>Cleans the air </a:t>
            </a:r>
          </a:p>
          <a:p>
            <a:pPr lvl="1"/>
            <a:r>
              <a:rPr lang="en-US" b="1" dirty="0" smtClean="0"/>
              <a:t>Lowers energy costs</a:t>
            </a:r>
          </a:p>
          <a:p>
            <a:pPr lvl="1"/>
            <a:r>
              <a:rPr lang="en-US" b="1" dirty="0" smtClean="0"/>
              <a:t>Increases property values</a:t>
            </a:r>
          </a:p>
          <a:p>
            <a:pPr lvl="1"/>
            <a:r>
              <a:rPr lang="en-US" b="1" dirty="0" smtClean="0"/>
              <a:t>Improves water quality</a:t>
            </a:r>
          </a:p>
          <a:p>
            <a:pPr lvl="1"/>
            <a:r>
              <a:rPr lang="en-US" b="1" dirty="0" smtClean="0"/>
              <a:t>Reduces soil erosion</a:t>
            </a:r>
          </a:p>
          <a:p>
            <a:pPr lvl="1"/>
            <a:r>
              <a:rPr lang="en-US" b="1" dirty="0" smtClean="0"/>
              <a:t>Improves storm water control</a:t>
            </a:r>
          </a:p>
          <a:p>
            <a:pPr lvl="1"/>
            <a:r>
              <a:rPr lang="en-US" b="1" dirty="0" smtClean="0"/>
              <a:t>Wood, fuel and fiber and habitat</a:t>
            </a:r>
            <a:endParaRPr lang="en-US" b="1" dirty="0"/>
          </a:p>
        </p:txBody>
      </p:sp>
      <p:sp>
        <p:nvSpPr>
          <p:cNvPr id="4" name="Slide Number Placeholder 3"/>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755350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much wood is in the forest?</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t>6</a:t>
            </a:fld>
            <a:endParaRPr lang="en-US"/>
          </a:p>
        </p:txBody>
      </p:sp>
      <p:sp>
        <p:nvSpPr>
          <p:cNvPr id="4" name="TextBox 3"/>
          <p:cNvSpPr txBox="1"/>
          <p:nvPr/>
        </p:nvSpPr>
        <p:spPr>
          <a:xfrm>
            <a:off x="6268005" y="1752600"/>
            <a:ext cx="2857500" cy="3970318"/>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Foresters inventory the trees in a forest and calculate the amount of useable wood for lumber. This is called timber cruising.</a:t>
            </a:r>
            <a:endParaRPr lang="en-US" sz="28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857375"/>
            <a:ext cx="5334000" cy="4000500"/>
          </a:xfrm>
          <a:prstGeom prst="rect">
            <a:avLst/>
          </a:prstGeom>
        </p:spPr>
      </p:pic>
    </p:spTree>
    <p:extLst>
      <p:ext uri="{BB962C8B-B14F-4D97-AF65-F5344CB8AC3E}">
        <p14:creationId xmlns:p14="http://schemas.microsoft.com/office/powerpoint/2010/main" val="787510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Timber Volume Cruise</a:t>
            </a:r>
            <a:endParaRPr lang="en-US" dirty="0"/>
          </a:p>
        </p:txBody>
      </p:sp>
      <p:sp>
        <p:nvSpPr>
          <p:cNvPr id="3" name="Content Placeholder 2"/>
          <p:cNvSpPr>
            <a:spLocks noGrp="1"/>
          </p:cNvSpPr>
          <p:nvPr>
            <p:ph sz="half" idx="1"/>
          </p:nvPr>
        </p:nvSpPr>
        <p:spPr>
          <a:xfrm>
            <a:off x="457200" y="1828800"/>
            <a:ext cx="5029200" cy="4525963"/>
          </a:xfrm>
        </p:spPr>
        <p:txBody>
          <a:bodyPr>
            <a:noAutofit/>
          </a:bodyPr>
          <a:lstStyle/>
          <a:p>
            <a:r>
              <a:rPr lang="en-US" dirty="0" smtClean="0"/>
              <a:t>Measures the volume of useable wood in the forest.</a:t>
            </a:r>
          </a:p>
          <a:p>
            <a:r>
              <a:rPr lang="en-US" dirty="0" smtClean="0"/>
              <a:t>The volume of wood is measured in a unit called ‘board feet’.</a:t>
            </a:r>
          </a:p>
          <a:p>
            <a:r>
              <a:rPr lang="en-US" dirty="0" smtClean="0"/>
              <a:t>Board feet can be determined from the length, width and thickness of a piece of wood. </a:t>
            </a:r>
            <a:endParaRPr lang="en-US" dirty="0"/>
          </a:p>
        </p:txBody>
      </p:sp>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867400" y="2057400"/>
            <a:ext cx="2225257" cy="3333956"/>
          </a:xfrm>
        </p:spPr>
      </p:pic>
      <p:sp>
        <p:nvSpPr>
          <p:cNvPr id="4" name="Slide Number Placeholder 3"/>
          <p:cNvSpPr>
            <a:spLocks noGrp="1"/>
          </p:cNvSpPr>
          <p:nvPr>
            <p:ph type="sldNum" sz="quarter" idx="12"/>
          </p:nvPr>
        </p:nvSpPr>
        <p:spPr/>
        <p:txBody>
          <a:bodyPr/>
          <a:lstStyle/>
          <a:p>
            <a:fld id="{4B98D9DB-9F03-49E4-BBAA-20DA05506B06}" type="slidenum">
              <a:rPr lang="en-US" smtClean="0"/>
              <a:t>7</a:t>
            </a:fld>
            <a:endParaRPr lang="en-US"/>
          </a:p>
        </p:txBody>
      </p:sp>
    </p:spTree>
    <p:extLst>
      <p:ext uri="{BB962C8B-B14F-4D97-AF65-F5344CB8AC3E}">
        <p14:creationId xmlns:p14="http://schemas.microsoft.com/office/powerpoint/2010/main" val="16040402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Board Feet</a:t>
            </a:r>
            <a:endParaRPr lang="en-US" dirty="0"/>
          </a:p>
        </p:txBody>
      </p:sp>
      <p:sp>
        <p:nvSpPr>
          <p:cNvPr id="3" name="Content Placeholder 2"/>
          <p:cNvSpPr>
            <a:spLocks noGrp="1"/>
          </p:cNvSpPr>
          <p:nvPr>
            <p:ph idx="1"/>
          </p:nvPr>
        </p:nvSpPr>
        <p:spPr/>
        <p:txBody>
          <a:bodyPr>
            <a:normAutofit/>
          </a:bodyPr>
          <a:lstStyle/>
          <a:p>
            <a:r>
              <a:rPr lang="en-US" dirty="0" smtClean="0"/>
              <a:t>Board feet is defined as</a:t>
            </a:r>
          </a:p>
          <a:p>
            <a:pPr lvl="1"/>
            <a:r>
              <a:rPr lang="en-US" dirty="0"/>
              <a:t>The amount of wood in a piece measuring 12 inches square and one inch thick; a board-foot equals 1″ x 12″ x 12″ = 144 cubic inches. </a:t>
            </a:r>
            <a:endParaRPr lang="en-US" dirty="0" smtClean="0"/>
          </a:p>
          <a:p>
            <a:pPr lvl="1"/>
            <a:r>
              <a:rPr lang="en-US" dirty="0" smtClean="0"/>
              <a:t>A </a:t>
            </a:r>
            <a:r>
              <a:rPr lang="en-US" dirty="0"/>
              <a:t>board-foot is a unit of measure common to the United States.</a:t>
            </a:r>
            <a:r>
              <a:rPr lang="en-US" dirty="0" smtClean="0"/>
              <a:t> </a:t>
            </a:r>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pic>
        <p:nvPicPr>
          <p:cNvPr id="1026" name="Picture 2" descr="http://sr.photos2.fotosearch.com/bthumb/CSP/CSP195/k19531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350721"/>
            <a:ext cx="3657600" cy="20056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76400" y="6356350"/>
            <a:ext cx="3504486" cy="215444"/>
          </a:xfrm>
          <a:prstGeom prst="rect">
            <a:avLst/>
          </a:prstGeom>
          <a:noFill/>
        </p:spPr>
        <p:txBody>
          <a:bodyPr wrap="none" rtlCol="0">
            <a:spAutoFit/>
          </a:bodyPr>
          <a:lstStyle/>
          <a:p>
            <a:r>
              <a:rPr lang="en-US" sz="800" dirty="0">
                <a:latin typeface="Arial" panose="020B0604020202020204" pitchFamily="34" charset="0"/>
                <a:cs typeface="Arial" panose="020B0604020202020204" pitchFamily="34" charset="0"/>
              </a:rPr>
              <a:t>Photo courtesy of http://www.fotosearch.com/photos-images/lumber.html</a:t>
            </a:r>
          </a:p>
        </p:txBody>
      </p:sp>
    </p:spTree>
    <p:extLst>
      <p:ext uri="{BB962C8B-B14F-4D97-AF65-F5344CB8AC3E}">
        <p14:creationId xmlns:p14="http://schemas.microsoft.com/office/powerpoint/2010/main" val="25534069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Calculating Board Feet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buNone/>
                </a:pPr>
                <a:r>
                  <a:rPr lang="en-US" dirty="0" smtClean="0"/>
                  <a:t>For </a:t>
                </a:r>
                <a:r>
                  <a:rPr lang="en-US" dirty="0"/>
                  <a:t>example, a </a:t>
                </a:r>
                <a:r>
                  <a:rPr lang="en-US" dirty="0" smtClean="0"/>
                  <a:t>2″ x 4″ that is </a:t>
                </a:r>
                <a:r>
                  <a:rPr lang="en-US" dirty="0"/>
                  <a:t>8 feet long </a:t>
                </a:r>
                <a:r>
                  <a:rPr lang="en-US" dirty="0" smtClean="0"/>
                  <a:t>has</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 </m:t>
                      </m:r>
                      <m:f>
                        <m:fPr>
                          <m:ctrlPr>
                            <a:rPr lang="en-US" b="0" i="1" smtClean="0">
                              <a:latin typeface="Cambria Math" panose="02040503050406030204" pitchFamily="18" charset="0"/>
                              <a:ea typeface="Cambria Math" pitchFamily="18" charset="0"/>
                            </a:rPr>
                          </m:ctrlPr>
                        </m:fPr>
                        <m:num>
                          <m:r>
                            <m:rPr>
                              <m:nor/>
                            </m:rPr>
                            <a:rPr lang="en-US" dirty="0">
                              <a:latin typeface="Cambria Math" pitchFamily="18" charset="0"/>
                              <a:ea typeface="Cambria Math" pitchFamily="18" charset="0"/>
                            </a:rPr>
                            <m:t>(8 </m:t>
                          </m:r>
                          <m:r>
                            <m:rPr>
                              <m:nor/>
                            </m:rPr>
                            <a:rPr lang="en-US" dirty="0">
                              <a:latin typeface="Cambria Math" pitchFamily="18" charset="0"/>
                              <a:ea typeface="Cambria Math" pitchFamily="18" charset="0"/>
                            </a:rPr>
                            <m:t>ft</m:t>
                          </m:r>
                          <m:r>
                            <m:rPr>
                              <m:nor/>
                            </m:rPr>
                            <a:rPr lang="en-US" dirty="0">
                              <a:latin typeface="Cambria Math" pitchFamily="18" charset="0"/>
                              <a:ea typeface="Cambria Math" pitchFamily="18" charset="0"/>
                            </a:rPr>
                            <m:t> </m:t>
                          </m:r>
                          <m:r>
                            <m:rPr>
                              <m:nor/>
                            </m:rPr>
                            <a:rPr lang="en-US" dirty="0">
                              <a:latin typeface="Cambria Math" pitchFamily="18" charset="0"/>
                              <a:ea typeface="Cambria Math" pitchFamily="18" charset="0"/>
                            </a:rPr>
                            <m:t>x</m:t>
                          </m:r>
                          <m:r>
                            <m:rPr>
                              <m:nor/>
                            </m:rPr>
                            <a:rPr lang="en-US" dirty="0">
                              <a:latin typeface="Cambria Math" pitchFamily="18" charset="0"/>
                              <a:ea typeface="Cambria Math" pitchFamily="18" charset="0"/>
                            </a:rPr>
                            <m:t> 12 </m:t>
                          </m:r>
                          <m:r>
                            <m:rPr>
                              <m:nor/>
                            </m:rPr>
                            <a:rPr lang="en-US" dirty="0">
                              <a:latin typeface="Cambria Math" pitchFamily="18" charset="0"/>
                              <a:ea typeface="Cambria Math" pitchFamily="18" charset="0"/>
                            </a:rPr>
                            <m:t>in</m:t>
                          </m:r>
                          <m:r>
                            <m:rPr>
                              <m:nor/>
                            </m:rPr>
                            <a:rPr lang="en-US" dirty="0">
                              <a:latin typeface="Cambria Math" pitchFamily="18" charset="0"/>
                              <a:ea typeface="Cambria Math" pitchFamily="18" charset="0"/>
                            </a:rPr>
                            <m:t>/</m:t>
                          </m:r>
                          <m:r>
                            <m:rPr>
                              <m:nor/>
                            </m:rPr>
                            <a:rPr lang="en-US" dirty="0">
                              <a:latin typeface="Cambria Math" pitchFamily="18" charset="0"/>
                              <a:ea typeface="Cambria Math" pitchFamily="18" charset="0"/>
                            </a:rPr>
                            <m:t>ft</m:t>
                          </m:r>
                          <m:r>
                            <m:rPr>
                              <m:nor/>
                            </m:rPr>
                            <a:rPr lang="en-US" dirty="0">
                              <a:latin typeface="Cambria Math" pitchFamily="18" charset="0"/>
                              <a:ea typeface="Cambria Math" pitchFamily="18" charset="0"/>
                            </a:rPr>
                            <m:t>) </m:t>
                          </m:r>
                          <m:r>
                            <m:rPr>
                              <m:nor/>
                            </m:rPr>
                            <a:rPr lang="en-US" dirty="0">
                              <a:latin typeface="Cambria Math" pitchFamily="18" charset="0"/>
                              <a:ea typeface="Cambria Math" pitchFamily="18" charset="0"/>
                            </a:rPr>
                            <m:t>x</m:t>
                          </m:r>
                          <m:r>
                            <m:rPr>
                              <m:nor/>
                            </m:rPr>
                            <a:rPr lang="en-US" dirty="0">
                              <a:latin typeface="Cambria Math" pitchFamily="18" charset="0"/>
                              <a:ea typeface="Cambria Math" pitchFamily="18" charset="0"/>
                            </a:rPr>
                            <m:t> (2 </m:t>
                          </m:r>
                          <m:r>
                            <m:rPr>
                              <m:nor/>
                            </m:rPr>
                            <a:rPr lang="en-US" b="0" i="0" dirty="0" smtClean="0">
                              <a:latin typeface="Cambria Math" pitchFamily="18" charset="0"/>
                              <a:ea typeface="Cambria Math" pitchFamily="18" charset="0"/>
                            </a:rPr>
                            <m:t>in</m:t>
                          </m:r>
                          <m:r>
                            <m:rPr>
                              <m:nor/>
                            </m:rPr>
                            <a:rPr lang="en-US" b="0" i="0" dirty="0" smtClean="0">
                              <a:latin typeface="Cambria Math" pitchFamily="18" charset="0"/>
                              <a:ea typeface="Cambria Math" pitchFamily="18" charset="0"/>
                            </a:rPr>
                            <m:t>) </m:t>
                          </m:r>
                          <m:r>
                            <m:rPr>
                              <m:nor/>
                            </m:rPr>
                            <a:rPr lang="en-US" dirty="0">
                              <a:latin typeface="Cambria Math" pitchFamily="18" charset="0"/>
                              <a:ea typeface="Cambria Math" pitchFamily="18" charset="0"/>
                            </a:rPr>
                            <m:t>x</m:t>
                          </m:r>
                          <m:r>
                            <m:rPr>
                              <m:nor/>
                            </m:rPr>
                            <a:rPr lang="en-US" dirty="0">
                              <a:latin typeface="Cambria Math" pitchFamily="18" charset="0"/>
                              <a:ea typeface="Cambria Math" pitchFamily="18" charset="0"/>
                            </a:rPr>
                            <m:t> (4 </m:t>
                          </m:r>
                          <m:r>
                            <m:rPr>
                              <m:nor/>
                            </m:rPr>
                            <a:rPr lang="en-US" b="0" i="0" dirty="0" smtClean="0">
                              <a:latin typeface="Cambria Math" pitchFamily="18" charset="0"/>
                              <a:ea typeface="Cambria Math" pitchFamily="18" charset="0"/>
                            </a:rPr>
                            <m:t>in</m:t>
                          </m:r>
                          <m:r>
                            <m:rPr>
                              <m:nor/>
                            </m:rPr>
                            <a:rPr lang="en-US" b="0" i="0" dirty="0" smtClean="0">
                              <a:latin typeface="Cambria Math" pitchFamily="18" charset="0"/>
                              <a:ea typeface="Cambria Math" pitchFamily="18" charset="0"/>
                            </a:rPr>
                            <m:t>)</m:t>
                          </m:r>
                        </m:num>
                        <m:den>
                          <m:r>
                            <a:rPr lang="en-US" b="0" i="1" smtClean="0">
                              <a:latin typeface="Cambria Math" pitchFamily="18" charset="0"/>
                              <a:ea typeface="Cambria Math" pitchFamily="18" charset="0"/>
                            </a:rPr>
                            <m:t>144 </m:t>
                          </m:r>
                          <m:r>
                            <a:rPr lang="en-US" b="0" i="1" smtClean="0">
                              <a:latin typeface="Cambria Math" pitchFamily="18" charset="0"/>
                              <a:ea typeface="Cambria Math" pitchFamily="18" charset="0"/>
                            </a:rPr>
                            <m:t>𝑖𝑛</m:t>
                          </m:r>
                          <m:r>
                            <a:rPr lang="en-US" b="0" i="1" baseline="30000" smtClean="0">
                              <a:latin typeface="Cambria Math" pitchFamily="18" charset="0"/>
                              <a:ea typeface="Cambria Math" pitchFamily="18" charset="0"/>
                            </a:rPr>
                            <m:t>3</m:t>
                          </m:r>
                        </m:den>
                      </m:f>
                      <m:r>
                        <a:rPr lang="en-US" b="0" i="1" smtClean="0">
                          <a:latin typeface="Cambria Math"/>
                        </a:rPr>
                        <m:t>=5.3 </m:t>
                      </m:r>
                      <m:r>
                        <a:rPr lang="en-US" b="0" i="1" smtClean="0">
                          <a:latin typeface="Cambria Math"/>
                        </a:rPr>
                        <m:t>𝑏𝑜𝑎𝑟𝑑</m:t>
                      </m:r>
                      <m:r>
                        <a:rPr lang="en-US" b="0" i="1" smtClean="0">
                          <a:latin typeface="Cambria Math"/>
                        </a:rPr>
                        <m:t> </m:t>
                      </m:r>
                      <m:r>
                        <a:rPr lang="en-US" b="0" i="1" smtClean="0">
                          <a:latin typeface="Cambria Math"/>
                        </a:rPr>
                        <m:t>𝑓𝑒𝑒𝑡</m:t>
                      </m:r>
                    </m:oMath>
                  </m:oMathPara>
                </a14:m>
                <a:endParaRPr lang="en-US" dirty="0" smtClean="0"/>
              </a:p>
              <a:p>
                <a:pPr marL="0" indent="0">
                  <a:buNone/>
                </a:pPr>
                <a:r>
                  <a:rPr lang="en-US" dirty="0" smtClean="0"/>
                  <a:t>Or</a:t>
                </a: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ea typeface="Cambria Math" pitchFamily="18" charset="0"/>
                            </a:rPr>
                          </m:ctrlPr>
                        </m:fPr>
                        <m:num>
                          <m:r>
                            <m:rPr>
                              <m:nor/>
                            </m:rPr>
                            <a:rPr lang="en-US" dirty="0">
                              <a:latin typeface="Cambria Math" pitchFamily="18" charset="0"/>
                              <a:ea typeface="Cambria Math" pitchFamily="18" charset="0"/>
                            </a:rPr>
                            <m:t>(8) </m:t>
                          </m:r>
                          <m:r>
                            <m:rPr>
                              <m:nor/>
                            </m:rPr>
                            <a:rPr lang="en-US" dirty="0">
                              <a:latin typeface="Cambria Math" pitchFamily="18" charset="0"/>
                              <a:ea typeface="Cambria Math" pitchFamily="18" charset="0"/>
                            </a:rPr>
                            <m:t>x</m:t>
                          </m:r>
                          <m:r>
                            <m:rPr>
                              <m:nor/>
                            </m:rPr>
                            <a:rPr lang="en-US" dirty="0">
                              <a:latin typeface="Cambria Math" pitchFamily="18" charset="0"/>
                              <a:ea typeface="Cambria Math" pitchFamily="18" charset="0"/>
                            </a:rPr>
                            <m:t> (2) </m:t>
                          </m:r>
                          <m:r>
                            <m:rPr>
                              <m:nor/>
                            </m:rPr>
                            <a:rPr lang="en-US" dirty="0">
                              <a:latin typeface="Cambria Math" pitchFamily="18" charset="0"/>
                              <a:ea typeface="Cambria Math" pitchFamily="18" charset="0"/>
                            </a:rPr>
                            <m:t>x</m:t>
                          </m:r>
                          <m:r>
                            <m:rPr>
                              <m:nor/>
                            </m:rPr>
                            <a:rPr lang="en-US" dirty="0">
                              <a:latin typeface="Cambria Math" pitchFamily="18" charset="0"/>
                              <a:ea typeface="Cambria Math" pitchFamily="18" charset="0"/>
                            </a:rPr>
                            <m:t> (4)</m:t>
                          </m:r>
                        </m:num>
                        <m:den>
                          <m:r>
                            <a:rPr lang="en-US" b="0" i="1" dirty="0" smtClean="0">
                              <a:latin typeface="Cambria Math"/>
                              <a:ea typeface="Cambria Math" pitchFamily="18" charset="0"/>
                            </a:rPr>
                            <m:t>12</m:t>
                          </m:r>
                        </m:den>
                      </m:f>
                      <m:r>
                        <a:rPr lang="en-US" i="1">
                          <a:latin typeface="Cambria Math"/>
                        </a:rPr>
                        <m:t>=5.3 </m:t>
                      </m:r>
                      <m:r>
                        <a:rPr lang="en-US" i="1">
                          <a:latin typeface="Cambria Math"/>
                        </a:rPr>
                        <m:t>𝑏𝑜𝑎𝑟𝑑</m:t>
                      </m:r>
                      <m:r>
                        <a:rPr lang="en-US" i="1">
                          <a:latin typeface="Cambria Math"/>
                        </a:rPr>
                        <m:t> </m:t>
                      </m:r>
                      <m:r>
                        <a:rPr lang="en-US" i="1">
                          <a:latin typeface="Cambria Math"/>
                        </a:rPr>
                        <m:t>𝑓𝑒𝑒𝑡</m:t>
                      </m:r>
                    </m:oMath>
                  </m:oMathPara>
                </a14:m>
                <a:endParaRPr lang="en-US" dirty="0"/>
              </a:p>
              <a:p>
                <a:pPr marL="0" indent="0">
                  <a:buNone/>
                </a:pP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1796" r="-815"/>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1986600663"/>
      </p:ext>
    </p:extLst>
  </p:cSld>
  <p:clrMapOvr>
    <a:masterClrMapping/>
  </p:clrMapOvr>
  <p:timing>
    <p:tnLst>
      <p:par>
        <p:cTn id="1" dur="indefinite" restart="never" nodeType="tmRoot"/>
      </p:par>
    </p:tnLst>
  </p:timing>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RE_PPT_Template" id="{52D7FC26-FAB3-4033-9A56-9CBB2D7E6788}" vid="{4413C327-70F5-4C13-B797-6ECF61386DB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NRE_PPT_Template</Template>
  <TotalTime>160</TotalTime>
  <Words>1993</Words>
  <Application>Microsoft Office PowerPoint</Application>
  <PresentationFormat>On-screen Show (4:3)</PresentationFormat>
  <Paragraphs>238</Paragraphs>
  <Slides>17</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Cambria Math</vt:lpstr>
      <vt:lpstr>NRE_PowerPoint_Template</vt:lpstr>
      <vt:lpstr>PowerPoint Presentation</vt:lpstr>
      <vt:lpstr>Lumber Calculations</vt:lpstr>
      <vt:lpstr>Value of Forests</vt:lpstr>
      <vt:lpstr>Forests</vt:lpstr>
      <vt:lpstr>What is the value of a tree?</vt:lpstr>
      <vt:lpstr>How much wood is in the forest?</vt:lpstr>
      <vt:lpstr> Timber Volume Cruise</vt:lpstr>
      <vt:lpstr>Board Feet</vt:lpstr>
      <vt:lpstr>Calculating Board Feet</vt:lpstr>
      <vt:lpstr>Volume of standing trees</vt:lpstr>
      <vt:lpstr>Diameter Tape</vt:lpstr>
      <vt:lpstr>Biltmore Stick</vt:lpstr>
      <vt:lpstr>Merchantable Height</vt:lpstr>
      <vt:lpstr>Measuring DBH and number of logs</vt:lpstr>
      <vt:lpstr>Doyle Scale</vt:lpstr>
      <vt:lpstr>Board Feet with the Doyle Scale</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Lumber Calculations</dc:title>
  <dc:subject>NRE - Lesson 7.2 Timber!</dc:subject>
  <dc:creator>Pam B. Newberry and John McGinity</dc:creator>
  <cp:lastModifiedBy>Marlene Jansen</cp:lastModifiedBy>
  <cp:revision>22</cp:revision>
  <dcterms:created xsi:type="dcterms:W3CDTF">2014-11-25T21:23:56Z</dcterms:created>
  <dcterms:modified xsi:type="dcterms:W3CDTF">2015-04-01T15:00:08Z</dcterms:modified>
</cp:coreProperties>
</file>