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285" r:id="rId3"/>
    <p:sldId id="286" r:id="rId4"/>
    <p:sldId id="287" r:id="rId5"/>
    <p:sldId id="296" r:id="rId6"/>
    <p:sldId id="288" r:id="rId7"/>
    <p:sldId id="289" r:id="rId8"/>
    <p:sldId id="290" r:id="rId9"/>
    <p:sldId id="291" r:id="rId10"/>
    <p:sldId id="292" r:id="rId11"/>
    <p:sldId id="293" r:id="rId12"/>
    <p:sldId id="294" r:id="rId13"/>
    <p:sldId id="295"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4C"/>
    <a:srgbClr val="92D050"/>
    <a:srgbClr val="FF6600"/>
    <a:srgbClr val="FFFF1D"/>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2729" autoAdjust="0"/>
  </p:normalViewPr>
  <p:slideViewPr>
    <p:cSldViewPr>
      <p:cViewPr varScale="1">
        <p:scale>
          <a:sx n="70" d="100"/>
          <a:sy n="70" d="100"/>
        </p:scale>
        <p:origin x="1766" y="5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80" d="100"/>
          <a:sy n="80" d="100"/>
        </p:scale>
        <p:origin x="-2755" y="-5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latin typeface="Arial" pitchFamily="34" charset="0"/>
                <a:cs typeface="Arial" pitchFamily="34" charset="0"/>
              </a:rPr>
              <a:t>Energy in Ecosystems</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733800" y="0"/>
            <a:ext cx="3122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 Unit 5 – Lesson 5.1 The Energy of Life</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Energy in Ecosystems</a:t>
            </a:r>
            <a:endParaRPr lang="en-US" dirty="0"/>
          </a:p>
        </p:txBody>
      </p:sp>
      <p:sp>
        <p:nvSpPr>
          <p:cNvPr id="3" name="Date Placeholder 2"/>
          <p:cNvSpPr>
            <a:spLocks noGrp="1"/>
          </p:cNvSpPr>
          <p:nvPr>
            <p:ph type="dt" idx="1"/>
          </p:nvPr>
        </p:nvSpPr>
        <p:spPr>
          <a:xfrm>
            <a:off x="3810000" y="0"/>
            <a:ext cx="3046413" cy="457200"/>
          </a:xfrm>
          <a:prstGeom prst="rect">
            <a:avLst/>
          </a:prstGeom>
        </p:spPr>
        <p:txBody>
          <a:bodyPr vert="horz" lIns="91440" tIns="45720" rIns="91440" bIns="45720" rtlCol="0"/>
          <a:lstStyle>
            <a:lvl1pPr algn="r">
              <a:defRPr sz="1200"/>
            </a:lvl1pPr>
          </a:lstStyle>
          <a:p>
            <a:r>
              <a:rPr lang="en-US" smtClean="0">
                <a:latin typeface="Arial" pitchFamily="34" charset="0"/>
                <a:cs typeface="Arial" pitchFamily="34" charset="0"/>
              </a:rPr>
              <a:t>Natural Resources and Ecology      Unit 5– Lesson 5.1 The Energy of Life</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smtClean="0"/>
              <a:t>Energy in Ecosystems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Natural Resources and Ecology</a:t>
            </a:r>
          </a:p>
          <a:p>
            <a:r>
              <a:rPr lang="en-US" dirty="0" smtClean="0">
                <a:latin typeface="Arial" pitchFamily="34" charset="0"/>
                <a:cs typeface="Arial" pitchFamily="34" charset="0"/>
              </a:rPr>
              <a:t>      Unit 5 – Lesson 5.1 The Energy of Life</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There is a great deal of energy lost as it is transferred up trophic levels. Feeding higher order consumers takes a great deal of energy from producers.</a:t>
            </a:r>
          </a:p>
          <a:p>
            <a:pPr eaLnBrk="1" hangingPunct="1"/>
            <a:endParaRPr lang="en-US" dirty="0" smtClean="0"/>
          </a:p>
          <a:p>
            <a:pPr eaLnBrk="1" hangingPunct="1"/>
            <a:r>
              <a:rPr lang="en-US" dirty="0" smtClean="0"/>
              <a:t>Using the 10% loss as an example, an eagle that weighs ten pounds would need to consume 100 pounds of mice which in turn would consume 1000 pounds of grass.</a:t>
            </a:r>
          </a:p>
          <a:p>
            <a:endParaRPr lang="en-US" dirty="0"/>
          </a:p>
        </p:txBody>
      </p:sp>
      <p:sp>
        <p:nvSpPr>
          <p:cNvPr id="4" name="Header Placeholder 3"/>
          <p:cNvSpPr>
            <a:spLocks noGrp="1"/>
          </p:cNvSpPr>
          <p:nvPr>
            <p:ph type="hdr" sz="quarter" idx="10"/>
          </p:nvPr>
        </p:nvSpPr>
        <p:spPr/>
        <p:txBody>
          <a:bodyPr/>
          <a:lstStyle/>
          <a:p>
            <a:r>
              <a:rPr lang="en-US" dirty="0" smtClean="0"/>
              <a:t>Energy in Ecosystems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5 – Lesson 5.1 The Energy of Life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10</a:t>
            </a:fld>
            <a:endParaRPr lang="en-US"/>
          </a:p>
        </p:txBody>
      </p:sp>
    </p:spTree>
    <p:extLst>
      <p:ext uri="{BB962C8B-B14F-4D97-AF65-F5344CB8AC3E}">
        <p14:creationId xmlns:p14="http://schemas.microsoft.com/office/powerpoint/2010/main" val="2169161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Energy in Ecosystems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a:t>
            </a:r>
          </a:p>
          <a:p>
            <a:r>
              <a:rPr lang="en-US" dirty="0" smtClean="0">
                <a:latin typeface="Arial" pitchFamily="34" charset="0"/>
                <a:cs typeface="Arial" pitchFamily="34" charset="0"/>
              </a:rPr>
              <a:t>     Unit 5 – Lesson 5.1 The Energy of Life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11</a:t>
            </a:fld>
            <a:endParaRPr lang="en-US"/>
          </a:p>
        </p:txBody>
      </p:sp>
    </p:spTree>
    <p:extLst>
      <p:ext uri="{BB962C8B-B14F-4D97-AF65-F5344CB8AC3E}">
        <p14:creationId xmlns:p14="http://schemas.microsoft.com/office/powerpoint/2010/main" val="32786558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amount and intensity</a:t>
            </a:r>
            <a:r>
              <a:rPr lang="en-US" baseline="0" dirty="0" smtClean="0"/>
              <a:t> of light reaching the surface of the Earth influences the level of productivity of plants and production of biomass, assuming adequate moisture.  In areas of greater light energy absorption, greater biodiversity exists as there is more energy available to and produced by plants. Conversely in areas with lower levels of light absorption, there is less biodiversity due to the lack of plants capable of growing and producing in such areas.</a:t>
            </a:r>
            <a:endParaRPr lang="en-US" dirty="0"/>
          </a:p>
        </p:txBody>
      </p:sp>
      <p:sp>
        <p:nvSpPr>
          <p:cNvPr id="4" name="Header Placeholder 3"/>
          <p:cNvSpPr>
            <a:spLocks noGrp="1"/>
          </p:cNvSpPr>
          <p:nvPr>
            <p:ph type="hdr" sz="quarter" idx="10"/>
          </p:nvPr>
        </p:nvSpPr>
        <p:spPr/>
        <p:txBody>
          <a:bodyPr/>
          <a:lstStyle/>
          <a:p>
            <a:r>
              <a:rPr lang="en-US" smtClean="0"/>
              <a:t>Energy in Ecosystems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  Unit 5 – Lesson 5.1 The Energy of Life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12</a:t>
            </a:fld>
            <a:endParaRPr lang="en-US"/>
          </a:p>
        </p:txBody>
      </p:sp>
    </p:spTree>
    <p:extLst>
      <p:ext uri="{BB962C8B-B14F-4D97-AF65-F5344CB8AC3E}">
        <p14:creationId xmlns:p14="http://schemas.microsoft.com/office/powerpoint/2010/main" val="29448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13</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6" name="Header Placeholder 5"/>
          <p:cNvSpPr>
            <a:spLocks noGrp="1"/>
          </p:cNvSpPr>
          <p:nvPr>
            <p:ph type="hdr" sz="quarter" idx="12"/>
          </p:nvPr>
        </p:nvSpPr>
        <p:spPr/>
        <p:txBody>
          <a:bodyPr/>
          <a:lstStyle/>
          <a:p>
            <a:r>
              <a:rPr lang="en-US" dirty="0" smtClean="0"/>
              <a:t>Energy in Ecosystems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Natural Resources and Ecology</a:t>
            </a:r>
          </a:p>
          <a:p>
            <a:r>
              <a:rPr lang="en-US" dirty="0" smtClean="0">
                <a:latin typeface="Arial" pitchFamily="34" charset="0"/>
                <a:cs typeface="Arial" pitchFamily="34" charset="0"/>
              </a:rPr>
              <a:t>      Unit 5 – Lesson 5.1 The Energy of Life</a:t>
            </a:r>
            <a:endParaRPr lang="en-US" dirty="0"/>
          </a:p>
        </p:txBody>
      </p:sp>
    </p:spTree>
    <p:extLst>
      <p:ext uri="{BB962C8B-B14F-4D97-AF65-F5344CB8AC3E}">
        <p14:creationId xmlns:p14="http://schemas.microsoft.com/office/powerpoint/2010/main" val="4057348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2</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6" name="Header Placeholder 5"/>
          <p:cNvSpPr>
            <a:spLocks noGrp="1"/>
          </p:cNvSpPr>
          <p:nvPr>
            <p:ph type="hdr" sz="quarter" idx="12"/>
          </p:nvPr>
        </p:nvSpPr>
        <p:spPr/>
        <p:txBody>
          <a:bodyPr/>
          <a:lstStyle/>
          <a:p>
            <a:r>
              <a:rPr lang="en-US" smtClean="0"/>
              <a:t>Energy in Ecosystems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     Unit 5 – Lesson 5.1 The Energy of Life</a:t>
            </a:r>
            <a:endParaRPr lang="en-US" dirty="0"/>
          </a:p>
        </p:txBody>
      </p:sp>
    </p:spTree>
    <p:extLst>
      <p:ext uri="{BB962C8B-B14F-4D97-AF65-F5344CB8AC3E}">
        <p14:creationId xmlns:p14="http://schemas.microsoft.com/office/powerpoint/2010/main" val="2254822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source of energy for living organisms is the sun. Autotrophs,</a:t>
            </a:r>
            <a:r>
              <a:rPr lang="en-US" baseline="0" dirty="0" smtClean="0"/>
              <a:t> or organisms that are capable of producing their own food, capture the light energy of the sun and convert it to other forms of energy through photosynthesis. </a:t>
            </a:r>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t>3</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6" name="Header Placeholder 5"/>
          <p:cNvSpPr>
            <a:spLocks noGrp="1"/>
          </p:cNvSpPr>
          <p:nvPr>
            <p:ph type="hdr" sz="quarter" idx="12"/>
          </p:nvPr>
        </p:nvSpPr>
        <p:spPr/>
        <p:txBody>
          <a:bodyPr/>
          <a:lstStyle/>
          <a:p>
            <a:r>
              <a:rPr lang="en-US" smtClean="0"/>
              <a:t>Energy in Ecosystems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Natural Resources and Ecology</a:t>
            </a:r>
          </a:p>
          <a:p>
            <a:r>
              <a:rPr lang="en-US" dirty="0" smtClean="0">
                <a:latin typeface="Arial" pitchFamily="34" charset="0"/>
                <a:cs typeface="Arial" pitchFamily="34" charset="0"/>
              </a:rPr>
              <a:t>      Unit 5 – Lesson 5.1 The Energy of Life</a:t>
            </a:r>
            <a:endParaRPr lang="en-US" dirty="0"/>
          </a:p>
        </p:txBody>
      </p:sp>
    </p:spTree>
    <p:extLst>
      <p:ext uri="{BB962C8B-B14F-4D97-AF65-F5344CB8AC3E}">
        <p14:creationId xmlns:p14="http://schemas.microsoft.com/office/powerpoint/2010/main" val="1556068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a:t>
            </a:r>
            <a:r>
              <a:rPr lang="en-US" baseline="0" dirty="0" smtClean="0"/>
              <a:t> all light energy that enters the atmosphere of the Earth is utilized for photosynthesis. A great deal of light energy is reflected back into space.</a:t>
            </a:r>
            <a:endParaRPr lang="en-US" dirty="0"/>
          </a:p>
        </p:txBody>
      </p:sp>
      <p:sp>
        <p:nvSpPr>
          <p:cNvPr id="4" name="Header Placeholder 3"/>
          <p:cNvSpPr>
            <a:spLocks noGrp="1"/>
          </p:cNvSpPr>
          <p:nvPr>
            <p:ph type="hdr" sz="quarter" idx="10"/>
          </p:nvPr>
        </p:nvSpPr>
        <p:spPr/>
        <p:txBody>
          <a:bodyPr/>
          <a:lstStyle/>
          <a:p>
            <a:r>
              <a:rPr lang="en-US" smtClean="0"/>
              <a:t>Energy in Ecosystems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a:t>
            </a:r>
          </a:p>
          <a:p>
            <a:r>
              <a:rPr lang="en-US" dirty="0" smtClean="0">
                <a:latin typeface="Arial" pitchFamily="34" charset="0"/>
                <a:cs typeface="Arial" pitchFamily="34" charset="0"/>
              </a:rPr>
              <a:t>      Unit 5 – Lesson 5.1 The Energy of Life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4</a:t>
            </a:fld>
            <a:endParaRPr lang="en-US"/>
          </a:p>
        </p:txBody>
      </p:sp>
    </p:spTree>
    <p:extLst>
      <p:ext uri="{BB962C8B-B14F-4D97-AF65-F5344CB8AC3E}">
        <p14:creationId xmlns:p14="http://schemas.microsoft.com/office/powerpoint/2010/main" val="2342481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Energy in Ecosystems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a:t>
            </a:r>
          </a:p>
          <a:p>
            <a:r>
              <a:rPr lang="en-US" dirty="0" smtClean="0">
                <a:latin typeface="Arial" pitchFamily="34" charset="0"/>
                <a:cs typeface="Arial" pitchFamily="34" charset="0"/>
              </a:rPr>
              <a:t>      Unit 5 – Lesson 5.1 The Energy of Life</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3207659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laws of thermodynamics state basic</a:t>
            </a:r>
            <a:r>
              <a:rPr lang="en-US" baseline="0" dirty="0" smtClean="0"/>
              <a:t> rules for the transfer of energy. The first law states that energy cannot be created or destroyed. However there is energy lost during transfer due to heat loss and other physical processes.</a:t>
            </a:r>
            <a:endParaRPr lang="en-US" dirty="0"/>
          </a:p>
        </p:txBody>
      </p:sp>
      <p:sp>
        <p:nvSpPr>
          <p:cNvPr id="4" name="Header Placeholder 3"/>
          <p:cNvSpPr>
            <a:spLocks noGrp="1"/>
          </p:cNvSpPr>
          <p:nvPr>
            <p:ph type="hdr" sz="quarter" idx="10"/>
          </p:nvPr>
        </p:nvSpPr>
        <p:spPr/>
        <p:txBody>
          <a:bodyPr/>
          <a:lstStyle/>
          <a:p>
            <a:r>
              <a:rPr lang="en-US" smtClean="0"/>
              <a:t>Energy in Ecosystems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a:t>
            </a:r>
          </a:p>
          <a:p>
            <a:r>
              <a:rPr lang="en-US" dirty="0" smtClean="0">
                <a:latin typeface="Arial" pitchFamily="34" charset="0"/>
                <a:cs typeface="Arial" pitchFamily="34" charset="0"/>
              </a:rPr>
              <a:t>      Unit 5 – Lesson 5.1 The Energy of Life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6</a:t>
            </a:fld>
            <a:endParaRPr lang="en-US"/>
          </a:p>
        </p:txBody>
      </p:sp>
    </p:spTree>
    <p:extLst>
      <p:ext uri="{BB962C8B-B14F-4D97-AF65-F5344CB8AC3E}">
        <p14:creationId xmlns:p14="http://schemas.microsoft.com/office/powerpoint/2010/main" val="1345773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Producers consist</a:t>
            </a:r>
            <a:r>
              <a:rPr lang="en-US" baseline="0" dirty="0" smtClean="0"/>
              <a:t> of plants and other organisms that capture sunlight and through photosynthesis produce energy.</a:t>
            </a:r>
          </a:p>
          <a:p>
            <a:endParaRPr lang="en-US" baseline="0" dirty="0" smtClean="0"/>
          </a:p>
          <a:p>
            <a:r>
              <a:rPr lang="en-US" baseline="0" dirty="0" smtClean="0"/>
              <a:t>Herbivores and carnivores are consumers that acquire energy through the consumption of other organisms. Herbivores eat only plant matter while carnivores consume herbivores and/or other carnivores.</a:t>
            </a:r>
            <a:endParaRPr lang="en-US" dirty="0"/>
          </a:p>
        </p:txBody>
      </p:sp>
      <p:sp>
        <p:nvSpPr>
          <p:cNvPr id="4" name="Header Placeholder 3"/>
          <p:cNvSpPr>
            <a:spLocks noGrp="1"/>
          </p:cNvSpPr>
          <p:nvPr>
            <p:ph type="hdr" sz="quarter" idx="10"/>
          </p:nvPr>
        </p:nvSpPr>
        <p:spPr/>
        <p:txBody>
          <a:bodyPr/>
          <a:lstStyle/>
          <a:p>
            <a:r>
              <a:rPr lang="en-US" smtClean="0"/>
              <a:t>Energy in Ecosystems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a:t>
            </a:r>
          </a:p>
          <a:p>
            <a:r>
              <a:rPr lang="en-US" dirty="0" smtClean="0">
                <a:latin typeface="Arial" pitchFamily="34" charset="0"/>
                <a:cs typeface="Arial" pitchFamily="34" charset="0"/>
              </a:rPr>
              <a:t>      Unit 5 – Lesson 5.1 The Energy of Life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7</a:t>
            </a:fld>
            <a:endParaRPr lang="en-US"/>
          </a:p>
        </p:txBody>
      </p:sp>
    </p:spTree>
    <p:extLst>
      <p:ext uri="{BB962C8B-B14F-4D97-AF65-F5344CB8AC3E}">
        <p14:creationId xmlns:p14="http://schemas.microsoft.com/office/powerpoint/2010/main" val="2266331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plants and animals die, there is energy</a:t>
            </a:r>
            <a:r>
              <a:rPr lang="en-US" baseline="0" dirty="0" smtClean="0"/>
              <a:t> and nutrients that remain in the tissues. Decomposers break down the energy and nutrients into inorganic compounds that may enter the nutrient cycle again.</a:t>
            </a:r>
            <a:endParaRPr lang="en-US" dirty="0"/>
          </a:p>
        </p:txBody>
      </p:sp>
      <p:sp>
        <p:nvSpPr>
          <p:cNvPr id="4" name="Header Placeholder 3"/>
          <p:cNvSpPr>
            <a:spLocks noGrp="1"/>
          </p:cNvSpPr>
          <p:nvPr>
            <p:ph type="hdr" sz="quarter" idx="10"/>
          </p:nvPr>
        </p:nvSpPr>
        <p:spPr/>
        <p:txBody>
          <a:bodyPr/>
          <a:lstStyle/>
          <a:p>
            <a:r>
              <a:rPr lang="en-US" smtClean="0"/>
              <a:t>Energy in Ecosystems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a:t>
            </a:r>
          </a:p>
          <a:p>
            <a:r>
              <a:rPr lang="en-US" dirty="0" smtClean="0">
                <a:latin typeface="Arial" pitchFamily="34" charset="0"/>
                <a:cs typeface="Arial" pitchFamily="34" charset="0"/>
              </a:rPr>
              <a:t>      Unit 5 – Lesson 5.1 The Energy of Life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8</a:t>
            </a:fld>
            <a:endParaRPr lang="en-US"/>
          </a:p>
        </p:txBody>
      </p:sp>
    </p:spTree>
    <p:extLst>
      <p:ext uri="{BB962C8B-B14F-4D97-AF65-F5344CB8AC3E}">
        <p14:creationId xmlns:p14="http://schemas.microsoft.com/office/powerpoint/2010/main" val="505500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Energy in Ecosystems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5 – Lesson 5.1 The Energy of Life</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9</a:t>
            </a:fld>
            <a:endParaRPr lang="en-US"/>
          </a:p>
        </p:txBody>
      </p:sp>
    </p:spTree>
    <p:extLst>
      <p:ext uri="{BB962C8B-B14F-4D97-AF65-F5344CB8AC3E}">
        <p14:creationId xmlns:p14="http://schemas.microsoft.com/office/powerpoint/2010/main" val="1465120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C4884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deltacollege.edu/emp/jdebow/energytransfer.html"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hyperlink" Target="http://pdphoto.or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Ecological Efficiency</a:t>
            </a:r>
            <a:endParaRPr lang="en-US" dirty="0"/>
          </a:p>
        </p:txBody>
      </p:sp>
      <p:sp>
        <p:nvSpPr>
          <p:cNvPr id="3" name="Content Placeholder 2"/>
          <p:cNvSpPr>
            <a:spLocks noGrp="1"/>
          </p:cNvSpPr>
          <p:nvPr>
            <p:ph idx="1"/>
          </p:nvPr>
        </p:nvSpPr>
        <p:spPr/>
        <p:txBody>
          <a:bodyPr>
            <a:normAutofit/>
          </a:bodyPr>
          <a:lstStyle/>
          <a:p>
            <a:endParaRPr lang="en-US" dirty="0" smtClean="0"/>
          </a:p>
          <a:p>
            <a:r>
              <a:rPr lang="en-US" dirty="0" smtClean="0"/>
              <a:t>10% rule – only 10% of energy will transfer from one trophic level to the next</a:t>
            </a:r>
          </a:p>
          <a:p>
            <a:endParaRPr lang="en-US" dirty="0" smtClean="0"/>
          </a:p>
          <a:p>
            <a:r>
              <a:rPr lang="en-US" dirty="0" smtClean="0"/>
              <a:t>Energy measurement – kilocalories (</a:t>
            </a:r>
            <a:r>
              <a:rPr lang="en-US" dirty="0" err="1" smtClean="0"/>
              <a:t>KCal</a:t>
            </a:r>
            <a:r>
              <a:rPr lang="en-US" dirty="0" smtClean="0"/>
              <a:t>)</a:t>
            </a:r>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pic>
        <p:nvPicPr>
          <p:cNvPr id="4098" name="Picture 2" descr="C:\Users\Marlene Mensch\AppData\Local\Microsoft\Windows\Temporary Internet Files\Content.IE5\TAFCIMZH\MC90029057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6600" y="4487501"/>
            <a:ext cx="2067208" cy="2117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0323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Loss</a:t>
            </a:r>
            <a:endParaRPr lang="en-US" dirty="0"/>
          </a:p>
        </p:txBody>
      </p:sp>
      <p:sp>
        <p:nvSpPr>
          <p:cNvPr id="3" name="Content Placeholder 2"/>
          <p:cNvSpPr>
            <a:spLocks noGrp="1"/>
          </p:cNvSpPr>
          <p:nvPr>
            <p:ph idx="1"/>
          </p:nvPr>
        </p:nvSpPr>
        <p:spPr/>
        <p:txBody>
          <a:bodyPr>
            <a:normAutofit/>
          </a:bodyPr>
          <a:lstStyle/>
          <a:p>
            <a:r>
              <a:rPr lang="en-US" dirty="0" smtClean="0"/>
              <a:t>Example:</a:t>
            </a:r>
          </a:p>
          <a:p>
            <a:pPr lvl="1"/>
            <a:r>
              <a:rPr lang="en-US" dirty="0" err="1" smtClean="0"/>
              <a:t>1000Kcal</a:t>
            </a:r>
            <a:r>
              <a:rPr lang="en-US" dirty="0" smtClean="0"/>
              <a:t> of light energy incorporated into producers generates</a:t>
            </a:r>
          </a:p>
          <a:p>
            <a:pPr lvl="1"/>
            <a:r>
              <a:rPr lang="en-US" dirty="0" err="1" smtClean="0"/>
              <a:t>100Kcal</a:t>
            </a:r>
            <a:r>
              <a:rPr lang="en-US" dirty="0" smtClean="0"/>
              <a:t> of energy available to primary consumers which generates </a:t>
            </a:r>
          </a:p>
          <a:p>
            <a:pPr lvl="1"/>
            <a:r>
              <a:rPr lang="en-US" dirty="0" err="1" smtClean="0"/>
              <a:t>10Kcal</a:t>
            </a:r>
            <a:r>
              <a:rPr lang="en-US" dirty="0" smtClean="0"/>
              <a:t> energy available to secondary consumers generating</a:t>
            </a:r>
          </a:p>
          <a:p>
            <a:pPr lvl="1"/>
            <a:r>
              <a:rPr lang="en-US" dirty="0" smtClean="0"/>
              <a:t>1Kcal energy available to tertiary consumers </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23404864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Role of Light Energy in Ecosystems</a:t>
            </a:r>
            <a:endParaRPr lang="en-US" dirty="0"/>
          </a:p>
        </p:txBody>
      </p:sp>
      <p:sp>
        <p:nvSpPr>
          <p:cNvPr id="3" name="Content Placeholder 2"/>
          <p:cNvSpPr>
            <a:spLocks noGrp="1"/>
          </p:cNvSpPr>
          <p:nvPr>
            <p:ph idx="1"/>
          </p:nvPr>
        </p:nvSpPr>
        <p:spPr/>
        <p:txBody>
          <a:bodyPr/>
          <a:lstStyle/>
          <a:p>
            <a:r>
              <a:rPr lang="en-US" dirty="0" smtClean="0"/>
              <a:t>Light energy captured is dependent on latitude and longitude</a:t>
            </a:r>
          </a:p>
          <a:p>
            <a:endParaRPr lang="en-US" dirty="0" smtClean="0"/>
          </a:p>
          <a:p>
            <a:r>
              <a:rPr lang="en-US" dirty="0" smtClean="0"/>
              <a:t>Tropical region – high input of light, greater biodiversity</a:t>
            </a:r>
          </a:p>
          <a:p>
            <a:endParaRPr lang="en-US" dirty="0" smtClean="0"/>
          </a:p>
          <a:p>
            <a:r>
              <a:rPr lang="en-US" dirty="0" smtClean="0"/>
              <a:t>Polar region – low input of light, less biodiversity</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4221792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fontScale="92500" lnSpcReduction="10000"/>
          </a:bodyPr>
          <a:lstStyle/>
          <a:p>
            <a:r>
              <a:rPr lang="en-US" dirty="0" smtClean="0"/>
              <a:t>Burton, L.D. (2009). </a:t>
            </a:r>
            <a:r>
              <a:rPr lang="en-US" i="1" dirty="0" smtClean="0"/>
              <a:t>Environmental science: Fundamentals and applications. </a:t>
            </a:r>
            <a:r>
              <a:rPr lang="en-US" dirty="0" smtClean="0"/>
              <a:t>Clifton Park, NY: Delmar </a:t>
            </a:r>
            <a:r>
              <a:rPr lang="en-US" dirty="0" err="1" smtClean="0"/>
              <a:t>Cengage</a:t>
            </a:r>
            <a:r>
              <a:rPr lang="en-US" dirty="0" smtClean="0"/>
              <a:t> Learning.</a:t>
            </a:r>
          </a:p>
          <a:p>
            <a:r>
              <a:rPr lang="en-US" dirty="0" err="1" smtClean="0"/>
              <a:t>DeBow</a:t>
            </a:r>
            <a:r>
              <a:rPr lang="en-US" dirty="0" smtClean="0"/>
              <a:t>, J. (2001). </a:t>
            </a:r>
            <a:r>
              <a:rPr lang="en-US" i="1" dirty="0" smtClean="0"/>
              <a:t>Survey of biology</a:t>
            </a:r>
            <a:r>
              <a:rPr lang="en-US" dirty="0" smtClean="0"/>
              <a:t>. </a:t>
            </a:r>
            <a:r>
              <a:rPr lang="en-US" smtClean="0"/>
              <a:t>Retrieved from </a:t>
            </a:r>
            <a:r>
              <a:rPr lang="en-US" dirty="0">
                <a:hlinkClick r:id="rId3"/>
              </a:rPr>
              <a:t>http://www.deltacollege.edu/emp/jdebow/energytransfer.html</a:t>
            </a:r>
            <a:endParaRPr lang="en-US" dirty="0" smtClean="0"/>
          </a:p>
          <a:p>
            <a:r>
              <a:rPr lang="en-US" dirty="0" err="1" smtClean="0"/>
              <a:t>Feldkamp</a:t>
            </a:r>
            <a:r>
              <a:rPr lang="en-US" dirty="0"/>
              <a:t>, S. (Ed.). (2002). </a:t>
            </a:r>
            <a:r>
              <a:rPr lang="en-US" i="1" dirty="0"/>
              <a:t>Modern biology</a:t>
            </a:r>
            <a:r>
              <a:rPr lang="en-US" dirty="0"/>
              <a:t>. Austin, TX: Holt, Rinehart, and Winston.</a:t>
            </a:r>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21575456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Energy in Ecosystems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5 – Lesson 5.1 The Energy of Life</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a:prstGeom prst="rect">
            <a:avLst/>
          </a:prstGeo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4156098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Source of Energy</a:t>
            </a:r>
            <a:endParaRPr lang="en-US" dirty="0"/>
          </a:p>
        </p:txBody>
      </p:sp>
      <p:sp>
        <p:nvSpPr>
          <p:cNvPr id="6" name="Content Placeholder 5"/>
          <p:cNvSpPr>
            <a:spLocks noGrp="1"/>
          </p:cNvSpPr>
          <p:nvPr>
            <p:ph sz="half" idx="1"/>
          </p:nvPr>
        </p:nvSpPr>
        <p:spPr/>
        <p:txBody>
          <a:bodyPr>
            <a:normAutofit lnSpcReduction="10000"/>
          </a:bodyPr>
          <a:lstStyle/>
          <a:p>
            <a:endParaRPr lang="en-US" dirty="0" smtClean="0"/>
          </a:p>
          <a:p>
            <a:r>
              <a:rPr lang="en-US" dirty="0" smtClean="0"/>
              <a:t>Nuclear reactions produce solar energy in the form of light and other radiation.</a:t>
            </a:r>
          </a:p>
          <a:p>
            <a:endParaRPr lang="en-US" dirty="0" smtClean="0"/>
          </a:p>
          <a:p>
            <a:r>
              <a:rPr lang="en-US" dirty="0" smtClean="0"/>
              <a:t>Autotrophic organisms capture light energy through photosynthesis.</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1026" name="Picture 2" descr="C:\Users\Marlene Mensch\AppData\Local\Microsoft\Windows\Temporary Internet Files\Content.IE5\TAFCIMZH\MC900434736[1].pn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800600" y="1981200"/>
            <a:ext cx="4000357" cy="4000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87829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Energy Reaches Earth</a:t>
            </a:r>
            <a:endParaRPr lang="en-US" dirty="0"/>
          </a:p>
        </p:txBody>
      </p:sp>
      <p:sp>
        <p:nvSpPr>
          <p:cNvPr id="3" name="Content Placeholder 2"/>
          <p:cNvSpPr>
            <a:spLocks noGrp="1"/>
          </p:cNvSpPr>
          <p:nvPr>
            <p:ph idx="1"/>
          </p:nvPr>
        </p:nvSpPr>
        <p:spPr/>
        <p:txBody>
          <a:bodyPr/>
          <a:lstStyle/>
          <a:p>
            <a:endParaRPr lang="en-US" dirty="0" smtClean="0"/>
          </a:p>
          <a:p>
            <a:r>
              <a:rPr lang="en-US" dirty="0" smtClean="0"/>
              <a:t>Reflected back into space</a:t>
            </a:r>
          </a:p>
          <a:p>
            <a:endParaRPr lang="en-US" dirty="0" smtClean="0"/>
          </a:p>
          <a:p>
            <a:r>
              <a:rPr lang="en-US" dirty="0" smtClean="0"/>
              <a:t>Absorbed or transmitted by atmosphere</a:t>
            </a:r>
          </a:p>
          <a:p>
            <a:endParaRPr lang="en-US" dirty="0" smtClean="0"/>
          </a:p>
          <a:p>
            <a:r>
              <a:rPr lang="en-US" dirty="0" smtClean="0"/>
              <a:t>Absorbed and captured in photosynthesis</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pic>
        <p:nvPicPr>
          <p:cNvPr id="5" name="Picture 2" descr="C:\Users\Marlene Mensch\AppData\Local\Microsoft\Windows\Temporary Internet Files\Content.IE5\W238KML7\MC90029383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968" y="1905000"/>
            <a:ext cx="1861718" cy="172364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Marlene Mensch\AppData\Local\Microsoft\Windows\Temporary Internet Files\Content.IE5\9W3662AU\MC90038259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1400" y="5172403"/>
            <a:ext cx="1371600" cy="137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4547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energy?</a:t>
            </a:r>
            <a:endParaRPr lang="en-US" dirty="0"/>
          </a:p>
        </p:txBody>
      </p:sp>
      <p:sp>
        <p:nvSpPr>
          <p:cNvPr id="3" name="Content Placeholder 2"/>
          <p:cNvSpPr>
            <a:spLocks noGrp="1"/>
          </p:cNvSpPr>
          <p:nvPr>
            <p:ph sz="half" idx="1"/>
          </p:nvPr>
        </p:nvSpPr>
        <p:spPr/>
        <p:txBody>
          <a:bodyPr>
            <a:normAutofit/>
          </a:bodyPr>
          <a:lstStyle/>
          <a:p>
            <a:r>
              <a:rPr lang="en-US" dirty="0" smtClean="0"/>
              <a:t>Energy is the ability to do work.</a:t>
            </a:r>
          </a:p>
          <a:p>
            <a:pPr marL="0" indent="0">
              <a:buNone/>
            </a:pPr>
            <a:endParaRPr lang="en-US" dirty="0"/>
          </a:p>
          <a:p>
            <a:r>
              <a:rPr lang="en-US" dirty="0" smtClean="0"/>
              <a:t>Plants convert light energy into chemical energy, which animals can use to do the work of living. </a:t>
            </a:r>
            <a:endParaRPr lang="en-US" dirty="0"/>
          </a:p>
        </p:txBody>
      </p:sp>
      <p:sp>
        <p:nvSpPr>
          <p:cNvPr id="5" name="Content Placeholder 4"/>
          <p:cNvSpPr>
            <a:spLocks noGrp="1"/>
          </p:cNvSpPr>
          <p:nvPr>
            <p:ph sz="half" idx="2"/>
          </p:nvPr>
        </p:nvSpPr>
        <p:spPr/>
        <p:txBody>
          <a:bodyPr>
            <a:normAutofit/>
          </a:bodyPr>
          <a:lstStyle/>
          <a:p>
            <a:pPr marL="1371600" lvl="3"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2244139"/>
            <a:ext cx="4013200" cy="3009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5130800" y="5256793"/>
            <a:ext cx="3048000" cy="246221"/>
          </a:xfrm>
          <a:prstGeom prst="rect">
            <a:avLst/>
          </a:prstGeom>
          <a:noFill/>
        </p:spPr>
        <p:txBody>
          <a:bodyPr wrap="square" rtlCol="0">
            <a:spAutoFit/>
          </a:bodyPr>
          <a:lstStyle/>
          <a:p>
            <a:r>
              <a:rPr lang="en-US" sz="1000" b="1" dirty="0">
                <a:latin typeface="Arial" panose="020B0604020202020204" pitchFamily="34" charset="0"/>
                <a:cs typeface="Arial" panose="020B0604020202020204" pitchFamily="34" charset="0"/>
              </a:rPr>
              <a:t>Photo courtesy </a:t>
            </a:r>
            <a:r>
              <a:rPr lang="en-US" sz="1000" b="1" dirty="0">
                <a:latin typeface="Arial" panose="020B0604020202020204" pitchFamily="34" charset="0"/>
                <a:cs typeface="Arial" panose="020B0604020202020204" pitchFamily="34" charset="0"/>
                <a:hlinkClick r:id="rId4"/>
              </a:rPr>
              <a:t>PDPhoto.org</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45299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Thermodynamics</a:t>
            </a:r>
            <a:endParaRPr lang="en-US" dirty="0"/>
          </a:p>
        </p:txBody>
      </p:sp>
      <p:sp>
        <p:nvSpPr>
          <p:cNvPr id="3" name="Content Placeholder 2"/>
          <p:cNvSpPr>
            <a:spLocks noGrp="1"/>
          </p:cNvSpPr>
          <p:nvPr>
            <p:ph idx="1"/>
          </p:nvPr>
        </p:nvSpPr>
        <p:spPr/>
        <p:txBody>
          <a:bodyPr/>
          <a:lstStyle/>
          <a:p>
            <a:r>
              <a:rPr lang="en-US" dirty="0" smtClean="0"/>
              <a:t>1</a:t>
            </a:r>
            <a:r>
              <a:rPr lang="en-US" baseline="30000" dirty="0" smtClean="0"/>
              <a:t>st</a:t>
            </a:r>
            <a:r>
              <a:rPr lang="en-US" dirty="0" smtClean="0"/>
              <a:t> Law – Energy cannot be created or destroyed. Energy is transferred. </a:t>
            </a:r>
          </a:p>
          <a:p>
            <a:endParaRPr lang="en-US" dirty="0" smtClean="0"/>
          </a:p>
          <a:p>
            <a:r>
              <a:rPr lang="en-US" dirty="0" smtClean="0"/>
              <a:t>2</a:t>
            </a:r>
            <a:r>
              <a:rPr lang="en-US" baseline="30000" dirty="0" smtClean="0"/>
              <a:t>nd</a:t>
            </a:r>
            <a:r>
              <a:rPr lang="en-US" dirty="0" smtClean="0"/>
              <a:t> Law – No transfer of energy is 100% complete.</a:t>
            </a:r>
          </a:p>
          <a:p>
            <a:pPr lvl="1"/>
            <a:r>
              <a:rPr lang="en-US" dirty="0" smtClean="0"/>
              <a:t>Incorporated into organism’s tissues</a:t>
            </a:r>
          </a:p>
          <a:p>
            <a:pPr lvl="1"/>
            <a:r>
              <a:rPr lang="en-US" dirty="0" smtClean="0"/>
              <a:t>Metabolized for heat and motion</a:t>
            </a:r>
          </a:p>
          <a:p>
            <a:pPr lvl="1"/>
            <a:r>
              <a:rPr lang="en-US" dirty="0" smtClean="0"/>
              <a:t>Remains in organism at death</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24700340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Trophic Levels</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sp>
        <p:nvSpPr>
          <p:cNvPr id="5" name="Rectangle 3"/>
          <p:cNvSpPr txBox="1">
            <a:spLocks noChangeArrowheads="1"/>
          </p:cNvSpPr>
          <p:nvPr/>
        </p:nvSpPr>
        <p:spPr>
          <a:xfrm>
            <a:off x="457200" y="1828800"/>
            <a:ext cx="82296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An organism’s position in the sequence of energy transfers</a:t>
            </a:r>
          </a:p>
          <a:p>
            <a:pPr lvl="1"/>
            <a:r>
              <a:rPr lang="en-US" dirty="0" smtClean="0"/>
              <a:t>Producers – first level</a:t>
            </a:r>
          </a:p>
          <a:p>
            <a:pPr lvl="1"/>
            <a:r>
              <a:rPr lang="en-US" dirty="0" smtClean="0"/>
              <a:t>Primary Consumers</a:t>
            </a:r>
          </a:p>
          <a:p>
            <a:pPr lvl="1"/>
            <a:r>
              <a:rPr lang="en-US" dirty="0" smtClean="0"/>
              <a:t>Secondary Consumers</a:t>
            </a:r>
          </a:p>
          <a:p>
            <a:pPr lvl="1"/>
            <a:r>
              <a:rPr lang="en-US" dirty="0" smtClean="0"/>
              <a:t>Tertiary Consumers</a:t>
            </a:r>
          </a:p>
          <a:p>
            <a:pPr lvl="1"/>
            <a:r>
              <a:rPr lang="en-US" dirty="0" smtClean="0"/>
              <a:t>Quaternary Consumers</a:t>
            </a:r>
          </a:p>
        </p:txBody>
      </p:sp>
      <p:pic>
        <p:nvPicPr>
          <p:cNvPr id="6" name="Picture 6" descr="trophicleve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667000"/>
            <a:ext cx="3057525" cy="306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p:cNvSpPr>
            <a:spLocks noChangeArrowheads="1"/>
          </p:cNvSpPr>
          <p:nvPr/>
        </p:nvSpPr>
        <p:spPr bwMode="auto">
          <a:xfrm>
            <a:off x="5105400" y="5715000"/>
            <a:ext cx="4038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000"/>
              <a:t>Image source: http://www.tutorvista.com/content/science/science-ii/environment/trophic-levels.php</a:t>
            </a:r>
          </a:p>
        </p:txBody>
      </p:sp>
    </p:spTree>
    <p:extLst>
      <p:ext uri="{BB962C8B-B14F-4D97-AF65-F5344CB8AC3E}">
        <p14:creationId xmlns:p14="http://schemas.microsoft.com/office/powerpoint/2010/main" val="8155485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Decomposers and </a:t>
            </a:r>
            <a:r>
              <a:rPr lang="en-US" dirty="0" err="1" smtClean="0"/>
              <a:t>Detritivores</a:t>
            </a:r>
            <a:endParaRPr lang="en-US" dirty="0"/>
          </a:p>
        </p:txBody>
      </p:sp>
      <p:sp>
        <p:nvSpPr>
          <p:cNvPr id="3" name="Content Placeholder 2"/>
          <p:cNvSpPr>
            <a:spLocks noGrp="1"/>
          </p:cNvSpPr>
          <p:nvPr>
            <p:ph idx="1"/>
          </p:nvPr>
        </p:nvSpPr>
        <p:spPr>
          <a:xfrm>
            <a:off x="2438400" y="1770776"/>
            <a:ext cx="6248400" cy="4409306"/>
          </a:xfrm>
        </p:spPr>
        <p:txBody>
          <a:bodyPr/>
          <a:lstStyle/>
          <a:p>
            <a:endParaRPr lang="en-US" dirty="0" smtClean="0"/>
          </a:p>
          <a:p>
            <a:r>
              <a:rPr lang="en-US" dirty="0" smtClean="0"/>
              <a:t>Break down dead and decaying organic matter</a:t>
            </a:r>
          </a:p>
          <a:p>
            <a:endParaRPr lang="en-US" dirty="0" smtClean="0"/>
          </a:p>
          <a:p>
            <a:r>
              <a:rPr lang="en-US" dirty="0" smtClean="0"/>
              <a:t>Allow nutrients to be recycled </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pic>
        <p:nvPicPr>
          <p:cNvPr id="5122" name="Picture 2" descr="C:\Users\Marlene Mensch\AppData\Local\Microsoft\Windows\Temporary Internet Files\Content.IE5\LIXSR5VX\MP90038653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048" y="2787869"/>
            <a:ext cx="163068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4385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Productivity</a:t>
            </a:r>
            <a:endParaRPr lang="en-US" dirty="0"/>
          </a:p>
        </p:txBody>
      </p:sp>
      <p:sp>
        <p:nvSpPr>
          <p:cNvPr id="3" name="Content Placeholder 2"/>
          <p:cNvSpPr>
            <a:spLocks noGrp="1"/>
          </p:cNvSpPr>
          <p:nvPr>
            <p:ph idx="1"/>
          </p:nvPr>
        </p:nvSpPr>
        <p:spPr/>
        <p:txBody>
          <a:bodyPr>
            <a:normAutofit/>
          </a:bodyPr>
          <a:lstStyle/>
          <a:p>
            <a:r>
              <a:rPr lang="en-US" dirty="0" smtClean="0"/>
              <a:t>Gross primary production –the rate of total organic matter produced by plants</a:t>
            </a:r>
          </a:p>
          <a:p>
            <a:endParaRPr lang="en-US" sz="1800" dirty="0" smtClean="0"/>
          </a:p>
          <a:p>
            <a:r>
              <a:rPr lang="en-US" dirty="0" smtClean="0"/>
              <a:t>Net primary production – the rate plants produce biomass beyond what is necessary to survive.</a:t>
            </a:r>
          </a:p>
          <a:p>
            <a:pPr marL="0" indent="0">
              <a:buNone/>
            </a:pPr>
            <a:endParaRPr lang="en-US" sz="1800" dirty="0" smtClean="0"/>
          </a:p>
          <a:p>
            <a:r>
              <a:rPr lang="en-US" dirty="0" smtClean="0"/>
              <a:t>Secondary production –the </a:t>
            </a:r>
            <a:r>
              <a:rPr lang="en-US" dirty="0"/>
              <a:t>energy </a:t>
            </a:r>
            <a:r>
              <a:rPr lang="en-US" dirty="0" smtClean="0"/>
              <a:t>leaving </a:t>
            </a:r>
            <a:r>
              <a:rPr lang="en-US" dirty="0"/>
              <a:t>one </a:t>
            </a:r>
            <a:r>
              <a:rPr lang="en-US" dirty="0" smtClean="0"/>
              <a:t>trophic level for the next.</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2373659305"/>
      </p:ext>
    </p:extLst>
  </p:cSld>
  <p:clrMapOvr>
    <a:masterClrMapping/>
  </p:clrMapOvr>
  <p:timing>
    <p:tnLst>
      <p:par>
        <p:cTn id="1" dur="indefinite" restart="never" nodeType="tmRoot"/>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RE_PPT_Template" id="{52D7FC26-FAB3-4033-9A56-9CBB2D7E6788}" vid="{4413C327-70F5-4C13-B797-6ECF61386D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NRE_PPT_Template</Template>
  <TotalTime>396</TotalTime>
  <Words>1048</Words>
  <Application>Microsoft Office PowerPoint</Application>
  <PresentationFormat>On-screen Show (4:3)</PresentationFormat>
  <Paragraphs>166</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NRE_PowerPoint_Template</vt:lpstr>
      <vt:lpstr>PowerPoint Presentation</vt:lpstr>
      <vt:lpstr>Energy in Ecosystems</vt:lpstr>
      <vt:lpstr>Source of Energy</vt:lpstr>
      <vt:lpstr>Light Energy Reaches Earth</vt:lpstr>
      <vt:lpstr>What is energy?</vt:lpstr>
      <vt:lpstr>Thermodynamics</vt:lpstr>
      <vt:lpstr>Trophic Levels</vt:lpstr>
      <vt:lpstr>Decomposers and Detritivores</vt:lpstr>
      <vt:lpstr>Productivity</vt:lpstr>
      <vt:lpstr>Ecological Efficiency</vt:lpstr>
      <vt:lpstr>Energy Loss</vt:lpstr>
      <vt:lpstr>Role of Light Energy in Ecosystems</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in Ecosystems</dc:title>
  <dc:subject>NRE - Lesson 5.1 The Energy of Life</dc:subject>
  <dc:creator>Marlene Mensch</dc:creator>
  <cp:lastModifiedBy>John McGinity</cp:lastModifiedBy>
  <cp:revision>18</cp:revision>
  <dcterms:created xsi:type="dcterms:W3CDTF">2014-10-09T18:25:31Z</dcterms:created>
  <dcterms:modified xsi:type="dcterms:W3CDTF">2015-03-12T17:42:39Z</dcterms:modified>
</cp:coreProperties>
</file>