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11"/>
  </p:notesMasterIdLst>
  <p:handoutMasterIdLst>
    <p:handoutMasterId r:id="rId12"/>
  </p:handoutMasterIdLst>
  <p:sldIdLst>
    <p:sldId id="256" r:id="rId2"/>
    <p:sldId id="277" r:id="rId3"/>
    <p:sldId id="278" r:id="rId4"/>
    <p:sldId id="279" r:id="rId5"/>
    <p:sldId id="280" r:id="rId6"/>
    <p:sldId id="281" r:id="rId7"/>
    <p:sldId id="282" r:id="rId8"/>
    <p:sldId id="283" r:id="rId9"/>
    <p:sldId id="284" r:id="rId1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arlene Mensch" initials="MM" lastIdx="2" clrIdx="0">
    <p:extLst>
      <p:ext uri="{19B8F6BF-5375-455C-9EA6-DF929625EA0E}">
        <p15:presenceInfo xmlns:p15="http://schemas.microsoft.com/office/powerpoint/2012/main" userId="e1c724a07b98bdc4"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4884C"/>
    <a:srgbClr val="92D050"/>
    <a:srgbClr val="FF6600"/>
    <a:srgbClr val="FFFF1D"/>
    <a:srgbClr val="9966FF"/>
    <a:srgbClr val="FF05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4587" autoAdjust="0"/>
    <p:restoredTop sz="86457" autoAdjust="0"/>
  </p:normalViewPr>
  <p:slideViewPr>
    <p:cSldViewPr>
      <p:cViewPr varScale="1">
        <p:scale>
          <a:sx n="80" d="100"/>
          <a:sy n="80" d="100"/>
        </p:scale>
        <p:origin x="1176" y="78"/>
      </p:cViewPr>
      <p:guideLst>
        <p:guide orient="horz" pos="2160"/>
        <p:guide pos="2880"/>
      </p:guideLst>
    </p:cSldViewPr>
  </p:slideViewPr>
  <p:outlineViewPr>
    <p:cViewPr>
      <p:scale>
        <a:sx n="33" d="100"/>
        <a:sy n="33" d="100"/>
      </p:scale>
      <p:origin x="0" y="0"/>
    </p:cViewPr>
  </p:outlineViewPr>
  <p:notesTextViewPr>
    <p:cViewPr>
      <p:scale>
        <a:sx n="3" d="2"/>
        <a:sy n="3" d="2"/>
      </p:scale>
      <p:origin x="0" y="0"/>
    </p:cViewPr>
  </p:notesTextViewPr>
  <p:sorterViewPr>
    <p:cViewPr>
      <p:scale>
        <a:sx n="100" d="100"/>
        <a:sy n="100" d="100"/>
      </p:scale>
      <p:origin x="0" y="0"/>
    </p:cViewPr>
  </p:sorterViewPr>
  <p:notesViewPr>
    <p:cSldViewPr>
      <p:cViewPr varScale="1">
        <p:scale>
          <a:sx n="70" d="100"/>
          <a:sy n="70" d="100"/>
        </p:scale>
        <p:origin x="3240" y="72"/>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commentAuthors" Target="commentAuthor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handoutMaster" Target="handoutMasters/handoutMaster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smtClean="0">
                <a:latin typeface="Arial" pitchFamily="34" charset="0"/>
                <a:cs typeface="Arial" pitchFamily="34" charset="0"/>
              </a:rPr>
              <a:t>Plant Communities </a:t>
            </a:r>
            <a:endParaRPr lang="en-US" dirty="0">
              <a:latin typeface="Arial" pitchFamily="34" charset="0"/>
              <a:cs typeface="Arial" pitchFamily="34" charset="0"/>
            </a:endParaRPr>
          </a:p>
        </p:txBody>
      </p:sp>
      <p:sp>
        <p:nvSpPr>
          <p:cNvPr id="3" name="Date Placeholder 2"/>
          <p:cNvSpPr>
            <a:spLocks noGrp="1"/>
          </p:cNvSpPr>
          <p:nvPr>
            <p:ph type="dt" sz="quarter" idx="1"/>
          </p:nvPr>
        </p:nvSpPr>
        <p:spPr>
          <a:xfrm>
            <a:off x="3733800" y="0"/>
            <a:ext cx="3122613" cy="457200"/>
          </a:xfrm>
          <a:prstGeom prst="rect">
            <a:avLst/>
          </a:prstGeom>
        </p:spPr>
        <p:txBody>
          <a:bodyPr vert="horz" lIns="91440" tIns="45720" rIns="91440" bIns="45720" rtlCol="0"/>
          <a:lstStyle>
            <a:lvl1pPr algn="r">
              <a:defRPr sz="1200"/>
            </a:lvl1pPr>
          </a:lstStyle>
          <a:p>
            <a:r>
              <a:rPr lang="en-US" dirty="0" smtClean="0">
                <a:latin typeface="Arial" pitchFamily="34" charset="0"/>
                <a:cs typeface="Arial" pitchFamily="34" charset="0"/>
              </a:rPr>
              <a:t>Natural Resources and Ecology     </a:t>
            </a:r>
          </a:p>
          <a:p>
            <a:r>
              <a:rPr lang="en-US" dirty="0" smtClean="0">
                <a:latin typeface="Arial" pitchFamily="34" charset="0"/>
                <a:cs typeface="Arial" pitchFamily="34" charset="0"/>
              </a:rPr>
              <a:t>Unit </a:t>
            </a:r>
            <a:r>
              <a:rPr lang="en-US" dirty="0" smtClean="0">
                <a:latin typeface="Arial" pitchFamily="34" charset="0"/>
                <a:cs typeface="Arial" pitchFamily="34" charset="0"/>
              </a:rPr>
              <a:t>6 – </a:t>
            </a:r>
            <a:r>
              <a:rPr lang="en-US" dirty="0" smtClean="0">
                <a:latin typeface="Arial" pitchFamily="34" charset="0"/>
                <a:cs typeface="Arial" pitchFamily="34" charset="0"/>
              </a:rPr>
              <a:t>Lesson 6.1 All Natural Flora</a:t>
            </a:r>
            <a:endParaRPr lang="en-US" dirty="0">
              <a:latin typeface="Arial" pitchFamily="34" charset="0"/>
              <a:cs typeface="Arial" pitchFamily="34" charset="0"/>
            </a:endParaRPr>
          </a:p>
        </p:txBody>
      </p:sp>
      <p:sp>
        <p:nvSpPr>
          <p:cNvPr id="4" name="Footer Placeholder 3"/>
          <p:cNvSpPr>
            <a:spLocks noGrp="1"/>
          </p:cNvSpPr>
          <p:nvPr>
            <p:ph type="ftr" sz="quarter" idx="2"/>
          </p:nvPr>
        </p:nvSpPr>
        <p:spPr>
          <a:xfrm>
            <a:off x="0" y="8685213"/>
            <a:ext cx="3352800" cy="457200"/>
          </a:xfrm>
          <a:prstGeom prst="rect">
            <a:avLst/>
          </a:prstGeom>
        </p:spPr>
        <p:txBody>
          <a:bodyPr vert="horz" lIns="91440" tIns="45720" rIns="91440" bIns="45720" rtlCol="0" anchor="b"/>
          <a:lstStyle>
            <a:lvl1pPr algn="l">
              <a:defRPr sz="1200"/>
            </a:lvl1pPr>
          </a:lstStyle>
          <a:p>
            <a:r>
              <a:rPr lang="en-US" smtClean="0">
                <a:latin typeface="Arial" pitchFamily="34" charset="0"/>
                <a:cs typeface="Arial" pitchFamily="34" charset="0"/>
              </a:rPr>
              <a:t>Curriculum for Agricultural Science Education Copyright 2014</a:t>
            </a:r>
            <a:endParaRPr lang="en-US" dirty="0">
              <a:latin typeface="Arial" pitchFamily="34" charset="0"/>
              <a:cs typeface="Arial" pitchFamily="34" charset="0"/>
            </a:endParaRPr>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C251402E-0581-4045-9571-3EE683493364}" type="slidenum">
              <a:rPr lang="en-US" smtClean="0">
                <a:latin typeface="Arial" pitchFamily="34" charset="0"/>
                <a:cs typeface="Arial" pitchFamily="34" charset="0"/>
              </a:rPr>
              <a:t>‹#›</a:t>
            </a:fld>
            <a:endParaRPr lang="en-US">
              <a:latin typeface="Arial" pitchFamily="34" charset="0"/>
              <a:cs typeface="Arial" pitchFamily="34" charset="0"/>
            </a:endParaRP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70513" y="8685213"/>
            <a:ext cx="1066892" cy="420660"/>
          </a:xfrm>
          <a:prstGeom prst="rect">
            <a:avLst/>
          </a:prstGeom>
        </p:spPr>
      </p:pic>
    </p:spTree>
    <p:extLst>
      <p:ext uri="{BB962C8B-B14F-4D97-AF65-F5344CB8AC3E}">
        <p14:creationId xmlns:p14="http://schemas.microsoft.com/office/powerpoint/2010/main" val="2481490122"/>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pitchFamily="34" charset="0"/>
                <a:cs typeface="Arial" pitchFamily="34" charset="0"/>
              </a:defRPr>
            </a:lvl1pPr>
          </a:lstStyle>
          <a:p>
            <a:r>
              <a:rPr lang="en-US" smtClean="0"/>
              <a:t>PPT Title</a:t>
            </a:r>
            <a:endParaRPr lang="en-US" dirty="0"/>
          </a:p>
        </p:txBody>
      </p:sp>
      <p:sp>
        <p:nvSpPr>
          <p:cNvPr id="3" name="Date Placeholder 2"/>
          <p:cNvSpPr>
            <a:spLocks noGrp="1"/>
          </p:cNvSpPr>
          <p:nvPr>
            <p:ph type="dt" idx="1"/>
          </p:nvPr>
        </p:nvSpPr>
        <p:spPr>
          <a:xfrm>
            <a:off x="3810000" y="0"/>
            <a:ext cx="3046413" cy="457200"/>
          </a:xfrm>
          <a:prstGeom prst="rect">
            <a:avLst/>
          </a:prstGeom>
        </p:spPr>
        <p:txBody>
          <a:bodyPr vert="horz" lIns="91440" tIns="45720" rIns="91440" bIns="45720" rtlCol="0"/>
          <a:lstStyle>
            <a:lvl1pPr algn="r">
              <a:defRPr sz="1200"/>
            </a:lvl1pPr>
          </a:lstStyle>
          <a:p>
            <a:r>
              <a:rPr lang="en-US" dirty="0" smtClean="0">
                <a:latin typeface="Arial" pitchFamily="34" charset="0"/>
                <a:cs typeface="Arial" pitchFamily="34" charset="0"/>
              </a:rPr>
              <a:t>Natural Resources and Ecology     </a:t>
            </a:r>
          </a:p>
          <a:p>
            <a:r>
              <a:rPr lang="en-US" dirty="0" smtClean="0">
                <a:latin typeface="Arial" pitchFamily="34" charset="0"/>
                <a:cs typeface="Arial" pitchFamily="34" charset="0"/>
              </a:rPr>
              <a:t>Unit X– Lesson X.X Name</a:t>
            </a:r>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0" y="8685213"/>
            <a:ext cx="3276600" cy="457200"/>
          </a:xfrm>
          <a:prstGeom prst="rect">
            <a:avLst/>
          </a:prstGeom>
        </p:spPr>
        <p:txBody>
          <a:bodyPr vert="horz" lIns="91440" tIns="45720" rIns="91440" bIns="45720" rtlCol="0" anchor="b"/>
          <a:lstStyle>
            <a:lvl1pPr algn="l">
              <a:defRPr sz="1200"/>
            </a:lvl1pPr>
          </a:lstStyle>
          <a:p>
            <a:r>
              <a:rPr lang="en-US" smtClean="0">
                <a:latin typeface="Arial" pitchFamily="34" charset="0"/>
                <a:cs typeface="Arial" pitchFamily="34" charset="0"/>
              </a:rPr>
              <a:t>Curriculum for Agricultural Science Education Copyright 2014</a:t>
            </a:r>
            <a:endParaRPr lang="en-US" dirty="0" smtClean="0">
              <a:latin typeface="Arial" pitchFamily="34" charset="0"/>
              <a:cs typeface="Arial" pitchFamily="34" charset="0"/>
            </a:endParaRPr>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Arial" pitchFamily="34" charset="0"/>
                <a:cs typeface="Arial" pitchFamily="34" charset="0"/>
              </a:defRPr>
            </a:lvl1pPr>
          </a:lstStyle>
          <a:p>
            <a:fld id="{36C789E7-B821-4804-81D0-B1DDBDB5FECC}" type="slidenum">
              <a:rPr lang="en-US" smtClean="0"/>
              <a:pPr/>
              <a:t>‹#›</a:t>
            </a:fld>
            <a:endParaRPr lang="en-US"/>
          </a:p>
        </p:txBody>
      </p:sp>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70513" y="8685213"/>
            <a:ext cx="1066892" cy="420660"/>
          </a:xfrm>
          <a:prstGeom prst="rect">
            <a:avLst/>
          </a:prstGeom>
        </p:spPr>
      </p:pic>
    </p:spTree>
    <p:extLst>
      <p:ext uri="{BB962C8B-B14F-4D97-AF65-F5344CB8AC3E}">
        <p14:creationId xmlns:p14="http://schemas.microsoft.com/office/powerpoint/2010/main" val="1043571385"/>
      </p:ext>
    </p:extLst>
  </p:cSld>
  <p:clrMap bg1="lt1" tx1="dk1" bg2="lt2" tx2="dk2" accent1="accent1" accent2="accent2" accent3="accent3" accent4="accent4" accent5="accent5" accent6="accent6" hlink="hlink" folHlink="folHlink"/>
  <p:hf/>
  <p:notesStyle>
    <a:lvl1pPr marL="0" algn="l" defTabSz="914400" rtl="0" eaLnBrk="1" latinLnBrk="0" hangingPunct="1">
      <a:defRPr sz="1200" kern="1200">
        <a:solidFill>
          <a:schemeClr val="tx1"/>
        </a:solidFill>
        <a:latin typeface="Arial" pitchFamily="34" charset="0"/>
        <a:ea typeface="+mn-ea"/>
        <a:cs typeface="Arial" pitchFamily="34" charset="0"/>
      </a:defRPr>
    </a:lvl1pPr>
    <a:lvl2pPr marL="457200" algn="l" defTabSz="914400" rtl="0" eaLnBrk="1" latinLnBrk="0" hangingPunct="1">
      <a:defRPr sz="1200" kern="1200">
        <a:solidFill>
          <a:schemeClr val="tx1"/>
        </a:solidFill>
        <a:latin typeface="Arial" pitchFamily="34" charset="0"/>
        <a:ea typeface="+mn-ea"/>
        <a:cs typeface="Arial" pitchFamily="34" charset="0"/>
      </a:defRPr>
    </a:lvl2pPr>
    <a:lvl3pPr marL="914400" algn="l" defTabSz="914400" rtl="0" eaLnBrk="1" latinLnBrk="0" hangingPunct="1">
      <a:defRPr sz="1200" kern="1200">
        <a:solidFill>
          <a:schemeClr val="tx1"/>
        </a:solidFill>
        <a:latin typeface="Arial" pitchFamily="34" charset="0"/>
        <a:ea typeface="+mn-ea"/>
        <a:cs typeface="Arial" pitchFamily="34" charset="0"/>
      </a:defRPr>
    </a:lvl3pPr>
    <a:lvl4pPr marL="1371600" algn="l" defTabSz="914400" rtl="0" eaLnBrk="1" latinLnBrk="0" hangingPunct="1">
      <a:defRPr sz="1200" kern="1200">
        <a:solidFill>
          <a:schemeClr val="tx1"/>
        </a:solidFill>
        <a:latin typeface="Arial" pitchFamily="34" charset="0"/>
        <a:ea typeface="+mn-ea"/>
        <a:cs typeface="Arial" pitchFamily="34" charset="0"/>
      </a:defRPr>
    </a:lvl4pPr>
    <a:lvl5pPr marL="1828800" algn="l" defTabSz="914400" rtl="0" eaLnBrk="1" latinLnBrk="0" hangingPunct="1">
      <a:defRPr sz="1200" kern="1200">
        <a:solidFill>
          <a:schemeClr val="tx1"/>
        </a:solidFill>
        <a:latin typeface="Arial" pitchFamily="34" charset="0"/>
        <a:ea typeface="+mn-ea"/>
        <a:cs typeface="Arial" pitchFamily="34"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latin typeface="Arial" pitchFamily="34" charset="0"/>
              <a:cs typeface="Arial" pitchFamily="34" charset="0"/>
            </a:endParaRPr>
          </a:p>
        </p:txBody>
      </p:sp>
      <p:sp>
        <p:nvSpPr>
          <p:cNvPr id="4" name="Slide Number Placeholder 3"/>
          <p:cNvSpPr>
            <a:spLocks noGrp="1"/>
          </p:cNvSpPr>
          <p:nvPr>
            <p:ph type="sldNum" sz="quarter" idx="10"/>
          </p:nvPr>
        </p:nvSpPr>
        <p:spPr/>
        <p:txBody>
          <a:bodyPr/>
          <a:lstStyle/>
          <a:p>
            <a:fld id="{36C789E7-B821-4804-81D0-B1DDBDB5FECC}" type="slidenum">
              <a:rPr lang="en-US" smtClean="0">
                <a:latin typeface="Arial" pitchFamily="34" charset="0"/>
                <a:cs typeface="Arial" pitchFamily="34" charset="0"/>
              </a:rPr>
              <a:t>1</a:t>
            </a:fld>
            <a:endParaRPr lang="en-US" dirty="0">
              <a:latin typeface="Arial" pitchFamily="34" charset="0"/>
              <a:cs typeface="Arial" pitchFamily="34" charset="0"/>
            </a:endParaRPr>
          </a:p>
        </p:txBody>
      </p:sp>
      <p:sp>
        <p:nvSpPr>
          <p:cNvPr id="5" name="Footer Placeholder 4"/>
          <p:cNvSpPr>
            <a:spLocks noGrp="1"/>
          </p:cNvSpPr>
          <p:nvPr>
            <p:ph type="ftr" sz="quarter" idx="11"/>
          </p:nvPr>
        </p:nvSpPr>
        <p:spPr/>
        <p:txBody>
          <a:bodyPr/>
          <a:lstStyle/>
          <a:p>
            <a:r>
              <a:rPr lang="en-US" smtClean="0">
                <a:latin typeface="Arial" pitchFamily="34" charset="0"/>
                <a:cs typeface="Arial" pitchFamily="34" charset="0"/>
              </a:rPr>
              <a:t>Curriculum for Agricultural Science Education Copyright 2014</a:t>
            </a:r>
            <a:endParaRPr lang="en-US" dirty="0" smtClean="0">
              <a:latin typeface="Arial" pitchFamily="34" charset="0"/>
              <a:cs typeface="Arial" pitchFamily="34" charset="0"/>
            </a:endParaRPr>
          </a:p>
        </p:txBody>
      </p:sp>
      <p:sp>
        <p:nvSpPr>
          <p:cNvPr id="6" name="Header Placeholder 5"/>
          <p:cNvSpPr>
            <a:spLocks noGrp="1"/>
          </p:cNvSpPr>
          <p:nvPr>
            <p:ph type="hdr" sz="quarter" idx="12"/>
          </p:nvPr>
        </p:nvSpPr>
        <p:spPr/>
        <p:txBody>
          <a:bodyPr/>
          <a:lstStyle/>
          <a:p>
            <a:r>
              <a:rPr lang="en-US" dirty="0" smtClean="0"/>
              <a:t>Plant Communities</a:t>
            </a:r>
            <a:endParaRPr lang="en-US" dirty="0"/>
          </a:p>
        </p:txBody>
      </p:sp>
      <p:sp>
        <p:nvSpPr>
          <p:cNvPr id="7" name="Date Placeholder 6"/>
          <p:cNvSpPr>
            <a:spLocks noGrp="1"/>
          </p:cNvSpPr>
          <p:nvPr>
            <p:ph type="dt" idx="13"/>
          </p:nvPr>
        </p:nvSpPr>
        <p:spPr/>
        <p:txBody>
          <a:bodyPr/>
          <a:lstStyle/>
          <a:p>
            <a:r>
              <a:rPr lang="en-US" dirty="0" smtClean="0">
                <a:latin typeface="Arial" pitchFamily="34" charset="0"/>
                <a:cs typeface="Arial" pitchFamily="34" charset="0"/>
              </a:rPr>
              <a:t>Natural Resources and Ecology     </a:t>
            </a:r>
          </a:p>
          <a:p>
            <a:r>
              <a:rPr lang="en-US" dirty="0" smtClean="0">
                <a:latin typeface="Arial" pitchFamily="34" charset="0"/>
                <a:cs typeface="Arial" pitchFamily="34" charset="0"/>
              </a:rPr>
              <a:t>Unit 6 – Lesson 6.1 All Natural Flora</a:t>
            </a:r>
            <a:endParaRPr lang="en-US" dirty="0"/>
          </a:p>
        </p:txBody>
      </p:sp>
    </p:spTree>
    <p:extLst>
      <p:ext uri="{BB962C8B-B14F-4D97-AF65-F5344CB8AC3E}">
        <p14:creationId xmlns:p14="http://schemas.microsoft.com/office/powerpoint/2010/main" val="426632654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latin typeface="Arial" pitchFamily="34" charset="0"/>
              <a:cs typeface="Arial" pitchFamily="34" charset="0"/>
            </a:endParaRPr>
          </a:p>
        </p:txBody>
      </p:sp>
      <p:sp>
        <p:nvSpPr>
          <p:cNvPr id="4" name="Slide Number Placeholder 3"/>
          <p:cNvSpPr>
            <a:spLocks noGrp="1"/>
          </p:cNvSpPr>
          <p:nvPr>
            <p:ph type="sldNum" sz="quarter" idx="10"/>
          </p:nvPr>
        </p:nvSpPr>
        <p:spPr/>
        <p:txBody>
          <a:bodyPr/>
          <a:lstStyle/>
          <a:p>
            <a:fld id="{36C789E7-B821-4804-81D0-B1DDBDB5FECC}" type="slidenum">
              <a:rPr lang="en-US" smtClean="0"/>
              <a:t>2</a:t>
            </a:fld>
            <a:endParaRPr lang="en-US"/>
          </a:p>
        </p:txBody>
      </p:sp>
      <p:sp>
        <p:nvSpPr>
          <p:cNvPr id="5" name="Footer Placeholder 4"/>
          <p:cNvSpPr>
            <a:spLocks noGrp="1"/>
          </p:cNvSpPr>
          <p:nvPr>
            <p:ph type="ftr" sz="quarter" idx="11"/>
          </p:nvPr>
        </p:nvSpPr>
        <p:spPr/>
        <p:txBody>
          <a:bodyPr/>
          <a:lstStyle/>
          <a:p>
            <a:r>
              <a:rPr lang="en-US" dirty="0" smtClean="0">
                <a:latin typeface="Arial" pitchFamily="34" charset="0"/>
                <a:cs typeface="Arial" pitchFamily="34" charset="0"/>
              </a:rPr>
              <a:t>Curriculum for Agricultural Science Education</a:t>
            </a:r>
          </a:p>
          <a:p>
            <a:r>
              <a:rPr lang="en-US" dirty="0" smtClean="0">
                <a:latin typeface="Arial" pitchFamily="34" charset="0"/>
                <a:cs typeface="Arial" pitchFamily="34" charset="0"/>
              </a:rPr>
              <a:t>Copyright 2014</a:t>
            </a:r>
          </a:p>
        </p:txBody>
      </p:sp>
      <p:sp>
        <p:nvSpPr>
          <p:cNvPr id="8"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pitchFamily="34" charset="0"/>
                <a:cs typeface="Arial" pitchFamily="34" charset="0"/>
              </a:defRPr>
            </a:lvl1pPr>
          </a:lstStyle>
          <a:p>
            <a:r>
              <a:rPr lang="en-US" dirty="0" smtClean="0"/>
              <a:t>Plant Communities</a:t>
            </a:r>
            <a:endParaRPr lang="en-US" dirty="0"/>
          </a:p>
        </p:txBody>
      </p:sp>
      <p:sp>
        <p:nvSpPr>
          <p:cNvPr id="9" name="Date Placeholder 2"/>
          <p:cNvSpPr>
            <a:spLocks noGrp="1"/>
          </p:cNvSpPr>
          <p:nvPr>
            <p:ph type="dt" idx="1"/>
          </p:nvPr>
        </p:nvSpPr>
        <p:spPr>
          <a:xfrm>
            <a:off x="3352800" y="0"/>
            <a:ext cx="3503613" cy="457200"/>
          </a:xfrm>
          <a:prstGeom prst="rect">
            <a:avLst/>
          </a:prstGeom>
        </p:spPr>
        <p:txBody>
          <a:bodyPr vert="horz" lIns="91440" tIns="45720" rIns="91440" bIns="45720" rtlCol="0"/>
          <a:lstStyle>
            <a:lvl1pPr algn="r">
              <a:defRPr sz="1200"/>
            </a:lvl1pPr>
          </a:lstStyle>
          <a:p>
            <a:r>
              <a:rPr lang="en-US" dirty="0" smtClean="0">
                <a:latin typeface="Arial" pitchFamily="34" charset="0"/>
                <a:cs typeface="Arial" pitchFamily="34" charset="0"/>
              </a:rPr>
              <a:t>Natural Resources and Ecology </a:t>
            </a:r>
          </a:p>
          <a:p>
            <a:r>
              <a:rPr lang="en-US" dirty="0" smtClean="0">
                <a:latin typeface="Arial" pitchFamily="34" charset="0"/>
                <a:cs typeface="Arial" pitchFamily="34" charset="0"/>
              </a:rPr>
              <a:t>Unit 6 – Lesson 6.1 All Natural Flora</a:t>
            </a:r>
            <a:endParaRPr lang="en-US" dirty="0"/>
          </a:p>
        </p:txBody>
      </p:sp>
    </p:spTree>
    <p:extLst>
      <p:ext uri="{BB962C8B-B14F-4D97-AF65-F5344CB8AC3E}">
        <p14:creationId xmlns:p14="http://schemas.microsoft.com/office/powerpoint/2010/main" val="99502132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Arial" pitchFamily="34" charset="0"/>
                <a:ea typeface="+mn-ea"/>
                <a:cs typeface="Arial" pitchFamily="34" charset="0"/>
              </a:rPr>
              <a:t>A plant community is not a haphazard collection of organisms, but consists of </a:t>
            </a:r>
            <a:r>
              <a:rPr lang="en-US" sz="1200" b="0" kern="1200" dirty="0" smtClean="0">
                <a:solidFill>
                  <a:schemeClr val="tx1"/>
                </a:solidFill>
                <a:effectLst/>
                <a:latin typeface="Arial" pitchFamily="34" charset="0"/>
                <a:ea typeface="+mn-ea"/>
                <a:cs typeface="Arial" pitchFamily="34" charset="0"/>
              </a:rPr>
              <a:t>populations</a:t>
            </a:r>
            <a:r>
              <a:rPr lang="en-US" sz="1200" kern="1200" dirty="0" smtClean="0">
                <a:solidFill>
                  <a:schemeClr val="tx1"/>
                </a:solidFill>
                <a:effectLst/>
                <a:latin typeface="Arial" pitchFamily="34" charset="0"/>
                <a:ea typeface="+mn-ea"/>
                <a:cs typeface="Arial" pitchFamily="34" charset="0"/>
              </a:rPr>
              <a:t> of species whose </a:t>
            </a:r>
            <a:r>
              <a:rPr lang="en-US" sz="1200" b="0" kern="1200" dirty="0" smtClean="0">
                <a:solidFill>
                  <a:schemeClr val="tx1"/>
                </a:solidFill>
                <a:effectLst/>
                <a:latin typeface="Arial" pitchFamily="34" charset="0"/>
                <a:ea typeface="+mn-ea"/>
                <a:cs typeface="Arial" pitchFamily="34" charset="0"/>
              </a:rPr>
              <a:t>tolerance ranges (e.g., </a:t>
            </a:r>
            <a:r>
              <a:rPr lang="en-US" sz="1200" kern="1200" dirty="0" smtClean="0">
                <a:solidFill>
                  <a:schemeClr val="tx1"/>
                </a:solidFill>
                <a:effectLst/>
                <a:latin typeface="Arial" pitchFamily="34" charset="0"/>
                <a:ea typeface="+mn-ea"/>
                <a:cs typeface="Arial" pitchFamily="34" charset="0"/>
              </a:rPr>
              <a:t>the range of environmental conditions in which individuals of a particular species will grow) match those of the environment</a:t>
            </a:r>
            <a:r>
              <a:rPr lang="en-US" sz="1200" kern="1200" baseline="0" dirty="0" smtClean="0">
                <a:solidFill>
                  <a:schemeClr val="tx1"/>
                </a:solidFill>
                <a:effectLst/>
                <a:latin typeface="Arial" pitchFamily="34" charset="0"/>
                <a:ea typeface="+mn-ea"/>
                <a:cs typeface="Arial" pitchFamily="34" charset="0"/>
              </a:rPr>
              <a:t> and ecosystem in which the plant community resides</a:t>
            </a:r>
            <a:r>
              <a:rPr lang="en-US" sz="1200" kern="1200" dirty="0" smtClean="0">
                <a:solidFill>
                  <a:schemeClr val="tx1"/>
                </a:solidFill>
                <a:effectLst/>
                <a:latin typeface="Arial" pitchFamily="34" charset="0"/>
                <a:ea typeface="+mn-ea"/>
                <a:cs typeface="Arial" pitchFamily="34" charset="0"/>
              </a:rPr>
              <a:t>. </a:t>
            </a:r>
            <a:endParaRPr lang="en-US" dirty="0"/>
          </a:p>
        </p:txBody>
      </p:sp>
      <p:sp>
        <p:nvSpPr>
          <p:cNvPr id="4" name="Header Placeholder 3"/>
          <p:cNvSpPr>
            <a:spLocks noGrp="1"/>
          </p:cNvSpPr>
          <p:nvPr>
            <p:ph type="hdr" sz="quarter" idx="10"/>
          </p:nvPr>
        </p:nvSpPr>
        <p:spPr/>
        <p:txBody>
          <a:bodyPr/>
          <a:lstStyle/>
          <a:p>
            <a:r>
              <a:rPr lang="en-US" smtClean="0"/>
              <a:t>Plant Communities</a:t>
            </a:r>
            <a:endParaRPr lang="en-US" dirty="0"/>
          </a:p>
        </p:txBody>
      </p:sp>
      <p:sp>
        <p:nvSpPr>
          <p:cNvPr id="5" name="Date Placeholder 4"/>
          <p:cNvSpPr>
            <a:spLocks noGrp="1"/>
          </p:cNvSpPr>
          <p:nvPr>
            <p:ph type="dt" idx="11"/>
          </p:nvPr>
        </p:nvSpPr>
        <p:spPr/>
        <p:txBody>
          <a:bodyPr/>
          <a:lstStyle/>
          <a:p>
            <a:r>
              <a:rPr lang="en-US" smtClean="0">
                <a:latin typeface="Arial" pitchFamily="34" charset="0"/>
                <a:cs typeface="Arial" pitchFamily="34" charset="0"/>
              </a:rPr>
              <a:t>Natural Resources and Ecology </a:t>
            </a:r>
          </a:p>
          <a:p>
            <a:r>
              <a:rPr lang="en-US" smtClean="0">
                <a:latin typeface="Arial" pitchFamily="34" charset="0"/>
                <a:cs typeface="Arial" pitchFamily="34" charset="0"/>
              </a:rPr>
              <a:t>Unit 6 – Lesson 6.1 All Natural Flora</a:t>
            </a:r>
            <a:endParaRPr lang="en-US" dirty="0"/>
          </a:p>
        </p:txBody>
      </p:sp>
      <p:sp>
        <p:nvSpPr>
          <p:cNvPr id="6" name="Footer Placeholder 5"/>
          <p:cNvSpPr>
            <a:spLocks noGrp="1"/>
          </p:cNvSpPr>
          <p:nvPr>
            <p:ph type="ftr" sz="quarter" idx="12"/>
          </p:nvPr>
        </p:nvSpPr>
        <p:spPr/>
        <p:txBody>
          <a:bodyPr/>
          <a:lstStyle/>
          <a:p>
            <a:r>
              <a:rPr lang="en-US" dirty="0" smtClean="0">
                <a:latin typeface="Arial" pitchFamily="34" charset="0"/>
                <a:cs typeface="Arial" pitchFamily="34" charset="0"/>
              </a:rPr>
              <a:t>Curriculum for Agricultural Science Education</a:t>
            </a:r>
          </a:p>
          <a:p>
            <a:r>
              <a:rPr lang="en-US" dirty="0" smtClean="0">
                <a:latin typeface="Arial" pitchFamily="34" charset="0"/>
                <a:cs typeface="Arial" pitchFamily="34" charset="0"/>
              </a:rPr>
              <a:t>Copyright 2014</a:t>
            </a:r>
          </a:p>
        </p:txBody>
      </p:sp>
      <p:sp>
        <p:nvSpPr>
          <p:cNvPr id="7" name="Slide Number Placeholder 6"/>
          <p:cNvSpPr>
            <a:spLocks noGrp="1"/>
          </p:cNvSpPr>
          <p:nvPr>
            <p:ph type="sldNum" sz="quarter" idx="13"/>
          </p:nvPr>
        </p:nvSpPr>
        <p:spPr/>
        <p:txBody>
          <a:bodyPr/>
          <a:lstStyle/>
          <a:p>
            <a:fld id="{36C789E7-B821-4804-81D0-B1DDBDB5FECC}" type="slidenum">
              <a:rPr lang="en-US" smtClean="0"/>
              <a:t>3</a:t>
            </a:fld>
            <a:endParaRPr lang="en-US"/>
          </a:p>
        </p:txBody>
      </p:sp>
    </p:spTree>
    <p:extLst>
      <p:ext uri="{BB962C8B-B14F-4D97-AF65-F5344CB8AC3E}">
        <p14:creationId xmlns:p14="http://schemas.microsoft.com/office/powerpoint/2010/main" val="403515568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Plants are the primary producers of an ecosystem.</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Arial" pitchFamily="34" charset="0"/>
                <a:ea typeface="+mn-ea"/>
                <a:cs typeface="Arial" pitchFamily="34" charset="0"/>
              </a:rPr>
              <a:t>Plants </a:t>
            </a:r>
            <a:r>
              <a:rPr lang="en-US" sz="1200" b="0" kern="1200" dirty="0" smtClean="0">
                <a:solidFill>
                  <a:schemeClr val="tx1"/>
                </a:solidFill>
                <a:effectLst/>
                <a:latin typeface="Arial" pitchFamily="34" charset="0"/>
                <a:ea typeface="+mn-ea"/>
                <a:cs typeface="Arial" pitchFamily="34" charset="0"/>
              </a:rPr>
              <a:t>capture light energy radiated </a:t>
            </a:r>
            <a:r>
              <a:rPr lang="en-US" sz="1200" kern="1200" dirty="0" smtClean="0">
                <a:solidFill>
                  <a:schemeClr val="tx1"/>
                </a:solidFill>
                <a:effectLst/>
                <a:latin typeface="Arial" pitchFamily="34" charset="0"/>
                <a:ea typeface="+mn-ea"/>
                <a:cs typeface="Arial" pitchFamily="34" charset="0"/>
              </a:rPr>
              <a:t>from the </a:t>
            </a:r>
            <a:r>
              <a:rPr lang="en-US" sz="1200" b="0" kern="1200" dirty="0" smtClean="0">
                <a:solidFill>
                  <a:schemeClr val="tx1"/>
                </a:solidFill>
                <a:effectLst/>
                <a:latin typeface="Arial" pitchFamily="34" charset="0"/>
                <a:ea typeface="+mn-ea"/>
                <a:cs typeface="Arial" pitchFamily="34" charset="0"/>
              </a:rPr>
              <a:t>sun</a:t>
            </a:r>
            <a:r>
              <a:rPr lang="en-US" sz="1200" kern="1200" dirty="0" smtClean="0">
                <a:solidFill>
                  <a:schemeClr val="tx1"/>
                </a:solidFill>
                <a:effectLst/>
                <a:latin typeface="Arial" pitchFamily="34" charset="0"/>
                <a:ea typeface="+mn-ea"/>
                <a:cs typeface="Arial" pitchFamily="34" charset="0"/>
              </a:rPr>
              <a:t> and convert it into the sugars and starches that other organisms consume for </a:t>
            </a:r>
            <a:r>
              <a:rPr lang="en-US" sz="1200" b="0" kern="1200" dirty="0" smtClean="0">
                <a:solidFill>
                  <a:schemeClr val="tx1"/>
                </a:solidFill>
                <a:effectLst/>
                <a:latin typeface="Arial" pitchFamily="34" charset="0"/>
                <a:ea typeface="+mn-ea"/>
                <a:cs typeface="Arial" pitchFamily="34" charset="0"/>
              </a:rPr>
              <a:t>energy.</a:t>
            </a:r>
            <a:r>
              <a:rPr lang="en-US" sz="1200" kern="1200" dirty="0" smtClean="0">
                <a:solidFill>
                  <a:schemeClr val="tx1"/>
                </a:solidFill>
                <a:effectLst/>
                <a:latin typeface="Arial" pitchFamily="34" charset="0"/>
                <a:ea typeface="+mn-ea"/>
                <a:cs typeface="Arial" pitchFamily="34" charset="0"/>
              </a:rPr>
              <a:t>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effectLst/>
              <a:latin typeface="Arial" pitchFamily="34" charset="0"/>
              <a:ea typeface="+mn-ea"/>
              <a:cs typeface="Arial"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Arial" pitchFamily="34" charset="0"/>
                <a:ea typeface="+mn-ea"/>
                <a:cs typeface="Arial" pitchFamily="34" charset="0"/>
              </a:rPr>
              <a:t>Plants convert raw materials present in the ecosystem, such as carbon from the </a:t>
            </a:r>
            <a:r>
              <a:rPr lang="en-US" sz="1200" b="0" kern="1200" dirty="0" smtClean="0">
                <a:solidFill>
                  <a:schemeClr val="tx1"/>
                </a:solidFill>
                <a:effectLst/>
                <a:latin typeface="Arial" pitchFamily="34" charset="0"/>
                <a:ea typeface="+mn-ea"/>
                <a:cs typeface="Arial" pitchFamily="34" charset="0"/>
              </a:rPr>
              <a:t>atmosphere</a:t>
            </a:r>
            <a:r>
              <a:rPr lang="en-US" sz="1200" kern="1200" dirty="0" smtClean="0">
                <a:solidFill>
                  <a:schemeClr val="tx1"/>
                </a:solidFill>
                <a:effectLst/>
                <a:latin typeface="Arial" pitchFamily="34" charset="0"/>
                <a:ea typeface="+mn-ea"/>
                <a:cs typeface="Arial" pitchFamily="34" charset="0"/>
              </a:rPr>
              <a:t> and inorganic </a:t>
            </a:r>
            <a:r>
              <a:rPr lang="en-US" sz="1200" b="0" kern="1200" dirty="0" smtClean="0">
                <a:solidFill>
                  <a:schemeClr val="tx1"/>
                </a:solidFill>
                <a:effectLst/>
                <a:latin typeface="Arial" pitchFamily="34" charset="0"/>
                <a:ea typeface="+mn-ea"/>
                <a:cs typeface="Arial" pitchFamily="34" charset="0"/>
              </a:rPr>
              <a:t>minerals</a:t>
            </a:r>
            <a:r>
              <a:rPr lang="en-US" sz="1200" kern="1200" dirty="0" smtClean="0">
                <a:solidFill>
                  <a:schemeClr val="tx1"/>
                </a:solidFill>
                <a:effectLst/>
                <a:latin typeface="Arial" pitchFamily="34" charset="0"/>
                <a:ea typeface="+mn-ea"/>
                <a:cs typeface="Arial" pitchFamily="34" charset="0"/>
              </a:rPr>
              <a:t> and </a:t>
            </a:r>
            <a:r>
              <a:rPr lang="en-US" sz="1200" b="0" kern="1200" dirty="0" smtClean="0">
                <a:solidFill>
                  <a:schemeClr val="tx1"/>
                </a:solidFill>
                <a:effectLst/>
                <a:latin typeface="Arial" pitchFamily="34" charset="0"/>
                <a:ea typeface="+mn-ea"/>
                <a:cs typeface="Arial" pitchFamily="34" charset="0"/>
              </a:rPr>
              <a:t>compounds</a:t>
            </a:r>
            <a:r>
              <a:rPr lang="en-US" sz="1200" kern="1200" dirty="0" smtClean="0">
                <a:solidFill>
                  <a:schemeClr val="tx1"/>
                </a:solidFill>
                <a:effectLst/>
                <a:latin typeface="Arial" pitchFamily="34" charset="0"/>
                <a:ea typeface="+mn-ea"/>
                <a:cs typeface="Arial" pitchFamily="34" charset="0"/>
              </a:rPr>
              <a:t> from the </a:t>
            </a:r>
            <a:r>
              <a:rPr lang="en-US" sz="1200" b="0" kern="1200" dirty="0" smtClean="0">
                <a:solidFill>
                  <a:schemeClr val="tx1"/>
                </a:solidFill>
                <a:effectLst/>
                <a:latin typeface="Arial" pitchFamily="34" charset="0"/>
                <a:ea typeface="+mn-ea"/>
                <a:cs typeface="Arial" pitchFamily="34" charset="0"/>
              </a:rPr>
              <a:t>soil</a:t>
            </a:r>
            <a:r>
              <a:rPr lang="en-US" sz="1200" kern="1200" dirty="0" smtClean="0">
                <a:solidFill>
                  <a:schemeClr val="tx1"/>
                </a:solidFill>
                <a:effectLst/>
                <a:latin typeface="Arial" pitchFamily="34" charset="0"/>
                <a:ea typeface="+mn-ea"/>
                <a:cs typeface="Arial" pitchFamily="34" charset="0"/>
              </a:rPr>
              <a:t> including </a:t>
            </a:r>
            <a:r>
              <a:rPr lang="en-US" sz="1200" b="0" kern="1200" dirty="0" smtClean="0">
                <a:solidFill>
                  <a:schemeClr val="tx1"/>
                </a:solidFill>
                <a:effectLst/>
                <a:latin typeface="Arial" pitchFamily="34" charset="0"/>
                <a:ea typeface="+mn-ea"/>
                <a:cs typeface="Arial" pitchFamily="34" charset="0"/>
              </a:rPr>
              <a:t>nitrogen</a:t>
            </a:r>
            <a:r>
              <a:rPr lang="en-US" sz="1200" kern="1200" dirty="0" smtClean="0">
                <a:solidFill>
                  <a:schemeClr val="tx1"/>
                </a:solidFill>
                <a:effectLst/>
                <a:latin typeface="Arial" pitchFamily="34" charset="0"/>
                <a:ea typeface="+mn-ea"/>
                <a:cs typeface="Arial" pitchFamily="34" charset="0"/>
              </a:rPr>
              <a:t>, </a:t>
            </a:r>
            <a:r>
              <a:rPr lang="en-US" sz="1200" b="0" kern="1200" dirty="0" smtClean="0">
                <a:solidFill>
                  <a:schemeClr val="tx1"/>
                </a:solidFill>
                <a:effectLst/>
                <a:latin typeface="Arial" pitchFamily="34" charset="0"/>
                <a:ea typeface="+mn-ea"/>
                <a:cs typeface="Arial" pitchFamily="34" charset="0"/>
              </a:rPr>
              <a:t>potassium</a:t>
            </a:r>
            <a:r>
              <a:rPr lang="en-US" sz="1200" kern="1200" dirty="0" smtClean="0">
                <a:solidFill>
                  <a:schemeClr val="tx1"/>
                </a:solidFill>
                <a:effectLst/>
                <a:latin typeface="Arial" pitchFamily="34" charset="0"/>
                <a:ea typeface="+mn-ea"/>
                <a:cs typeface="Arial" pitchFamily="34" charset="0"/>
              </a:rPr>
              <a:t>, and </a:t>
            </a:r>
            <a:r>
              <a:rPr lang="en-US" sz="1200" b="0" kern="1200" dirty="0" smtClean="0">
                <a:solidFill>
                  <a:schemeClr val="tx1"/>
                </a:solidFill>
                <a:effectLst/>
                <a:latin typeface="Arial" pitchFamily="34" charset="0"/>
                <a:ea typeface="+mn-ea"/>
                <a:cs typeface="Arial" pitchFamily="34" charset="0"/>
              </a:rPr>
              <a:t>iron</a:t>
            </a:r>
            <a:r>
              <a:rPr lang="en-US" sz="1200" kern="1200" dirty="0" smtClean="0">
                <a:solidFill>
                  <a:schemeClr val="tx1"/>
                </a:solidFill>
                <a:effectLst/>
                <a:latin typeface="Arial" pitchFamily="34" charset="0"/>
                <a:ea typeface="+mn-ea"/>
                <a:cs typeface="Arial" pitchFamily="34" charset="0"/>
              </a:rPr>
              <a:t> and make these elemental nutrients available to other life forms.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effectLst/>
              <a:latin typeface="Arial" pitchFamily="34" charset="0"/>
              <a:ea typeface="+mn-ea"/>
              <a:cs typeface="Arial"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Arial" pitchFamily="34" charset="0"/>
                <a:ea typeface="+mn-ea"/>
                <a:cs typeface="Arial" pitchFamily="34" charset="0"/>
              </a:rPr>
              <a:t>Plants provide food and </a:t>
            </a:r>
            <a:r>
              <a:rPr lang="en-US" sz="1200" b="0" kern="1200" dirty="0" smtClean="0">
                <a:solidFill>
                  <a:schemeClr val="tx1"/>
                </a:solidFill>
                <a:effectLst/>
                <a:latin typeface="Arial" pitchFamily="34" charset="0"/>
                <a:ea typeface="+mn-ea"/>
                <a:cs typeface="Arial" pitchFamily="34" charset="0"/>
              </a:rPr>
              <a:t>habitat</a:t>
            </a:r>
            <a:r>
              <a:rPr lang="en-US" sz="1200" kern="1200" dirty="0" smtClean="0">
                <a:solidFill>
                  <a:schemeClr val="tx1"/>
                </a:solidFill>
                <a:effectLst/>
                <a:latin typeface="Arial" pitchFamily="34" charset="0"/>
                <a:ea typeface="+mn-ea"/>
                <a:cs typeface="Arial" pitchFamily="34" charset="0"/>
              </a:rPr>
              <a:t>,</a:t>
            </a:r>
            <a:r>
              <a:rPr lang="en-US" sz="1200" kern="1200" baseline="0" dirty="0" smtClean="0">
                <a:solidFill>
                  <a:schemeClr val="tx1"/>
                </a:solidFill>
                <a:effectLst/>
                <a:latin typeface="Arial" pitchFamily="34" charset="0"/>
                <a:ea typeface="+mn-ea"/>
                <a:cs typeface="Arial" pitchFamily="34" charset="0"/>
              </a:rPr>
              <a:t> f</a:t>
            </a:r>
            <a:r>
              <a:rPr lang="en-US" sz="1200" kern="1200" dirty="0" smtClean="0">
                <a:solidFill>
                  <a:schemeClr val="tx1"/>
                </a:solidFill>
                <a:effectLst/>
                <a:latin typeface="Arial" pitchFamily="34" charset="0"/>
                <a:ea typeface="+mn-ea"/>
                <a:cs typeface="Arial" pitchFamily="34" charset="0"/>
              </a:rPr>
              <a:t>rom the simplest plants, such as </a:t>
            </a:r>
            <a:r>
              <a:rPr lang="en-US" sz="1200" b="0" kern="1200" dirty="0" smtClean="0">
                <a:solidFill>
                  <a:schemeClr val="tx1"/>
                </a:solidFill>
                <a:effectLst/>
                <a:latin typeface="Arial" pitchFamily="34" charset="0"/>
                <a:ea typeface="+mn-ea"/>
                <a:cs typeface="Arial" pitchFamily="34" charset="0"/>
              </a:rPr>
              <a:t>algae</a:t>
            </a:r>
            <a:r>
              <a:rPr lang="en-US" sz="1200" kern="1200" dirty="0" smtClean="0">
                <a:solidFill>
                  <a:schemeClr val="tx1"/>
                </a:solidFill>
                <a:effectLst/>
                <a:latin typeface="Arial" pitchFamily="34" charset="0"/>
                <a:ea typeface="+mn-ea"/>
                <a:cs typeface="Arial" pitchFamily="34" charset="0"/>
              </a:rPr>
              <a:t> to towering forest trees, such as Red Woods and Oaks.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effectLst/>
              <a:latin typeface="Arial" pitchFamily="34" charset="0"/>
              <a:ea typeface="+mn-ea"/>
              <a:cs typeface="Arial"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Arial" pitchFamily="34" charset="0"/>
                <a:ea typeface="+mn-ea"/>
                <a:cs typeface="Arial" pitchFamily="34" charset="0"/>
              </a:rPr>
              <a:t>Plants</a:t>
            </a:r>
            <a:r>
              <a:rPr lang="en-US" sz="1200" kern="1200" baseline="0" dirty="0" smtClean="0">
                <a:solidFill>
                  <a:schemeClr val="tx1"/>
                </a:solidFill>
                <a:effectLst/>
                <a:latin typeface="Arial" pitchFamily="34" charset="0"/>
                <a:ea typeface="+mn-ea"/>
                <a:cs typeface="Arial" pitchFamily="34" charset="0"/>
              </a:rPr>
              <a:t> make </a:t>
            </a:r>
            <a:r>
              <a:rPr lang="en-US" sz="1200" b="0" kern="1200" baseline="0" dirty="0" smtClean="0">
                <a:solidFill>
                  <a:schemeClr val="tx1"/>
                </a:solidFill>
                <a:effectLst/>
                <a:latin typeface="Arial" pitchFamily="34" charset="0"/>
                <a:ea typeface="+mn-ea"/>
                <a:cs typeface="Arial" pitchFamily="34" charset="0"/>
              </a:rPr>
              <a:t>oxygen</a:t>
            </a:r>
            <a:r>
              <a:rPr lang="en-US" sz="1200" kern="1200" baseline="0" dirty="0" smtClean="0">
                <a:solidFill>
                  <a:schemeClr val="tx1"/>
                </a:solidFill>
                <a:effectLst/>
                <a:latin typeface="Arial" pitchFamily="34" charset="0"/>
                <a:ea typeface="+mn-ea"/>
                <a:cs typeface="Arial" pitchFamily="34" charset="0"/>
              </a:rPr>
              <a:t>, which is critical for most animals and humans.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baseline="0" dirty="0" smtClean="0">
              <a:solidFill>
                <a:schemeClr val="tx1"/>
              </a:solidFill>
              <a:effectLst/>
              <a:latin typeface="Arial" pitchFamily="34" charset="0"/>
              <a:ea typeface="+mn-ea"/>
              <a:cs typeface="Arial"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Arial" pitchFamily="34" charset="0"/>
                <a:ea typeface="+mn-ea"/>
                <a:cs typeface="Arial" pitchFamily="34" charset="0"/>
              </a:rPr>
              <a:t>Plant communities provide shelter, cycle nutrients, and protects </a:t>
            </a:r>
            <a:r>
              <a:rPr lang="en-US" sz="1200" b="0" kern="1200" dirty="0" smtClean="0">
                <a:solidFill>
                  <a:schemeClr val="tx1"/>
                </a:solidFill>
                <a:effectLst/>
                <a:latin typeface="Arial" pitchFamily="34" charset="0"/>
                <a:ea typeface="+mn-ea"/>
                <a:cs typeface="Arial" pitchFamily="34" charset="0"/>
              </a:rPr>
              <a:t>water</a:t>
            </a:r>
            <a:r>
              <a:rPr lang="en-US" sz="1200" b="1" kern="1200" dirty="0" smtClean="0">
                <a:solidFill>
                  <a:schemeClr val="tx1"/>
                </a:solidFill>
                <a:effectLst/>
                <a:latin typeface="Arial" pitchFamily="34" charset="0"/>
                <a:ea typeface="+mn-ea"/>
                <a:cs typeface="Arial" pitchFamily="34" charset="0"/>
              </a:rPr>
              <a:t> </a:t>
            </a:r>
            <a:r>
              <a:rPr lang="en-US" sz="1200" b="0" kern="1200" dirty="0" smtClean="0">
                <a:solidFill>
                  <a:schemeClr val="tx1"/>
                </a:solidFill>
                <a:effectLst/>
                <a:latin typeface="Arial" pitchFamily="34" charset="0"/>
                <a:ea typeface="+mn-ea"/>
                <a:cs typeface="Arial" pitchFamily="34" charset="0"/>
              </a:rPr>
              <a:t>quality.</a:t>
            </a:r>
            <a:endParaRPr lang="en-US" b="0" dirty="0" smtClean="0"/>
          </a:p>
          <a:p>
            <a:endParaRPr lang="en-US" dirty="0"/>
          </a:p>
        </p:txBody>
      </p:sp>
      <p:sp>
        <p:nvSpPr>
          <p:cNvPr id="4" name="Slide Number Placeholder 3"/>
          <p:cNvSpPr>
            <a:spLocks noGrp="1"/>
          </p:cNvSpPr>
          <p:nvPr>
            <p:ph type="sldNum" sz="quarter" idx="10"/>
          </p:nvPr>
        </p:nvSpPr>
        <p:spPr/>
        <p:txBody>
          <a:bodyPr/>
          <a:lstStyle/>
          <a:p>
            <a:fld id="{36C789E7-B821-4804-81D0-B1DDBDB5FECC}" type="slidenum">
              <a:rPr lang="en-US" smtClean="0"/>
              <a:t>4</a:t>
            </a:fld>
            <a:endParaRPr lang="en-US"/>
          </a:p>
        </p:txBody>
      </p:sp>
      <p:sp>
        <p:nvSpPr>
          <p:cNvPr id="5" name="Footer Placeholder 4"/>
          <p:cNvSpPr>
            <a:spLocks noGrp="1"/>
          </p:cNvSpPr>
          <p:nvPr>
            <p:ph type="ftr" sz="quarter" idx="11"/>
          </p:nvPr>
        </p:nvSpPr>
        <p:spPr/>
        <p:txBody>
          <a:bodyPr/>
          <a:lstStyle/>
          <a:p>
            <a:r>
              <a:rPr lang="en-US" dirty="0" smtClean="0">
                <a:latin typeface="Arial" pitchFamily="34" charset="0"/>
                <a:cs typeface="Arial" pitchFamily="34" charset="0"/>
              </a:rPr>
              <a:t>Curriculum for Agricultural Science Education</a:t>
            </a:r>
          </a:p>
          <a:p>
            <a:r>
              <a:rPr lang="en-US" dirty="0" smtClean="0">
                <a:latin typeface="Arial" pitchFamily="34" charset="0"/>
                <a:cs typeface="Arial" pitchFamily="34" charset="0"/>
              </a:rPr>
              <a:t>Copyright 2014</a:t>
            </a:r>
          </a:p>
        </p:txBody>
      </p:sp>
      <p:sp>
        <p:nvSpPr>
          <p:cNvPr id="8"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pitchFamily="34" charset="0"/>
                <a:cs typeface="Arial" pitchFamily="34" charset="0"/>
              </a:defRPr>
            </a:lvl1pPr>
          </a:lstStyle>
          <a:p>
            <a:r>
              <a:rPr lang="en-US" dirty="0" smtClean="0"/>
              <a:t>Plant Communities</a:t>
            </a:r>
            <a:endParaRPr lang="en-US" dirty="0"/>
          </a:p>
        </p:txBody>
      </p:sp>
      <p:sp>
        <p:nvSpPr>
          <p:cNvPr id="9" name="Date Placeholder 2"/>
          <p:cNvSpPr>
            <a:spLocks noGrp="1"/>
          </p:cNvSpPr>
          <p:nvPr>
            <p:ph type="dt" idx="1"/>
          </p:nvPr>
        </p:nvSpPr>
        <p:spPr>
          <a:xfrm>
            <a:off x="3352800" y="0"/>
            <a:ext cx="3503613" cy="457200"/>
          </a:xfrm>
          <a:prstGeom prst="rect">
            <a:avLst/>
          </a:prstGeom>
        </p:spPr>
        <p:txBody>
          <a:bodyPr vert="horz" lIns="91440" tIns="45720" rIns="91440" bIns="45720" rtlCol="0"/>
          <a:lstStyle>
            <a:lvl1pPr algn="r">
              <a:defRPr sz="1200"/>
            </a:lvl1pPr>
          </a:lstStyle>
          <a:p>
            <a:r>
              <a:rPr lang="en-US" dirty="0" smtClean="0">
                <a:latin typeface="Arial" pitchFamily="34" charset="0"/>
                <a:cs typeface="Arial" pitchFamily="34" charset="0"/>
              </a:rPr>
              <a:t>Natural Resources and Ecology </a:t>
            </a:r>
          </a:p>
          <a:p>
            <a:r>
              <a:rPr lang="en-US" dirty="0" smtClean="0">
                <a:latin typeface="Arial" pitchFamily="34" charset="0"/>
                <a:cs typeface="Arial" pitchFamily="34" charset="0"/>
              </a:rPr>
              <a:t>Unit 6 – Lesson 6.1 All Natural Flora</a:t>
            </a:r>
            <a:endParaRPr lang="en-US" dirty="0"/>
          </a:p>
        </p:txBody>
      </p:sp>
    </p:spTree>
    <p:extLst>
      <p:ext uri="{BB962C8B-B14F-4D97-AF65-F5344CB8AC3E}">
        <p14:creationId xmlns:p14="http://schemas.microsoft.com/office/powerpoint/2010/main" val="42742220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Arial" pitchFamily="34" charset="0"/>
                <a:ea typeface="+mn-ea"/>
                <a:cs typeface="Arial" pitchFamily="34" charset="0"/>
              </a:rPr>
              <a:t>Biodiversity is important to the life of an ecosystem, but in many environments, a single plant or group of related species</a:t>
            </a:r>
            <a:r>
              <a:rPr lang="en-US" sz="1200" kern="1200" baseline="0" dirty="0" smtClean="0">
                <a:solidFill>
                  <a:schemeClr val="tx1"/>
                </a:solidFill>
                <a:effectLst/>
                <a:latin typeface="Arial" pitchFamily="34" charset="0"/>
                <a:ea typeface="+mn-ea"/>
                <a:cs typeface="Arial" pitchFamily="34" charset="0"/>
              </a:rPr>
              <a:t> of plants dominant an ecosystem.</a:t>
            </a:r>
          </a:p>
          <a:p>
            <a:endParaRPr lang="en-US" sz="1200" kern="1200" dirty="0" smtClean="0">
              <a:solidFill>
                <a:schemeClr val="tx1"/>
              </a:solidFill>
              <a:effectLst/>
              <a:latin typeface="Arial" pitchFamily="34" charset="0"/>
              <a:ea typeface="+mn-ea"/>
              <a:cs typeface="Arial" pitchFamily="34" charset="0"/>
            </a:endParaRPr>
          </a:p>
          <a:p>
            <a:r>
              <a:rPr lang="en-US" sz="1200" kern="1200" dirty="0" smtClean="0">
                <a:solidFill>
                  <a:schemeClr val="tx1"/>
                </a:solidFill>
                <a:effectLst/>
                <a:latin typeface="Arial" pitchFamily="34" charset="0"/>
                <a:ea typeface="+mn-ea"/>
                <a:cs typeface="Arial" pitchFamily="34" charset="0"/>
              </a:rPr>
              <a:t>The plant community usually is the largest visible part of an ecosystem, and often both the community and the ecosystem are named for the </a:t>
            </a:r>
            <a:r>
              <a:rPr lang="en-US" sz="1200" b="0" kern="1200" dirty="0" smtClean="0">
                <a:solidFill>
                  <a:schemeClr val="tx1"/>
                </a:solidFill>
                <a:effectLst/>
                <a:latin typeface="Arial" pitchFamily="34" charset="0"/>
                <a:ea typeface="+mn-ea"/>
                <a:cs typeface="Arial" pitchFamily="34" charset="0"/>
              </a:rPr>
              <a:t>dominant</a:t>
            </a:r>
            <a:r>
              <a:rPr lang="en-US" sz="1200" kern="1200" dirty="0" smtClean="0">
                <a:solidFill>
                  <a:schemeClr val="tx1"/>
                </a:solidFill>
                <a:effectLst/>
                <a:latin typeface="Arial" pitchFamily="34" charset="0"/>
                <a:ea typeface="+mn-ea"/>
                <a:cs typeface="Arial" pitchFamily="34" charset="0"/>
              </a:rPr>
              <a:t> plants present—that is, the plants that, by virtue of their size or numbers, modify and control the environment. </a:t>
            </a:r>
          </a:p>
        </p:txBody>
      </p:sp>
      <p:sp>
        <p:nvSpPr>
          <p:cNvPr id="4" name="Header Placeholder 3"/>
          <p:cNvSpPr>
            <a:spLocks noGrp="1"/>
          </p:cNvSpPr>
          <p:nvPr>
            <p:ph type="hdr" sz="quarter" idx="10"/>
          </p:nvPr>
        </p:nvSpPr>
        <p:spPr/>
        <p:txBody>
          <a:bodyPr/>
          <a:lstStyle/>
          <a:p>
            <a:r>
              <a:rPr lang="en-US" smtClean="0"/>
              <a:t>Plant Communities</a:t>
            </a:r>
            <a:endParaRPr lang="en-US" dirty="0"/>
          </a:p>
        </p:txBody>
      </p:sp>
      <p:sp>
        <p:nvSpPr>
          <p:cNvPr id="5" name="Date Placeholder 4"/>
          <p:cNvSpPr>
            <a:spLocks noGrp="1"/>
          </p:cNvSpPr>
          <p:nvPr>
            <p:ph type="dt" idx="11"/>
          </p:nvPr>
        </p:nvSpPr>
        <p:spPr/>
        <p:txBody>
          <a:bodyPr/>
          <a:lstStyle/>
          <a:p>
            <a:r>
              <a:rPr lang="en-US" smtClean="0">
                <a:latin typeface="Arial" pitchFamily="34" charset="0"/>
                <a:cs typeface="Arial" pitchFamily="34" charset="0"/>
              </a:rPr>
              <a:t>Natural Resources and Ecology </a:t>
            </a:r>
          </a:p>
          <a:p>
            <a:r>
              <a:rPr lang="en-US" smtClean="0">
                <a:latin typeface="Arial" pitchFamily="34" charset="0"/>
                <a:cs typeface="Arial" pitchFamily="34" charset="0"/>
              </a:rPr>
              <a:t>Unit 6 – Lesson 6.1 All Natural Flora</a:t>
            </a:r>
            <a:endParaRPr lang="en-US" dirty="0"/>
          </a:p>
        </p:txBody>
      </p:sp>
      <p:sp>
        <p:nvSpPr>
          <p:cNvPr id="6" name="Footer Placeholder 5"/>
          <p:cNvSpPr>
            <a:spLocks noGrp="1"/>
          </p:cNvSpPr>
          <p:nvPr>
            <p:ph type="ftr" sz="quarter" idx="12"/>
          </p:nvPr>
        </p:nvSpPr>
        <p:spPr/>
        <p:txBody>
          <a:bodyPr/>
          <a:lstStyle/>
          <a:p>
            <a:r>
              <a:rPr lang="en-US" dirty="0" smtClean="0">
                <a:latin typeface="Arial" pitchFamily="34" charset="0"/>
                <a:cs typeface="Arial" pitchFamily="34" charset="0"/>
              </a:rPr>
              <a:t>Curriculum for Agricultural Science Education</a:t>
            </a:r>
          </a:p>
          <a:p>
            <a:r>
              <a:rPr lang="en-US" dirty="0" smtClean="0">
                <a:latin typeface="Arial" pitchFamily="34" charset="0"/>
                <a:cs typeface="Arial" pitchFamily="34" charset="0"/>
              </a:rPr>
              <a:t>Copyright 2014</a:t>
            </a:r>
          </a:p>
        </p:txBody>
      </p:sp>
      <p:sp>
        <p:nvSpPr>
          <p:cNvPr id="7" name="Slide Number Placeholder 6"/>
          <p:cNvSpPr>
            <a:spLocks noGrp="1"/>
          </p:cNvSpPr>
          <p:nvPr>
            <p:ph type="sldNum" sz="quarter" idx="13"/>
          </p:nvPr>
        </p:nvSpPr>
        <p:spPr/>
        <p:txBody>
          <a:bodyPr/>
          <a:lstStyle/>
          <a:p>
            <a:fld id="{36C789E7-B821-4804-81D0-B1DDBDB5FECC}" type="slidenum">
              <a:rPr lang="en-US" smtClean="0"/>
              <a:t>5</a:t>
            </a:fld>
            <a:endParaRPr lang="en-US"/>
          </a:p>
        </p:txBody>
      </p:sp>
    </p:spTree>
    <p:extLst>
      <p:ext uri="{BB962C8B-B14F-4D97-AF65-F5344CB8AC3E}">
        <p14:creationId xmlns:p14="http://schemas.microsoft.com/office/powerpoint/2010/main" val="373874980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Quantitative information on the structure of a plant community is desirable for planning and evaluating the success of restoration and replacement</a:t>
            </a:r>
            <a:r>
              <a:rPr lang="en-US" baseline="0" dirty="0" smtClean="0"/>
              <a:t> of </a:t>
            </a:r>
            <a:r>
              <a:rPr lang="en-US" dirty="0" smtClean="0"/>
              <a:t>vegetation projects that may occur in a plant community or ecosystem and in agricultural management of lands and flora.</a:t>
            </a:r>
            <a:endParaRPr lang="en-US" dirty="0"/>
          </a:p>
        </p:txBody>
      </p:sp>
      <p:sp>
        <p:nvSpPr>
          <p:cNvPr id="4" name="Header Placeholder 3"/>
          <p:cNvSpPr>
            <a:spLocks noGrp="1"/>
          </p:cNvSpPr>
          <p:nvPr>
            <p:ph type="hdr" sz="quarter" idx="10"/>
          </p:nvPr>
        </p:nvSpPr>
        <p:spPr/>
        <p:txBody>
          <a:bodyPr/>
          <a:lstStyle/>
          <a:p>
            <a:r>
              <a:rPr lang="en-US" smtClean="0"/>
              <a:t>Plant Communities</a:t>
            </a:r>
            <a:endParaRPr lang="en-US" dirty="0"/>
          </a:p>
        </p:txBody>
      </p:sp>
      <p:sp>
        <p:nvSpPr>
          <p:cNvPr id="5" name="Date Placeholder 4"/>
          <p:cNvSpPr>
            <a:spLocks noGrp="1"/>
          </p:cNvSpPr>
          <p:nvPr>
            <p:ph type="dt" idx="11"/>
          </p:nvPr>
        </p:nvSpPr>
        <p:spPr/>
        <p:txBody>
          <a:bodyPr/>
          <a:lstStyle/>
          <a:p>
            <a:r>
              <a:rPr lang="en-US" smtClean="0">
                <a:latin typeface="Arial" pitchFamily="34" charset="0"/>
                <a:cs typeface="Arial" pitchFamily="34" charset="0"/>
              </a:rPr>
              <a:t>Natural Resources and Ecology </a:t>
            </a:r>
          </a:p>
          <a:p>
            <a:r>
              <a:rPr lang="en-US" smtClean="0">
                <a:latin typeface="Arial" pitchFamily="34" charset="0"/>
                <a:cs typeface="Arial" pitchFamily="34" charset="0"/>
              </a:rPr>
              <a:t>Unit 6 – Lesson 6.1 All Natural Flora</a:t>
            </a:r>
            <a:endParaRPr lang="en-US" dirty="0"/>
          </a:p>
        </p:txBody>
      </p:sp>
      <p:sp>
        <p:nvSpPr>
          <p:cNvPr id="6" name="Footer Placeholder 5"/>
          <p:cNvSpPr>
            <a:spLocks noGrp="1"/>
          </p:cNvSpPr>
          <p:nvPr>
            <p:ph type="ftr" sz="quarter" idx="12"/>
          </p:nvPr>
        </p:nvSpPr>
        <p:spPr/>
        <p:txBody>
          <a:bodyPr/>
          <a:lstStyle/>
          <a:p>
            <a:r>
              <a:rPr lang="en-US" dirty="0" smtClean="0">
                <a:latin typeface="Arial" pitchFamily="34" charset="0"/>
                <a:cs typeface="Arial" pitchFamily="34" charset="0"/>
              </a:rPr>
              <a:t>Curriculum for Agricultural Science Education</a:t>
            </a:r>
          </a:p>
          <a:p>
            <a:r>
              <a:rPr lang="en-US" dirty="0" smtClean="0">
                <a:latin typeface="Arial" pitchFamily="34" charset="0"/>
                <a:cs typeface="Arial" pitchFamily="34" charset="0"/>
              </a:rPr>
              <a:t>Copyright 2014</a:t>
            </a:r>
          </a:p>
        </p:txBody>
      </p:sp>
      <p:sp>
        <p:nvSpPr>
          <p:cNvPr id="7" name="Slide Number Placeholder 6"/>
          <p:cNvSpPr>
            <a:spLocks noGrp="1"/>
          </p:cNvSpPr>
          <p:nvPr>
            <p:ph type="sldNum" sz="quarter" idx="13"/>
          </p:nvPr>
        </p:nvSpPr>
        <p:spPr/>
        <p:txBody>
          <a:bodyPr/>
          <a:lstStyle/>
          <a:p>
            <a:fld id="{36C789E7-B821-4804-81D0-B1DDBDB5FECC}" type="slidenum">
              <a:rPr lang="en-US" smtClean="0"/>
              <a:t>6</a:t>
            </a:fld>
            <a:endParaRPr lang="en-US"/>
          </a:p>
        </p:txBody>
      </p:sp>
    </p:spTree>
    <p:extLst>
      <p:ext uri="{BB962C8B-B14F-4D97-AF65-F5344CB8AC3E}">
        <p14:creationId xmlns:p14="http://schemas.microsoft.com/office/powerpoint/2010/main" val="285044573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itchFamily="34" charset="0"/>
              <a:buChar char="•"/>
            </a:pPr>
            <a:r>
              <a:rPr lang="en-US" dirty="0" smtClean="0"/>
              <a:t>Quadrats</a:t>
            </a:r>
            <a:r>
              <a:rPr lang="en-US" baseline="0" dirty="0" smtClean="0"/>
              <a:t> is the s</a:t>
            </a:r>
            <a:r>
              <a:rPr lang="en-US" dirty="0" smtClean="0"/>
              <a:t>ampling with plots of a standard size and can be used for most plant communities. A quadrat delimits an area in which vegetation cover can be estimated, plants counted, or species listed. Quadrats can be established randomly, regularly, or subjectively within a study site. </a:t>
            </a:r>
          </a:p>
          <a:p>
            <a:pPr marL="171450" indent="-171450">
              <a:buFont typeface="Arial" pitchFamily="34" charset="0"/>
              <a:buChar char="•"/>
            </a:pPr>
            <a:r>
              <a:rPr lang="en-US" dirty="0" err="1" smtClean="0"/>
              <a:t>Relevé</a:t>
            </a:r>
            <a:r>
              <a:rPr lang="en-US" dirty="0" smtClean="0"/>
              <a:t> involves</a:t>
            </a:r>
            <a:r>
              <a:rPr lang="en-US" baseline="0" dirty="0" smtClean="0"/>
              <a:t> t</a:t>
            </a:r>
            <a:r>
              <a:rPr lang="en-US" dirty="0" smtClean="0"/>
              <a:t>he surveyor walking though each stand recording all of the species encountered and describing the habitat and soil profile.</a:t>
            </a:r>
          </a:p>
          <a:p>
            <a:pPr marL="171450" marR="0"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sz="1200" kern="1200" dirty="0" smtClean="0">
                <a:solidFill>
                  <a:schemeClr val="tx1"/>
                </a:solidFill>
                <a:effectLst/>
                <a:latin typeface="Arial" pitchFamily="34" charset="0"/>
                <a:ea typeface="+mn-ea"/>
                <a:cs typeface="Arial" pitchFamily="34" charset="0"/>
              </a:rPr>
              <a:t>Plot-less sampling involves the use of sampling points, one dimensional transect lines, or certain distances within the stand being sampled. The advantages of plot-less sampling are: 1) a sample plot does not need to be established, saving time and 2) elimination of subjective error associated with the sample plot boundaries.</a:t>
            </a:r>
          </a:p>
          <a:p>
            <a:pPr marL="171450" marR="0"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sz="1200" kern="1200" dirty="0" smtClean="0">
                <a:solidFill>
                  <a:schemeClr val="tx1"/>
                </a:solidFill>
                <a:effectLst/>
                <a:latin typeface="Arial" pitchFamily="34" charset="0"/>
                <a:ea typeface="+mn-ea"/>
                <a:cs typeface="Arial" pitchFamily="34" charset="0"/>
              </a:rPr>
              <a:t>Distance methods measure the distance from a sampling point or plant to the nearest plant or nth</a:t>
            </a:r>
            <a:r>
              <a:rPr lang="en-US" sz="1200" kern="1200" baseline="0" dirty="0" smtClean="0">
                <a:solidFill>
                  <a:schemeClr val="tx1"/>
                </a:solidFill>
                <a:effectLst/>
                <a:latin typeface="Arial" pitchFamily="34" charset="0"/>
                <a:ea typeface="+mn-ea"/>
                <a:cs typeface="Arial" pitchFamily="34" charset="0"/>
              </a:rPr>
              <a:t> </a:t>
            </a:r>
            <a:r>
              <a:rPr lang="en-US" sz="1200" kern="1200" dirty="0" smtClean="0">
                <a:solidFill>
                  <a:schemeClr val="tx1"/>
                </a:solidFill>
                <a:effectLst/>
                <a:latin typeface="Arial" pitchFamily="34" charset="0"/>
                <a:ea typeface="+mn-ea"/>
                <a:cs typeface="Arial" pitchFamily="34" charset="0"/>
              </a:rPr>
              <a:t>nearest plant. The results of such a technique can provide important information about the relationships between plants. Distance methods can help determine whether plants are growing in discernible and often ecologically important patterns or are randomly dispersed. Many inter- and intra-specific plant relationships are difficult to observe without using distance based sampling techniques.</a:t>
            </a:r>
          </a:p>
          <a:p>
            <a:pPr marL="171450" marR="0"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sz="1200" kern="1200" dirty="0" smtClean="0">
                <a:solidFill>
                  <a:schemeClr val="tx1"/>
                </a:solidFill>
                <a:effectLst/>
                <a:latin typeface="Arial" pitchFamily="34" charset="0"/>
                <a:ea typeface="+mn-ea"/>
                <a:cs typeface="Arial" pitchFamily="34" charset="0"/>
              </a:rPr>
              <a:t>Sampling with a</a:t>
            </a:r>
            <a:r>
              <a:rPr lang="en-US" dirty="0" smtClean="0"/>
              <a:t>erial photography using large scale (1:200) color or infra-red photographs are useful for mapping and recording individual plant species in a range of vegetation types</a:t>
            </a:r>
            <a:endParaRPr lang="en-US" sz="1200" kern="1200" dirty="0" smtClean="0">
              <a:solidFill>
                <a:schemeClr val="tx1"/>
              </a:solidFill>
              <a:effectLst/>
              <a:latin typeface="Arial" pitchFamily="34" charset="0"/>
              <a:ea typeface="+mn-ea"/>
              <a:cs typeface="Arial" pitchFamily="34" charset="0"/>
            </a:endParaRPr>
          </a:p>
          <a:p>
            <a:pPr marL="171450" marR="0" indent="-171450" algn="l" defTabSz="914400" rtl="0" eaLnBrk="1" fontAlgn="auto" latinLnBrk="0" hangingPunct="1">
              <a:lnSpc>
                <a:spcPct val="100000"/>
              </a:lnSpc>
              <a:spcBef>
                <a:spcPts val="0"/>
              </a:spcBef>
              <a:spcAft>
                <a:spcPts val="0"/>
              </a:spcAft>
              <a:buClrTx/>
              <a:buSzTx/>
              <a:buFont typeface="Arial" pitchFamily="34" charset="0"/>
              <a:buChar char="•"/>
              <a:tabLst/>
              <a:defRPr/>
            </a:pPr>
            <a:endParaRPr lang="en-US" sz="1200" kern="1200" dirty="0" smtClean="0">
              <a:solidFill>
                <a:schemeClr val="tx1"/>
              </a:solidFill>
              <a:effectLst/>
              <a:latin typeface="Arial" pitchFamily="34" charset="0"/>
              <a:ea typeface="+mn-ea"/>
              <a:cs typeface="Arial" pitchFamily="34" charset="0"/>
            </a:endParaRPr>
          </a:p>
          <a:p>
            <a:pPr marL="171450" marR="0" indent="-171450" algn="l" defTabSz="914400" rtl="0" eaLnBrk="1" fontAlgn="auto" latinLnBrk="0" hangingPunct="1">
              <a:lnSpc>
                <a:spcPct val="100000"/>
              </a:lnSpc>
              <a:spcBef>
                <a:spcPts val="0"/>
              </a:spcBef>
              <a:spcAft>
                <a:spcPts val="0"/>
              </a:spcAft>
              <a:buClrTx/>
              <a:buSzTx/>
              <a:buFont typeface="Arial" pitchFamily="34" charset="0"/>
              <a:buChar char="•"/>
              <a:tabLst/>
              <a:defRPr/>
            </a:pPr>
            <a:endParaRPr lang="en-US" sz="1200" kern="1200" dirty="0" smtClean="0">
              <a:solidFill>
                <a:schemeClr val="tx1"/>
              </a:solidFill>
              <a:effectLst/>
              <a:latin typeface="Arial" pitchFamily="34" charset="0"/>
              <a:ea typeface="+mn-ea"/>
              <a:cs typeface="Arial" pitchFamily="34" charset="0"/>
            </a:endParaRPr>
          </a:p>
          <a:p>
            <a:pPr marL="171450" indent="-171450">
              <a:buFont typeface="Arial" pitchFamily="34" charset="0"/>
              <a:buChar char="•"/>
            </a:pPr>
            <a:endParaRPr lang="en-US" dirty="0"/>
          </a:p>
        </p:txBody>
      </p:sp>
      <p:sp>
        <p:nvSpPr>
          <p:cNvPr id="4" name="Header Placeholder 3"/>
          <p:cNvSpPr>
            <a:spLocks noGrp="1"/>
          </p:cNvSpPr>
          <p:nvPr>
            <p:ph type="hdr" sz="quarter" idx="10"/>
          </p:nvPr>
        </p:nvSpPr>
        <p:spPr/>
        <p:txBody>
          <a:bodyPr/>
          <a:lstStyle/>
          <a:p>
            <a:r>
              <a:rPr lang="en-US" smtClean="0"/>
              <a:t>Plant Communities</a:t>
            </a:r>
            <a:endParaRPr lang="en-US" dirty="0"/>
          </a:p>
        </p:txBody>
      </p:sp>
      <p:sp>
        <p:nvSpPr>
          <p:cNvPr id="5" name="Date Placeholder 4"/>
          <p:cNvSpPr>
            <a:spLocks noGrp="1"/>
          </p:cNvSpPr>
          <p:nvPr>
            <p:ph type="dt" idx="11"/>
          </p:nvPr>
        </p:nvSpPr>
        <p:spPr/>
        <p:txBody>
          <a:bodyPr/>
          <a:lstStyle/>
          <a:p>
            <a:r>
              <a:rPr lang="en-US" smtClean="0">
                <a:latin typeface="Arial" pitchFamily="34" charset="0"/>
                <a:cs typeface="Arial" pitchFamily="34" charset="0"/>
              </a:rPr>
              <a:t>Natural Resources and Ecology </a:t>
            </a:r>
          </a:p>
          <a:p>
            <a:r>
              <a:rPr lang="en-US" smtClean="0">
                <a:latin typeface="Arial" pitchFamily="34" charset="0"/>
                <a:cs typeface="Arial" pitchFamily="34" charset="0"/>
              </a:rPr>
              <a:t>Unit 6 – Lesson 6.1 All Natural Flora</a:t>
            </a:r>
            <a:endParaRPr lang="en-US" dirty="0"/>
          </a:p>
        </p:txBody>
      </p:sp>
      <p:sp>
        <p:nvSpPr>
          <p:cNvPr id="6" name="Footer Placeholder 5"/>
          <p:cNvSpPr>
            <a:spLocks noGrp="1"/>
          </p:cNvSpPr>
          <p:nvPr>
            <p:ph type="ftr" sz="quarter" idx="12"/>
          </p:nvPr>
        </p:nvSpPr>
        <p:spPr/>
        <p:txBody>
          <a:bodyPr/>
          <a:lstStyle/>
          <a:p>
            <a:r>
              <a:rPr lang="en-US" dirty="0" smtClean="0">
                <a:latin typeface="Arial" pitchFamily="34" charset="0"/>
                <a:cs typeface="Arial" pitchFamily="34" charset="0"/>
              </a:rPr>
              <a:t>Curriculum for Agricultural Science Education</a:t>
            </a:r>
          </a:p>
          <a:p>
            <a:r>
              <a:rPr lang="en-US" dirty="0" smtClean="0">
                <a:latin typeface="Arial" pitchFamily="34" charset="0"/>
                <a:cs typeface="Arial" pitchFamily="34" charset="0"/>
              </a:rPr>
              <a:t>Copyright 2014</a:t>
            </a:r>
          </a:p>
        </p:txBody>
      </p:sp>
      <p:sp>
        <p:nvSpPr>
          <p:cNvPr id="7" name="Slide Number Placeholder 6"/>
          <p:cNvSpPr>
            <a:spLocks noGrp="1"/>
          </p:cNvSpPr>
          <p:nvPr>
            <p:ph type="sldNum" sz="quarter" idx="13"/>
          </p:nvPr>
        </p:nvSpPr>
        <p:spPr/>
        <p:txBody>
          <a:bodyPr/>
          <a:lstStyle/>
          <a:p>
            <a:fld id="{36C789E7-B821-4804-81D0-B1DDBDB5FECC}" type="slidenum">
              <a:rPr lang="en-US" smtClean="0"/>
              <a:t>7</a:t>
            </a:fld>
            <a:endParaRPr lang="en-US"/>
          </a:p>
        </p:txBody>
      </p:sp>
    </p:spTree>
    <p:extLst>
      <p:ext uri="{BB962C8B-B14F-4D97-AF65-F5344CB8AC3E}">
        <p14:creationId xmlns:p14="http://schemas.microsoft.com/office/powerpoint/2010/main" val="366101692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Arial" pitchFamily="34" charset="0"/>
                <a:ea typeface="+mn-ea"/>
                <a:cs typeface="Arial" pitchFamily="34" charset="0"/>
              </a:rPr>
              <a:t>The word </a:t>
            </a:r>
            <a:r>
              <a:rPr lang="en-US" sz="1200" b="0" i="0" u="none" strike="noStrike" kern="1200" baseline="0" dirty="0" err="1" smtClean="0">
                <a:solidFill>
                  <a:schemeClr val="tx1"/>
                </a:solidFill>
                <a:latin typeface="Arial" pitchFamily="34" charset="0"/>
                <a:ea typeface="+mn-ea"/>
                <a:cs typeface="Arial" pitchFamily="34" charset="0"/>
              </a:rPr>
              <a:t>relevé</a:t>
            </a:r>
            <a:r>
              <a:rPr lang="en-US" sz="1200" b="0" i="0" u="none" strike="noStrike" kern="1200" baseline="0" dirty="0" smtClean="0">
                <a:solidFill>
                  <a:schemeClr val="tx1"/>
                </a:solidFill>
                <a:latin typeface="Arial" pitchFamily="34" charset="0"/>
                <a:ea typeface="+mn-ea"/>
                <a:cs typeface="Arial" pitchFamily="34" charset="0"/>
              </a:rPr>
              <a:t> (</a:t>
            </a:r>
            <a:r>
              <a:rPr lang="en-US" sz="1200" b="0" i="0" u="none" strike="noStrike" kern="1200" baseline="0" dirty="0" err="1" smtClean="0">
                <a:solidFill>
                  <a:schemeClr val="tx1"/>
                </a:solidFill>
                <a:latin typeface="Arial" pitchFamily="34" charset="0"/>
                <a:ea typeface="+mn-ea"/>
                <a:cs typeface="Arial" pitchFamily="34" charset="0"/>
              </a:rPr>
              <a:t>rel</a:t>
            </a:r>
            <a:r>
              <a:rPr lang="en-US" sz="1200" b="0" i="0" u="none" strike="noStrike" kern="1200" baseline="0" dirty="0" smtClean="0">
                <a:solidFill>
                  <a:schemeClr val="tx1"/>
                </a:solidFill>
                <a:latin typeface="Arial" pitchFamily="34" charset="0"/>
                <a:ea typeface="+mn-ea"/>
                <a:cs typeface="Arial" pitchFamily="34" charset="0"/>
              </a:rPr>
              <a:t>-ә-</a:t>
            </a:r>
            <a:r>
              <a:rPr lang="en-US" sz="1200" b="1" i="0" u="none" strike="noStrike" kern="1200" baseline="0" dirty="0" err="1" smtClean="0">
                <a:solidFill>
                  <a:schemeClr val="tx1"/>
                </a:solidFill>
                <a:latin typeface="Arial" pitchFamily="34" charset="0"/>
                <a:ea typeface="+mn-ea"/>
                <a:cs typeface="Arial" pitchFamily="34" charset="0"/>
              </a:rPr>
              <a:t>vā</a:t>
            </a:r>
            <a:r>
              <a:rPr lang="en-US" sz="1200" b="0" i="0" u="none" strike="noStrike" kern="1200" baseline="0" dirty="0" smtClean="0">
                <a:solidFill>
                  <a:schemeClr val="tx1"/>
                </a:solidFill>
                <a:latin typeface="Arial" pitchFamily="34" charset="0"/>
                <a:ea typeface="+mn-ea"/>
                <a:cs typeface="Arial" pitchFamily="34" charset="0"/>
              </a:rPr>
              <a:t>), of French origin, translates into “list,” “statement,” or “summary,” among the English meanings most relevant to its use in vegetation</a:t>
            </a:r>
          </a:p>
          <a:p>
            <a:r>
              <a:rPr lang="en-US" sz="1200" b="0" i="0" u="none" strike="noStrike" kern="1200" baseline="0" dirty="0" smtClean="0">
                <a:solidFill>
                  <a:schemeClr val="tx1"/>
                </a:solidFill>
                <a:latin typeface="Arial" pitchFamily="34" charset="0"/>
                <a:ea typeface="+mn-ea"/>
                <a:cs typeface="Arial" pitchFamily="34" charset="0"/>
              </a:rPr>
              <a:t>study. </a:t>
            </a:r>
          </a:p>
          <a:p>
            <a:endParaRPr lang="en-US" sz="1200" b="0" i="0" u="none" strike="noStrike" kern="1200" baseline="0" dirty="0" smtClean="0">
              <a:solidFill>
                <a:schemeClr val="tx1"/>
              </a:solidFill>
              <a:latin typeface="Arial" pitchFamily="34" charset="0"/>
              <a:ea typeface="+mn-ea"/>
              <a:cs typeface="Arial" pitchFamily="34" charset="0"/>
            </a:endParaRPr>
          </a:p>
          <a:p>
            <a:r>
              <a:rPr lang="en-US" sz="1200" b="0" i="0" u="none" strike="noStrike" kern="1200" baseline="0" dirty="0" smtClean="0">
                <a:solidFill>
                  <a:schemeClr val="tx1"/>
                </a:solidFill>
                <a:latin typeface="Arial" pitchFamily="34" charset="0"/>
                <a:ea typeface="+mn-ea"/>
                <a:cs typeface="Arial" pitchFamily="34" charset="0"/>
              </a:rPr>
              <a:t>A </a:t>
            </a:r>
            <a:r>
              <a:rPr lang="en-US" sz="1200" b="0" i="0" u="none" strike="noStrike" kern="1200" baseline="0" dirty="0" err="1" smtClean="0">
                <a:solidFill>
                  <a:schemeClr val="tx1"/>
                </a:solidFill>
                <a:latin typeface="Arial" pitchFamily="34" charset="0"/>
                <a:ea typeface="+mn-ea"/>
                <a:cs typeface="Arial" pitchFamily="34" charset="0"/>
              </a:rPr>
              <a:t>relevé</a:t>
            </a:r>
            <a:r>
              <a:rPr lang="en-US" sz="1200" b="0" i="0" u="none" strike="noStrike" kern="1200" baseline="0" dirty="0" smtClean="0">
                <a:solidFill>
                  <a:schemeClr val="tx1"/>
                </a:solidFill>
                <a:latin typeface="Arial" pitchFamily="34" charset="0"/>
                <a:ea typeface="+mn-ea"/>
                <a:cs typeface="Arial" pitchFamily="34" charset="0"/>
              </a:rPr>
              <a:t> is a list of the plants in a delimited plot of vegetation, with information on species cover and on substrate and other abiotic features in the plot. Typically the vegetation is stratified into height categories chosen to describe apparent vertical structure, and in each stratum each plant is assigned a cover value based on its representation in that stratum. </a:t>
            </a:r>
          </a:p>
          <a:p>
            <a:endParaRPr lang="en-US" sz="1200" b="0" i="0" u="none" strike="noStrike" kern="1200" baseline="0" dirty="0" smtClean="0">
              <a:solidFill>
                <a:schemeClr val="tx1"/>
              </a:solidFill>
              <a:latin typeface="Arial" pitchFamily="34" charset="0"/>
              <a:ea typeface="+mn-ea"/>
              <a:cs typeface="Arial" pitchFamily="34" charset="0"/>
            </a:endParaRPr>
          </a:p>
          <a:p>
            <a:r>
              <a:rPr lang="en-US" sz="1200" b="0" i="0" u="none" strike="noStrike" kern="1200" baseline="0" dirty="0" smtClean="0">
                <a:solidFill>
                  <a:schemeClr val="tx1"/>
                </a:solidFill>
                <a:latin typeface="Arial" pitchFamily="34" charset="0"/>
                <a:ea typeface="+mn-ea"/>
                <a:cs typeface="Arial" pitchFamily="34" charset="0"/>
              </a:rPr>
              <a:t>Note that in this usage there is no specification of how the placement of the plot in the vegetation is to be determined or of how the plot samples, or is related to, the surrounding vegetation.</a:t>
            </a:r>
            <a:endParaRPr lang="en-US" dirty="0"/>
          </a:p>
        </p:txBody>
      </p:sp>
      <p:sp>
        <p:nvSpPr>
          <p:cNvPr id="4" name="Header Placeholder 3"/>
          <p:cNvSpPr>
            <a:spLocks noGrp="1"/>
          </p:cNvSpPr>
          <p:nvPr>
            <p:ph type="hdr" sz="quarter" idx="10"/>
          </p:nvPr>
        </p:nvSpPr>
        <p:spPr/>
        <p:txBody>
          <a:bodyPr/>
          <a:lstStyle/>
          <a:p>
            <a:r>
              <a:rPr lang="en-US" smtClean="0"/>
              <a:t>Plant Communities</a:t>
            </a:r>
            <a:endParaRPr lang="en-US" dirty="0"/>
          </a:p>
        </p:txBody>
      </p:sp>
      <p:sp>
        <p:nvSpPr>
          <p:cNvPr id="5" name="Date Placeholder 4"/>
          <p:cNvSpPr>
            <a:spLocks noGrp="1"/>
          </p:cNvSpPr>
          <p:nvPr>
            <p:ph type="dt" idx="11"/>
          </p:nvPr>
        </p:nvSpPr>
        <p:spPr/>
        <p:txBody>
          <a:bodyPr/>
          <a:lstStyle/>
          <a:p>
            <a:r>
              <a:rPr lang="en-US" smtClean="0">
                <a:latin typeface="Arial" pitchFamily="34" charset="0"/>
                <a:cs typeface="Arial" pitchFamily="34" charset="0"/>
              </a:rPr>
              <a:t>Natural Resources and Ecology </a:t>
            </a:r>
          </a:p>
          <a:p>
            <a:r>
              <a:rPr lang="en-US" smtClean="0">
                <a:latin typeface="Arial" pitchFamily="34" charset="0"/>
                <a:cs typeface="Arial" pitchFamily="34" charset="0"/>
              </a:rPr>
              <a:t>Unit 6 – Lesson 6.1 All Natural Flora</a:t>
            </a:r>
            <a:endParaRPr lang="en-US" dirty="0"/>
          </a:p>
        </p:txBody>
      </p:sp>
      <p:sp>
        <p:nvSpPr>
          <p:cNvPr id="6" name="Footer Placeholder 5"/>
          <p:cNvSpPr>
            <a:spLocks noGrp="1"/>
          </p:cNvSpPr>
          <p:nvPr>
            <p:ph type="ftr" sz="quarter" idx="12"/>
          </p:nvPr>
        </p:nvSpPr>
        <p:spPr/>
        <p:txBody>
          <a:bodyPr/>
          <a:lstStyle/>
          <a:p>
            <a:r>
              <a:rPr lang="en-US" dirty="0" smtClean="0">
                <a:latin typeface="Arial" pitchFamily="34" charset="0"/>
                <a:cs typeface="Arial" pitchFamily="34" charset="0"/>
              </a:rPr>
              <a:t>Curriculum for Agricultural Science Education</a:t>
            </a:r>
          </a:p>
          <a:p>
            <a:r>
              <a:rPr lang="en-US" dirty="0" smtClean="0">
                <a:latin typeface="Arial" pitchFamily="34" charset="0"/>
                <a:cs typeface="Arial" pitchFamily="34" charset="0"/>
              </a:rPr>
              <a:t>Copyright 2014</a:t>
            </a:r>
          </a:p>
        </p:txBody>
      </p:sp>
      <p:sp>
        <p:nvSpPr>
          <p:cNvPr id="7" name="Slide Number Placeholder 6"/>
          <p:cNvSpPr>
            <a:spLocks noGrp="1"/>
          </p:cNvSpPr>
          <p:nvPr>
            <p:ph type="sldNum" sz="quarter" idx="13"/>
          </p:nvPr>
        </p:nvSpPr>
        <p:spPr/>
        <p:txBody>
          <a:bodyPr/>
          <a:lstStyle/>
          <a:p>
            <a:fld id="{36C789E7-B821-4804-81D0-B1DDBDB5FECC}" type="slidenum">
              <a:rPr lang="en-US" smtClean="0"/>
              <a:t>8</a:t>
            </a:fld>
            <a:endParaRPr lang="en-US"/>
          </a:p>
        </p:txBody>
      </p:sp>
    </p:spTree>
    <p:extLst>
      <p:ext uri="{BB962C8B-B14F-4D97-AF65-F5344CB8AC3E}">
        <p14:creationId xmlns:p14="http://schemas.microsoft.com/office/powerpoint/2010/main" val="102555027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latin typeface="Arial" pitchFamily="34" charset="0"/>
              <a:cs typeface="Arial" pitchFamily="34" charset="0"/>
            </a:endParaRPr>
          </a:p>
        </p:txBody>
      </p:sp>
      <p:sp>
        <p:nvSpPr>
          <p:cNvPr id="4" name="Slide Number Placeholder 3"/>
          <p:cNvSpPr>
            <a:spLocks noGrp="1"/>
          </p:cNvSpPr>
          <p:nvPr>
            <p:ph type="sldNum" sz="quarter" idx="10"/>
          </p:nvPr>
        </p:nvSpPr>
        <p:spPr/>
        <p:txBody>
          <a:bodyPr/>
          <a:lstStyle/>
          <a:p>
            <a:fld id="{36C789E7-B821-4804-81D0-B1DDBDB5FECC}" type="slidenum">
              <a:rPr lang="en-US" smtClean="0"/>
              <a:t>9</a:t>
            </a:fld>
            <a:endParaRPr lang="en-US"/>
          </a:p>
        </p:txBody>
      </p:sp>
      <p:sp>
        <p:nvSpPr>
          <p:cNvPr id="5" name="Footer Placeholder 4"/>
          <p:cNvSpPr>
            <a:spLocks noGrp="1"/>
          </p:cNvSpPr>
          <p:nvPr>
            <p:ph type="ftr" sz="quarter" idx="11"/>
          </p:nvPr>
        </p:nvSpPr>
        <p:spPr/>
        <p:txBody>
          <a:bodyPr/>
          <a:lstStyle/>
          <a:p>
            <a:r>
              <a:rPr lang="en-US" dirty="0" smtClean="0">
                <a:latin typeface="Arial" pitchFamily="34" charset="0"/>
                <a:cs typeface="Arial" pitchFamily="34" charset="0"/>
              </a:rPr>
              <a:t>Curriculum for Agricultural Science Education</a:t>
            </a:r>
          </a:p>
          <a:p>
            <a:r>
              <a:rPr lang="en-US" dirty="0" smtClean="0">
                <a:latin typeface="Arial" pitchFamily="34" charset="0"/>
                <a:cs typeface="Arial" pitchFamily="34" charset="0"/>
              </a:rPr>
              <a:t>Copyright 2014</a:t>
            </a:r>
          </a:p>
        </p:txBody>
      </p:sp>
      <p:sp>
        <p:nvSpPr>
          <p:cNvPr id="8"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pitchFamily="34" charset="0"/>
                <a:cs typeface="Arial" pitchFamily="34" charset="0"/>
              </a:defRPr>
            </a:lvl1pPr>
          </a:lstStyle>
          <a:p>
            <a:r>
              <a:rPr lang="en-US" dirty="0" smtClean="0"/>
              <a:t>Plant Communities</a:t>
            </a:r>
            <a:endParaRPr lang="en-US" dirty="0"/>
          </a:p>
        </p:txBody>
      </p:sp>
      <p:sp>
        <p:nvSpPr>
          <p:cNvPr id="9" name="Date Placeholder 2"/>
          <p:cNvSpPr>
            <a:spLocks noGrp="1"/>
          </p:cNvSpPr>
          <p:nvPr>
            <p:ph type="dt" idx="1"/>
          </p:nvPr>
        </p:nvSpPr>
        <p:spPr>
          <a:xfrm>
            <a:off x="3352800" y="0"/>
            <a:ext cx="3503613" cy="457200"/>
          </a:xfrm>
          <a:prstGeom prst="rect">
            <a:avLst/>
          </a:prstGeom>
        </p:spPr>
        <p:txBody>
          <a:bodyPr vert="horz" lIns="91440" tIns="45720" rIns="91440" bIns="45720" rtlCol="0"/>
          <a:lstStyle>
            <a:lvl1pPr algn="r">
              <a:defRPr sz="1200"/>
            </a:lvl1pPr>
          </a:lstStyle>
          <a:p>
            <a:r>
              <a:rPr lang="en-US" dirty="0" smtClean="0">
                <a:latin typeface="Arial" pitchFamily="34" charset="0"/>
                <a:cs typeface="Arial" pitchFamily="34" charset="0"/>
              </a:rPr>
              <a:t>Natural Resources and Ecology </a:t>
            </a:r>
          </a:p>
          <a:p>
            <a:r>
              <a:rPr lang="en-US" dirty="0" smtClean="0">
                <a:latin typeface="Arial" pitchFamily="34" charset="0"/>
                <a:cs typeface="Arial" pitchFamily="34" charset="0"/>
              </a:rPr>
              <a:t>Unit 6 – Lesson 6.1 All Natural Flora</a:t>
            </a:r>
            <a:endParaRPr lang="en-US" dirty="0"/>
          </a:p>
        </p:txBody>
      </p:sp>
    </p:spTree>
    <p:extLst>
      <p:ext uri="{BB962C8B-B14F-4D97-AF65-F5344CB8AC3E}">
        <p14:creationId xmlns:p14="http://schemas.microsoft.com/office/powerpoint/2010/main" val="306584973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grpSp>
        <p:nvGrpSpPr>
          <p:cNvPr id="7" name="Group 10"/>
          <p:cNvGrpSpPr>
            <a:grpSpLocks/>
          </p:cNvGrpSpPr>
          <p:nvPr userDrawn="1"/>
        </p:nvGrpSpPr>
        <p:grpSpPr bwMode="auto">
          <a:xfrm>
            <a:off x="838200" y="228600"/>
            <a:ext cx="8305800" cy="5480050"/>
            <a:chOff x="528" y="144"/>
            <a:chExt cx="5232" cy="3452"/>
          </a:xfrm>
        </p:grpSpPr>
        <p:pic>
          <p:nvPicPr>
            <p:cNvPr id="8" name="Picture 7"/>
            <p:cNvPicPr>
              <a:picLocks noChangeAspect="1" noChangeArrowheads="1"/>
            </p:cNvPicPr>
            <p:nvPr/>
          </p:nvPicPr>
          <p:blipFill>
            <a:blip r:embed="rId2" cstate="print"/>
            <a:srcRect/>
            <a:stretch>
              <a:fillRect/>
            </a:stretch>
          </p:blipFill>
          <p:spPr bwMode="auto">
            <a:xfrm>
              <a:off x="1200" y="144"/>
              <a:ext cx="3452" cy="3452"/>
            </a:xfrm>
            <a:prstGeom prst="rect">
              <a:avLst/>
            </a:prstGeom>
            <a:noFill/>
            <a:ln w="9525">
              <a:noFill/>
              <a:miter lim="800000"/>
              <a:headEnd/>
              <a:tailEnd/>
            </a:ln>
          </p:spPr>
        </p:pic>
        <p:sp>
          <p:nvSpPr>
            <p:cNvPr id="9" name="Text Box 8"/>
            <p:cNvSpPr txBox="1">
              <a:spLocks noChangeArrowheads="1"/>
            </p:cNvSpPr>
            <p:nvPr/>
          </p:nvSpPr>
          <p:spPr bwMode="auto">
            <a:xfrm>
              <a:off x="528" y="3072"/>
              <a:ext cx="5232" cy="330"/>
            </a:xfrm>
            <a:prstGeom prst="rect">
              <a:avLst/>
            </a:prstGeom>
            <a:solidFill>
              <a:srgbClr val="C4884C"/>
            </a:solidFill>
            <a:ln w="9525">
              <a:noFill/>
              <a:miter lim="800000"/>
              <a:headEnd/>
              <a:tailEnd/>
            </a:ln>
            <a:effectLst/>
          </p:spPr>
          <p:txBody>
            <a:bodyPr>
              <a:spAutoFit/>
            </a:bodyPr>
            <a:lstStyle/>
            <a:p>
              <a:pPr marL="0" marR="0" lvl="0" indent="0" algn="ctr" defTabSz="914400" eaLnBrk="0" fontAlgn="auto" latinLnBrk="0" hangingPunct="0">
                <a:lnSpc>
                  <a:spcPct val="100000"/>
                </a:lnSpc>
                <a:spcBef>
                  <a:spcPct val="50000"/>
                </a:spcBef>
                <a:spcAft>
                  <a:spcPts val="0"/>
                </a:spcAft>
                <a:buClrTx/>
                <a:buSzTx/>
                <a:buFontTx/>
                <a:buNone/>
                <a:tabLst/>
                <a:defRPr/>
              </a:pPr>
              <a:r>
                <a:rPr kumimoji="0" lang="en-US" sz="2800" b="1" i="0" u="none" strike="noStrike" kern="0" cap="none" spc="0" normalizeH="0" baseline="0" noProof="0" dirty="0" smtClean="0">
                  <a:ln>
                    <a:noFill/>
                  </a:ln>
                  <a:solidFill>
                    <a:schemeClr val="bg1"/>
                  </a:solidFill>
                  <a:effectLst/>
                  <a:uLnTx/>
                  <a:uFillTx/>
                  <a:latin typeface="Arial" pitchFamily="34" charset="0"/>
                  <a:cs typeface="Arial" pitchFamily="34" charset="0"/>
                </a:rPr>
                <a:t>Natural Resources and Ecology</a:t>
              </a:r>
              <a:endParaRPr kumimoji="0" lang="en-US" sz="2800" b="1" i="0" u="none" strike="noStrike" kern="0" cap="none" spc="0" normalizeH="0" baseline="0" noProof="0" dirty="0">
                <a:ln>
                  <a:noFill/>
                </a:ln>
                <a:solidFill>
                  <a:schemeClr val="bg1"/>
                </a:solidFill>
                <a:effectLst/>
                <a:uLnTx/>
                <a:uFillTx/>
                <a:latin typeface="Arial" pitchFamily="34" charset="0"/>
                <a:cs typeface="Arial" pitchFamily="34" charset="0"/>
              </a:endParaRPr>
            </a:p>
          </p:txBody>
        </p:sp>
      </p:grpSp>
    </p:spTree>
    <p:extLst>
      <p:ext uri="{BB962C8B-B14F-4D97-AF65-F5344CB8AC3E}">
        <p14:creationId xmlns:p14="http://schemas.microsoft.com/office/powerpoint/2010/main" val="37426855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Slide Number Placeholder 5"/>
          <p:cNvSpPr>
            <a:spLocks noGrp="1"/>
          </p:cNvSpPr>
          <p:nvPr>
            <p:ph type="sldNum" sz="quarter" idx="12"/>
          </p:nvPr>
        </p:nvSpPr>
        <p:spPr/>
        <p:txBody>
          <a:bodyPr/>
          <a:lstStyle/>
          <a:p>
            <a:fld id="{4B98D9DB-9F03-49E4-BBAA-20DA05506B06}" type="slidenum">
              <a:rPr lang="en-US" smtClean="0"/>
              <a:t>‹#›</a:t>
            </a:fld>
            <a:endParaRPr lang="en-US"/>
          </a:p>
        </p:txBody>
      </p:sp>
    </p:spTree>
    <p:extLst>
      <p:ext uri="{BB962C8B-B14F-4D97-AF65-F5344CB8AC3E}">
        <p14:creationId xmlns:p14="http://schemas.microsoft.com/office/powerpoint/2010/main" val="25888729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Tree>
    <p:extLst>
      <p:ext uri="{BB962C8B-B14F-4D97-AF65-F5344CB8AC3E}">
        <p14:creationId xmlns:p14="http://schemas.microsoft.com/office/powerpoint/2010/main" val="41293868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457200" y="18288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828801"/>
            <a:ext cx="4038600" cy="4419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Slide Number Placeholder 6"/>
          <p:cNvSpPr>
            <a:spLocks noGrp="1"/>
          </p:cNvSpPr>
          <p:nvPr>
            <p:ph type="sldNum" sz="quarter" idx="12"/>
          </p:nvPr>
        </p:nvSpPr>
        <p:spPr/>
        <p:txBody>
          <a:bodyPr/>
          <a:lstStyle/>
          <a:p>
            <a:fld id="{4B98D9DB-9F03-49E4-BBAA-20DA05506B06}" type="slidenum">
              <a:rPr lang="en-US" smtClean="0"/>
              <a:t>‹#›</a:t>
            </a:fld>
            <a:endParaRPr lang="en-US"/>
          </a:p>
        </p:txBody>
      </p:sp>
    </p:spTree>
    <p:extLst>
      <p:ext uri="{BB962C8B-B14F-4D97-AF65-F5344CB8AC3E}">
        <p14:creationId xmlns:p14="http://schemas.microsoft.com/office/powerpoint/2010/main" val="73936142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5" name="Slide Number Placeholder 4"/>
          <p:cNvSpPr>
            <a:spLocks noGrp="1"/>
          </p:cNvSpPr>
          <p:nvPr>
            <p:ph type="sldNum" sz="quarter" idx="12"/>
          </p:nvPr>
        </p:nvSpPr>
        <p:spPr/>
        <p:txBody>
          <a:bodyPr/>
          <a:lstStyle/>
          <a:p>
            <a:fld id="{4B98D9DB-9F03-49E4-BBAA-20DA05506B06}" type="slidenum">
              <a:rPr lang="en-US" smtClean="0"/>
              <a:t>‹#›</a:t>
            </a:fld>
            <a:endParaRPr lang="en-US"/>
          </a:p>
        </p:txBody>
      </p:sp>
    </p:spTree>
    <p:extLst>
      <p:ext uri="{BB962C8B-B14F-4D97-AF65-F5344CB8AC3E}">
        <p14:creationId xmlns:p14="http://schemas.microsoft.com/office/powerpoint/2010/main" val="130958170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4B98D9DB-9F03-49E4-BBAA-20DA05506B06}" type="slidenum">
              <a:rPr lang="en-US" smtClean="0"/>
              <a:t>‹#›</a:t>
            </a:fld>
            <a:endParaRPr lang="en-US"/>
          </a:p>
        </p:txBody>
      </p:sp>
    </p:spTree>
    <p:extLst>
      <p:ext uri="{BB962C8B-B14F-4D97-AF65-F5344CB8AC3E}">
        <p14:creationId xmlns:p14="http://schemas.microsoft.com/office/powerpoint/2010/main" val="195904169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084262"/>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770776"/>
            <a:ext cx="8229600" cy="4409306"/>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B98D9DB-9F03-49E4-BBAA-20DA05506B06}" type="slidenum">
              <a:rPr lang="en-US" smtClean="0"/>
              <a:t>‹#›</a:t>
            </a:fld>
            <a:endParaRPr lang="en-US"/>
          </a:p>
        </p:txBody>
      </p:sp>
      <p:sp>
        <p:nvSpPr>
          <p:cNvPr id="7" name="Text Box 7"/>
          <p:cNvSpPr txBox="1">
            <a:spLocks noChangeArrowheads="1"/>
          </p:cNvSpPr>
          <p:nvPr/>
        </p:nvSpPr>
        <p:spPr bwMode="auto">
          <a:xfrm>
            <a:off x="838200" y="1396180"/>
            <a:ext cx="8305800" cy="366713"/>
          </a:xfrm>
          <a:prstGeom prst="rect">
            <a:avLst/>
          </a:prstGeom>
          <a:solidFill>
            <a:srgbClr val="C4884C"/>
          </a:solidFill>
          <a:ln w="9525">
            <a:noFill/>
            <a:miter lim="800000"/>
            <a:headEnd/>
            <a:tailEnd/>
          </a:ln>
          <a:effectLst/>
        </p:spPr>
        <p:txBody>
          <a:bodyPr>
            <a:spAutoFit/>
          </a:bodyPr>
          <a:lstStyle/>
          <a:p>
            <a:pPr marL="0" marR="0" lvl="0" indent="0" defTabSz="914400" eaLnBrk="1" fontAlgn="auto" latinLnBrk="0" hangingPunct="1">
              <a:lnSpc>
                <a:spcPct val="100000"/>
              </a:lnSpc>
              <a:spcBef>
                <a:spcPct val="5000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pic>
        <p:nvPicPr>
          <p:cNvPr id="4" name="Picture 3"/>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7315200" y="6328582"/>
            <a:ext cx="1066892" cy="420660"/>
          </a:xfrm>
          <a:prstGeom prst="rect">
            <a:avLst/>
          </a:prstGeom>
        </p:spPr>
      </p:pic>
    </p:spTree>
    <p:extLst>
      <p:ext uri="{BB962C8B-B14F-4D97-AF65-F5344CB8AC3E}">
        <p14:creationId xmlns:p14="http://schemas.microsoft.com/office/powerpoint/2010/main" val="323411580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4" r:id="rId5"/>
    <p:sldLayoutId id="2147483655" r:id="rId6"/>
  </p:sldLayoutIdLst>
  <p:hf hdr="0" ftr="0" dt="0"/>
  <p:txStyles>
    <p:titleStyle>
      <a:lvl1pPr algn="ctr" defTabSz="914400" rtl="0" eaLnBrk="1" latinLnBrk="0" hangingPunct="1">
        <a:spcBef>
          <a:spcPct val="0"/>
        </a:spcBef>
        <a:buNone/>
        <a:defRPr sz="4400" kern="1200">
          <a:solidFill>
            <a:schemeClr val="tx1"/>
          </a:solidFill>
          <a:latin typeface="Arial" pitchFamily="34" charset="0"/>
          <a:ea typeface="+mj-ea"/>
          <a:cs typeface="Arial" pitchFamily="34" charset="0"/>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hyperlink" Target="http://files.dnr.state.mn.us/eco/mcbs/releve/releve_singlepage.pdf" TargetMode="External"/><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hyperlink" Target="http://www.nrri.umn.edu/worms/research/methods_plants.html" TargetMode="External"/><Relationship Id="rId4" Type="http://schemas.openxmlformats.org/officeDocument/2006/relationships/hyperlink" Target="http://www.sci.sdsu.edu/SERG/techniques/mfps.html"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82932591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Box 5"/>
          <p:cNvSpPr txBox="1">
            <a:spLocks noChangeArrowheads="1"/>
          </p:cNvSpPr>
          <p:nvPr/>
        </p:nvSpPr>
        <p:spPr bwMode="auto">
          <a:xfrm>
            <a:off x="762000" y="1295400"/>
            <a:ext cx="8382000" cy="523220"/>
          </a:xfrm>
          <a:prstGeom prst="rect">
            <a:avLst/>
          </a:prstGeom>
          <a:solidFill>
            <a:srgbClr val="C4884C"/>
          </a:solidFill>
          <a:ln w="9525">
            <a:noFill/>
            <a:miter lim="800000"/>
            <a:headEnd/>
            <a:tailEnd/>
          </a:ln>
          <a:effectLst/>
        </p:spPr>
        <p:txBody>
          <a:bodyPr>
            <a:spAutoFit/>
          </a:bodyPr>
          <a:lstStyle/>
          <a:p>
            <a:pPr marL="0" marR="0" lvl="0" indent="0" algn="ctr" defTabSz="914400" eaLnBrk="0" fontAlgn="auto" latinLnBrk="0" hangingPunct="0">
              <a:lnSpc>
                <a:spcPct val="100000"/>
              </a:lnSpc>
              <a:spcBef>
                <a:spcPct val="50000"/>
              </a:spcBef>
              <a:spcAft>
                <a:spcPts val="0"/>
              </a:spcAft>
              <a:buClrTx/>
              <a:buSzTx/>
              <a:buFontTx/>
              <a:buNone/>
              <a:tabLst/>
              <a:defRPr/>
            </a:pPr>
            <a:r>
              <a:rPr kumimoji="0" lang="en-US" sz="2800" b="1" i="0" u="none" strike="noStrike" kern="0" cap="none" spc="0" normalizeH="0" baseline="0" noProof="0" dirty="0" smtClean="0">
                <a:ln>
                  <a:noFill/>
                </a:ln>
                <a:solidFill>
                  <a:srgbClr val="FFFFFF"/>
                </a:solidFill>
                <a:effectLst/>
                <a:uLnTx/>
                <a:uFillTx/>
                <a:latin typeface="Arial" pitchFamily="34" charset="0"/>
                <a:cs typeface="Arial" pitchFamily="34" charset="0"/>
              </a:rPr>
              <a:t>Natural Resources and Ecology</a:t>
            </a:r>
            <a:endParaRPr kumimoji="0" lang="en-US" sz="2800" b="1" i="0" u="none" strike="noStrike" kern="0" cap="none" spc="0" normalizeH="0" baseline="0" noProof="0" dirty="0">
              <a:ln>
                <a:noFill/>
              </a:ln>
              <a:solidFill>
                <a:srgbClr val="FFFFFF"/>
              </a:solidFill>
              <a:effectLst/>
              <a:uLnTx/>
              <a:uFillTx/>
              <a:latin typeface="Arial" pitchFamily="34" charset="0"/>
              <a:cs typeface="Arial" pitchFamily="34" charset="0"/>
            </a:endParaRPr>
          </a:p>
        </p:txBody>
      </p:sp>
      <p:sp>
        <p:nvSpPr>
          <p:cNvPr id="7" name="Rectangle 4"/>
          <p:cNvSpPr>
            <a:spLocks noGrp="1" noChangeArrowheads="1"/>
          </p:cNvSpPr>
          <p:nvPr>
            <p:ph type="title"/>
          </p:nvPr>
        </p:nvSpPr>
        <p:spPr>
          <a:xfrm>
            <a:off x="533400" y="2667000"/>
            <a:ext cx="8229600" cy="1173163"/>
          </a:xfrm>
          <a:prstGeom prst="rect">
            <a:avLst/>
          </a:prstGeom>
        </p:spPr>
        <p:txBody>
          <a:bodyPr anchor="ctr">
            <a:norm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4400" b="0" i="0" u="none" strike="noStrike" kern="0" cap="none" spc="0" normalizeH="0" baseline="0" noProof="0" dirty="0" smtClean="0">
                <a:ln>
                  <a:noFill/>
                </a:ln>
                <a:solidFill>
                  <a:sysClr val="windowText" lastClr="000000"/>
                </a:solidFill>
                <a:effectLst/>
                <a:uLnTx/>
                <a:uFillTx/>
                <a:latin typeface="Arial" pitchFamily="34" charset="0"/>
                <a:cs typeface="Arial" pitchFamily="34" charset="0"/>
              </a:rPr>
              <a:t>Plant Communities</a:t>
            </a:r>
            <a:endParaRPr kumimoji="0" lang="en-US" sz="4400" b="0" i="0" u="none" strike="noStrike" kern="0" cap="none" spc="0" normalizeH="0" baseline="0" noProof="0" dirty="0">
              <a:ln>
                <a:noFill/>
              </a:ln>
              <a:solidFill>
                <a:sysClr val="windowText" lastClr="000000"/>
              </a:solidFill>
              <a:effectLst/>
              <a:uLnTx/>
              <a:uFillTx/>
              <a:latin typeface="Arial" pitchFamily="34" charset="0"/>
              <a:cs typeface="Arial" pitchFamily="34" charset="0"/>
            </a:endParaRPr>
          </a:p>
        </p:txBody>
      </p:sp>
      <p:sp>
        <p:nvSpPr>
          <p:cNvPr id="8" name="TextBox 7"/>
          <p:cNvSpPr txBox="1"/>
          <p:nvPr/>
        </p:nvSpPr>
        <p:spPr>
          <a:xfrm>
            <a:off x="533400" y="4328359"/>
            <a:ext cx="8077200" cy="58477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3200" b="0" i="0" u="none" strike="noStrike" kern="0" cap="none" spc="0" normalizeH="0" baseline="0" noProof="0" dirty="0" smtClean="0">
                <a:ln>
                  <a:noFill/>
                </a:ln>
                <a:solidFill>
                  <a:sysClr val="windowText" lastClr="000000"/>
                </a:solidFill>
                <a:effectLst/>
                <a:uLnTx/>
                <a:uFillTx/>
                <a:latin typeface="Arial" pitchFamily="34" charset="0"/>
                <a:cs typeface="Arial" pitchFamily="34" charset="0"/>
              </a:rPr>
              <a:t>Unit 6 – Lesson 6.1 All Natural</a:t>
            </a:r>
            <a:r>
              <a:rPr kumimoji="0" lang="en-US" sz="3200" b="0" i="0" u="none" strike="noStrike" kern="0" cap="none" spc="0" normalizeH="0" noProof="0" dirty="0" smtClean="0">
                <a:ln>
                  <a:noFill/>
                </a:ln>
                <a:solidFill>
                  <a:sysClr val="windowText" lastClr="000000"/>
                </a:solidFill>
                <a:effectLst/>
                <a:uLnTx/>
                <a:uFillTx/>
                <a:latin typeface="Arial" pitchFamily="34" charset="0"/>
                <a:cs typeface="Arial" pitchFamily="34" charset="0"/>
              </a:rPr>
              <a:t> Flora</a:t>
            </a:r>
            <a:endParaRPr kumimoji="0" lang="en-US" sz="3200" b="0" i="0" u="none" strike="noStrike" kern="0" cap="none" spc="0" normalizeH="0" baseline="0" noProof="0" dirty="0">
              <a:ln>
                <a:noFill/>
              </a:ln>
              <a:solidFill>
                <a:sysClr val="windowText" lastClr="000000"/>
              </a:solidFill>
              <a:effectLst/>
              <a:uLnTx/>
              <a:uFillTx/>
              <a:latin typeface="Arial" pitchFamily="34" charset="0"/>
              <a:cs typeface="Arial" pitchFamily="34" charset="0"/>
            </a:endParaRPr>
          </a:p>
        </p:txBody>
      </p:sp>
      <p:sp>
        <p:nvSpPr>
          <p:cNvPr id="9" name="Slide Number Placeholder 8"/>
          <p:cNvSpPr>
            <a:spLocks noGrp="1"/>
          </p:cNvSpPr>
          <p:nvPr>
            <p:ph type="sldNum" sz="quarter" idx="4294967295"/>
          </p:nvPr>
        </p:nvSpPr>
        <p:spPr>
          <a:xfrm>
            <a:off x="6553200" y="6356350"/>
            <a:ext cx="2133600" cy="365125"/>
          </a:xfrm>
          <a:prstGeom prst="rect">
            <a:avLst/>
          </a:prstGeom>
        </p:spPr>
        <p:txBody>
          <a:bodyPr/>
          <a:lstStyle/>
          <a:p>
            <a:fld id="{4B98D9DB-9F03-49E4-BBAA-20DA05506B06}" type="slidenum">
              <a:rPr lang="en-US" smtClean="0"/>
              <a:t>2</a:t>
            </a:fld>
            <a:endParaRPr lang="en-US"/>
          </a:p>
        </p:txBody>
      </p:sp>
    </p:spTree>
    <p:extLst>
      <p:ext uri="{BB962C8B-B14F-4D97-AF65-F5344CB8AC3E}">
        <p14:creationId xmlns:p14="http://schemas.microsoft.com/office/powerpoint/2010/main" val="170660613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Plant Communities</a:t>
            </a:r>
            <a:endParaRPr lang="en-US" dirty="0"/>
          </a:p>
        </p:txBody>
      </p:sp>
      <p:pic>
        <p:nvPicPr>
          <p:cNvPr id="9" name="Content Placeholder 8"/>
          <p:cNvPicPr>
            <a:picLocks noGrp="1" noChangeAspect="1"/>
          </p:cNvPicPr>
          <p:nvPr>
            <p:ph sz="half" idx="1"/>
          </p:nvPr>
        </p:nvPicPr>
        <p:blipFill>
          <a:blip r:embed="rId3">
            <a:extLst>
              <a:ext uri="{28A0092B-C50C-407E-A947-70E740481C1C}">
                <a14:useLocalDpi xmlns:a14="http://schemas.microsoft.com/office/drawing/2010/main" val="0"/>
              </a:ext>
            </a:extLst>
          </a:blip>
          <a:stretch>
            <a:fillRect/>
          </a:stretch>
        </p:blipFill>
        <p:spPr>
          <a:xfrm>
            <a:off x="967846" y="1828800"/>
            <a:ext cx="3017308" cy="4525963"/>
          </a:xfrm>
        </p:spPr>
      </p:pic>
      <p:sp>
        <p:nvSpPr>
          <p:cNvPr id="4" name="Slide Number Placeholder 3"/>
          <p:cNvSpPr>
            <a:spLocks noGrp="1"/>
          </p:cNvSpPr>
          <p:nvPr>
            <p:ph type="sldNum" sz="quarter" idx="12"/>
          </p:nvPr>
        </p:nvSpPr>
        <p:spPr/>
        <p:txBody>
          <a:bodyPr/>
          <a:lstStyle/>
          <a:p>
            <a:fld id="{4B98D9DB-9F03-49E4-BBAA-20DA05506B06}" type="slidenum">
              <a:rPr lang="en-US" smtClean="0"/>
              <a:t>3</a:t>
            </a:fld>
            <a:endParaRPr lang="en-US"/>
          </a:p>
        </p:txBody>
      </p:sp>
      <p:sp>
        <p:nvSpPr>
          <p:cNvPr id="2" name="TextBox 1"/>
          <p:cNvSpPr txBox="1"/>
          <p:nvPr/>
        </p:nvSpPr>
        <p:spPr>
          <a:xfrm>
            <a:off x="4495800" y="2514600"/>
            <a:ext cx="4114800" cy="2554545"/>
          </a:xfrm>
          <a:prstGeom prst="rect">
            <a:avLst/>
          </a:prstGeom>
          <a:noFill/>
        </p:spPr>
        <p:txBody>
          <a:bodyPr wrap="square" rtlCol="0">
            <a:spAutoFit/>
          </a:bodyPr>
          <a:lstStyle/>
          <a:p>
            <a:r>
              <a:rPr lang="en-US" sz="3200" dirty="0" smtClean="0">
                <a:latin typeface="Arial" pitchFamily="34" charset="0"/>
                <a:cs typeface="Arial" pitchFamily="34" charset="0"/>
              </a:rPr>
              <a:t>A plant community is the group of plant populations that exist in a shared habitat or environment.</a:t>
            </a:r>
            <a:endParaRPr lang="en-US" sz="3200" dirty="0">
              <a:latin typeface="Arial" pitchFamily="34" charset="0"/>
              <a:cs typeface="Arial" pitchFamily="34" charset="0"/>
            </a:endParaRPr>
          </a:p>
        </p:txBody>
      </p:sp>
    </p:spTree>
    <p:extLst>
      <p:ext uri="{BB962C8B-B14F-4D97-AF65-F5344CB8AC3E}">
        <p14:creationId xmlns:p14="http://schemas.microsoft.com/office/powerpoint/2010/main" val="230155352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en-US" dirty="0" smtClean="0"/>
              <a:t>Purpose of Plants </a:t>
            </a:r>
            <a:r>
              <a:rPr lang="en-US" dirty="0"/>
              <a:t>in </a:t>
            </a:r>
            <a:r>
              <a:rPr lang="en-US" dirty="0" smtClean="0"/>
              <a:t>Ecosystems</a:t>
            </a:r>
            <a:endParaRPr lang="en-US" dirty="0"/>
          </a:p>
        </p:txBody>
      </p:sp>
      <p:sp>
        <p:nvSpPr>
          <p:cNvPr id="6" name="Content Placeholder 5"/>
          <p:cNvSpPr>
            <a:spLocks noGrp="1"/>
          </p:cNvSpPr>
          <p:nvPr>
            <p:ph idx="1"/>
          </p:nvPr>
        </p:nvSpPr>
        <p:spPr>
          <a:xfrm>
            <a:off x="381000" y="1981200"/>
            <a:ext cx="8229600" cy="4706224"/>
          </a:xfrm>
        </p:spPr>
        <p:txBody>
          <a:bodyPr>
            <a:normAutofit lnSpcReduction="10000"/>
          </a:bodyPr>
          <a:lstStyle/>
          <a:p>
            <a:r>
              <a:rPr lang="en-US" dirty="0" smtClean="0"/>
              <a:t>Provide energy by capturing light energy radiated from the sun and converting it to sugars and starches</a:t>
            </a:r>
          </a:p>
          <a:p>
            <a:endParaRPr lang="en-US" sz="1400" dirty="0" smtClean="0"/>
          </a:p>
          <a:p>
            <a:r>
              <a:rPr lang="en-US" dirty="0" smtClean="0"/>
              <a:t>Are autotrophic – make their own food</a:t>
            </a:r>
          </a:p>
          <a:p>
            <a:endParaRPr lang="en-US" sz="1400" dirty="0" smtClean="0"/>
          </a:p>
          <a:p>
            <a:r>
              <a:rPr lang="en-US" dirty="0" smtClean="0"/>
              <a:t>Provide habitat</a:t>
            </a:r>
          </a:p>
          <a:p>
            <a:endParaRPr lang="en-US" sz="1500" dirty="0" smtClean="0"/>
          </a:p>
          <a:p>
            <a:r>
              <a:rPr lang="en-US" dirty="0" smtClean="0"/>
              <a:t>Make oxygen</a:t>
            </a:r>
          </a:p>
          <a:p>
            <a:endParaRPr lang="en-US" sz="1500" dirty="0" smtClean="0"/>
          </a:p>
          <a:p>
            <a:r>
              <a:rPr lang="en-US" dirty="0" smtClean="0"/>
              <a:t>Protect water quality</a:t>
            </a:r>
          </a:p>
          <a:p>
            <a:endParaRPr lang="en-US" dirty="0" smtClean="0"/>
          </a:p>
          <a:p>
            <a:endParaRPr lang="en-US" dirty="0" smtClean="0"/>
          </a:p>
          <a:p>
            <a:endParaRPr lang="en-US" dirty="0"/>
          </a:p>
        </p:txBody>
      </p:sp>
      <p:sp>
        <p:nvSpPr>
          <p:cNvPr id="4" name="Slide Number Placeholder 3"/>
          <p:cNvSpPr>
            <a:spLocks noGrp="1"/>
          </p:cNvSpPr>
          <p:nvPr>
            <p:ph type="sldNum" sz="quarter" idx="12"/>
          </p:nvPr>
        </p:nvSpPr>
        <p:spPr/>
        <p:txBody>
          <a:bodyPr/>
          <a:lstStyle/>
          <a:p>
            <a:fld id="{4B98D9DB-9F03-49E4-BBAA-20DA05506B06}" type="slidenum">
              <a:rPr lang="en-US" smtClean="0"/>
              <a:t>4</a:t>
            </a:fld>
            <a:endParaRPr lang="en-US"/>
          </a:p>
        </p:txBody>
      </p:sp>
    </p:spTree>
    <p:extLst>
      <p:ext uri="{BB962C8B-B14F-4D97-AF65-F5344CB8AC3E}">
        <p14:creationId xmlns:p14="http://schemas.microsoft.com/office/powerpoint/2010/main" val="175915224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Biodiversity</a:t>
            </a:r>
            <a:endParaRPr lang="en-US" dirty="0"/>
          </a:p>
        </p:txBody>
      </p:sp>
      <p:sp>
        <p:nvSpPr>
          <p:cNvPr id="5" name="Content Placeholder 4"/>
          <p:cNvSpPr>
            <a:spLocks noGrp="1"/>
          </p:cNvSpPr>
          <p:nvPr>
            <p:ph sz="half" idx="1"/>
          </p:nvPr>
        </p:nvSpPr>
        <p:spPr>
          <a:xfrm>
            <a:off x="533400" y="4724400"/>
            <a:ext cx="8077200" cy="1447800"/>
          </a:xfrm>
        </p:spPr>
        <p:txBody>
          <a:bodyPr/>
          <a:lstStyle/>
          <a:p>
            <a:pPr marL="0" indent="0">
              <a:buNone/>
            </a:pPr>
            <a:r>
              <a:rPr lang="en-US" b="1" dirty="0"/>
              <a:t>Biodiversity</a:t>
            </a:r>
            <a:r>
              <a:rPr lang="en-US" dirty="0"/>
              <a:t> is the degree of variation of life forms within a given </a:t>
            </a:r>
            <a:r>
              <a:rPr lang="en-US" dirty="0" smtClean="0"/>
              <a:t>ecosystem</a:t>
            </a:r>
            <a:r>
              <a:rPr lang="en-US" dirty="0"/>
              <a:t>, biome, or </a:t>
            </a:r>
            <a:r>
              <a:rPr lang="en-US" dirty="0" smtClean="0"/>
              <a:t>planet</a:t>
            </a:r>
            <a:r>
              <a:rPr lang="en-US" dirty="0"/>
              <a:t>.</a:t>
            </a:r>
          </a:p>
        </p:txBody>
      </p:sp>
      <p:pic>
        <p:nvPicPr>
          <p:cNvPr id="7" name="Content Placeholder 6"/>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2057400" y="1905000"/>
            <a:ext cx="4038600" cy="2533259"/>
          </a:xfrm>
        </p:spPr>
      </p:pic>
      <p:sp>
        <p:nvSpPr>
          <p:cNvPr id="4" name="Slide Number Placeholder 3"/>
          <p:cNvSpPr>
            <a:spLocks noGrp="1"/>
          </p:cNvSpPr>
          <p:nvPr>
            <p:ph type="sldNum" sz="quarter" idx="12"/>
          </p:nvPr>
        </p:nvSpPr>
        <p:spPr/>
        <p:txBody>
          <a:bodyPr/>
          <a:lstStyle/>
          <a:p>
            <a:fld id="{4B98D9DB-9F03-49E4-BBAA-20DA05506B06}" type="slidenum">
              <a:rPr lang="en-US" smtClean="0"/>
              <a:t>5</a:t>
            </a:fld>
            <a:endParaRPr lang="en-US"/>
          </a:p>
        </p:txBody>
      </p:sp>
    </p:spTree>
    <p:extLst>
      <p:ext uri="{BB962C8B-B14F-4D97-AF65-F5344CB8AC3E}">
        <p14:creationId xmlns:p14="http://schemas.microsoft.com/office/powerpoint/2010/main" val="318197733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Need for Plant Sampling</a:t>
            </a:r>
            <a:endParaRPr lang="en-US" dirty="0"/>
          </a:p>
        </p:txBody>
      </p:sp>
      <p:sp>
        <p:nvSpPr>
          <p:cNvPr id="3" name="Content Placeholder 2"/>
          <p:cNvSpPr>
            <a:spLocks noGrp="1"/>
          </p:cNvSpPr>
          <p:nvPr>
            <p:ph sz="half" idx="1"/>
          </p:nvPr>
        </p:nvSpPr>
        <p:spPr>
          <a:xfrm>
            <a:off x="457200" y="1828800"/>
            <a:ext cx="5105400" cy="4525963"/>
          </a:xfrm>
        </p:spPr>
        <p:txBody>
          <a:bodyPr>
            <a:normAutofit/>
          </a:bodyPr>
          <a:lstStyle/>
          <a:p>
            <a:r>
              <a:rPr lang="en-US" dirty="0" smtClean="0"/>
              <a:t>To determine the </a:t>
            </a:r>
            <a:r>
              <a:rPr lang="en-US" dirty="0"/>
              <a:t>composition and diversity of the plant community of interest. </a:t>
            </a:r>
          </a:p>
          <a:p>
            <a:r>
              <a:rPr lang="en-US" dirty="0" smtClean="0"/>
              <a:t>A </a:t>
            </a:r>
            <a:r>
              <a:rPr lang="en-US" dirty="0"/>
              <a:t>plot size should be large enough to include significant numbers of individuals, but small enough so that plants can be separated, counted, and </a:t>
            </a:r>
            <a:r>
              <a:rPr lang="en-US" dirty="0" smtClean="0"/>
              <a:t>measured.</a:t>
            </a:r>
            <a:endParaRPr lang="en-US" dirty="0"/>
          </a:p>
          <a:p>
            <a:endParaRPr lang="en-US" dirty="0"/>
          </a:p>
        </p:txBody>
      </p:sp>
      <p:pic>
        <p:nvPicPr>
          <p:cNvPr id="6" name="Content Placeholder 5"/>
          <p:cNvPicPr>
            <a:picLocks noGrp="1" noChangeAspect="1"/>
          </p:cNvPicPr>
          <p:nvPr>
            <p:ph sz="half" idx="2"/>
          </p:nvPr>
        </p:nvPicPr>
        <p:blipFill>
          <a:blip r:embed="rId3" cstate="print">
            <a:extLst>
              <a:ext uri="{28A0092B-C50C-407E-A947-70E740481C1C}">
                <a14:useLocalDpi xmlns:a14="http://schemas.microsoft.com/office/drawing/2010/main" val="0"/>
              </a:ext>
            </a:extLst>
          </a:blip>
          <a:stretch>
            <a:fillRect/>
          </a:stretch>
        </p:blipFill>
        <p:spPr>
          <a:xfrm>
            <a:off x="5791200" y="2209800"/>
            <a:ext cx="2319212" cy="3474720"/>
          </a:xfrm>
        </p:spPr>
      </p:pic>
      <p:sp>
        <p:nvSpPr>
          <p:cNvPr id="5" name="Slide Number Placeholder 4"/>
          <p:cNvSpPr>
            <a:spLocks noGrp="1"/>
          </p:cNvSpPr>
          <p:nvPr>
            <p:ph type="sldNum" sz="quarter" idx="12"/>
          </p:nvPr>
        </p:nvSpPr>
        <p:spPr/>
        <p:txBody>
          <a:bodyPr/>
          <a:lstStyle/>
          <a:p>
            <a:fld id="{4B98D9DB-9F03-49E4-BBAA-20DA05506B06}" type="slidenum">
              <a:rPr lang="en-US" smtClean="0"/>
              <a:t>6</a:t>
            </a:fld>
            <a:endParaRPr lang="en-US"/>
          </a:p>
        </p:txBody>
      </p:sp>
    </p:spTree>
    <p:extLst>
      <p:ext uri="{BB962C8B-B14F-4D97-AF65-F5344CB8AC3E}">
        <p14:creationId xmlns:p14="http://schemas.microsoft.com/office/powerpoint/2010/main" val="119067734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t>Plant Sampling Techniques</a:t>
            </a:r>
            <a:endParaRPr lang="en-US" dirty="0"/>
          </a:p>
        </p:txBody>
      </p:sp>
      <p:sp>
        <p:nvSpPr>
          <p:cNvPr id="7" name="Content Placeholder 6"/>
          <p:cNvSpPr>
            <a:spLocks noGrp="1"/>
          </p:cNvSpPr>
          <p:nvPr>
            <p:ph idx="1"/>
          </p:nvPr>
        </p:nvSpPr>
        <p:spPr/>
        <p:txBody>
          <a:bodyPr>
            <a:normAutofit fontScale="77500" lnSpcReduction="20000"/>
          </a:bodyPr>
          <a:lstStyle/>
          <a:p>
            <a:r>
              <a:rPr lang="en-US" b="1" i="1" dirty="0" smtClean="0"/>
              <a:t>Quadrats</a:t>
            </a:r>
            <a:r>
              <a:rPr lang="en-US" dirty="0" smtClean="0"/>
              <a:t> – plots of standard size that can restrict the area to be sampled</a:t>
            </a:r>
          </a:p>
          <a:p>
            <a:r>
              <a:rPr lang="en-US" b="1" i="1" dirty="0" err="1" smtClean="0"/>
              <a:t>Relevé</a:t>
            </a:r>
            <a:r>
              <a:rPr lang="en-US" dirty="0" smtClean="0"/>
              <a:t> – the </a:t>
            </a:r>
            <a:r>
              <a:rPr lang="en-US" dirty="0"/>
              <a:t>surveyor </a:t>
            </a:r>
            <a:r>
              <a:rPr lang="en-US" dirty="0" smtClean="0"/>
              <a:t>walks </a:t>
            </a:r>
            <a:r>
              <a:rPr lang="en-US" dirty="0"/>
              <a:t>though each stand recording all of the species encountered and describing the habitat and soil </a:t>
            </a:r>
            <a:r>
              <a:rPr lang="en-US" dirty="0" smtClean="0"/>
              <a:t>profile</a:t>
            </a:r>
          </a:p>
          <a:p>
            <a:r>
              <a:rPr lang="en-US" b="1" i="1" dirty="0"/>
              <a:t>Plot-less </a:t>
            </a:r>
            <a:r>
              <a:rPr lang="en-US" b="1" i="1" dirty="0" smtClean="0"/>
              <a:t>sampling </a:t>
            </a:r>
            <a:r>
              <a:rPr lang="en-US" dirty="0" smtClean="0"/>
              <a:t>– involves </a:t>
            </a:r>
            <a:r>
              <a:rPr lang="en-US" dirty="0"/>
              <a:t>the use of </a:t>
            </a:r>
            <a:r>
              <a:rPr lang="en-US" dirty="0" smtClean="0"/>
              <a:t>sampling using points within a certain distance</a:t>
            </a:r>
          </a:p>
          <a:p>
            <a:r>
              <a:rPr lang="en-US" b="1" i="1" dirty="0"/>
              <a:t>Distance </a:t>
            </a:r>
            <a:r>
              <a:rPr lang="en-US" b="1" i="1" dirty="0" smtClean="0"/>
              <a:t>methods </a:t>
            </a:r>
            <a:r>
              <a:rPr lang="en-US" dirty="0" smtClean="0"/>
              <a:t>– measure </a:t>
            </a:r>
            <a:r>
              <a:rPr lang="en-US" dirty="0"/>
              <a:t>the distance from a sampling point </a:t>
            </a:r>
            <a:r>
              <a:rPr lang="en-US" dirty="0" smtClean="0"/>
              <a:t>or plant </a:t>
            </a:r>
            <a:r>
              <a:rPr lang="en-US" dirty="0"/>
              <a:t>to the nearest plant </a:t>
            </a:r>
            <a:endParaRPr lang="en-US" dirty="0" smtClean="0"/>
          </a:p>
          <a:p>
            <a:r>
              <a:rPr lang="en-US" b="1" i="1" dirty="0" smtClean="0"/>
              <a:t>Sampling </a:t>
            </a:r>
            <a:r>
              <a:rPr lang="en-US" b="1" i="1" dirty="0"/>
              <a:t>with aerial </a:t>
            </a:r>
            <a:r>
              <a:rPr lang="en-US" b="1" i="1" dirty="0" smtClean="0"/>
              <a:t>photographs </a:t>
            </a:r>
            <a:r>
              <a:rPr lang="en-US" dirty="0" smtClean="0"/>
              <a:t>– using </a:t>
            </a:r>
            <a:r>
              <a:rPr lang="en-US" dirty="0"/>
              <a:t>large scale (1:200) color or infra-red photographs are useful for mapping and recording individual plant species in a range of vegetation types</a:t>
            </a:r>
          </a:p>
        </p:txBody>
      </p:sp>
      <p:sp>
        <p:nvSpPr>
          <p:cNvPr id="5" name="Slide Number Placeholder 4"/>
          <p:cNvSpPr>
            <a:spLocks noGrp="1"/>
          </p:cNvSpPr>
          <p:nvPr>
            <p:ph type="sldNum" sz="quarter" idx="12"/>
          </p:nvPr>
        </p:nvSpPr>
        <p:spPr/>
        <p:txBody>
          <a:bodyPr/>
          <a:lstStyle/>
          <a:p>
            <a:fld id="{4B98D9DB-9F03-49E4-BBAA-20DA05506B06}" type="slidenum">
              <a:rPr lang="en-US" smtClean="0"/>
              <a:t>7</a:t>
            </a:fld>
            <a:endParaRPr lang="en-US"/>
          </a:p>
        </p:txBody>
      </p:sp>
    </p:spTree>
    <p:extLst>
      <p:ext uri="{BB962C8B-B14F-4D97-AF65-F5344CB8AC3E}">
        <p14:creationId xmlns:p14="http://schemas.microsoft.com/office/powerpoint/2010/main" val="244966777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Relevé</a:t>
            </a:r>
            <a:endParaRPr lang="en-US" dirty="0"/>
          </a:p>
        </p:txBody>
      </p:sp>
      <p:sp>
        <p:nvSpPr>
          <p:cNvPr id="3" name="Content Placeholder 2"/>
          <p:cNvSpPr>
            <a:spLocks noGrp="1"/>
          </p:cNvSpPr>
          <p:nvPr>
            <p:ph idx="1"/>
          </p:nvPr>
        </p:nvSpPr>
        <p:spPr/>
        <p:txBody>
          <a:bodyPr>
            <a:normAutofit/>
          </a:bodyPr>
          <a:lstStyle/>
          <a:p>
            <a:r>
              <a:rPr lang="en-US" dirty="0" smtClean="0"/>
              <a:t>An organized list of plant diversity</a:t>
            </a:r>
          </a:p>
          <a:p>
            <a:pPr lvl="1"/>
            <a:r>
              <a:rPr lang="en-US" dirty="0" smtClean="0"/>
              <a:t>Developed through a specific process of identifying plants</a:t>
            </a:r>
          </a:p>
          <a:p>
            <a:pPr lvl="1"/>
            <a:r>
              <a:rPr lang="en-US" dirty="0" smtClean="0"/>
              <a:t>Categorize plants by canopy height </a:t>
            </a:r>
          </a:p>
          <a:p>
            <a:pPr lvl="1"/>
            <a:r>
              <a:rPr lang="en-US" dirty="0" smtClean="0"/>
              <a:t>Categorize plants by coverage</a:t>
            </a:r>
          </a:p>
          <a:p>
            <a:pPr lvl="1"/>
            <a:r>
              <a:rPr lang="en-US" dirty="0" smtClean="0"/>
              <a:t>Categorize by habitat</a:t>
            </a:r>
          </a:p>
        </p:txBody>
      </p:sp>
      <p:sp>
        <p:nvSpPr>
          <p:cNvPr id="4" name="Slide Number Placeholder 3"/>
          <p:cNvSpPr>
            <a:spLocks noGrp="1"/>
          </p:cNvSpPr>
          <p:nvPr>
            <p:ph type="sldNum" sz="quarter" idx="12"/>
          </p:nvPr>
        </p:nvSpPr>
        <p:spPr/>
        <p:txBody>
          <a:bodyPr/>
          <a:lstStyle/>
          <a:p>
            <a:fld id="{4B98D9DB-9F03-49E4-BBAA-20DA05506B06}" type="slidenum">
              <a:rPr lang="en-US" smtClean="0"/>
              <a:t>8</a:t>
            </a:fld>
            <a:endParaRPr lang="en-US"/>
          </a:p>
        </p:txBody>
      </p:sp>
    </p:spTree>
    <p:extLst>
      <p:ext uri="{BB962C8B-B14F-4D97-AF65-F5344CB8AC3E}">
        <p14:creationId xmlns:p14="http://schemas.microsoft.com/office/powerpoint/2010/main" val="300010604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Arial" pitchFamily="34" charset="0"/>
                <a:cs typeface="Arial" pitchFamily="34" charset="0"/>
              </a:rPr>
              <a:t>References</a:t>
            </a:r>
            <a:endParaRPr lang="en-US" dirty="0">
              <a:latin typeface="Arial" pitchFamily="34" charset="0"/>
              <a:cs typeface="Arial" pitchFamily="34" charset="0"/>
            </a:endParaRPr>
          </a:p>
        </p:txBody>
      </p:sp>
      <p:sp>
        <p:nvSpPr>
          <p:cNvPr id="3" name="Content Placeholder 2"/>
          <p:cNvSpPr>
            <a:spLocks noGrp="1"/>
          </p:cNvSpPr>
          <p:nvPr>
            <p:ph idx="1"/>
          </p:nvPr>
        </p:nvSpPr>
        <p:spPr>
          <a:xfrm>
            <a:off x="457200" y="1828800"/>
            <a:ext cx="8229600" cy="4351282"/>
          </a:xfrm>
        </p:spPr>
        <p:txBody>
          <a:bodyPr>
            <a:normAutofit fontScale="70000" lnSpcReduction="20000"/>
          </a:bodyPr>
          <a:lstStyle/>
          <a:p>
            <a:pPr marL="457200" indent="-457200">
              <a:buNone/>
            </a:pPr>
            <a:r>
              <a:rPr lang="en-US" dirty="0"/>
              <a:t>Herren, R. V., &amp; Donahue, R. L. (2000). </a:t>
            </a:r>
            <a:r>
              <a:rPr lang="en-US" i="1" dirty="0"/>
              <a:t>Delmar’s agriscience dictionary with searchable CD-ROM</a:t>
            </a:r>
            <a:r>
              <a:rPr lang="en-US" dirty="0"/>
              <a:t>. Albany, NY: Delmar</a:t>
            </a:r>
            <a:r>
              <a:rPr lang="en-US" dirty="0" smtClean="0"/>
              <a:t>.</a:t>
            </a:r>
          </a:p>
          <a:p>
            <a:pPr marL="457200" indent="-457200">
              <a:buNone/>
            </a:pPr>
            <a:r>
              <a:rPr lang="en-US" dirty="0"/>
              <a:t>Minnesota Department of Natural Resources. (2007). </a:t>
            </a:r>
            <a:r>
              <a:rPr lang="en-US" i="1" dirty="0"/>
              <a:t>A handbook for collecting vegetation plot data: The </a:t>
            </a:r>
            <a:r>
              <a:rPr lang="en-US" i="1" dirty="0" err="1" smtClean="0"/>
              <a:t>relevé</a:t>
            </a:r>
            <a:r>
              <a:rPr lang="en-US" i="1" dirty="0" smtClean="0"/>
              <a:t> </a:t>
            </a:r>
            <a:r>
              <a:rPr lang="en-US" i="1" dirty="0"/>
              <a:t>method</a:t>
            </a:r>
            <a:r>
              <a:rPr lang="en-US" dirty="0"/>
              <a:t>. </a:t>
            </a:r>
            <a:r>
              <a:rPr lang="en-US"/>
              <a:t>Retrieved </a:t>
            </a:r>
            <a:r>
              <a:rPr lang="en-US" smtClean="0"/>
              <a:t>from </a:t>
            </a:r>
            <a:r>
              <a:rPr lang="en-US" dirty="0" smtClean="0">
                <a:hlinkClick r:id="rId3"/>
              </a:rPr>
              <a:t>http</a:t>
            </a:r>
            <a:r>
              <a:rPr lang="en-US" dirty="0">
                <a:hlinkClick r:id="rId3"/>
              </a:rPr>
              <a:t>://files.dnr.state.mn.us/eco/mcbs/releve/releve_singlepage.pdf</a:t>
            </a:r>
            <a:endParaRPr lang="en-US" dirty="0"/>
          </a:p>
          <a:p>
            <a:pPr marL="457200" indent="-457200">
              <a:buNone/>
            </a:pPr>
            <a:r>
              <a:rPr lang="en-US" dirty="0" smtClean="0"/>
              <a:t>Soil Restoration Ecology Group-California Department of Transportation. (1993). </a:t>
            </a:r>
            <a:r>
              <a:rPr lang="en-US" i="1" dirty="0" smtClean="0"/>
              <a:t>Plant sampling techniques</a:t>
            </a:r>
            <a:r>
              <a:rPr lang="en-US" dirty="0" smtClean="0"/>
              <a:t>. Retrieved from </a:t>
            </a:r>
            <a:r>
              <a:rPr lang="en-US" dirty="0">
                <a:hlinkClick r:id="rId4"/>
              </a:rPr>
              <a:t>http://</a:t>
            </a:r>
            <a:r>
              <a:rPr lang="en-US" dirty="0" smtClean="0">
                <a:hlinkClick r:id="rId4"/>
              </a:rPr>
              <a:t>www.sci.sdsu.edu/SERG/techniques/mfps.html</a:t>
            </a:r>
            <a:r>
              <a:rPr lang="en-US" dirty="0" smtClean="0"/>
              <a:t>  </a:t>
            </a:r>
          </a:p>
          <a:p>
            <a:pPr marL="457200" indent="-457200">
              <a:buNone/>
            </a:pPr>
            <a:r>
              <a:rPr lang="en-US" dirty="0" smtClean="0"/>
              <a:t>Worm watch. (2011). </a:t>
            </a:r>
            <a:r>
              <a:rPr lang="en-US" i="1" dirty="0" smtClean="0"/>
              <a:t>Research methods: Sampling plant diversity</a:t>
            </a:r>
            <a:r>
              <a:rPr lang="en-US" dirty="0" smtClean="0"/>
              <a:t>. </a:t>
            </a:r>
            <a:r>
              <a:rPr lang="en-US" dirty="0"/>
              <a:t>Retrieved </a:t>
            </a:r>
            <a:r>
              <a:rPr lang="en-US" dirty="0" smtClean="0"/>
              <a:t>from </a:t>
            </a:r>
            <a:r>
              <a:rPr lang="en-US" dirty="0">
                <a:hlinkClick r:id="rId5"/>
              </a:rPr>
              <a:t>http://</a:t>
            </a:r>
            <a:r>
              <a:rPr lang="en-US" dirty="0" smtClean="0">
                <a:hlinkClick r:id="rId5"/>
              </a:rPr>
              <a:t>www.nrri.umn.edu/worms/research/methods_plants.html</a:t>
            </a:r>
            <a:r>
              <a:rPr lang="en-US" dirty="0" smtClean="0"/>
              <a:t> </a:t>
            </a:r>
            <a:endParaRPr lang="en-US" dirty="0"/>
          </a:p>
        </p:txBody>
      </p:sp>
      <p:sp>
        <p:nvSpPr>
          <p:cNvPr id="4" name="Slide Number Placeholder 3"/>
          <p:cNvSpPr>
            <a:spLocks noGrp="1"/>
          </p:cNvSpPr>
          <p:nvPr>
            <p:ph type="sldNum" sz="quarter" idx="12"/>
          </p:nvPr>
        </p:nvSpPr>
        <p:spPr/>
        <p:txBody>
          <a:bodyPr/>
          <a:lstStyle/>
          <a:p>
            <a:fld id="{4B98D9DB-9F03-49E4-BBAA-20DA05506B06}" type="slidenum">
              <a:rPr lang="en-US" smtClean="0"/>
              <a:t>9</a:t>
            </a:fld>
            <a:endParaRPr lang="en-US"/>
          </a:p>
        </p:txBody>
      </p:sp>
    </p:spTree>
    <p:extLst>
      <p:ext uri="{BB962C8B-B14F-4D97-AF65-F5344CB8AC3E}">
        <p14:creationId xmlns:p14="http://schemas.microsoft.com/office/powerpoint/2010/main" val="2973683724"/>
      </p:ext>
    </p:extLst>
  </p:cSld>
  <p:clrMapOvr>
    <a:masterClrMapping/>
  </p:clrMapOvr>
  <p:timing>
    <p:tnLst>
      <p:par>
        <p:cTn id="1" dur="indefinite" restart="never" nodeType="tmRoot"/>
      </p:par>
    </p:tnLst>
  </p:timing>
</p:sld>
</file>

<file path=ppt/theme/theme1.xml><?xml version="1.0" encoding="utf-8"?>
<a:theme xmlns:a="http://schemas.openxmlformats.org/drawingml/2006/main" name="NRE_PowerPoint_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NRE_PPT_Template" id="{52D7FC26-FAB3-4033-9A56-9CBB2D7E6788}" vid="{4413C327-70F5-4C13-B797-6ECF61386DB5}"/>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NRE_PPT_Template</Template>
  <TotalTime>33</TotalTime>
  <Words>1234</Words>
  <Application>Microsoft Office PowerPoint</Application>
  <PresentationFormat>On-screen Show (4:3)</PresentationFormat>
  <Paragraphs>127</Paragraphs>
  <Slides>9</Slides>
  <Notes>9</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9</vt:i4>
      </vt:variant>
    </vt:vector>
  </HeadingPairs>
  <TitlesOfParts>
    <vt:vector size="12" baseType="lpstr">
      <vt:lpstr>Arial</vt:lpstr>
      <vt:lpstr>Calibri</vt:lpstr>
      <vt:lpstr>NRE_PowerPoint_Template</vt:lpstr>
      <vt:lpstr>PowerPoint Presentation</vt:lpstr>
      <vt:lpstr>Plant Communities</vt:lpstr>
      <vt:lpstr>Plant Communities</vt:lpstr>
      <vt:lpstr>Purpose of Plants in Ecosystems</vt:lpstr>
      <vt:lpstr>Biodiversity</vt:lpstr>
      <vt:lpstr>The Need for Plant Sampling</vt:lpstr>
      <vt:lpstr>Plant Sampling Techniques</vt:lpstr>
      <vt:lpstr>Relevé</vt:lpstr>
      <vt:lpstr>References</vt:lpstr>
    </vt:vector>
  </TitlesOfParts>
  <Manager>Dan Jansen</Manager>
  <Company>Curriculum for Agricultural Science Education</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Plant Communities</dc:title>
  <dc:subject>NRE - Lesson 6.1 All Natural Flora</dc:subject>
  <dc:creator>Marlene Mensch and Pam B. Newberry</dc:creator>
  <cp:lastModifiedBy>Marlene Jansen</cp:lastModifiedBy>
  <cp:revision>7</cp:revision>
  <dcterms:created xsi:type="dcterms:W3CDTF">2014-10-24T21:32:38Z</dcterms:created>
  <dcterms:modified xsi:type="dcterms:W3CDTF">2015-03-29T18:32:53Z</dcterms:modified>
</cp:coreProperties>
</file>