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handoutMasterIdLst>
    <p:handoutMasterId r:id="rId11"/>
  </p:handoutMasterIdLst>
  <p:sldIdLst>
    <p:sldId id="256" r:id="rId2"/>
    <p:sldId id="272" r:id="rId3"/>
    <p:sldId id="273" r:id="rId4"/>
    <p:sldId id="274" r:id="rId5"/>
    <p:sldId id="275" r:id="rId6"/>
    <p:sldId id="276" r:id="rId7"/>
    <p:sldId id="277" r:id="rId8"/>
    <p:sldId id="278"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2729" autoAdjust="0"/>
  </p:normalViewPr>
  <p:slideViewPr>
    <p:cSldViewPr>
      <p:cViewPr varScale="1">
        <p:scale>
          <a:sx n="92" d="100"/>
          <a:sy n="92" d="100"/>
        </p:scale>
        <p:origin x="1374" y="9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B3678B-DE14-4CAE-8006-02E0BF9382BC}"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586F9F93-F662-4427-A2D5-DA395B07CC2B}">
      <dgm:prSet phldrT="[Text]"/>
      <dgm:spPr/>
      <dgm:t>
        <a:bodyPr/>
        <a:lstStyle/>
        <a:p>
          <a:r>
            <a:rPr lang="en-US" dirty="0" smtClean="0"/>
            <a:t>Abiotic</a:t>
          </a:r>
          <a:endParaRPr lang="en-US" dirty="0"/>
        </a:p>
      </dgm:t>
    </dgm:pt>
    <dgm:pt modelId="{1B96BFD6-42B7-4387-A023-5D6B385D58EB}" type="parTrans" cxnId="{B74F36D5-9857-4344-98BB-701B9103698B}">
      <dgm:prSet/>
      <dgm:spPr/>
      <dgm:t>
        <a:bodyPr/>
        <a:lstStyle/>
        <a:p>
          <a:endParaRPr lang="en-US"/>
        </a:p>
      </dgm:t>
    </dgm:pt>
    <dgm:pt modelId="{FF7A92B1-F6C5-4832-9B72-90089676A9E1}" type="sibTrans" cxnId="{B74F36D5-9857-4344-98BB-701B9103698B}">
      <dgm:prSet/>
      <dgm:spPr/>
      <dgm:t>
        <a:bodyPr/>
        <a:lstStyle/>
        <a:p>
          <a:endParaRPr lang="en-US"/>
        </a:p>
      </dgm:t>
    </dgm:pt>
    <dgm:pt modelId="{A56A876A-5269-4539-BA58-90978F5E0571}">
      <dgm:prSet phldrT="[Text]"/>
      <dgm:spPr/>
      <dgm:t>
        <a:bodyPr/>
        <a:lstStyle/>
        <a:p>
          <a:r>
            <a:rPr lang="en-US" dirty="0" smtClean="0"/>
            <a:t>Biotic</a:t>
          </a:r>
          <a:endParaRPr lang="en-US" dirty="0"/>
        </a:p>
      </dgm:t>
    </dgm:pt>
    <dgm:pt modelId="{B0360192-4CA7-4977-BB5B-1E113D1EE237}" type="parTrans" cxnId="{50EE5940-6D84-4392-8423-CF329ECFEBAA}">
      <dgm:prSet/>
      <dgm:spPr/>
      <dgm:t>
        <a:bodyPr/>
        <a:lstStyle/>
        <a:p>
          <a:endParaRPr lang="en-US"/>
        </a:p>
      </dgm:t>
    </dgm:pt>
    <dgm:pt modelId="{738BBE14-F85B-420D-898F-84FD48879E2F}" type="sibTrans" cxnId="{50EE5940-6D84-4392-8423-CF329ECFEBAA}">
      <dgm:prSet/>
      <dgm:spPr/>
      <dgm:t>
        <a:bodyPr/>
        <a:lstStyle/>
        <a:p>
          <a:endParaRPr lang="en-US"/>
        </a:p>
      </dgm:t>
    </dgm:pt>
    <dgm:pt modelId="{F8EAA933-5964-4FA1-AF92-D5832CAEF83C}" type="pres">
      <dgm:prSet presAssocID="{B1B3678B-DE14-4CAE-8006-02E0BF9382BC}" presName="compositeShape" presStyleCnt="0">
        <dgm:presLayoutVars>
          <dgm:chMax val="2"/>
          <dgm:dir/>
          <dgm:resizeHandles val="exact"/>
        </dgm:presLayoutVars>
      </dgm:prSet>
      <dgm:spPr/>
      <dgm:t>
        <a:bodyPr/>
        <a:lstStyle/>
        <a:p>
          <a:endParaRPr lang="en-US"/>
        </a:p>
      </dgm:t>
    </dgm:pt>
    <dgm:pt modelId="{CFAA8AFB-DA9C-43F3-984D-1C5499443785}" type="pres">
      <dgm:prSet presAssocID="{B1B3678B-DE14-4CAE-8006-02E0BF9382BC}" presName="divider" presStyleLbl="fgShp" presStyleIdx="0" presStyleCnt="1"/>
      <dgm:spPr/>
    </dgm:pt>
    <dgm:pt modelId="{C5776097-5438-4D80-B7B0-6C6D244B773C}" type="pres">
      <dgm:prSet presAssocID="{586F9F93-F662-4427-A2D5-DA395B07CC2B}" presName="downArrow" presStyleLbl="node1" presStyleIdx="0" presStyleCnt="2"/>
      <dgm:spPr>
        <a:solidFill>
          <a:srgbClr val="C00000"/>
        </a:solidFill>
      </dgm:spPr>
    </dgm:pt>
    <dgm:pt modelId="{791EF2E7-8FEA-4BF8-A403-05B69DBCE154}" type="pres">
      <dgm:prSet presAssocID="{586F9F93-F662-4427-A2D5-DA395B07CC2B}" presName="downArrowText" presStyleLbl="revTx" presStyleIdx="0" presStyleCnt="2">
        <dgm:presLayoutVars>
          <dgm:bulletEnabled val="1"/>
        </dgm:presLayoutVars>
      </dgm:prSet>
      <dgm:spPr/>
      <dgm:t>
        <a:bodyPr/>
        <a:lstStyle/>
        <a:p>
          <a:endParaRPr lang="en-US"/>
        </a:p>
      </dgm:t>
    </dgm:pt>
    <dgm:pt modelId="{C77E86BC-8A54-42FC-AAEB-103453B3C7B3}" type="pres">
      <dgm:prSet presAssocID="{A56A876A-5269-4539-BA58-90978F5E0571}" presName="upArrow" presStyleLbl="node1" presStyleIdx="1" presStyleCnt="2"/>
      <dgm:spPr>
        <a:solidFill>
          <a:srgbClr val="00B050"/>
        </a:solidFill>
      </dgm:spPr>
    </dgm:pt>
    <dgm:pt modelId="{58D2F649-3962-4AD8-8A99-C66DEB9650E5}" type="pres">
      <dgm:prSet presAssocID="{A56A876A-5269-4539-BA58-90978F5E0571}" presName="upArrowText" presStyleLbl="revTx" presStyleIdx="1" presStyleCnt="2">
        <dgm:presLayoutVars>
          <dgm:bulletEnabled val="1"/>
        </dgm:presLayoutVars>
      </dgm:prSet>
      <dgm:spPr/>
      <dgm:t>
        <a:bodyPr/>
        <a:lstStyle/>
        <a:p>
          <a:endParaRPr lang="en-US"/>
        </a:p>
      </dgm:t>
    </dgm:pt>
  </dgm:ptLst>
  <dgm:cxnLst>
    <dgm:cxn modelId="{B74F36D5-9857-4344-98BB-701B9103698B}" srcId="{B1B3678B-DE14-4CAE-8006-02E0BF9382BC}" destId="{586F9F93-F662-4427-A2D5-DA395B07CC2B}" srcOrd="0" destOrd="0" parTransId="{1B96BFD6-42B7-4387-A023-5D6B385D58EB}" sibTransId="{FF7A92B1-F6C5-4832-9B72-90089676A9E1}"/>
    <dgm:cxn modelId="{F8CF782B-E550-4C7E-8409-F0307389F133}" type="presOf" srcId="{A56A876A-5269-4539-BA58-90978F5E0571}" destId="{58D2F649-3962-4AD8-8A99-C66DEB9650E5}" srcOrd="0" destOrd="0" presId="urn:microsoft.com/office/officeart/2005/8/layout/arrow3"/>
    <dgm:cxn modelId="{50EE5940-6D84-4392-8423-CF329ECFEBAA}" srcId="{B1B3678B-DE14-4CAE-8006-02E0BF9382BC}" destId="{A56A876A-5269-4539-BA58-90978F5E0571}" srcOrd="1" destOrd="0" parTransId="{B0360192-4CA7-4977-BB5B-1E113D1EE237}" sibTransId="{738BBE14-F85B-420D-898F-84FD48879E2F}"/>
    <dgm:cxn modelId="{235C2405-2767-4698-96B0-97E3A55DC971}" type="presOf" srcId="{B1B3678B-DE14-4CAE-8006-02E0BF9382BC}" destId="{F8EAA933-5964-4FA1-AF92-D5832CAEF83C}" srcOrd="0" destOrd="0" presId="urn:microsoft.com/office/officeart/2005/8/layout/arrow3"/>
    <dgm:cxn modelId="{7DC9FD30-EE7D-40A5-B347-5B8387DE82C5}" type="presOf" srcId="{586F9F93-F662-4427-A2D5-DA395B07CC2B}" destId="{791EF2E7-8FEA-4BF8-A403-05B69DBCE154}" srcOrd="0" destOrd="0" presId="urn:microsoft.com/office/officeart/2005/8/layout/arrow3"/>
    <dgm:cxn modelId="{CA7237D0-54DD-4FF3-8349-910CD4BCF2E3}" type="presParOf" srcId="{F8EAA933-5964-4FA1-AF92-D5832CAEF83C}" destId="{CFAA8AFB-DA9C-43F3-984D-1C5499443785}" srcOrd="0" destOrd="0" presId="urn:microsoft.com/office/officeart/2005/8/layout/arrow3"/>
    <dgm:cxn modelId="{BCF6BED6-8EAE-4A5D-BC97-7CA9FCFA9725}" type="presParOf" srcId="{F8EAA933-5964-4FA1-AF92-D5832CAEF83C}" destId="{C5776097-5438-4D80-B7B0-6C6D244B773C}" srcOrd="1" destOrd="0" presId="urn:microsoft.com/office/officeart/2005/8/layout/arrow3"/>
    <dgm:cxn modelId="{77119377-312F-4096-A594-AC6F5113BD1A}" type="presParOf" srcId="{F8EAA933-5964-4FA1-AF92-D5832CAEF83C}" destId="{791EF2E7-8FEA-4BF8-A403-05B69DBCE154}" srcOrd="2" destOrd="0" presId="urn:microsoft.com/office/officeart/2005/8/layout/arrow3"/>
    <dgm:cxn modelId="{5B591D12-D7AB-49E5-823E-EC48694D1D1E}" type="presParOf" srcId="{F8EAA933-5964-4FA1-AF92-D5832CAEF83C}" destId="{C77E86BC-8A54-42FC-AAEB-103453B3C7B3}" srcOrd="3" destOrd="0" presId="urn:microsoft.com/office/officeart/2005/8/layout/arrow3"/>
    <dgm:cxn modelId="{2692BF2A-A642-4A0E-B1AA-B957C8156973}" type="presParOf" srcId="{F8EAA933-5964-4FA1-AF92-D5832CAEF83C}" destId="{58D2F649-3962-4AD8-8A99-C66DEB9650E5}"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A8AFB-DA9C-43F3-984D-1C5499443785}">
      <dsp:nvSpPr>
        <dsp:cNvPr id="0" name=""/>
        <dsp:cNvSpPr/>
      </dsp:nvSpPr>
      <dsp:spPr>
        <a:xfrm rot="21300000">
          <a:off x="18706" y="1685100"/>
          <a:ext cx="6058586" cy="69379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776097-5438-4D80-B7B0-6C6D244B773C}">
      <dsp:nvSpPr>
        <dsp:cNvPr id="0" name=""/>
        <dsp:cNvSpPr/>
      </dsp:nvSpPr>
      <dsp:spPr>
        <a:xfrm>
          <a:off x="731520" y="203200"/>
          <a:ext cx="1828800" cy="1625600"/>
        </a:xfrm>
        <a:prstGeom prst="downArrow">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1EF2E7-8FEA-4BF8-A403-05B69DBCE154}">
      <dsp:nvSpPr>
        <dsp:cNvPr id="0" name=""/>
        <dsp:cNvSpPr/>
      </dsp:nvSpPr>
      <dsp:spPr>
        <a:xfrm>
          <a:off x="3230880" y="0"/>
          <a:ext cx="1950720" cy="1706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Abiotic</a:t>
          </a:r>
          <a:endParaRPr lang="en-US" sz="3800" kern="1200" dirty="0"/>
        </a:p>
      </dsp:txBody>
      <dsp:txXfrm>
        <a:off x="3230880" y="0"/>
        <a:ext cx="1950720" cy="1706880"/>
      </dsp:txXfrm>
    </dsp:sp>
    <dsp:sp modelId="{C77E86BC-8A54-42FC-AAEB-103453B3C7B3}">
      <dsp:nvSpPr>
        <dsp:cNvPr id="0" name=""/>
        <dsp:cNvSpPr/>
      </dsp:nvSpPr>
      <dsp:spPr>
        <a:xfrm>
          <a:off x="3535680" y="2235200"/>
          <a:ext cx="1828800" cy="1625600"/>
        </a:xfrm>
        <a:prstGeom prst="upArrow">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D2F649-3962-4AD8-8A99-C66DEB9650E5}">
      <dsp:nvSpPr>
        <dsp:cNvPr id="0" name=""/>
        <dsp:cNvSpPr/>
      </dsp:nvSpPr>
      <dsp:spPr>
        <a:xfrm>
          <a:off x="914400" y="2357120"/>
          <a:ext cx="1950720" cy="1706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256" tIns="270256" rIns="270256" bIns="270256" numCol="1" spcCol="1270" anchor="ctr" anchorCtr="0">
          <a:noAutofit/>
        </a:bodyPr>
        <a:lstStyle/>
        <a:p>
          <a:pPr lvl="0" algn="ctr" defTabSz="1689100">
            <a:lnSpc>
              <a:spcPct val="90000"/>
            </a:lnSpc>
            <a:spcBef>
              <a:spcPct val="0"/>
            </a:spcBef>
            <a:spcAft>
              <a:spcPct val="35000"/>
            </a:spcAft>
          </a:pPr>
          <a:r>
            <a:rPr lang="en-US" sz="3800" kern="1200" dirty="0" smtClean="0"/>
            <a:t>Biotic</a:t>
          </a:r>
          <a:endParaRPr lang="en-US" sz="3800" kern="1200" dirty="0"/>
        </a:p>
      </dsp:txBody>
      <dsp:txXfrm>
        <a:off x="914400" y="2357120"/>
        <a:ext cx="1950720" cy="1706880"/>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733800" y="0"/>
            <a:ext cx="3122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a:t>
            </a:r>
            <a:r>
              <a:rPr lang="en-US" dirty="0" smtClean="0">
                <a:latin typeface="Arial" pitchFamily="34" charset="0"/>
                <a:cs typeface="Arial" pitchFamily="34" charset="0"/>
              </a:rPr>
              <a:t>1 – </a:t>
            </a:r>
            <a:r>
              <a:rPr lang="en-US" dirty="0" smtClean="0">
                <a:latin typeface="Arial" pitchFamily="34" charset="0"/>
                <a:cs typeface="Arial" pitchFamily="34" charset="0"/>
              </a:rPr>
              <a:t>Lesson 1.2 Building Biomes</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PPT Title</a:t>
            </a:r>
            <a:endParaRPr lang="en-US" dirty="0"/>
          </a:p>
        </p:txBody>
      </p:sp>
      <p:sp>
        <p:nvSpPr>
          <p:cNvPr id="3" name="Date Placeholder 2"/>
          <p:cNvSpPr>
            <a:spLocks noGrp="1"/>
          </p:cNvSpPr>
          <p:nvPr>
            <p:ph type="dt" idx="1"/>
          </p:nvPr>
        </p:nvSpPr>
        <p:spPr>
          <a:xfrm>
            <a:off x="3810000" y="0"/>
            <a:ext cx="3046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X– Lesson X.X Name</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Ecosystems Over Time</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a:t>
            </a:r>
            <a:r>
              <a:rPr lang="en-US" dirty="0" smtClean="0">
                <a:latin typeface="Arial" pitchFamily="34" charset="0"/>
                <a:cs typeface="Arial" pitchFamily="34" charset="0"/>
              </a:rPr>
              <a:t>1 – </a:t>
            </a:r>
            <a:r>
              <a:rPr lang="en-US" dirty="0" smtClean="0">
                <a:latin typeface="Arial" pitchFamily="34" charset="0"/>
                <a:cs typeface="Arial" pitchFamily="34" charset="0"/>
              </a:rPr>
              <a:t>Lesson 1.2 Building Biomes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6" name="Header Placeholder 5"/>
          <p:cNvSpPr>
            <a:spLocks noGrp="1"/>
          </p:cNvSpPr>
          <p:nvPr>
            <p:ph type="hdr" sz="quarter" idx="12"/>
          </p:nvPr>
        </p:nvSpPr>
        <p:spPr/>
        <p:txBody>
          <a:bodyPr/>
          <a:lstStyle/>
          <a:p>
            <a:r>
              <a:rPr lang="en-US" dirty="0" smtClean="0"/>
              <a:t>Ecosystems Over Time</a:t>
            </a:r>
            <a:endParaRPr lang="en-US" dirty="0"/>
          </a:p>
        </p:txBody>
      </p:sp>
      <p:sp>
        <p:nvSpPr>
          <p:cNvPr id="7" name="Date Placeholder 6"/>
          <p:cNvSpPr>
            <a:spLocks noGrp="1"/>
          </p:cNvSpPr>
          <p:nvPr>
            <p:ph type="dt" idx="13"/>
          </p:nvPr>
        </p:nvSpPr>
        <p:spPr>
          <a:xfrm>
            <a:off x="3352801" y="0"/>
            <a:ext cx="3503613" cy="457200"/>
          </a:xfrm>
          <a:prstGeom prst="rect">
            <a:avLst/>
          </a:prstGeom>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p>
        </p:txBody>
      </p:sp>
    </p:spTree>
    <p:extLst>
      <p:ext uri="{BB962C8B-B14F-4D97-AF65-F5344CB8AC3E}">
        <p14:creationId xmlns:p14="http://schemas.microsoft.com/office/powerpoint/2010/main" val="505668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dirty="0" smtClean="0">
                <a:latin typeface="Arial" pitchFamily="34" charset="0"/>
                <a:cs typeface="Arial" pitchFamily="34" charset="0"/>
              </a:rPr>
              <a:t>Biomes are defined by the vegetation that grows in</a:t>
            </a:r>
            <a:r>
              <a:rPr lang="en-US" baseline="0" dirty="0" smtClean="0">
                <a:latin typeface="Arial" pitchFamily="34" charset="0"/>
                <a:cs typeface="Arial" pitchFamily="34" charset="0"/>
              </a:rPr>
              <a:t> the biome. </a:t>
            </a:r>
          </a:p>
          <a:p>
            <a:pPr defTabSz="914350">
              <a:defRPr/>
            </a:pPr>
            <a:endParaRPr lang="en-US" baseline="0" dirty="0" smtClean="0">
              <a:latin typeface="Arial" pitchFamily="34" charset="0"/>
              <a:cs typeface="Arial" pitchFamily="34" charset="0"/>
            </a:endParaRPr>
          </a:p>
          <a:p>
            <a:pPr defTabSz="914350">
              <a:defRPr/>
            </a:pPr>
            <a:r>
              <a:rPr lang="en-US" dirty="0" smtClean="0">
                <a:latin typeface="Arial" pitchFamily="34" charset="0"/>
                <a:cs typeface="Arial" pitchFamily="34" charset="0"/>
              </a:rPr>
              <a:t>Biome differentiation is largely influenced by latitude and altitude. Together both contribute to determining the climate of an area. </a:t>
            </a:r>
          </a:p>
          <a:p>
            <a:pPr defTabSz="914350">
              <a:defRPr/>
            </a:pPr>
            <a:endParaRPr lang="en-US" baseline="0" dirty="0" smtClean="0">
              <a:latin typeface="Arial" pitchFamily="34" charset="0"/>
              <a:cs typeface="Arial" pitchFamily="34" charset="0"/>
            </a:endParaRPr>
          </a:p>
          <a:p>
            <a:pPr defTabSz="914350">
              <a:defRPr/>
            </a:pPr>
            <a:r>
              <a:rPr lang="en-US" baseline="0" dirty="0" smtClean="0">
                <a:latin typeface="Arial" pitchFamily="34" charset="0"/>
                <a:cs typeface="Arial" pitchFamily="34" charset="0"/>
              </a:rPr>
              <a:t>Each biome may include multiple ecosystems developed under different environmental conditions.</a:t>
            </a:r>
            <a:endParaRPr lang="en-US" dirty="0" smtClean="0">
              <a:latin typeface="Arial" pitchFamily="34" charset="0"/>
              <a:cs typeface="Arial" pitchFamily="34" charset="0"/>
            </a:endParaRPr>
          </a:p>
          <a:p>
            <a:pPr defTabSz="914350">
              <a:defRPr/>
            </a:pPr>
            <a:endParaRPr lang="en-US" dirty="0" smtClean="0">
              <a:latin typeface="Arial" pitchFamily="34" charset="0"/>
              <a:cs typeface="Arial" pitchFamily="34" charset="0"/>
            </a:endParaRPr>
          </a:p>
          <a:p>
            <a:pPr defTabSz="914350">
              <a:defRPr/>
            </a:pPr>
            <a:r>
              <a:rPr lang="en-US" dirty="0" smtClean="0">
                <a:latin typeface="Arial" pitchFamily="34" charset="0"/>
                <a:cs typeface="Arial" pitchFamily="34" charset="0"/>
              </a:rPr>
              <a:t>Ecosystems are areas within biomes that develop unique characteristic due to the influence of topography, geology,</a:t>
            </a:r>
            <a:r>
              <a:rPr lang="en-US" baseline="0" dirty="0" smtClean="0">
                <a:latin typeface="Arial" pitchFamily="34" charset="0"/>
                <a:cs typeface="Arial" pitchFamily="34" charset="0"/>
              </a:rPr>
              <a:t> soils, and vegetation. </a:t>
            </a:r>
          </a:p>
          <a:p>
            <a:pPr defTabSz="914350">
              <a:defRPr/>
            </a:pPr>
            <a:endParaRPr lang="en-US" baseline="0" dirty="0" smtClean="0">
              <a:latin typeface="Arial" pitchFamily="34" charset="0"/>
              <a:cs typeface="Arial" pitchFamily="34" charset="0"/>
            </a:endParaRPr>
          </a:p>
          <a:p>
            <a:pPr defTabSz="914350">
              <a:defRPr/>
            </a:pPr>
            <a:r>
              <a:rPr lang="en-US" baseline="0" dirty="0" smtClean="0">
                <a:latin typeface="Arial" pitchFamily="34" charset="0"/>
                <a:cs typeface="Arial" pitchFamily="34" charset="0"/>
              </a:rPr>
              <a:t>Variations in any or all of these factors create local conditions that may favor the development of unique plant and animal life creating a specific ecosystem. </a:t>
            </a:r>
          </a:p>
          <a:p>
            <a:endParaRPr lang="en-US" baseline="0" dirty="0" smtClean="0"/>
          </a:p>
        </p:txBody>
      </p:sp>
      <p:sp>
        <p:nvSpPr>
          <p:cNvPr id="4" name="Header Placeholder 3"/>
          <p:cNvSpPr>
            <a:spLocks noGrp="1"/>
          </p:cNvSpPr>
          <p:nvPr>
            <p:ph type="hdr" sz="quarter" idx="10"/>
          </p:nvPr>
        </p:nvSpPr>
        <p:spPr/>
        <p:txBody>
          <a:bodyPr/>
          <a:lstStyle/>
          <a:p>
            <a:r>
              <a:rPr lang="en-US" dirty="0" smtClean="0"/>
              <a:t>Ecosystems Over Time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8" name="Date Placeholder 2"/>
          <p:cNvSpPr>
            <a:spLocks noGrp="1"/>
          </p:cNvSpPr>
          <p:nvPr>
            <p:ph type="dt" idx="1"/>
          </p:nvPr>
        </p:nvSpPr>
        <p:spPr>
          <a:xfrm>
            <a:off x="3352801" y="0"/>
            <a:ext cx="35036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p>
        </p:txBody>
      </p:sp>
    </p:spTree>
    <p:extLst>
      <p:ext uri="{BB962C8B-B14F-4D97-AF65-F5344CB8AC3E}">
        <p14:creationId xmlns:p14="http://schemas.microsoft.com/office/powerpoint/2010/main" val="1631006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a:defRPr/>
            </a:pPr>
            <a:r>
              <a:rPr lang="en-US" dirty="0" smtClean="0">
                <a:latin typeface="Arial" pitchFamily="34" charset="0"/>
                <a:cs typeface="Arial" pitchFamily="34" charset="0"/>
              </a:rPr>
              <a:t>Remind students that each biome has an untold number of ecosystems. </a:t>
            </a:r>
            <a:r>
              <a:rPr lang="en-US" baseline="0" dirty="0" smtClean="0">
                <a:latin typeface="Arial" pitchFamily="34" charset="0"/>
                <a:cs typeface="Arial" pitchFamily="34" charset="0"/>
              </a:rPr>
              <a:t>The term ecosystem takes into consideration the interactions between living organisms and non-living elements. It is these interactions that reinforce the system concept within ecosystems. </a:t>
            </a:r>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r>
              <a:rPr lang="en-US" dirty="0" smtClean="0">
                <a:latin typeface="Arial" pitchFamily="34" charset="0"/>
                <a:cs typeface="Arial" pitchFamily="34" charset="0"/>
              </a:rPr>
              <a:t>While it might be convenient to imagine that an ecosystem develops, and then exists without changing, the reality is that ecosystems</a:t>
            </a:r>
            <a:r>
              <a:rPr lang="en-US" baseline="0" dirty="0" smtClean="0">
                <a:latin typeface="Arial" pitchFamily="34" charset="0"/>
                <a:cs typeface="Arial" pitchFamily="34" charset="0"/>
              </a:rPr>
              <a:t> frequently undergo change.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It is important to understand the causes of ecosystem change as well as the ultimate impact that change has on a species that exists within an ecosystem.</a:t>
            </a:r>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r>
              <a:rPr lang="en-US" baseline="0" dirty="0" smtClean="0">
                <a:latin typeface="Arial" pitchFamily="34" charset="0"/>
                <a:cs typeface="Arial" pitchFamily="34" charset="0"/>
              </a:rPr>
              <a:t>All individuals of the same species living in the same area make up a population. </a:t>
            </a:r>
            <a:r>
              <a:rPr lang="en-US" dirty="0" smtClean="0">
                <a:latin typeface="Arial" pitchFamily="34" charset="0"/>
                <a:cs typeface="Arial" pitchFamily="34" charset="0"/>
              </a:rPr>
              <a:t>As an example, picture these diverse populations living in the same region – black bear,</a:t>
            </a:r>
            <a:r>
              <a:rPr lang="en-US" baseline="0" dirty="0" smtClean="0">
                <a:latin typeface="Arial" pitchFamily="34" charset="0"/>
                <a:cs typeface="Arial" pitchFamily="34" charset="0"/>
              </a:rPr>
              <a:t> </a:t>
            </a:r>
            <a:r>
              <a:rPr lang="en-US" dirty="0" smtClean="0">
                <a:latin typeface="Arial" pitchFamily="34" charset="0"/>
                <a:cs typeface="Arial" pitchFamily="34" charset="0"/>
              </a:rPr>
              <a:t>beaver,</a:t>
            </a:r>
            <a:r>
              <a:rPr lang="en-US" baseline="0" dirty="0" smtClean="0">
                <a:latin typeface="Arial" pitchFamily="34" charset="0"/>
                <a:cs typeface="Arial" pitchFamily="34" charset="0"/>
              </a:rPr>
              <a:t> </a:t>
            </a:r>
            <a:r>
              <a:rPr lang="en-US" dirty="0" smtClean="0">
                <a:latin typeface="Arial" pitchFamily="34" charset="0"/>
                <a:cs typeface="Arial" pitchFamily="34" charset="0"/>
              </a:rPr>
              <a:t>bald eagle,</a:t>
            </a:r>
            <a:r>
              <a:rPr lang="en-US" baseline="0" dirty="0" smtClean="0">
                <a:latin typeface="Arial" pitchFamily="34" charset="0"/>
                <a:cs typeface="Arial" pitchFamily="34" charset="0"/>
              </a:rPr>
              <a:t> </a:t>
            </a:r>
            <a:r>
              <a:rPr lang="en-US" dirty="0" smtClean="0">
                <a:latin typeface="Arial" pitchFamily="34" charset="0"/>
                <a:cs typeface="Arial" pitchFamily="34" charset="0"/>
              </a:rPr>
              <a:t>ruffed grouse,</a:t>
            </a:r>
            <a:r>
              <a:rPr lang="en-US" baseline="0" dirty="0" smtClean="0">
                <a:latin typeface="Arial" pitchFamily="34" charset="0"/>
                <a:cs typeface="Arial" pitchFamily="34" charset="0"/>
              </a:rPr>
              <a:t> trout, and mosquitos</a:t>
            </a:r>
            <a:r>
              <a:rPr lang="en-US" dirty="0" smtClean="0">
                <a:latin typeface="Arial" pitchFamily="34" charset="0"/>
                <a:cs typeface="Arial" pitchFamily="34" charset="0"/>
              </a:rPr>
              <a:t>. </a:t>
            </a:r>
          </a:p>
        </p:txBody>
      </p:sp>
      <p:sp>
        <p:nvSpPr>
          <p:cNvPr id="6" name="Footer Placeholder 5"/>
          <p:cNvSpPr>
            <a:spLocks noGrp="1"/>
          </p:cNvSpPr>
          <p:nvPr>
            <p:ph type="ftr" sz="quarter" idx="12"/>
          </p:nvPr>
        </p:nvSpPr>
        <p:spPr/>
        <p:txBody>
          <a:bodyPr/>
          <a:lstStyle/>
          <a:p>
            <a:pPr>
              <a:defRPr/>
            </a:pPr>
            <a:r>
              <a:rPr lang="en-US" dirty="0" smtClean="0">
                <a:latin typeface="Arial" pitchFamily="34" charset="0"/>
                <a:cs typeface="Arial" pitchFamily="34" charset="0"/>
              </a:rPr>
              <a:t>Curriculum for Agricultural Science Education</a:t>
            </a:r>
          </a:p>
          <a:p>
            <a:pPr>
              <a:defRPr/>
            </a:pPr>
            <a:r>
              <a:rPr lang="en-US" dirty="0" smtClean="0">
                <a:latin typeface="Arial" pitchFamily="34" charset="0"/>
                <a:cs typeface="Arial" pitchFamily="34" charset="0"/>
              </a:rPr>
              <a:t>Copyright 2014</a:t>
            </a:r>
            <a:endParaRPr lang="en-US" dirty="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pPr>
              <a:defRPr/>
            </a:pPr>
            <a:fld id="{3C0B5AA1-312D-49B3-BA98-4E1FD2213CEF}" type="slidenum">
              <a:rPr lang="en-US" smtClean="0">
                <a:latin typeface="Arial" pitchFamily="34" charset="0"/>
                <a:cs typeface="Arial" pitchFamily="34" charset="0"/>
              </a:rPr>
              <a:pPr>
                <a:defRPr/>
              </a:pPr>
              <a:t>4</a:t>
            </a:fld>
            <a:endParaRPr lang="en-US">
              <a:latin typeface="Arial" pitchFamily="34" charset="0"/>
              <a:cs typeface="Arial" pitchFamily="34" charset="0"/>
            </a:endParaRP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10" name="Date Placeholder 2"/>
          <p:cNvSpPr>
            <a:spLocks noGrp="1"/>
          </p:cNvSpPr>
          <p:nvPr>
            <p:ph type="dt" sz="quarter" idx="1"/>
          </p:nvPr>
        </p:nvSpPr>
        <p:spPr>
          <a:xfrm>
            <a:off x="3429000" y="0"/>
            <a:ext cx="34274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latin typeface="Arial" pitchFamily="34" charset="0"/>
              <a:cs typeface="Arial" pitchFamily="34" charset="0"/>
            </a:endParaRPr>
          </a:p>
        </p:txBody>
      </p:sp>
    </p:spTree>
    <p:extLst>
      <p:ext uri="{BB962C8B-B14F-4D97-AF65-F5344CB8AC3E}">
        <p14:creationId xmlns:p14="http://schemas.microsoft.com/office/powerpoint/2010/main" val="1111270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a:defRPr/>
            </a:pPr>
            <a:r>
              <a:rPr lang="en-US" baseline="0" dirty="0" smtClean="0">
                <a:latin typeface="Arial" pitchFamily="34" charset="0"/>
                <a:cs typeface="Arial" pitchFamily="34" charset="0"/>
              </a:rPr>
              <a:t>Biotic organisms include plants, animals, and microorganisms. While, abiotic elements include water, soil, minerals, and rocks. </a:t>
            </a:r>
          </a:p>
          <a:p>
            <a:endParaRPr lang="en-US" dirty="0" smtClean="0">
              <a:latin typeface="Arial" pitchFamily="34" charset="0"/>
              <a:cs typeface="Arial" pitchFamily="34" charset="0"/>
            </a:endParaRPr>
          </a:p>
          <a:p>
            <a:r>
              <a:rPr lang="en-US" dirty="0" smtClean="0">
                <a:latin typeface="Arial" pitchFamily="34" charset="0"/>
                <a:cs typeface="Arial" pitchFamily="34" charset="0"/>
              </a:rPr>
              <a:t>Balance</a:t>
            </a:r>
            <a:r>
              <a:rPr lang="en-US" baseline="0" dirty="0" smtClean="0">
                <a:latin typeface="Arial" pitchFamily="34" charset="0"/>
                <a:cs typeface="Arial" pitchFamily="34" charset="0"/>
              </a:rPr>
              <a:t> in an ecosystem means that there are sufficient abiotic resources to support the biotic components. It also means that there is a balance between producers and consumers.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Another way to think about ecosystem balance is to say that there are sufficient soil resources to support plant growth, sufficient plant growth to support herbivores, and enough herbivores for the carnivores to eat.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In a perfect world, ecosystems would always be in balance. Unfortunately, this is not the case.</a:t>
            </a:r>
            <a:endParaRPr lang="en-US" dirty="0">
              <a:latin typeface="Arial" pitchFamily="34" charset="0"/>
              <a:cs typeface="Arial" pitchFamily="34" charset="0"/>
            </a:endParaRP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latin typeface="Arial" pitchFamily="34" charset="0"/>
                <a:cs typeface="Arial" pitchFamily="34" charset="0"/>
              </a:rPr>
              <a:t>5</a:t>
            </a:fld>
            <a:endParaRPr lang="en-US">
              <a:latin typeface="Arial" pitchFamily="34" charset="0"/>
              <a:cs typeface="Arial" pitchFamily="34" charset="0"/>
            </a:endParaRP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10" name="Date Placeholder 2"/>
          <p:cNvSpPr>
            <a:spLocks noGrp="1"/>
          </p:cNvSpPr>
          <p:nvPr>
            <p:ph type="dt" sz="quarter" idx="1"/>
          </p:nvPr>
        </p:nvSpPr>
        <p:spPr>
          <a:xfrm>
            <a:off x="3429000" y="0"/>
            <a:ext cx="34274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latin typeface="Arial" pitchFamily="34" charset="0"/>
              <a:cs typeface="Arial" pitchFamily="34" charset="0"/>
            </a:endParaRPr>
          </a:p>
        </p:txBody>
      </p:sp>
    </p:spTree>
    <p:extLst>
      <p:ext uri="{BB962C8B-B14F-4D97-AF65-F5344CB8AC3E}">
        <p14:creationId xmlns:p14="http://schemas.microsoft.com/office/powerpoint/2010/main" val="2258447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Ecosystems are subject to forces that cause them to change.</a:t>
            </a:r>
          </a:p>
          <a:p>
            <a:endParaRPr lang="en-US" dirty="0" smtClean="0">
              <a:latin typeface="Arial" pitchFamily="34" charset="0"/>
              <a:cs typeface="Arial" pitchFamily="34" charset="0"/>
            </a:endParaRPr>
          </a:p>
          <a:p>
            <a:r>
              <a:rPr lang="en-US" dirty="0" smtClean="0">
                <a:latin typeface="Arial" pitchFamily="34" charset="0"/>
                <a:cs typeface="Arial" pitchFamily="34" charset="0"/>
              </a:rPr>
              <a:t>For</a:t>
            </a:r>
            <a:r>
              <a:rPr lang="en-US" baseline="0" dirty="0" smtClean="0">
                <a:latin typeface="Arial" pitchFamily="34" charset="0"/>
                <a:cs typeface="Arial" pitchFamily="34" charset="0"/>
              </a:rPr>
              <a:t> example, high meadows in the central Cascade Mountains of Oregon have been invaded by forest trees, causing a change in soil properties.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Under the influence of tree species, the soils become more acidic, the amount of nitrogen is reduced, and the soils hold more moisture.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Gradually, these meadows go through a transition to become more of a forest ecosystem. </a:t>
            </a:r>
          </a:p>
          <a:p>
            <a:endParaRPr lang="en-US" baseline="0" dirty="0" smtClean="0">
              <a:latin typeface="Arial" pitchFamily="34" charset="0"/>
              <a:cs typeface="Arial" pitchFamily="34" charset="0"/>
            </a:endParaRPr>
          </a:p>
          <a:p>
            <a:r>
              <a:rPr lang="en-US" baseline="0" dirty="0" smtClean="0">
                <a:latin typeface="Arial" pitchFamily="34" charset="0"/>
                <a:cs typeface="Arial" pitchFamily="34" charset="0"/>
              </a:rPr>
              <a:t>The original meadows (grasslands) ecosystem has changed to a forest ecosystem.</a:t>
            </a:r>
          </a:p>
          <a:p>
            <a:endParaRPr lang="en-US" i="0" baseline="0" dirty="0" smtClean="0">
              <a:latin typeface="Arial" pitchFamily="34" charset="0"/>
              <a:cs typeface="Arial" pitchFamily="34" charset="0"/>
            </a:endParaRPr>
          </a:p>
          <a:p>
            <a:pPr defTabSz="914350">
              <a:defRPr/>
            </a:pPr>
            <a:r>
              <a:rPr lang="en-US" b="0" dirty="0" smtClean="0">
                <a:latin typeface="Arial" pitchFamily="34" charset="0"/>
                <a:cs typeface="Arial" pitchFamily="34" charset="0"/>
              </a:rPr>
              <a:t>Species shift </a:t>
            </a:r>
            <a:r>
              <a:rPr lang="en-US" dirty="0" smtClean="0">
                <a:latin typeface="Arial" pitchFamily="34" charset="0"/>
                <a:cs typeface="Arial" pitchFamily="34" charset="0"/>
              </a:rPr>
              <a:t>means that the actual plants and animals that occupy</a:t>
            </a:r>
            <a:r>
              <a:rPr lang="en-US" baseline="0" dirty="0" smtClean="0">
                <a:latin typeface="Arial" pitchFamily="34" charset="0"/>
                <a:cs typeface="Arial" pitchFamily="34" charset="0"/>
              </a:rPr>
              <a:t> an ecosystem have changed or been modified. For example, some plants may die off and are replaced by other plants while some animal species may migrate from an area due to changing food sources. The shift in a species occupying an ecosystem occurs because the ecosystem conditions changed. </a:t>
            </a:r>
          </a:p>
          <a:p>
            <a:endParaRPr lang="en-US" i="0" baseline="0" dirty="0" smtClean="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latin typeface="Arial" pitchFamily="34" charset="0"/>
                <a:cs typeface="Arial" pitchFamily="34" charset="0"/>
              </a:rPr>
              <a:t>6</a:t>
            </a:fld>
            <a:endParaRPr lang="en-US" dirty="0">
              <a:latin typeface="Arial" pitchFamily="34" charset="0"/>
              <a:cs typeface="Arial" pitchFamily="34" charset="0"/>
            </a:endParaRP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10" name="Date Placeholder 2"/>
          <p:cNvSpPr>
            <a:spLocks noGrp="1"/>
          </p:cNvSpPr>
          <p:nvPr>
            <p:ph type="dt" sz="quarter" idx="1"/>
          </p:nvPr>
        </p:nvSpPr>
        <p:spPr>
          <a:xfrm>
            <a:off x="3429000" y="0"/>
            <a:ext cx="34274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latin typeface="Arial" pitchFamily="34" charset="0"/>
              <a:cs typeface="Arial" pitchFamily="34" charset="0"/>
            </a:endParaRPr>
          </a:p>
        </p:txBody>
      </p:sp>
    </p:spTree>
    <p:extLst>
      <p:ext uri="{BB962C8B-B14F-4D97-AF65-F5344CB8AC3E}">
        <p14:creationId xmlns:p14="http://schemas.microsoft.com/office/powerpoint/2010/main" val="927168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baseline="0" dirty="0" smtClean="0">
                <a:latin typeface="Arial" pitchFamily="34" charset="0"/>
                <a:cs typeface="Arial" pitchFamily="34" charset="0"/>
              </a:rPr>
              <a:t>Remind students not to forget self when considering human interactions.</a:t>
            </a:r>
          </a:p>
          <a:p>
            <a:pPr defTabSz="914350">
              <a:defRPr/>
            </a:pPr>
            <a:endParaRPr lang="en-US" baseline="0" dirty="0" smtClean="0">
              <a:latin typeface="Arial" pitchFamily="34" charset="0"/>
              <a:cs typeface="Arial" pitchFamily="34" charset="0"/>
            </a:endParaRPr>
          </a:p>
          <a:p>
            <a:pPr defTabSz="914350">
              <a:defRPr/>
            </a:pPr>
            <a:r>
              <a:rPr lang="en-US" baseline="0" dirty="0" smtClean="0">
                <a:latin typeface="Arial" pitchFamily="34" charset="0"/>
                <a:cs typeface="Arial" pitchFamily="34" charset="0"/>
              </a:rPr>
              <a:t>Human interactions influence can include the construction of homes and businesses, resulting in a complete removal of large ecosystem areas. Human influence can also include the introduction of non-native plant species that may out compete native species and cause ecosystem changes. </a:t>
            </a:r>
          </a:p>
          <a:p>
            <a:pPr defTabSz="914350">
              <a:defRPr/>
            </a:pPr>
            <a:endParaRPr lang="en-US" i="0" baseline="0" dirty="0" smtClean="0">
              <a:latin typeface="Arial" pitchFamily="34" charset="0"/>
              <a:cs typeface="Arial" pitchFamily="34" charset="0"/>
            </a:endParaRPr>
          </a:p>
          <a:p>
            <a:pPr defTabSz="914350">
              <a:defRPr/>
            </a:pPr>
            <a:r>
              <a:rPr lang="en-US" i="0" baseline="0" dirty="0" smtClean="0">
                <a:latin typeface="Arial" pitchFamily="34" charset="0"/>
                <a:cs typeface="Arial" pitchFamily="34" charset="0"/>
              </a:rPr>
              <a:t>Interestingly enough in the example of the high meadows of the Cascade Mountains of Oregon mentioned a few slides ago, it is suspected that historically these meadows remained as meadows due to prescribed burning conducted by native aboriginals. Human intervention in the past actually prevented the natural transition to forest. </a:t>
            </a:r>
            <a:endParaRPr lang="en-US" i="0" dirty="0" smtClean="0">
              <a:latin typeface="Arial" pitchFamily="34" charset="0"/>
              <a:cs typeface="Arial" pitchFamily="34" charset="0"/>
            </a:endParaRPr>
          </a:p>
          <a:p>
            <a:endParaRPr lang="en-US" dirty="0">
              <a:latin typeface="Arial" pitchFamily="34" charset="0"/>
              <a:cs typeface="Arial" pitchFamily="34" charset="0"/>
            </a:endParaRPr>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latin typeface="Arial" pitchFamily="34" charset="0"/>
                <a:cs typeface="Arial" pitchFamily="34" charset="0"/>
              </a:rPr>
              <a:t>7</a:t>
            </a:fld>
            <a:endParaRPr lang="en-US">
              <a:latin typeface="Arial" pitchFamily="34" charset="0"/>
              <a:cs typeface="Arial" pitchFamily="34" charset="0"/>
            </a:endParaRP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10" name="Date Placeholder 2"/>
          <p:cNvSpPr>
            <a:spLocks noGrp="1"/>
          </p:cNvSpPr>
          <p:nvPr>
            <p:ph type="dt" sz="quarter" idx="1"/>
          </p:nvPr>
        </p:nvSpPr>
        <p:spPr>
          <a:xfrm>
            <a:off x="3429000" y="0"/>
            <a:ext cx="34274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1 – Lesson 1.2 Building Biomes</a:t>
            </a:r>
            <a:endParaRPr lang="en-US" dirty="0">
              <a:latin typeface="Arial" pitchFamily="34" charset="0"/>
              <a:cs typeface="Arial" pitchFamily="34" charset="0"/>
            </a:endParaRPr>
          </a:p>
        </p:txBody>
      </p:sp>
    </p:spTree>
    <p:extLst>
      <p:ext uri="{BB962C8B-B14F-4D97-AF65-F5344CB8AC3E}">
        <p14:creationId xmlns:p14="http://schemas.microsoft.com/office/powerpoint/2010/main" val="2861433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8</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35" tIns="45718" rIns="91435" bIns="45718" rtlCol="0"/>
          <a:lstStyle>
            <a:lvl1pPr algn="l">
              <a:defRPr sz="1200"/>
            </a:lvl1pPr>
          </a:lstStyle>
          <a:p>
            <a:r>
              <a:rPr lang="en-US" dirty="0" smtClean="0">
                <a:latin typeface="Arial" pitchFamily="34" charset="0"/>
                <a:cs typeface="Arial" pitchFamily="34" charset="0"/>
              </a:rPr>
              <a:t>Ecosystems Over Time</a:t>
            </a:r>
            <a:endParaRPr lang="en-US" dirty="0">
              <a:latin typeface="Arial" pitchFamily="34" charset="0"/>
              <a:cs typeface="Arial" pitchFamily="34" charset="0"/>
            </a:endParaRPr>
          </a:p>
        </p:txBody>
      </p:sp>
      <p:sp>
        <p:nvSpPr>
          <p:cNvPr id="10" name="Date Placeholder 2"/>
          <p:cNvSpPr>
            <a:spLocks noGrp="1"/>
          </p:cNvSpPr>
          <p:nvPr>
            <p:ph type="dt" sz="quarter" idx="1"/>
          </p:nvPr>
        </p:nvSpPr>
        <p:spPr>
          <a:xfrm>
            <a:off x="3429000" y="0"/>
            <a:ext cx="3427413" cy="457200"/>
          </a:xfrm>
          <a:prstGeom prst="rect">
            <a:avLst/>
          </a:prstGeom>
        </p:spPr>
        <p:txBody>
          <a:bodyPr vert="horz" lIns="91435" tIns="45718" rIns="91435" bIns="45718"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1 – Lesson 1.2 Building Biomes</a:t>
            </a:r>
            <a:endParaRPr lang="en-US" dirty="0">
              <a:latin typeface="Arial" pitchFamily="34" charset="0"/>
              <a:cs typeface="Arial" pitchFamily="34" charset="0"/>
            </a:endParaRPr>
          </a:p>
        </p:txBody>
      </p:sp>
    </p:spTree>
    <p:extLst>
      <p:ext uri="{BB962C8B-B14F-4D97-AF65-F5344CB8AC3E}">
        <p14:creationId xmlns:p14="http://schemas.microsoft.com/office/powerpoint/2010/main" val="398846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Ecosystems Over Time</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a:t>
            </a:r>
            <a:r>
              <a:rPr lang="en-US" sz="3200" kern="0" dirty="0" smtClean="0">
                <a:solidFill>
                  <a:sysClr val="windowText" lastClr="000000"/>
                </a:solidFill>
                <a:latin typeface="Arial" pitchFamily="34" charset="0"/>
                <a:cs typeface="Arial" pitchFamily="34" charset="0"/>
              </a:rPr>
              <a:t>- </a:t>
            </a: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Lesson 1.2 Building</a:t>
            </a:r>
            <a:r>
              <a:rPr kumimoji="0" lang="en-US" sz="32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Biomes</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a:prstGeom prst="rect">
            <a:avLst/>
          </a:prstGeo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711950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Biomes vs. Ecosystems</a:t>
            </a:r>
            <a:endParaRPr lang="en-US" dirty="0"/>
          </a:p>
        </p:txBody>
      </p:sp>
      <p:sp>
        <p:nvSpPr>
          <p:cNvPr id="3" name="Content Placeholder 2"/>
          <p:cNvSpPr>
            <a:spLocks noGrp="1"/>
          </p:cNvSpPr>
          <p:nvPr>
            <p:ph sz="half" idx="1"/>
          </p:nvPr>
        </p:nvSpPr>
        <p:spPr>
          <a:xfrm>
            <a:off x="381000" y="1981200"/>
            <a:ext cx="4038600" cy="4525963"/>
          </a:xfrm>
        </p:spPr>
        <p:txBody>
          <a:bodyPr>
            <a:normAutofit fontScale="92500" lnSpcReduction="10000"/>
          </a:bodyPr>
          <a:lstStyle/>
          <a:p>
            <a:pPr marL="457200" indent="0">
              <a:buNone/>
            </a:pPr>
            <a:r>
              <a:rPr lang="en-US" sz="3500" dirty="0" smtClean="0"/>
              <a:t>Biomes</a:t>
            </a:r>
            <a:r>
              <a:rPr lang="en-US" dirty="0" smtClean="0"/>
              <a:t> – </a:t>
            </a:r>
          </a:p>
          <a:p>
            <a:pPr marL="457200" indent="0">
              <a:buNone/>
            </a:pPr>
            <a:r>
              <a:rPr lang="en-US" dirty="0" smtClean="0"/>
              <a:t>Each </a:t>
            </a:r>
            <a:r>
              <a:rPr lang="en-US" dirty="0"/>
              <a:t>biome may include multiple ecosystems developed under different environmental conditions.</a:t>
            </a:r>
          </a:p>
          <a:p>
            <a:pPr marL="1200150" lvl="1"/>
            <a:r>
              <a:rPr lang="en-US" sz="2800" dirty="0" smtClean="0"/>
              <a:t>Climate</a:t>
            </a:r>
          </a:p>
          <a:p>
            <a:pPr marL="1200150" lvl="1"/>
            <a:r>
              <a:rPr lang="en-US" sz="2800" dirty="0" smtClean="0"/>
              <a:t>Latitude</a:t>
            </a:r>
            <a:endParaRPr lang="en-US" sz="2800" dirty="0"/>
          </a:p>
          <a:p>
            <a:pPr marL="1200150" lvl="1"/>
            <a:r>
              <a:rPr lang="en-US" sz="2800" dirty="0" smtClean="0"/>
              <a:t>Altitude</a:t>
            </a:r>
          </a:p>
          <a:p>
            <a:pPr marL="1200150" lvl="1"/>
            <a:r>
              <a:rPr lang="en-US" sz="2800" dirty="0" smtClean="0"/>
              <a:t>Vegetation</a:t>
            </a:r>
            <a:endParaRPr lang="en-US" sz="2800" dirty="0"/>
          </a:p>
        </p:txBody>
      </p:sp>
      <p:sp>
        <p:nvSpPr>
          <p:cNvPr id="5" name="Content Placeholder 4"/>
          <p:cNvSpPr>
            <a:spLocks noGrp="1"/>
          </p:cNvSpPr>
          <p:nvPr>
            <p:ph sz="half" idx="2"/>
          </p:nvPr>
        </p:nvSpPr>
        <p:spPr>
          <a:xfrm>
            <a:off x="4648200" y="1981200"/>
            <a:ext cx="4038600" cy="4419600"/>
          </a:xfrm>
        </p:spPr>
        <p:txBody>
          <a:bodyPr>
            <a:normAutofit fontScale="92500" lnSpcReduction="10000"/>
          </a:bodyPr>
          <a:lstStyle/>
          <a:p>
            <a:pPr marL="457200" indent="0">
              <a:buNone/>
            </a:pPr>
            <a:r>
              <a:rPr lang="en-US" sz="3500" dirty="0" smtClean="0"/>
              <a:t>Ecosystems</a:t>
            </a:r>
            <a:r>
              <a:rPr lang="en-US" dirty="0" smtClean="0"/>
              <a:t> – Areas </a:t>
            </a:r>
            <a:r>
              <a:rPr lang="en-US" dirty="0"/>
              <a:t>within biomes that develop unique characteristic due to the influence of topography, geology, soils, and vegetation. </a:t>
            </a:r>
          </a:p>
          <a:p>
            <a:pPr marL="1200150" lvl="1"/>
            <a:r>
              <a:rPr lang="en-US" sz="2800" dirty="0" smtClean="0"/>
              <a:t>Topography</a:t>
            </a:r>
            <a:endParaRPr lang="en-US" sz="2800" dirty="0"/>
          </a:p>
          <a:p>
            <a:pPr marL="1200150" lvl="1"/>
            <a:r>
              <a:rPr lang="en-US" sz="2800" dirty="0"/>
              <a:t>Geology</a:t>
            </a:r>
          </a:p>
          <a:p>
            <a:pPr marL="1200150" lvl="1"/>
            <a:r>
              <a:rPr lang="en-US" sz="2800" dirty="0"/>
              <a:t>Soils</a:t>
            </a:r>
          </a:p>
          <a:p>
            <a:pPr marL="1200150" lvl="1"/>
            <a:r>
              <a:rPr lang="en-US" sz="2800" dirty="0" smtClean="0"/>
              <a:t>Vegetation</a:t>
            </a:r>
            <a:endParaRPr lang="en-US" sz="2800"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874799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Ecosystem Defined</a:t>
            </a:r>
            <a:endParaRPr lang="en-US" dirty="0"/>
          </a:p>
        </p:txBody>
      </p:sp>
      <p:sp>
        <p:nvSpPr>
          <p:cNvPr id="3" name="Content Placeholder 2"/>
          <p:cNvSpPr>
            <a:spLocks noGrp="1"/>
          </p:cNvSpPr>
          <p:nvPr>
            <p:ph sz="half" idx="1"/>
          </p:nvPr>
        </p:nvSpPr>
        <p:spPr/>
        <p:txBody>
          <a:bodyPr>
            <a:normAutofit/>
          </a:bodyPr>
          <a:lstStyle/>
          <a:p>
            <a:r>
              <a:rPr lang="en-US" dirty="0" smtClean="0"/>
              <a:t>An ecosystem is the total of all living organisms and the interaction of living organisms with abiotic (non-living) factors within an area</a:t>
            </a:r>
          </a:p>
          <a:p>
            <a:r>
              <a:rPr lang="en-US" dirty="0" smtClean="0"/>
              <a:t>Populations and communities exist within ecosystems</a:t>
            </a:r>
          </a:p>
          <a:p>
            <a:pPr marL="0" indent="0">
              <a:buNone/>
            </a:pPr>
            <a:endParaRPr lang="en-US" dirty="0" smtClean="0"/>
          </a:p>
        </p:txBody>
      </p:sp>
      <p:sp>
        <p:nvSpPr>
          <p:cNvPr id="4" name="Slide Number Placeholder 3"/>
          <p:cNvSpPr>
            <a:spLocks noGrp="1"/>
          </p:cNvSpPr>
          <p:nvPr>
            <p:ph type="sldNum" sz="quarter" idx="12"/>
          </p:nvPr>
        </p:nvSpPr>
        <p:spPr/>
        <p:txBody>
          <a:bodyPr/>
          <a:lstStyle/>
          <a:p>
            <a:pPr>
              <a:defRPr/>
            </a:pPr>
            <a:fld id="{13D359A3-A52D-41A8-B6F5-378558DBA442}" type="slidenum">
              <a:rPr lang="en-US" smtClean="0"/>
              <a:pPr>
                <a:defRPr/>
              </a:pPr>
              <a:t>4</a:t>
            </a:fld>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590800"/>
            <a:ext cx="5105400" cy="317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01023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Ecosystem Balance</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graphicFrame>
        <p:nvGraphicFramePr>
          <p:cNvPr id="5" name="Diagram 4"/>
          <p:cNvGraphicFramePr/>
          <p:nvPr>
            <p:extLst/>
          </p:nvPr>
        </p:nvGraphicFramePr>
        <p:xfrm>
          <a:off x="685800" y="1983095"/>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81000" y="5612547"/>
            <a:ext cx="2819400" cy="830997"/>
          </a:xfrm>
          <a:prstGeom prst="rect">
            <a:avLst/>
          </a:prstGeom>
          <a:noFill/>
        </p:spPr>
        <p:txBody>
          <a:bodyPr wrap="square" rtlCol="0">
            <a:spAutoFit/>
          </a:bodyPr>
          <a:lstStyle/>
          <a:p>
            <a:pPr lvl="0"/>
            <a:r>
              <a:rPr lang="en-US" sz="2400" b="1" dirty="0">
                <a:latin typeface="Arial" pitchFamily="34" charset="0"/>
                <a:cs typeface="Arial" pitchFamily="34" charset="0"/>
              </a:rPr>
              <a:t>Biotic - </a:t>
            </a:r>
            <a:r>
              <a:rPr lang="en-US" sz="2400" dirty="0">
                <a:latin typeface="Arial" pitchFamily="34" charset="0"/>
                <a:cs typeface="Arial" pitchFamily="34" charset="0"/>
              </a:rPr>
              <a:t>Pertaining to life; biological</a:t>
            </a:r>
            <a:r>
              <a:rPr lang="en-US" sz="2400" dirty="0" smtClean="0">
                <a:latin typeface="Arial" pitchFamily="34" charset="0"/>
                <a:cs typeface="Arial" pitchFamily="34" charset="0"/>
              </a:rPr>
              <a:t>.</a:t>
            </a:r>
            <a:endParaRPr lang="en-US" sz="2400" b="1" dirty="0">
              <a:latin typeface="Arial" pitchFamily="34" charset="0"/>
              <a:cs typeface="Arial" pitchFamily="34" charset="0"/>
            </a:endParaRPr>
          </a:p>
        </p:txBody>
      </p:sp>
      <p:sp>
        <p:nvSpPr>
          <p:cNvPr id="6" name="TextBox 5"/>
          <p:cNvSpPr txBox="1"/>
          <p:nvPr/>
        </p:nvSpPr>
        <p:spPr>
          <a:xfrm>
            <a:off x="5943600" y="2057400"/>
            <a:ext cx="3352800" cy="1938992"/>
          </a:xfrm>
          <a:prstGeom prst="rect">
            <a:avLst/>
          </a:prstGeom>
          <a:noFill/>
        </p:spPr>
        <p:txBody>
          <a:bodyPr wrap="square" rtlCol="0">
            <a:spAutoFit/>
          </a:bodyPr>
          <a:lstStyle/>
          <a:p>
            <a:pPr lvl="0"/>
            <a:r>
              <a:rPr lang="en-US" sz="2400" b="1" dirty="0">
                <a:latin typeface="Arial" pitchFamily="34" charset="0"/>
                <a:cs typeface="Arial" pitchFamily="34" charset="0"/>
              </a:rPr>
              <a:t>Abiotic - </a:t>
            </a:r>
            <a:r>
              <a:rPr lang="en-US" sz="2400" dirty="0">
                <a:latin typeface="Arial" pitchFamily="34" charset="0"/>
                <a:cs typeface="Arial" pitchFamily="34" charset="0"/>
              </a:rPr>
              <a:t>The nonliving elements (factors) of the environment; i.e., soil, climate, physiography</a:t>
            </a:r>
            <a:r>
              <a:rPr lang="en-US" sz="2400" dirty="0" smtClean="0">
                <a:latin typeface="Arial" pitchFamily="34" charset="0"/>
                <a:cs typeface="Arial" pitchFamily="34" charset="0"/>
              </a:rPr>
              <a:t>.</a:t>
            </a: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3302936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Ecosystem Change</a:t>
            </a:r>
            <a:endParaRPr lang="en-US" dirty="0"/>
          </a:p>
        </p:txBody>
      </p:sp>
      <p:sp>
        <p:nvSpPr>
          <p:cNvPr id="3" name="Content Placeholder 2"/>
          <p:cNvSpPr>
            <a:spLocks noGrp="1"/>
          </p:cNvSpPr>
          <p:nvPr>
            <p:ph idx="1"/>
          </p:nvPr>
        </p:nvSpPr>
        <p:spPr>
          <a:xfrm>
            <a:off x="457200" y="2286000"/>
            <a:ext cx="4648200" cy="3894082"/>
          </a:xfrm>
        </p:spPr>
        <p:txBody>
          <a:bodyPr/>
          <a:lstStyle/>
          <a:p>
            <a:r>
              <a:rPr lang="en-US" dirty="0" smtClean="0"/>
              <a:t>Natural causes</a:t>
            </a:r>
          </a:p>
          <a:p>
            <a:pPr lvl="1"/>
            <a:r>
              <a:rPr lang="en-US" dirty="0" smtClean="0"/>
              <a:t>Species shift</a:t>
            </a:r>
          </a:p>
          <a:p>
            <a:pPr lvl="1"/>
            <a:r>
              <a:rPr lang="en-US" dirty="0" smtClean="0"/>
              <a:t>Climate changes</a:t>
            </a:r>
          </a:p>
          <a:p>
            <a:pPr lvl="1"/>
            <a:r>
              <a:rPr lang="en-US" dirty="0" smtClean="0"/>
              <a:t>Natural disasters</a:t>
            </a:r>
          </a:p>
          <a:p>
            <a:pPr lvl="2"/>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3077" name="Picture 5" descr="C:\Users\JMT\AppData\Local\Microsoft\Windows\Temporary Internet Files\Content.IE5\9VTYGAE5\MP900437335[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0" y="2057400"/>
            <a:ext cx="3737356"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49103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Human Interactions</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t>7</a:t>
            </a:fld>
            <a:endParaRPr lang="en-US"/>
          </a:p>
        </p:txBody>
      </p:sp>
      <p:pic>
        <p:nvPicPr>
          <p:cNvPr id="4098" name="Picture 2" descr="C:\Users\JMT\AppData\Local\Microsoft\Windows\Temporary Internet Files\Content.IE5\HHASP2YO\MC900341815[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4586" y="2209800"/>
            <a:ext cx="3188208" cy="36576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sz="half" idx="1"/>
          </p:nvPr>
        </p:nvSpPr>
        <p:spPr>
          <a:xfrm>
            <a:off x="361950" y="2190750"/>
            <a:ext cx="5276850" cy="4038600"/>
          </a:xfrm>
        </p:spPr>
        <p:txBody>
          <a:bodyPr>
            <a:noAutofit/>
          </a:bodyPr>
          <a:lstStyle/>
          <a:p>
            <a:pPr marL="0" indent="0">
              <a:buNone/>
            </a:pPr>
            <a:r>
              <a:rPr lang="en-US" sz="3200" dirty="0"/>
              <a:t>Human </a:t>
            </a:r>
            <a:r>
              <a:rPr lang="en-US" sz="3200" dirty="0" smtClean="0"/>
              <a:t>interactions influence ecosystems</a:t>
            </a:r>
            <a:endParaRPr lang="en-US" sz="3200" dirty="0"/>
          </a:p>
          <a:p>
            <a:r>
              <a:rPr lang="en-US" sz="3200" dirty="0" smtClean="0"/>
              <a:t>Building and construction</a:t>
            </a:r>
          </a:p>
          <a:p>
            <a:r>
              <a:rPr lang="en-US" sz="3200" dirty="0" smtClean="0"/>
              <a:t>Farming</a:t>
            </a:r>
          </a:p>
          <a:p>
            <a:r>
              <a:rPr lang="en-US" sz="3200" dirty="0" smtClean="0"/>
              <a:t>Introduction of new species</a:t>
            </a:r>
            <a:endParaRPr lang="en-US" sz="3200" dirty="0"/>
          </a:p>
        </p:txBody>
      </p:sp>
    </p:spTree>
    <p:extLst>
      <p:ext uri="{BB962C8B-B14F-4D97-AF65-F5344CB8AC3E}">
        <p14:creationId xmlns:p14="http://schemas.microsoft.com/office/powerpoint/2010/main" val="2360591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495800"/>
          </a:xfrm>
        </p:spPr>
        <p:txBody>
          <a:bodyPr>
            <a:normAutofit fontScale="92500"/>
          </a:bodyPr>
          <a:lstStyle/>
          <a:p>
            <a:r>
              <a:rPr lang="en-US" dirty="0" smtClean="0"/>
              <a:t>Burton</a:t>
            </a:r>
            <a:r>
              <a:rPr lang="en-US" dirty="0"/>
              <a:t>, </a:t>
            </a:r>
            <a:r>
              <a:rPr lang="en-US" dirty="0" smtClean="0"/>
              <a:t>L. (2010). </a:t>
            </a:r>
            <a:r>
              <a:rPr lang="en-US" i="1" dirty="0"/>
              <a:t>Fish &amp; </a:t>
            </a:r>
            <a:r>
              <a:rPr lang="en-US" i="1" dirty="0" smtClean="0"/>
              <a:t>wildlife: Principles </a:t>
            </a:r>
            <a:r>
              <a:rPr lang="en-US" i="1" dirty="0"/>
              <a:t>of </a:t>
            </a:r>
            <a:r>
              <a:rPr lang="en-US" i="1" dirty="0" smtClean="0"/>
              <a:t>zoology </a:t>
            </a:r>
            <a:r>
              <a:rPr lang="en-US" i="1" dirty="0"/>
              <a:t>and </a:t>
            </a:r>
            <a:r>
              <a:rPr lang="en-US" i="1" dirty="0" smtClean="0"/>
              <a:t>ecology</a:t>
            </a:r>
            <a:r>
              <a:rPr lang="en-US" dirty="0" smtClean="0"/>
              <a:t> (3</a:t>
            </a:r>
            <a:r>
              <a:rPr lang="en-US" baseline="30000" dirty="0" smtClean="0"/>
              <a:t>rd</a:t>
            </a:r>
            <a:r>
              <a:rPr lang="en-US" dirty="0" smtClean="0"/>
              <a:t> </a:t>
            </a:r>
            <a:r>
              <a:rPr lang="en-US" dirty="0" err="1" smtClean="0"/>
              <a:t>ed</a:t>
            </a:r>
            <a:r>
              <a:rPr lang="en-US" dirty="0" smtClean="0"/>
              <a:t>). </a:t>
            </a:r>
            <a:r>
              <a:rPr lang="en-US" dirty="0"/>
              <a:t>Clifton Park, NY: </a:t>
            </a:r>
            <a:r>
              <a:rPr lang="en-US" dirty="0" smtClean="0"/>
              <a:t>Delmar Cengage.</a:t>
            </a:r>
            <a:endParaRPr lang="en-US" dirty="0"/>
          </a:p>
          <a:p>
            <a:r>
              <a:rPr lang="en-US" dirty="0"/>
              <a:t>Deal, </a:t>
            </a:r>
            <a:r>
              <a:rPr lang="en-US" dirty="0" smtClean="0"/>
              <a:t>K. (2011). </a:t>
            </a:r>
            <a:r>
              <a:rPr lang="en-US" i="1" dirty="0" smtClean="0"/>
              <a:t>Wildlife </a:t>
            </a:r>
            <a:r>
              <a:rPr lang="en-US" i="1" dirty="0"/>
              <a:t>and </a:t>
            </a:r>
            <a:r>
              <a:rPr lang="en-US" i="1" dirty="0" smtClean="0"/>
              <a:t>natural </a:t>
            </a:r>
            <a:r>
              <a:rPr lang="en-US" i="1" dirty="0"/>
              <a:t>r</a:t>
            </a:r>
            <a:r>
              <a:rPr lang="en-US" i="1" dirty="0" smtClean="0"/>
              <a:t>esource </a:t>
            </a:r>
            <a:r>
              <a:rPr lang="en-US" i="1" dirty="0"/>
              <a:t>m</a:t>
            </a:r>
            <a:r>
              <a:rPr lang="en-US" i="1" dirty="0" smtClean="0"/>
              <a:t>anagement </a:t>
            </a:r>
            <a:r>
              <a:rPr lang="en-US" dirty="0" smtClean="0"/>
              <a:t>(3</a:t>
            </a:r>
            <a:r>
              <a:rPr lang="en-US" baseline="30000" dirty="0" smtClean="0"/>
              <a:t>rd</a:t>
            </a:r>
            <a:r>
              <a:rPr lang="en-US" dirty="0" smtClean="0"/>
              <a:t> </a:t>
            </a:r>
            <a:r>
              <a:rPr lang="en-US" dirty="0" err="1" smtClean="0"/>
              <a:t>ed</a:t>
            </a:r>
            <a:r>
              <a:rPr lang="en-US" dirty="0" smtClean="0"/>
              <a:t>). </a:t>
            </a:r>
            <a:r>
              <a:rPr lang="en-US" dirty="0"/>
              <a:t>Clifton Park, NY: Delmar </a:t>
            </a:r>
            <a:r>
              <a:rPr lang="en-US" dirty="0" smtClean="0"/>
              <a:t>Cengage.</a:t>
            </a:r>
            <a:endParaRPr lang="en-US" dirty="0"/>
          </a:p>
          <a:p>
            <a:r>
              <a:rPr lang="en-US" dirty="0" smtClean="0"/>
              <a:t>Herren</a:t>
            </a:r>
            <a:r>
              <a:rPr lang="en-US" dirty="0"/>
              <a:t>, R. </a:t>
            </a:r>
            <a:r>
              <a:rPr lang="en-US" dirty="0" smtClean="0"/>
              <a:t>&amp; </a:t>
            </a:r>
            <a:r>
              <a:rPr lang="en-US" dirty="0"/>
              <a:t>Donahue, R</a:t>
            </a:r>
            <a:r>
              <a:rPr lang="en-US" dirty="0" smtClean="0"/>
              <a:t>. (2000</a:t>
            </a:r>
            <a:r>
              <a:rPr lang="en-US" dirty="0"/>
              <a:t>). </a:t>
            </a:r>
            <a:r>
              <a:rPr lang="en-US" i="1" dirty="0"/>
              <a:t>Delmar’s agriscience dictionary with searchable CD-ROM</a:t>
            </a:r>
            <a:r>
              <a:rPr lang="en-US" dirty="0"/>
              <a:t>. Albany, NY: </a:t>
            </a:r>
            <a:r>
              <a:rPr lang="en-US" dirty="0" smtClean="0"/>
              <a:t>Delmar</a:t>
            </a:r>
            <a:r>
              <a:rPr lang="en-US" dirty="0"/>
              <a:t> </a:t>
            </a:r>
            <a:r>
              <a:rPr lang="en-US" dirty="0" smtClean="0"/>
              <a:t>Cengage.</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921137258"/>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12</TotalTime>
  <Words>1025</Words>
  <Application>Microsoft Office PowerPoint</Application>
  <PresentationFormat>On-screen Show (4:3)</PresentationFormat>
  <Paragraphs>130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NRE_PowerPoint_Template</vt:lpstr>
      <vt:lpstr>PowerPoint Presentation</vt:lpstr>
      <vt:lpstr>Ecosystems Over Time</vt:lpstr>
      <vt:lpstr>Biomes vs. Ecosystems</vt:lpstr>
      <vt:lpstr>Ecosystem Defined</vt:lpstr>
      <vt:lpstr>Ecosystem Balance</vt:lpstr>
      <vt:lpstr>Ecosystem Change</vt:lpstr>
      <vt:lpstr>Human Interactions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Ecosystems Over Time</dc:title>
  <dc:subject>NRE - Lesson 1.2 Building Biomes</dc:subject>
  <dc:creator>Pam B. Newberry and Jan Marie Traynor</dc:creator>
  <cp:lastModifiedBy>Marlene Mensch</cp:lastModifiedBy>
  <cp:revision>5</cp:revision>
  <dcterms:created xsi:type="dcterms:W3CDTF">2014-08-07T19:07:56Z</dcterms:created>
  <dcterms:modified xsi:type="dcterms:W3CDTF">2014-12-09T14:18:41Z</dcterms:modified>
</cp:coreProperties>
</file>