
<file path=[Content_Types].xml><?xml version="1.0" encoding="utf-8"?>
<Types xmlns="http://schemas.openxmlformats.org/package/2006/content-types">
  <Default Extension="png" ContentType="image/png"/>
  <Default Extension="jfif" ContentType="image/jpe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4"/>
  </p:notesMasterIdLst>
  <p:handoutMasterIdLst>
    <p:handoutMasterId r:id="rId15"/>
  </p:handoutMasterIdLst>
  <p:sldIdLst>
    <p:sldId id="256" r:id="rId2"/>
    <p:sldId id="258" r:id="rId3"/>
    <p:sldId id="259" r:id="rId4"/>
    <p:sldId id="260" r:id="rId5"/>
    <p:sldId id="261" r:id="rId6"/>
    <p:sldId id="262" r:id="rId7"/>
    <p:sldId id="263" r:id="rId8"/>
    <p:sldId id="264" r:id="rId9"/>
    <p:sldId id="265" r:id="rId10"/>
    <p:sldId id="266" r:id="rId11"/>
    <p:sldId id="267" r:id="rId12"/>
    <p:sldId id="25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lene Mensch" initials="MM" lastIdx="3" clrIdx="0">
    <p:extLst>
      <p:ext uri="{19B8F6BF-5375-455C-9EA6-DF929625EA0E}">
        <p15:presenceInfo xmlns:p15="http://schemas.microsoft.com/office/powerpoint/2012/main" userId="e1c724a07b98bdc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66FF"/>
    <a:srgbClr val="FF05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4" autoAdjust="0"/>
    <p:restoredTop sz="72859" autoAdjust="0"/>
  </p:normalViewPr>
  <p:slideViewPr>
    <p:cSldViewPr>
      <p:cViewPr varScale="1">
        <p:scale>
          <a:sx n="67" d="100"/>
          <a:sy n="67" d="100"/>
        </p:scale>
        <p:origin x="2094" y="6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70" d="100"/>
          <a:sy n="70" d="100"/>
        </p:scale>
        <p:origin x="3240"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Arial" pitchFamily="34" charset="0"/>
                <a:cs typeface="Arial" pitchFamily="34" charset="0"/>
              </a:rPr>
              <a:t>Safety in the Food Science Laboratory</a:t>
            </a:r>
            <a:endParaRPr lang="en-US" dirty="0">
              <a:latin typeface="Arial" pitchFamily="34" charset="0"/>
              <a:cs typeface="Arial" pitchFamily="34" charset="0"/>
            </a:endParaRPr>
          </a:p>
        </p:txBody>
      </p:sp>
      <p:sp>
        <p:nvSpPr>
          <p:cNvPr id="3" name="Date Placeholder 2"/>
          <p:cNvSpPr>
            <a:spLocks noGrp="1"/>
          </p:cNvSpPr>
          <p:nvPr>
            <p:ph type="dt" sz="quarter" idx="1"/>
          </p:nvPr>
        </p:nvSpPr>
        <p:spPr>
          <a:xfrm>
            <a:off x="3429000" y="0"/>
            <a:ext cx="34274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Food Science and Safety    </a:t>
            </a:r>
          </a:p>
          <a:p>
            <a:r>
              <a:rPr lang="en-US" dirty="0" smtClean="0">
                <a:latin typeface="Arial" pitchFamily="34" charset="0"/>
                <a:cs typeface="Arial" pitchFamily="34" charset="0"/>
              </a:rPr>
              <a:t>Unit 1 – Lesson 1.2 Science, Safety, and Inquiry</a:t>
            </a:r>
            <a:endParaRPr lang="en-US" dirty="0">
              <a:latin typeface="Arial" pitchFamily="34" charset="0"/>
              <a:cs typeface="Arial" pitchFamily="34" charset="0"/>
            </a:endParaRPr>
          </a:p>
        </p:txBody>
      </p:sp>
      <p:sp>
        <p:nvSpPr>
          <p:cNvPr id="4" name="Footer Placeholder 3"/>
          <p:cNvSpPr>
            <a:spLocks noGrp="1"/>
          </p:cNvSpPr>
          <p:nvPr>
            <p:ph type="ftr" sz="quarter" idx="2"/>
          </p:nvPr>
        </p:nvSpPr>
        <p:spPr>
          <a:xfrm>
            <a:off x="0" y="8685213"/>
            <a:ext cx="3352800" cy="457200"/>
          </a:xfrm>
          <a:prstGeom prst="rect">
            <a:avLst/>
          </a:prstGeom>
        </p:spPr>
        <p:txBody>
          <a:bodyPr vert="horz" lIns="91440" tIns="45720" rIns="91440" bIns="45720" rtlCol="0" anchor="b"/>
          <a:lstStyle>
            <a:lvl1pPr algn="l">
              <a:defRPr sz="1200"/>
            </a:lvl1pPr>
          </a:lstStyle>
          <a:p>
            <a:r>
              <a:rPr lang="en-US" smtClean="0">
                <a:latin typeface="Arial" pitchFamily="34" charset="0"/>
                <a:cs typeface="Arial" pitchFamily="34" charset="0"/>
              </a:rPr>
              <a:t>Curriculum for Agricultural Science Education Copyright 2015</a:t>
            </a:r>
            <a:endParaRPr lang="en-US" dirty="0">
              <a:latin typeface="Arial" pitchFamily="34" charset="0"/>
              <a:cs typeface="Arial"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251402E-0581-4045-9571-3EE683493364}" type="slidenum">
              <a:rPr lang="en-US" smtClean="0">
                <a:latin typeface="Arial" pitchFamily="34" charset="0"/>
                <a:cs typeface="Arial" pitchFamily="34" charset="0"/>
              </a:rPr>
              <a:t>‹#›</a:t>
            </a:fld>
            <a:endParaRPr lang="en-US">
              <a:latin typeface="Arial" pitchFamily="34" charset="0"/>
              <a:cs typeface="Arial" pitchFamily="34"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2481490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smtClean="0"/>
              <a:t>Safety in the Food Science Laboratory</a:t>
            </a:r>
            <a:endParaRPr lang="en-US" dirty="0"/>
          </a:p>
        </p:txBody>
      </p:sp>
      <p:sp>
        <p:nvSpPr>
          <p:cNvPr id="3" name="Date Placeholder 2"/>
          <p:cNvSpPr>
            <a:spLocks noGrp="1"/>
          </p:cNvSpPr>
          <p:nvPr>
            <p:ph type="dt" idx="1"/>
          </p:nvPr>
        </p:nvSpPr>
        <p:spPr>
          <a:xfrm>
            <a:off x="3352800" y="0"/>
            <a:ext cx="35036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Food Science and Safety    </a:t>
            </a:r>
          </a:p>
          <a:p>
            <a:r>
              <a:rPr lang="en-US" smtClean="0">
                <a:latin typeface="Arial" pitchFamily="34" charset="0"/>
                <a:cs typeface="Arial" pitchFamily="34" charset="0"/>
              </a:rPr>
              <a:t>Unit 1 – Lesson 1.2 Science, Safety, and Inquiry</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3276600" cy="457200"/>
          </a:xfrm>
          <a:prstGeom prst="rect">
            <a:avLst/>
          </a:prstGeom>
        </p:spPr>
        <p:txBody>
          <a:bodyPr vert="horz" lIns="91440" tIns="45720" rIns="91440" bIns="45720" rtlCol="0" anchor="b"/>
          <a:lstStyle>
            <a:lvl1pPr algn="l">
              <a:defRPr sz="1200"/>
            </a:lvl1pPr>
          </a:lstStyle>
          <a:p>
            <a:r>
              <a:rPr lang="en-US" smtClean="0">
                <a:latin typeface="Arial" pitchFamily="34" charset="0"/>
                <a:cs typeface="Arial" pitchFamily="34" charset="0"/>
              </a:rPr>
              <a:t>Curriculum for Agricultural Science Education Copyright 2015</a:t>
            </a:r>
            <a:endParaRPr lang="en-US" dirty="0" smtClean="0">
              <a:latin typeface="Arial" pitchFamily="34" charset="0"/>
              <a:cs typeface="Arial" pitchFamily="34" charset="0"/>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cs typeface="Arial" pitchFamily="34" charset="0"/>
              </a:defRPr>
            </a:lvl1pPr>
          </a:lstStyle>
          <a:p>
            <a:fld id="{36C789E7-B821-4804-81D0-B1DDBDB5FECC}" type="slidenum">
              <a:rPr lang="en-US" smtClean="0"/>
              <a:pPr/>
              <a:t>‹#›</a:t>
            </a:fld>
            <a:endParaRPr lang="en-US"/>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1043571385"/>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Arial" pitchFamily="34" charset="0"/>
        <a:ea typeface="+mn-ea"/>
        <a:cs typeface="Arial" pitchFamily="34" charset="0"/>
      </a:defRPr>
    </a:lvl1pPr>
    <a:lvl2pPr marL="457200" algn="l" defTabSz="914400" rtl="0" eaLnBrk="1" latinLnBrk="0" hangingPunct="1">
      <a:defRPr sz="1200" kern="1200">
        <a:solidFill>
          <a:schemeClr val="tx1"/>
        </a:solidFill>
        <a:latin typeface="Arial" pitchFamily="34" charset="0"/>
        <a:ea typeface="+mn-ea"/>
        <a:cs typeface="Arial" pitchFamily="34" charset="0"/>
      </a:defRPr>
    </a:lvl2pPr>
    <a:lvl3pPr marL="914400" algn="l" defTabSz="914400" rtl="0" eaLnBrk="1" latinLnBrk="0" hangingPunct="1">
      <a:defRPr sz="1200" kern="1200">
        <a:solidFill>
          <a:schemeClr val="tx1"/>
        </a:solidFill>
        <a:latin typeface="Arial" pitchFamily="34" charset="0"/>
        <a:ea typeface="+mn-ea"/>
        <a:cs typeface="Arial" pitchFamily="34" charset="0"/>
      </a:defRPr>
    </a:lvl3pPr>
    <a:lvl4pPr marL="1371600" algn="l" defTabSz="914400" rtl="0" eaLnBrk="1" latinLnBrk="0" hangingPunct="1">
      <a:defRPr sz="1200" kern="1200">
        <a:solidFill>
          <a:schemeClr val="tx1"/>
        </a:solidFill>
        <a:latin typeface="Arial" pitchFamily="34" charset="0"/>
        <a:ea typeface="+mn-ea"/>
        <a:cs typeface="Arial" pitchFamily="34" charset="0"/>
      </a:defRPr>
    </a:lvl4pPr>
    <a:lvl5pPr marL="1828800" algn="l" defTabSz="914400" rtl="0" eaLnBrk="1" latinLnBrk="0" hangingPunct="1">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smtClean="0">
                <a:latin typeface="Arial" pitchFamily="34" charset="0"/>
                <a:cs typeface="Arial" pitchFamily="34" charset="0"/>
              </a:rPr>
              <a:t>Curriculum for Agricultural Science Education Copyright 2015</a:t>
            </a:r>
            <a:endParaRPr lang="en-US" dirty="0" smtClean="0">
              <a:latin typeface="Arial" pitchFamily="34" charset="0"/>
              <a:cs typeface="Arial" pitchFamily="34" charset="0"/>
            </a:endParaRPr>
          </a:p>
        </p:txBody>
      </p:sp>
      <p:sp>
        <p:nvSpPr>
          <p:cNvPr id="6" name="Header Placeholder 5"/>
          <p:cNvSpPr>
            <a:spLocks noGrp="1"/>
          </p:cNvSpPr>
          <p:nvPr>
            <p:ph type="hdr" sz="quarter" idx="12"/>
          </p:nvPr>
        </p:nvSpPr>
        <p:spPr/>
        <p:txBody>
          <a:bodyPr/>
          <a:lstStyle/>
          <a:p>
            <a:r>
              <a:rPr lang="en-US" dirty="0" smtClean="0"/>
              <a:t>Safety in the Food Science Laboratory</a:t>
            </a:r>
            <a:endParaRPr lang="en-US" dirty="0"/>
          </a:p>
        </p:txBody>
      </p:sp>
      <p:sp>
        <p:nvSpPr>
          <p:cNvPr id="7" name="Date Placeholder 6"/>
          <p:cNvSpPr>
            <a:spLocks noGrp="1"/>
          </p:cNvSpPr>
          <p:nvPr>
            <p:ph type="dt" idx="13"/>
          </p:nvPr>
        </p:nvSpPr>
        <p:spPr/>
        <p:txBody>
          <a:bodyPr/>
          <a:lstStyle/>
          <a:p>
            <a:r>
              <a:rPr lang="en-US" dirty="0" smtClean="0">
                <a:latin typeface="Arial" pitchFamily="34" charset="0"/>
                <a:cs typeface="Arial" pitchFamily="34" charset="0"/>
              </a:rPr>
              <a:t>Food Science and Safety                                Unit 1 – Lesson 1.2 Science, Safety, and Inquiry</a:t>
            </a:r>
            <a:endParaRPr lang="en-US" dirty="0"/>
          </a:p>
        </p:txBody>
      </p:sp>
    </p:spTree>
    <p:extLst>
      <p:ext uri="{BB962C8B-B14F-4D97-AF65-F5344CB8AC3E}">
        <p14:creationId xmlns:p14="http://schemas.microsoft.com/office/powerpoint/2010/main" val="42663265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research, procedures and protocols must be carefully documented</a:t>
            </a:r>
            <a:r>
              <a:rPr lang="en-US" baseline="0" dirty="0" smtClean="0"/>
              <a:t> in order to repeat experiments and even pursue future patents and new food products. </a:t>
            </a:r>
          </a:p>
          <a:p>
            <a:endParaRPr lang="en-US" baseline="0" dirty="0" smtClean="0"/>
          </a:p>
          <a:p>
            <a:r>
              <a:rPr lang="en-US" baseline="0" dirty="0" smtClean="0"/>
              <a:t>Notebooks may also be used to identify potential unsafe reactions or errors in procedures that lead to accidents. Be sure to record everything accurately.</a:t>
            </a:r>
          </a:p>
          <a:p>
            <a:endParaRPr lang="en-US" dirty="0"/>
          </a:p>
        </p:txBody>
      </p:sp>
      <p:sp>
        <p:nvSpPr>
          <p:cNvPr id="4" name="Header Placeholder 3"/>
          <p:cNvSpPr>
            <a:spLocks noGrp="1"/>
          </p:cNvSpPr>
          <p:nvPr>
            <p:ph type="hdr" sz="quarter" idx="10"/>
          </p:nvPr>
        </p:nvSpPr>
        <p:spPr/>
        <p:txBody>
          <a:bodyPr/>
          <a:lstStyle/>
          <a:p>
            <a:r>
              <a:rPr lang="en-US" smtClean="0"/>
              <a:t>Safety in the Food Science Laboratory</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Food Science and Safety  </a:t>
            </a:r>
          </a:p>
          <a:p>
            <a:r>
              <a:rPr lang="en-US" dirty="0" smtClean="0">
                <a:latin typeface="Arial" pitchFamily="34" charset="0"/>
                <a:cs typeface="Arial" pitchFamily="34" charset="0"/>
              </a:rPr>
              <a:t>Unit 1 – Lesson 1.2 Science, Safety, and Inquiry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10</a:t>
            </a:fld>
            <a:endParaRPr lang="en-US"/>
          </a:p>
        </p:txBody>
      </p:sp>
    </p:spTree>
    <p:extLst>
      <p:ext uri="{BB962C8B-B14F-4D97-AF65-F5344CB8AC3E}">
        <p14:creationId xmlns:p14="http://schemas.microsoft.com/office/powerpoint/2010/main" val="16782791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 recording data,</a:t>
            </a:r>
            <a:r>
              <a:rPr lang="en-US" baseline="0" dirty="0" smtClean="0"/>
              <a:t> it is helpful to use charts, graphs, tables, pictures, or any combination of those.</a:t>
            </a:r>
          </a:p>
          <a:p>
            <a:endParaRPr lang="en-US" dirty="0"/>
          </a:p>
        </p:txBody>
      </p:sp>
      <p:sp>
        <p:nvSpPr>
          <p:cNvPr id="4" name="Header Placeholder 3"/>
          <p:cNvSpPr>
            <a:spLocks noGrp="1"/>
          </p:cNvSpPr>
          <p:nvPr>
            <p:ph type="hdr" sz="quarter" idx="10"/>
          </p:nvPr>
        </p:nvSpPr>
        <p:spPr/>
        <p:txBody>
          <a:bodyPr/>
          <a:lstStyle/>
          <a:p>
            <a:r>
              <a:rPr lang="en-US" smtClean="0"/>
              <a:t>Safety in the Food Science Laboratory</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Food Science and Safety  </a:t>
            </a:r>
          </a:p>
          <a:p>
            <a:r>
              <a:rPr lang="en-US" dirty="0" smtClean="0">
                <a:latin typeface="Arial" pitchFamily="34" charset="0"/>
                <a:cs typeface="Arial" pitchFamily="34" charset="0"/>
              </a:rPr>
              <a:t>Unit 1 – Lesson 1.2 Science, Safety, and Inquiry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11</a:t>
            </a:fld>
            <a:endParaRPr lang="en-US"/>
          </a:p>
        </p:txBody>
      </p:sp>
    </p:spTree>
    <p:extLst>
      <p:ext uri="{BB962C8B-B14F-4D97-AF65-F5344CB8AC3E}">
        <p14:creationId xmlns:p14="http://schemas.microsoft.com/office/powerpoint/2010/main" val="23237485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12</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smtClean="0">
                <a:latin typeface="Arial" pitchFamily="34" charset="0"/>
                <a:cs typeface="Arial" pitchFamily="34" charset="0"/>
              </a:rPr>
              <a:t>Curriculum for Agricultural Science Education Copyright 2015</a:t>
            </a:r>
            <a:endParaRPr lang="en-US" dirty="0" smtClean="0">
              <a:latin typeface="Arial" pitchFamily="34" charset="0"/>
              <a:cs typeface="Arial" pitchFamily="34" charset="0"/>
            </a:endParaRPr>
          </a:p>
        </p:txBody>
      </p:sp>
      <p:sp>
        <p:nvSpPr>
          <p:cNvPr id="6" name="Header Placeholder 5"/>
          <p:cNvSpPr>
            <a:spLocks noGrp="1"/>
          </p:cNvSpPr>
          <p:nvPr>
            <p:ph type="hdr" sz="quarter" idx="12"/>
          </p:nvPr>
        </p:nvSpPr>
        <p:spPr/>
        <p:txBody>
          <a:bodyPr/>
          <a:lstStyle/>
          <a:p>
            <a:r>
              <a:rPr lang="en-US" dirty="0" smtClean="0"/>
              <a:t>Safety in the Food Science Laboratory</a:t>
            </a:r>
            <a:endParaRPr lang="en-US" dirty="0"/>
          </a:p>
        </p:txBody>
      </p:sp>
      <p:sp>
        <p:nvSpPr>
          <p:cNvPr id="7" name="Date Placeholder 6"/>
          <p:cNvSpPr>
            <a:spLocks noGrp="1"/>
          </p:cNvSpPr>
          <p:nvPr>
            <p:ph type="dt" idx="13"/>
          </p:nvPr>
        </p:nvSpPr>
        <p:spPr/>
        <p:txBody>
          <a:bodyPr/>
          <a:lstStyle/>
          <a:p>
            <a:r>
              <a:rPr lang="en-US" dirty="0" smtClean="0">
                <a:latin typeface="Arial" pitchFamily="34" charset="0"/>
                <a:cs typeface="Arial" pitchFamily="34" charset="0"/>
              </a:rPr>
              <a:t>Food Science and Safety                                Unit 1 – Lesson 1.2 Science, Safety, and Inquiry</a:t>
            </a:r>
            <a:endParaRPr lang="en-US" dirty="0"/>
          </a:p>
        </p:txBody>
      </p:sp>
    </p:spTree>
    <p:extLst>
      <p:ext uri="{BB962C8B-B14F-4D97-AF65-F5344CB8AC3E}">
        <p14:creationId xmlns:p14="http://schemas.microsoft.com/office/powerpoint/2010/main" val="3364366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2</a:t>
            </a:fld>
            <a:endParaRPr lang="en-US">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smtClean="0">
                <a:latin typeface="Arial" pitchFamily="34" charset="0"/>
                <a:cs typeface="Arial" pitchFamily="34" charset="0"/>
              </a:rPr>
              <a:t>Curriculum for Agricultural Science Education Copyright 2015</a:t>
            </a:r>
            <a:endParaRPr lang="en-US" dirty="0" smtClean="0">
              <a:latin typeface="Arial" pitchFamily="34" charset="0"/>
              <a:cs typeface="Arial" pitchFamily="34" charset="0"/>
            </a:endParaRPr>
          </a:p>
        </p:txBody>
      </p:sp>
      <p:sp>
        <p:nvSpPr>
          <p:cNvPr id="6" name="Header Placeholder 5"/>
          <p:cNvSpPr>
            <a:spLocks noGrp="1"/>
          </p:cNvSpPr>
          <p:nvPr>
            <p:ph type="hdr" sz="quarter" idx="12"/>
          </p:nvPr>
        </p:nvSpPr>
        <p:spPr/>
        <p:txBody>
          <a:bodyPr/>
          <a:lstStyle/>
          <a:p>
            <a:r>
              <a:rPr lang="en-US" dirty="0" smtClean="0"/>
              <a:t>Safety in the Food Science Laboratory</a:t>
            </a:r>
            <a:endParaRPr lang="en-US" dirty="0"/>
          </a:p>
        </p:txBody>
      </p:sp>
      <p:sp>
        <p:nvSpPr>
          <p:cNvPr id="7" name="Date Placeholder 6"/>
          <p:cNvSpPr>
            <a:spLocks noGrp="1"/>
          </p:cNvSpPr>
          <p:nvPr>
            <p:ph type="dt" idx="13"/>
          </p:nvPr>
        </p:nvSpPr>
        <p:spPr/>
        <p:txBody>
          <a:bodyPr/>
          <a:lstStyle/>
          <a:p>
            <a:r>
              <a:rPr lang="en-US" dirty="0" smtClean="0">
                <a:latin typeface="Arial" pitchFamily="34" charset="0"/>
                <a:cs typeface="Arial" pitchFamily="34" charset="0"/>
              </a:rPr>
              <a:t>Food Science and Safety                                Unit 1 – Lesson 1.2 Science, Safety, and Inquiry</a:t>
            </a:r>
            <a:endParaRPr lang="en-US" dirty="0"/>
          </a:p>
        </p:txBody>
      </p:sp>
    </p:spTree>
    <p:extLst>
      <p:ext uri="{BB962C8B-B14F-4D97-AF65-F5344CB8AC3E}">
        <p14:creationId xmlns:p14="http://schemas.microsoft.com/office/powerpoint/2010/main" val="3131452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There are many definitions for safety. Most simply put, safety is the freedom from accidents.</a:t>
            </a:r>
          </a:p>
          <a:p>
            <a:pPr eaLnBrk="1" hangingPunct="1"/>
            <a:endParaRPr lang="en-US" dirty="0" smtClean="0"/>
          </a:p>
          <a:p>
            <a:pPr eaLnBrk="1" hangingPunct="1"/>
            <a:r>
              <a:rPr lang="en-US" dirty="0" smtClean="0"/>
              <a:t>Safety is a personal responsibility – the person most responsible for your safety is you. You are also responsible for respecting the safety of others and acting in a manner that is safe for you, your classmates, and school property.</a:t>
            </a:r>
          </a:p>
          <a:p>
            <a:endParaRPr lang="en-US" dirty="0"/>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3</a:t>
            </a:fld>
            <a:endParaRPr lang="en-US">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 Copyright 2015</a:t>
            </a:r>
          </a:p>
        </p:txBody>
      </p:sp>
      <p:sp>
        <p:nvSpPr>
          <p:cNvPr id="6" name="Header Placeholder 5"/>
          <p:cNvSpPr>
            <a:spLocks noGrp="1"/>
          </p:cNvSpPr>
          <p:nvPr>
            <p:ph type="hdr" sz="quarter" idx="12"/>
          </p:nvPr>
        </p:nvSpPr>
        <p:spPr/>
        <p:txBody>
          <a:bodyPr/>
          <a:lstStyle/>
          <a:p>
            <a:r>
              <a:rPr lang="en-US" dirty="0"/>
              <a:t>Safety in the Food Science Laboratory</a:t>
            </a:r>
          </a:p>
        </p:txBody>
      </p:sp>
      <p:sp>
        <p:nvSpPr>
          <p:cNvPr id="7" name="Date Placeholder 6"/>
          <p:cNvSpPr>
            <a:spLocks noGrp="1"/>
          </p:cNvSpPr>
          <p:nvPr>
            <p:ph type="dt" idx="13"/>
          </p:nvPr>
        </p:nvSpPr>
        <p:spPr/>
        <p:txBody>
          <a:bodyPr/>
          <a:lstStyle/>
          <a:p>
            <a:r>
              <a:rPr lang="en-US" dirty="0">
                <a:latin typeface="Arial" pitchFamily="34" charset="0"/>
                <a:cs typeface="Arial" pitchFamily="34" charset="0"/>
              </a:rPr>
              <a:t>Food Science and Safety  </a:t>
            </a:r>
          </a:p>
          <a:p>
            <a:r>
              <a:rPr lang="en-US" dirty="0">
                <a:latin typeface="Arial" pitchFamily="34" charset="0"/>
                <a:cs typeface="Arial" pitchFamily="34" charset="0"/>
              </a:rPr>
              <a:t>Unit 1 – Lesson 1.2 </a:t>
            </a:r>
            <a:r>
              <a:rPr lang="en-US" dirty="0" smtClean="0">
                <a:latin typeface="Arial" pitchFamily="34" charset="0"/>
                <a:cs typeface="Arial" pitchFamily="34" charset="0"/>
              </a:rPr>
              <a:t>Science, Safety, </a:t>
            </a:r>
            <a:r>
              <a:rPr lang="en-US" dirty="0">
                <a:latin typeface="Arial" pitchFamily="34" charset="0"/>
                <a:cs typeface="Arial" pitchFamily="34" charset="0"/>
              </a:rPr>
              <a:t>and Inquiry </a:t>
            </a:r>
            <a:endParaRPr lang="en-US" dirty="0"/>
          </a:p>
        </p:txBody>
      </p:sp>
    </p:spTree>
    <p:extLst>
      <p:ext uri="{BB962C8B-B14F-4D97-AF65-F5344CB8AC3E}">
        <p14:creationId xmlns:p14="http://schemas.microsoft.com/office/powerpoint/2010/main" val="32508849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smtClean="0"/>
              <a:t>Having an attitude of safety is the first step to being responsible and respectful in the laboratory. A safe attitude consists of coming to class with a positive attitude and a willingness to try new things or experiences. </a:t>
            </a:r>
          </a:p>
          <a:p>
            <a:pPr eaLnBrk="1" hangingPunct="1"/>
            <a:endParaRPr lang="en-US" dirty="0" smtClean="0"/>
          </a:p>
          <a:p>
            <a:pPr eaLnBrk="1" hangingPunct="1"/>
            <a:r>
              <a:rPr lang="en-US" dirty="0" smtClean="0"/>
              <a:t>A person with a safe attitude reads all procedures before beginning and follows those procedures as written. You should always clean up according to instructions for your safety and that of others. </a:t>
            </a:r>
          </a:p>
          <a:p>
            <a:endParaRPr lang="en-US" dirty="0"/>
          </a:p>
        </p:txBody>
      </p:sp>
      <p:sp>
        <p:nvSpPr>
          <p:cNvPr id="4" name="Header Placeholder 3"/>
          <p:cNvSpPr>
            <a:spLocks noGrp="1"/>
          </p:cNvSpPr>
          <p:nvPr>
            <p:ph type="hdr" sz="quarter" idx="10"/>
          </p:nvPr>
        </p:nvSpPr>
        <p:spPr/>
        <p:txBody>
          <a:bodyPr/>
          <a:lstStyle/>
          <a:p>
            <a:r>
              <a:rPr lang="en-US" smtClean="0"/>
              <a:t>Safety in the Food Science Laboratory</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Food Science and Safety  </a:t>
            </a:r>
          </a:p>
          <a:p>
            <a:r>
              <a:rPr lang="en-US" dirty="0" smtClean="0">
                <a:latin typeface="Arial" pitchFamily="34" charset="0"/>
                <a:cs typeface="Arial" pitchFamily="34" charset="0"/>
              </a:rPr>
              <a:t>Unit 1 – Lesson 1.2 Science, Safety, and Inquiry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4</a:t>
            </a:fld>
            <a:endParaRPr lang="en-US"/>
          </a:p>
        </p:txBody>
      </p:sp>
    </p:spTree>
    <p:extLst>
      <p:ext uri="{BB962C8B-B14F-4D97-AF65-F5344CB8AC3E}">
        <p14:creationId xmlns:p14="http://schemas.microsoft.com/office/powerpoint/2010/main" val="36060801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Personal protective equipment</a:t>
            </a:r>
            <a:r>
              <a:rPr lang="en-US" baseline="0" dirty="0" smtClean="0"/>
              <a:t> should be worn at all times in the laboratory.</a:t>
            </a:r>
            <a:endParaRPr lang="en-US" dirty="0" smtClean="0"/>
          </a:p>
          <a:p>
            <a:endParaRPr lang="en-US" dirty="0"/>
          </a:p>
        </p:txBody>
      </p:sp>
      <p:sp>
        <p:nvSpPr>
          <p:cNvPr id="4" name="Header Placeholder 3"/>
          <p:cNvSpPr>
            <a:spLocks noGrp="1"/>
          </p:cNvSpPr>
          <p:nvPr>
            <p:ph type="hdr" sz="quarter" idx="10"/>
          </p:nvPr>
        </p:nvSpPr>
        <p:spPr/>
        <p:txBody>
          <a:bodyPr/>
          <a:lstStyle/>
          <a:p>
            <a:r>
              <a:rPr lang="en-US" smtClean="0"/>
              <a:t>Safety in the Food Science Laboratory</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Food Science and Safety  </a:t>
            </a:r>
          </a:p>
          <a:p>
            <a:r>
              <a:rPr lang="en-US" dirty="0" smtClean="0">
                <a:latin typeface="Arial" pitchFamily="34" charset="0"/>
                <a:cs typeface="Arial" pitchFamily="34" charset="0"/>
              </a:rPr>
              <a:t>Unit 1 – Lesson 1.2 Science, Safety, and Inquiry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5</a:t>
            </a:fld>
            <a:endParaRPr lang="en-US"/>
          </a:p>
        </p:txBody>
      </p:sp>
    </p:spTree>
    <p:extLst>
      <p:ext uri="{BB962C8B-B14F-4D97-AF65-F5344CB8AC3E}">
        <p14:creationId xmlns:p14="http://schemas.microsoft.com/office/powerpoint/2010/main" val="28990207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Working in the laboratory will help you understand many of the complex processes involved with food</a:t>
            </a:r>
            <a:r>
              <a:rPr lang="en-US" baseline="0" dirty="0" smtClean="0"/>
              <a:t> science research</a:t>
            </a:r>
            <a:r>
              <a:rPr lang="en-US" dirty="0" smtClean="0"/>
              <a:t>. However, there are hazards present when working with glass, chemicals, fire, and tools. Always use materials as instructed and with care. Most accidents can be avoided by following procedures and acting cautiously. Small fires sometimes occur in a food science laboratory,</a:t>
            </a:r>
            <a:r>
              <a:rPr lang="en-US" baseline="0" dirty="0" smtClean="0"/>
              <a:t> it is important to remain calm. Ask a classmate to get the teacher and if the fire is small put a lid over the top of it to deprive the flame of oxygen. If the fire is in the oven or microwave, keep the door closed and shut off the appliance. Remember to NEVER put water on a grease fire, use the lid method, or when in doubt use a fire extinguisher.</a:t>
            </a:r>
            <a:endParaRPr lang="en-US" dirty="0" smtClean="0"/>
          </a:p>
          <a:p>
            <a:endParaRPr lang="en-US" dirty="0"/>
          </a:p>
        </p:txBody>
      </p:sp>
      <p:sp>
        <p:nvSpPr>
          <p:cNvPr id="4" name="Header Placeholder 3"/>
          <p:cNvSpPr>
            <a:spLocks noGrp="1"/>
          </p:cNvSpPr>
          <p:nvPr>
            <p:ph type="hdr" sz="quarter" idx="10"/>
          </p:nvPr>
        </p:nvSpPr>
        <p:spPr/>
        <p:txBody>
          <a:bodyPr/>
          <a:lstStyle/>
          <a:p>
            <a:r>
              <a:rPr lang="en-US" smtClean="0"/>
              <a:t>Safety in the Food Science Laboratory</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Food Science and Safety  </a:t>
            </a:r>
          </a:p>
          <a:p>
            <a:r>
              <a:rPr lang="en-US" dirty="0" smtClean="0">
                <a:latin typeface="Arial" pitchFamily="34" charset="0"/>
                <a:cs typeface="Arial" pitchFamily="34" charset="0"/>
              </a:rPr>
              <a:t>Unit 1 – Lesson 1.2 Science, Safety, and Inquiry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6</a:t>
            </a:fld>
            <a:endParaRPr lang="en-US"/>
          </a:p>
        </p:txBody>
      </p:sp>
    </p:spTree>
    <p:extLst>
      <p:ext uri="{BB962C8B-B14F-4D97-AF65-F5344CB8AC3E}">
        <p14:creationId xmlns:p14="http://schemas.microsoft.com/office/powerpoint/2010/main" val="5727428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t>Safety in the Food Science Laboratory</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Food Science and Safety  </a:t>
            </a:r>
          </a:p>
          <a:p>
            <a:r>
              <a:rPr lang="en-US" dirty="0" smtClean="0">
                <a:latin typeface="Arial" pitchFamily="34" charset="0"/>
                <a:cs typeface="Arial" pitchFamily="34" charset="0"/>
              </a:rPr>
              <a:t>Unit 1 – Lesson 1.2 Science, Safety, and Inquiry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7</a:t>
            </a:fld>
            <a:endParaRPr lang="en-US"/>
          </a:p>
        </p:txBody>
      </p:sp>
    </p:spTree>
    <p:extLst>
      <p:ext uri="{BB962C8B-B14F-4D97-AF65-F5344CB8AC3E}">
        <p14:creationId xmlns:p14="http://schemas.microsoft.com/office/powerpoint/2010/main" val="17972325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Accidents happen in labs. Solutions get spilled and glass gets broken. Due to the nature of the chemicals used, please report all spills and broken items to your teacher. We will work together to clean up the materials properly and safely.</a:t>
            </a:r>
          </a:p>
          <a:p>
            <a:endParaRPr lang="en-US" dirty="0"/>
          </a:p>
        </p:txBody>
      </p:sp>
      <p:sp>
        <p:nvSpPr>
          <p:cNvPr id="4" name="Header Placeholder 3"/>
          <p:cNvSpPr>
            <a:spLocks noGrp="1"/>
          </p:cNvSpPr>
          <p:nvPr>
            <p:ph type="hdr" sz="quarter" idx="10"/>
          </p:nvPr>
        </p:nvSpPr>
        <p:spPr/>
        <p:txBody>
          <a:bodyPr/>
          <a:lstStyle/>
          <a:p>
            <a:r>
              <a:rPr lang="en-US" smtClean="0"/>
              <a:t>Safety in the Food Science Laboratory</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Food Science and Safety  </a:t>
            </a:r>
          </a:p>
          <a:p>
            <a:r>
              <a:rPr lang="en-US" dirty="0" smtClean="0">
                <a:latin typeface="Arial" pitchFamily="34" charset="0"/>
                <a:cs typeface="Arial" pitchFamily="34" charset="0"/>
              </a:rPr>
              <a:t>Unit 1 – Lesson 1.2 Science, Safety, and Inquiry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8</a:t>
            </a:fld>
            <a:endParaRPr lang="en-US"/>
          </a:p>
        </p:txBody>
      </p:sp>
    </p:spTree>
    <p:extLst>
      <p:ext uri="{BB962C8B-B14F-4D97-AF65-F5344CB8AC3E}">
        <p14:creationId xmlns:p14="http://schemas.microsoft.com/office/powerpoint/2010/main" val="3332009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lab is equipped with spill kits and equipment.</a:t>
            </a:r>
            <a:r>
              <a:rPr lang="en-US" baseline="0" dirty="0" smtClean="0"/>
              <a:t> We will review the locations and use of these items in this lesson.</a:t>
            </a:r>
            <a:endParaRPr lang="en-US" dirty="0" smtClean="0"/>
          </a:p>
          <a:p>
            <a:endParaRPr lang="en-US" dirty="0"/>
          </a:p>
        </p:txBody>
      </p:sp>
      <p:sp>
        <p:nvSpPr>
          <p:cNvPr id="4" name="Header Placeholder 3"/>
          <p:cNvSpPr>
            <a:spLocks noGrp="1"/>
          </p:cNvSpPr>
          <p:nvPr>
            <p:ph type="hdr" sz="quarter" idx="10"/>
          </p:nvPr>
        </p:nvSpPr>
        <p:spPr/>
        <p:txBody>
          <a:bodyPr/>
          <a:lstStyle/>
          <a:p>
            <a:r>
              <a:rPr lang="en-US" smtClean="0"/>
              <a:t>Safety in the Food Science Laboratory</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Food Science and Safety  </a:t>
            </a:r>
          </a:p>
          <a:p>
            <a:r>
              <a:rPr lang="en-US" dirty="0" smtClean="0">
                <a:latin typeface="Arial" pitchFamily="34" charset="0"/>
                <a:cs typeface="Arial" pitchFamily="34" charset="0"/>
              </a:rPr>
              <a:t>Unit 1 – Lesson 1.2 Science, Safety, and Inquiry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9</a:t>
            </a:fld>
            <a:endParaRPr lang="en-US"/>
          </a:p>
        </p:txBody>
      </p:sp>
    </p:spTree>
    <p:extLst>
      <p:ext uri="{BB962C8B-B14F-4D97-AF65-F5344CB8AC3E}">
        <p14:creationId xmlns:p14="http://schemas.microsoft.com/office/powerpoint/2010/main" val="9172185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7" name="Group 10"/>
          <p:cNvGrpSpPr>
            <a:grpSpLocks/>
          </p:cNvGrpSpPr>
          <p:nvPr userDrawn="1"/>
        </p:nvGrpSpPr>
        <p:grpSpPr bwMode="auto">
          <a:xfrm>
            <a:off x="838200" y="228600"/>
            <a:ext cx="8305800" cy="5480050"/>
            <a:chOff x="528" y="144"/>
            <a:chExt cx="5232" cy="3452"/>
          </a:xfrm>
        </p:grpSpPr>
        <p:pic>
          <p:nvPicPr>
            <p:cNvPr id="8" name="Picture 7"/>
            <p:cNvPicPr>
              <a:picLocks noChangeAspect="1" noChangeArrowheads="1"/>
            </p:cNvPicPr>
            <p:nvPr/>
          </p:nvPicPr>
          <p:blipFill>
            <a:blip r:embed="rId2" cstate="print"/>
            <a:srcRect/>
            <a:stretch>
              <a:fillRect/>
            </a:stretch>
          </p:blipFill>
          <p:spPr bwMode="auto">
            <a:xfrm>
              <a:off x="1200" y="144"/>
              <a:ext cx="3452" cy="3452"/>
            </a:xfrm>
            <a:prstGeom prst="rect">
              <a:avLst/>
            </a:prstGeom>
            <a:noFill/>
            <a:ln w="9525">
              <a:noFill/>
              <a:miter lim="800000"/>
              <a:headEnd/>
              <a:tailEnd/>
            </a:ln>
          </p:spPr>
        </p:pic>
        <p:sp>
          <p:nvSpPr>
            <p:cNvPr id="9" name="Text Box 8"/>
            <p:cNvSpPr txBox="1">
              <a:spLocks noChangeArrowheads="1"/>
            </p:cNvSpPr>
            <p:nvPr/>
          </p:nvSpPr>
          <p:spPr bwMode="auto">
            <a:xfrm>
              <a:off x="528" y="3072"/>
              <a:ext cx="5232" cy="330"/>
            </a:xfrm>
            <a:prstGeom prst="rect">
              <a:avLst/>
            </a:prstGeom>
            <a:solidFill>
              <a:srgbClr val="9966FF"/>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rgbClr val="FFFFFF"/>
                  </a:solidFill>
                  <a:effectLst/>
                  <a:uLnTx/>
                  <a:uFillTx/>
                  <a:latin typeface="Arial" pitchFamily="34" charset="0"/>
                  <a:cs typeface="Arial" pitchFamily="34" charset="0"/>
                </a:rPr>
                <a:t>Food Science and Safety</a:t>
              </a:r>
              <a:endPar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endParaRPr>
            </a:p>
          </p:txBody>
        </p:sp>
      </p:grpSp>
    </p:spTree>
    <p:extLst>
      <p:ext uri="{BB962C8B-B14F-4D97-AF65-F5344CB8AC3E}">
        <p14:creationId xmlns:p14="http://schemas.microsoft.com/office/powerpoint/2010/main" val="3742685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2588872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4129386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8288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828801"/>
            <a:ext cx="40386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739361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309581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9590416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08426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770776"/>
            <a:ext cx="8229600" cy="440930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98D9DB-9F03-49E4-BBAA-20DA05506B06}" type="slidenum">
              <a:rPr lang="en-US" smtClean="0"/>
              <a:t>‹#›</a:t>
            </a:fld>
            <a:endParaRPr lang="en-US"/>
          </a:p>
        </p:txBody>
      </p:sp>
      <p:sp>
        <p:nvSpPr>
          <p:cNvPr id="7" name="Text Box 7"/>
          <p:cNvSpPr txBox="1">
            <a:spLocks noChangeArrowheads="1"/>
          </p:cNvSpPr>
          <p:nvPr/>
        </p:nvSpPr>
        <p:spPr bwMode="auto">
          <a:xfrm>
            <a:off x="838200" y="1396180"/>
            <a:ext cx="8305800" cy="366713"/>
          </a:xfrm>
          <a:prstGeom prst="rect">
            <a:avLst/>
          </a:prstGeom>
          <a:solidFill>
            <a:srgbClr val="9966FF"/>
          </a:solidFill>
          <a:ln w="9525">
            <a:noFill/>
            <a:miter lim="800000"/>
            <a:headEnd/>
            <a:tailEnd/>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4" name="Picture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7315200" y="6328582"/>
            <a:ext cx="1066892" cy="420660"/>
          </a:xfrm>
          <a:prstGeom prst="rect">
            <a:avLst/>
          </a:prstGeom>
        </p:spPr>
      </p:pic>
    </p:spTree>
    <p:extLst>
      <p:ext uri="{BB962C8B-B14F-4D97-AF65-F5344CB8AC3E}">
        <p14:creationId xmlns:p14="http://schemas.microsoft.com/office/powerpoint/2010/main" val="3234115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Lst>
  <p:hf hdr="0" ftr="0" dt="0"/>
  <p:txStyles>
    <p:titleStyle>
      <a:lvl1pPr algn="ctr" defTabSz="914400" rtl="0" eaLnBrk="1" latinLnBrk="0" hangingPunct="1">
        <a:spcBef>
          <a:spcPct val="0"/>
        </a:spcBef>
        <a:buNone/>
        <a:defRPr sz="4400"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0.jfif"/><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93259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Laboratory Notebooks</a:t>
            </a:r>
            <a:endParaRPr lang="en-US" dirty="0"/>
          </a:p>
        </p:txBody>
      </p:sp>
      <p:sp>
        <p:nvSpPr>
          <p:cNvPr id="3" name="Content Placeholder 2"/>
          <p:cNvSpPr>
            <a:spLocks noGrp="1"/>
          </p:cNvSpPr>
          <p:nvPr>
            <p:ph sz="half" idx="1"/>
          </p:nvPr>
        </p:nvSpPr>
        <p:spPr/>
        <p:txBody>
          <a:bodyPr/>
          <a:lstStyle/>
          <a:p>
            <a:r>
              <a:rPr lang="en-US" dirty="0"/>
              <a:t>Proper documentation of lab work</a:t>
            </a:r>
          </a:p>
          <a:p>
            <a:r>
              <a:rPr lang="en-US" dirty="0"/>
              <a:t>Written in pen</a:t>
            </a:r>
          </a:p>
          <a:p>
            <a:r>
              <a:rPr lang="en-US" dirty="0"/>
              <a:t>Neat</a:t>
            </a:r>
          </a:p>
          <a:p>
            <a:r>
              <a:rPr lang="en-US" dirty="0"/>
              <a:t>Inclusive of all information related to particular experiment or study</a:t>
            </a:r>
          </a:p>
          <a:p>
            <a:endParaRPr lang="en-US" dirty="0"/>
          </a:p>
        </p:txBody>
      </p:sp>
      <p:sp>
        <p:nvSpPr>
          <p:cNvPr id="5" name="Slide Number Placeholder 4"/>
          <p:cNvSpPr>
            <a:spLocks noGrp="1"/>
          </p:cNvSpPr>
          <p:nvPr>
            <p:ph type="sldNum" sz="quarter" idx="12"/>
          </p:nvPr>
        </p:nvSpPr>
        <p:spPr/>
        <p:txBody>
          <a:bodyPr/>
          <a:lstStyle/>
          <a:p>
            <a:fld id="{4B98D9DB-9F03-49E4-BBAA-20DA05506B06}" type="slidenum">
              <a:rPr lang="en-US" smtClean="0"/>
              <a:t>10</a:t>
            </a:fld>
            <a:endParaRPr lang="en-US"/>
          </a:p>
        </p:txBody>
      </p:sp>
      <p:pic>
        <p:nvPicPr>
          <p:cNvPr id="7" name="Content Placeholder 6"/>
          <p:cNvPicPr>
            <a:picLocks noGrp="1" noChangeAspect="1"/>
          </p:cNvPicPr>
          <p:nvPr>
            <p:ph sz="half" idx="2"/>
          </p:nvPr>
        </p:nvPicPr>
        <p:blipFill rotWithShape="1">
          <a:blip r:embed="rId3" cstate="print">
            <a:extLst>
              <a:ext uri="{28A0092B-C50C-407E-A947-70E740481C1C}">
                <a14:useLocalDpi xmlns:a14="http://schemas.microsoft.com/office/drawing/2010/main" val="0"/>
              </a:ext>
            </a:extLst>
          </a:blip>
          <a:srcRect l="3809" t="5080"/>
          <a:stretch/>
        </p:blipFill>
        <p:spPr>
          <a:xfrm rot="5400000">
            <a:off x="4423232" y="2672221"/>
            <a:ext cx="4259935" cy="3152774"/>
          </a:xfrm>
        </p:spPr>
      </p:pic>
    </p:spTree>
    <p:extLst>
      <p:ext uri="{BB962C8B-B14F-4D97-AF65-F5344CB8AC3E}">
        <p14:creationId xmlns:p14="http://schemas.microsoft.com/office/powerpoint/2010/main" val="13506784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Recording</a:t>
            </a:r>
            <a:endParaRPr lang="en-US" dirty="0"/>
          </a:p>
        </p:txBody>
      </p:sp>
      <p:sp>
        <p:nvSpPr>
          <p:cNvPr id="4" name="Content Placeholder 3"/>
          <p:cNvSpPr>
            <a:spLocks noGrp="1"/>
          </p:cNvSpPr>
          <p:nvPr>
            <p:ph sz="half" idx="2"/>
          </p:nvPr>
        </p:nvSpPr>
        <p:spPr/>
        <p:txBody>
          <a:bodyPr/>
          <a:lstStyle/>
          <a:p>
            <a:r>
              <a:rPr lang="en-US" sz="3600" dirty="0"/>
              <a:t>Charts</a:t>
            </a:r>
          </a:p>
          <a:p>
            <a:r>
              <a:rPr lang="en-US" sz="3600" dirty="0"/>
              <a:t>Graphs</a:t>
            </a:r>
          </a:p>
          <a:p>
            <a:r>
              <a:rPr lang="en-US" sz="3600" dirty="0"/>
              <a:t>Tables</a:t>
            </a:r>
          </a:p>
          <a:p>
            <a:r>
              <a:rPr lang="en-US" sz="3600" dirty="0"/>
              <a:t>Pictures</a:t>
            </a:r>
          </a:p>
          <a:p>
            <a:endParaRPr lang="en-US" dirty="0"/>
          </a:p>
        </p:txBody>
      </p:sp>
      <p:sp>
        <p:nvSpPr>
          <p:cNvPr id="5" name="Slide Number Placeholder 4"/>
          <p:cNvSpPr>
            <a:spLocks noGrp="1"/>
          </p:cNvSpPr>
          <p:nvPr>
            <p:ph type="sldNum" sz="quarter" idx="12"/>
          </p:nvPr>
        </p:nvSpPr>
        <p:spPr/>
        <p:txBody>
          <a:bodyPr/>
          <a:lstStyle/>
          <a:p>
            <a:fld id="{4B98D9DB-9F03-49E4-BBAA-20DA05506B06}" type="slidenum">
              <a:rPr lang="en-US" smtClean="0"/>
              <a:t>11</a:t>
            </a:fld>
            <a:endParaRPr lang="en-US"/>
          </a:p>
        </p:txBody>
      </p:sp>
      <p:pic>
        <p:nvPicPr>
          <p:cNvPr id="6" name="Content Placeholder 5"/>
          <p:cNvPicPr>
            <a:picLocks noGrp="1" noChangeAspect="1"/>
          </p:cNvPicPr>
          <p:nvPr>
            <p:ph sz="half" idx="1"/>
          </p:nvPr>
        </p:nvPicPr>
        <p:blipFill rotWithShape="1">
          <a:blip r:embed="rId3">
            <a:extLst>
              <a:ext uri="{28A0092B-C50C-407E-A947-70E740481C1C}">
                <a14:useLocalDpi xmlns:a14="http://schemas.microsoft.com/office/drawing/2010/main" val="0"/>
              </a:ext>
            </a:extLst>
          </a:blip>
          <a:srcRect t="4319" b="4667"/>
          <a:stretch/>
        </p:blipFill>
        <p:spPr>
          <a:xfrm>
            <a:off x="457200" y="1854880"/>
            <a:ext cx="3790950" cy="4622121"/>
          </a:xfrm>
        </p:spPr>
      </p:pic>
    </p:spTree>
    <p:extLst>
      <p:ext uri="{BB962C8B-B14F-4D97-AF65-F5344CB8AC3E}">
        <p14:creationId xmlns:p14="http://schemas.microsoft.com/office/powerpoint/2010/main" val="28708119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itchFamily="34" charset="0"/>
                <a:cs typeface="Arial" pitchFamily="34" charset="0"/>
              </a:rPr>
              <a:t>References</a:t>
            </a:r>
            <a:endParaRPr lang="en-US" dirty="0">
              <a:latin typeface="Arial" pitchFamily="34" charset="0"/>
              <a:cs typeface="Arial" pitchFamily="34" charset="0"/>
            </a:endParaRPr>
          </a:p>
        </p:txBody>
      </p:sp>
      <p:sp>
        <p:nvSpPr>
          <p:cNvPr id="3" name="Content Placeholder 2"/>
          <p:cNvSpPr>
            <a:spLocks noGrp="1"/>
          </p:cNvSpPr>
          <p:nvPr>
            <p:ph idx="1"/>
          </p:nvPr>
        </p:nvSpPr>
        <p:spPr>
          <a:xfrm>
            <a:off x="457200" y="1828800"/>
            <a:ext cx="8229600" cy="4351282"/>
          </a:xfrm>
        </p:spPr>
        <p:txBody>
          <a:bodyPr/>
          <a:lstStyle/>
          <a:p>
            <a:pPr>
              <a:buNone/>
            </a:pPr>
            <a:r>
              <a:rPr lang="en-US" dirty="0" err="1"/>
              <a:t>Feldkamp</a:t>
            </a:r>
            <a:r>
              <a:rPr lang="en-US" dirty="0"/>
              <a:t>, S. (Ed.). (2002). </a:t>
            </a:r>
            <a:r>
              <a:rPr lang="en-US" i="1" dirty="0"/>
              <a:t>Modern biology</a:t>
            </a:r>
            <a:r>
              <a:rPr lang="en-US" dirty="0"/>
              <a:t>. Austin, TX: Holt, Rinehart, and Winston.</a:t>
            </a:r>
          </a:p>
        </p:txBody>
      </p:sp>
      <p:sp>
        <p:nvSpPr>
          <p:cNvPr id="4" name="Slide Number Placeholder 3"/>
          <p:cNvSpPr>
            <a:spLocks noGrp="1"/>
          </p:cNvSpPr>
          <p:nvPr>
            <p:ph type="sldNum" sz="quarter" idx="12"/>
          </p:nvPr>
        </p:nvSpPr>
        <p:spPr/>
        <p:txBody>
          <a:bodyPr/>
          <a:lstStyle/>
          <a:p>
            <a:fld id="{4B98D9DB-9F03-49E4-BBAA-20DA05506B06}" type="slidenum">
              <a:rPr lang="en-US" smtClean="0"/>
              <a:t>12</a:t>
            </a:fld>
            <a:endParaRPr lang="en-US"/>
          </a:p>
        </p:txBody>
      </p:sp>
    </p:spTree>
    <p:extLst>
      <p:ext uri="{BB962C8B-B14F-4D97-AF65-F5344CB8AC3E}">
        <p14:creationId xmlns:p14="http://schemas.microsoft.com/office/powerpoint/2010/main" val="8648453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a:spLocks noChangeArrowheads="1"/>
          </p:cNvSpPr>
          <p:nvPr/>
        </p:nvSpPr>
        <p:spPr bwMode="auto">
          <a:xfrm>
            <a:off x="762000" y="1295400"/>
            <a:ext cx="8382000" cy="523220"/>
          </a:xfrm>
          <a:prstGeom prst="rect">
            <a:avLst/>
          </a:prstGeom>
          <a:solidFill>
            <a:srgbClr val="9966FF"/>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rgbClr val="FFFFFF"/>
                </a:solidFill>
                <a:effectLst/>
                <a:uLnTx/>
                <a:uFillTx/>
                <a:latin typeface="Arial" pitchFamily="34" charset="0"/>
                <a:cs typeface="Arial" pitchFamily="34" charset="0"/>
              </a:rPr>
              <a:t>Food Science and Safety</a:t>
            </a:r>
            <a:endPar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endParaRPr>
          </a:p>
        </p:txBody>
      </p:sp>
      <p:sp>
        <p:nvSpPr>
          <p:cNvPr id="7" name="Rectangle 4"/>
          <p:cNvSpPr>
            <a:spLocks noGrp="1" noChangeArrowheads="1"/>
          </p:cNvSpPr>
          <p:nvPr>
            <p:ph type="title"/>
          </p:nvPr>
        </p:nvSpPr>
        <p:spPr>
          <a:xfrm>
            <a:off x="533400" y="2667000"/>
            <a:ext cx="8229600" cy="1173163"/>
          </a:xfrm>
          <a:prstGeom prst="rect">
            <a:avLst/>
          </a:prstGeom>
        </p:spPr>
        <p:txBody>
          <a:bodyPr anchor="ctr">
            <a:normAutofit fontScale="90000"/>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4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Safety in the Food Science Laboratory</a:t>
            </a:r>
            <a:endParaRPr kumimoji="0" lang="en-US" sz="44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8" name="TextBox 7"/>
          <p:cNvSpPr txBox="1"/>
          <p:nvPr/>
        </p:nvSpPr>
        <p:spPr>
          <a:xfrm>
            <a:off x="533400" y="4328359"/>
            <a:ext cx="8077200" cy="107721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Unit 1 – Lesson </a:t>
            </a:r>
            <a:r>
              <a:rPr lang="en-US" sz="3200" kern="0" noProof="0" dirty="0" smtClean="0">
                <a:solidFill>
                  <a:sysClr val="windowText" lastClr="000000"/>
                </a:solidFill>
                <a:latin typeface="Arial" pitchFamily="34" charset="0"/>
                <a:cs typeface="Arial" pitchFamily="34" charset="0"/>
              </a:rPr>
              <a:t>1.2 Safety, Science, and Inquiry</a:t>
            </a:r>
            <a:endParaRPr kumimoji="0" lang="en-US" sz="32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9" name="Slide Number Placeholder 8"/>
          <p:cNvSpPr>
            <a:spLocks noGrp="1"/>
          </p:cNvSpPr>
          <p:nvPr>
            <p:ph type="sldNum" sz="quarter" idx="4294967295"/>
          </p:nvPr>
        </p:nvSpPr>
        <p:spPr>
          <a:xfrm>
            <a:off x="6553200" y="6356350"/>
            <a:ext cx="2133600" cy="365125"/>
          </a:xfrm>
        </p:spPr>
        <p:txBody>
          <a:bodyPr/>
          <a:lstStyle/>
          <a:p>
            <a:fld id="{4B98D9DB-9F03-49E4-BBAA-20DA05506B06}" type="slidenum">
              <a:rPr lang="en-US" smtClean="0"/>
              <a:t>2</a:t>
            </a:fld>
            <a:endParaRPr lang="en-US"/>
          </a:p>
        </p:txBody>
      </p:sp>
    </p:spTree>
    <p:extLst>
      <p:ext uri="{BB962C8B-B14F-4D97-AF65-F5344CB8AC3E}">
        <p14:creationId xmlns:p14="http://schemas.microsoft.com/office/powerpoint/2010/main" val="29337668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What is Safety?</a:t>
            </a:r>
            <a:endParaRPr lang="en-US" dirty="0"/>
          </a:p>
        </p:txBody>
      </p:sp>
      <p:sp>
        <p:nvSpPr>
          <p:cNvPr id="6" name="Content Placeholder 5"/>
          <p:cNvSpPr>
            <a:spLocks noGrp="1"/>
          </p:cNvSpPr>
          <p:nvPr>
            <p:ph idx="1"/>
          </p:nvPr>
        </p:nvSpPr>
        <p:spPr/>
        <p:txBody>
          <a:bodyPr/>
          <a:lstStyle/>
          <a:p>
            <a:r>
              <a:rPr lang="en-US" dirty="0"/>
              <a:t>The freedom from accidents</a:t>
            </a:r>
          </a:p>
          <a:p>
            <a:endParaRPr lang="en-US" dirty="0"/>
          </a:p>
          <a:p>
            <a:r>
              <a:rPr lang="en-US" dirty="0"/>
              <a:t>A personal responsibility</a:t>
            </a:r>
          </a:p>
          <a:p>
            <a:endParaRPr lang="en-US" dirty="0"/>
          </a:p>
          <a:p>
            <a:r>
              <a:rPr lang="en-US" dirty="0"/>
              <a:t>Respect for yourself, your classmates, and property</a:t>
            </a:r>
          </a:p>
          <a:p>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3</a:t>
            </a:fld>
            <a:endParaRPr lang="en-US"/>
          </a:p>
        </p:txBody>
      </p:sp>
      <p:pic>
        <p:nvPicPr>
          <p:cNvPr id="7" name="Picture 12" descr="bandage"/>
          <p:cNvPicPr>
            <a:picLocks noChangeAspect="1" noChangeArrowheads="1"/>
          </p:cNvPicPr>
          <p:nvPr/>
        </p:nvPicPr>
        <p:blipFill>
          <a:blip r:embed="rId3" cstate="print"/>
          <a:srcRect/>
          <a:stretch>
            <a:fillRect/>
          </a:stretch>
        </p:blipFill>
        <p:spPr bwMode="auto">
          <a:xfrm>
            <a:off x="6324600" y="2209800"/>
            <a:ext cx="1878013" cy="1627188"/>
          </a:xfrm>
          <a:prstGeom prst="rect">
            <a:avLst/>
          </a:prstGeom>
          <a:noFill/>
          <a:ln w="9525">
            <a:noFill/>
            <a:miter lim="800000"/>
            <a:headEnd/>
            <a:tailEnd/>
          </a:ln>
        </p:spPr>
      </p:pic>
    </p:spTree>
    <p:extLst>
      <p:ext uri="{BB962C8B-B14F-4D97-AF65-F5344CB8AC3E}">
        <p14:creationId xmlns:p14="http://schemas.microsoft.com/office/powerpoint/2010/main" val="38025190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Attitude of Safety</a:t>
            </a:r>
            <a:endParaRPr lang="en-US" dirty="0"/>
          </a:p>
        </p:txBody>
      </p:sp>
      <p:sp>
        <p:nvSpPr>
          <p:cNvPr id="4" name="Content Placeholder 3"/>
          <p:cNvSpPr>
            <a:spLocks noGrp="1"/>
          </p:cNvSpPr>
          <p:nvPr>
            <p:ph sz="half" idx="2"/>
          </p:nvPr>
        </p:nvSpPr>
        <p:spPr/>
        <p:txBody>
          <a:bodyPr/>
          <a:lstStyle/>
          <a:p>
            <a:pPr>
              <a:lnSpc>
                <a:spcPct val="90000"/>
              </a:lnSpc>
              <a:buFont typeface="Wingdings" pitchFamily="2" charset="2"/>
              <a:buChar char="ü"/>
            </a:pPr>
            <a:r>
              <a:rPr lang="en-US" dirty="0"/>
              <a:t>Positive attitude</a:t>
            </a:r>
          </a:p>
          <a:p>
            <a:pPr>
              <a:lnSpc>
                <a:spcPct val="90000"/>
              </a:lnSpc>
              <a:buFont typeface="Wingdings" pitchFamily="2" charset="2"/>
              <a:buChar char="ü"/>
            </a:pPr>
            <a:r>
              <a:rPr lang="en-US" dirty="0"/>
              <a:t>Willingness to try new things</a:t>
            </a:r>
          </a:p>
          <a:p>
            <a:pPr>
              <a:lnSpc>
                <a:spcPct val="90000"/>
              </a:lnSpc>
              <a:buFont typeface="Wingdings" pitchFamily="2" charset="2"/>
              <a:buChar char="ü"/>
            </a:pPr>
            <a:r>
              <a:rPr lang="en-US" dirty="0"/>
              <a:t>Read and follow all procedures</a:t>
            </a:r>
          </a:p>
          <a:p>
            <a:pPr>
              <a:lnSpc>
                <a:spcPct val="90000"/>
              </a:lnSpc>
              <a:buFont typeface="Wingdings" pitchFamily="2" charset="2"/>
              <a:buChar char="ü"/>
            </a:pPr>
            <a:r>
              <a:rPr lang="en-US" dirty="0"/>
              <a:t>Clean up according to instructions</a:t>
            </a:r>
          </a:p>
          <a:p>
            <a:pPr>
              <a:lnSpc>
                <a:spcPct val="90000"/>
              </a:lnSpc>
              <a:buFont typeface="Wingdings" pitchFamily="2" charset="2"/>
              <a:buChar char="ü"/>
            </a:pPr>
            <a:r>
              <a:rPr lang="en-US" dirty="0"/>
              <a:t>Care for self, others, and property</a:t>
            </a:r>
          </a:p>
          <a:p>
            <a:endParaRPr lang="en-US" dirty="0"/>
          </a:p>
        </p:txBody>
      </p:sp>
      <p:sp>
        <p:nvSpPr>
          <p:cNvPr id="5" name="Slide Number Placeholder 4"/>
          <p:cNvSpPr>
            <a:spLocks noGrp="1"/>
          </p:cNvSpPr>
          <p:nvPr>
            <p:ph type="sldNum" sz="quarter" idx="12"/>
          </p:nvPr>
        </p:nvSpPr>
        <p:spPr/>
        <p:txBody>
          <a:bodyPr/>
          <a:lstStyle/>
          <a:p>
            <a:fld id="{4B98D9DB-9F03-49E4-BBAA-20DA05506B06}" type="slidenum">
              <a:rPr lang="en-US" smtClean="0"/>
              <a:t>4</a:t>
            </a:fld>
            <a:endParaRPr lang="en-US"/>
          </a:p>
        </p:txBody>
      </p:sp>
      <p:pic>
        <p:nvPicPr>
          <p:cNvPr id="6" name="Picture 4" descr="j0287501[1]"/>
          <p:cNvPicPr>
            <a:picLocks noGrp="1" noChangeAspect="1" noChangeArrowheads="1"/>
          </p:cNvPicPr>
          <p:nvPr>
            <p:ph sz="half" idx="1"/>
          </p:nvPr>
        </p:nvPicPr>
        <p:blipFill>
          <a:blip r:embed="rId3" cstate="print"/>
          <a:srcRect/>
          <a:stretch>
            <a:fillRect/>
          </a:stretch>
        </p:blipFill>
        <p:spPr bwMode="auto">
          <a:xfrm>
            <a:off x="1447800" y="2209800"/>
            <a:ext cx="2179649" cy="3275451"/>
          </a:xfrm>
          <a:prstGeom prst="rect">
            <a:avLst/>
          </a:prstGeom>
          <a:noFill/>
          <a:ln w="9525">
            <a:noFill/>
            <a:miter lim="800000"/>
            <a:headEnd/>
            <a:tailEnd/>
          </a:ln>
        </p:spPr>
      </p:pic>
    </p:spTree>
    <p:extLst>
      <p:ext uri="{BB962C8B-B14F-4D97-AF65-F5344CB8AC3E}">
        <p14:creationId xmlns:p14="http://schemas.microsoft.com/office/powerpoint/2010/main" val="16744380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Personal Protective Equipment</a:t>
            </a:r>
            <a:endParaRPr lang="en-US" dirty="0"/>
          </a:p>
        </p:txBody>
      </p:sp>
      <p:sp>
        <p:nvSpPr>
          <p:cNvPr id="3" name="Content Placeholder 2"/>
          <p:cNvSpPr>
            <a:spLocks noGrp="1"/>
          </p:cNvSpPr>
          <p:nvPr>
            <p:ph idx="1"/>
          </p:nvPr>
        </p:nvSpPr>
        <p:spPr/>
        <p:txBody>
          <a:bodyPr/>
          <a:lstStyle/>
          <a:p>
            <a:r>
              <a:rPr lang="en-US" sz="3600" dirty="0"/>
              <a:t>Equipment designed to protect you from injury or illness</a:t>
            </a:r>
          </a:p>
          <a:p>
            <a:pPr lvl="1"/>
            <a:r>
              <a:rPr lang="en-US" sz="3200" dirty="0"/>
              <a:t>Safety glasses</a:t>
            </a:r>
          </a:p>
          <a:p>
            <a:pPr lvl="1"/>
            <a:r>
              <a:rPr lang="en-US" sz="3200" dirty="0"/>
              <a:t>Lab apron</a:t>
            </a:r>
          </a:p>
          <a:p>
            <a:pPr lvl="1"/>
            <a:r>
              <a:rPr lang="en-US" sz="3200" dirty="0"/>
              <a:t>Disposable </a:t>
            </a:r>
            <a:r>
              <a:rPr lang="en-US" sz="3200" dirty="0" smtClean="0"/>
              <a:t>gloves</a:t>
            </a:r>
          </a:p>
          <a:p>
            <a:pPr lvl="1"/>
            <a:r>
              <a:rPr lang="en-US" sz="3200" smtClean="0"/>
              <a:t>Hairnets</a:t>
            </a:r>
            <a:endParaRPr lang="en-US" sz="3200" dirty="0"/>
          </a:p>
          <a:p>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5</a:t>
            </a:fld>
            <a:endParaRPr lang="en-US"/>
          </a:p>
        </p:txBody>
      </p:sp>
      <p:pic>
        <p:nvPicPr>
          <p:cNvPr id="5" name="Picture 5" descr="safety glasses"/>
          <p:cNvPicPr>
            <a:picLocks noChangeAspect="1" noChangeArrowheads="1"/>
          </p:cNvPicPr>
          <p:nvPr/>
        </p:nvPicPr>
        <p:blipFill>
          <a:blip r:embed="rId3" cstate="print"/>
          <a:srcRect/>
          <a:stretch>
            <a:fillRect/>
          </a:stretch>
        </p:blipFill>
        <p:spPr bwMode="auto">
          <a:xfrm>
            <a:off x="5334000" y="3200400"/>
            <a:ext cx="3117850" cy="1990725"/>
          </a:xfrm>
          <a:prstGeom prst="rect">
            <a:avLst/>
          </a:prstGeom>
          <a:noFill/>
          <a:ln w="9525">
            <a:noFill/>
            <a:miter lim="800000"/>
            <a:headEnd/>
            <a:tailEnd/>
          </a:ln>
        </p:spPr>
      </p:pic>
    </p:spTree>
    <p:extLst>
      <p:ext uri="{BB962C8B-B14F-4D97-AF65-F5344CB8AC3E}">
        <p14:creationId xmlns:p14="http://schemas.microsoft.com/office/powerpoint/2010/main" val="27334017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Working with Hazardous Materials</a:t>
            </a:r>
            <a:endParaRPr lang="en-US" dirty="0"/>
          </a:p>
        </p:txBody>
      </p:sp>
      <p:sp>
        <p:nvSpPr>
          <p:cNvPr id="3" name="Content Placeholder 2"/>
          <p:cNvSpPr>
            <a:spLocks noGrp="1"/>
          </p:cNvSpPr>
          <p:nvPr>
            <p:ph idx="1"/>
          </p:nvPr>
        </p:nvSpPr>
        <p:spPr/>
        <p:txBody>
          <a:bodyPr/>
          <a:lstStyle/>
          <a:p>
            <a:pPr>
              <a:lnSpc>
                <a:spcPct val="90000"/>
              </a:lnSpc>
            </a:pPr>
            <a:r>
              <a:rPr lang="en-US" dirty="0"/>
              <a:t>Glass</a:t>
            </a:r>
          </a:p>
          <a:p>
            <a:pPr lvl="1">
              <a:lnSpc>
                <a:spcPct val="90000"/>
              </a:lnSpc>
            </a:pPr>
            <a:r>
              <a:rPr lang="en-US" dirty="0"/>
              <a:t>Handle with care, do not touch broken glass</a:t>
            </a:r>
          </a:p>
          <a:p>
            <a:pPr>
              <a:lnSpc>
                <a:spcPct val="90000"/>
              </a:lnSpc>
            </a:pPr>
            <a:r>
              <a:rPr lang="en-US" dirty="0"/>
              <a:t>Chemicals</a:t>
            </a:r>
          </a:p>
          <a:p>
            <a:pPr lvl="1">
              <a:lnSpc>
                <a:spcPct val="90000"/>
              </a:lnSpc>
            </a:pPr>
            <a:r>
              <a:rPr lang="en-US" dirty="0"/>
              <a:t>Mix only as directed</a:t>
            </a:r>
          </a:p>
          <a:p>
            <a:pPr>
              <a:lnSpc>
                <a:spcPct val="90000"/>
              </a:lnSpc>
            </a:pPr>
            <a:r>
              <a:rPr lang="en-US" dirty="0"/>
              <a:t>Fire</a:t>
            </a:r>
          </a:p>
          <a:p>
            <a:pPr lvl="1">
              <a:lnSpc>
                <a:spcPct val="90000"/>
              </a:lnSpc>
            </a:pPr>
            <a:r>
              <a:rPr lang="en-US" dirty="0"/>
              <a:t>Keep hair and loose clothing pulled back</a:t>
            </a:r>
          </a:p>
          <a:p>
            <a:pPr>
              <a:lnSpc>
                <a:spcPct val="90000"/>
              </a:lnSpc>
            </a:pPr>
            <a:r>
              <a:rPr lang="en-US" dirty="0"/>
              <a:t>Tools</a:t>
            </a:r>
          </a:p>
          <a:p>
            <a:pPr lvl="1">
              <a:lnSpc>
                <a:spcPct val="90000"/>
              </a:lnSpc>
            </a:pPr>
            <a:r>
              <a:rPr lang="en-US" dirty="0"/>
              <a:t>Use for designated purpose</a:t>
            </a:r>
          </a:p>
          <a:p>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6</a:t>
            </a:fld>
            <a:endParaRPr lang="en-US"/>
          </a:p>
        </p:txBody>
      </p:sp>
      <p:pic>
        <p:nvPicPr>
          <p:cNvPr id="5" name="Picture 4" descr="fire"/>
          <p:cNvPicPr>
            <a:picLocks noChangeAspect="1" noChangeArrowheads="1"/>
          </p:cNvPicPr>
          <p:nvPr/>
        </p:nvPicPr>
        <p:blipFill>
          <a:blip r:embed="rId3" cstate="print"/>
          <a:srcRect/>
          <a:stretch>
            <a:fillRect/>
          </a:stretch>
        </p:blipFill>
        <p:spPr bwMode="auto">
          <a:xfrm>
            <a:off x="6517341" y="4724400"/>
            <a:ext cx="1295400" cy="1295400"/>
          </a:xfrm>
          <a:prstGeom prst="rect">
            <a:avLst/>
          </a:prstGeom>
          <a:noFill/>
          <a:ln w="9525">
            <a:noFill/>
            <a:miter lim="800000"/>
            <a:headEnd/>
            <a:tailEnd/>
          </a:ln>
        </p:spPr>
      </p:pic>
      <p:pic>
        <p:nvPicPr>
          <p:cNvPr id="6" name="Picture 5" descr="testtubes"/>
          <p:cNvPicPr>
            <a:picLocks noChangeAspect="1" noChangeArrowheads="1"/>
          </p:cNvPicPr>
          <p:nvPr/>
        </p:nvPicPr>
        <p:blipFill>
          <a:blip r:embed="rId4" cstate="print"/>
          <a:srcRect/>
          <a:stretch>
            <a:fillRect/>
          </a:stretch>
        </p:blipFill>
        <p:spPr bwMode="auto">
          <a:xfrm>
            <a:off x="5334000" y="2819400"/>
            <a:ext cx="1371600" cy="1371600"/>
          </a:xfrm>
          <a:prstGeom prst="rect">
            <a:avLst/>
          </a:prstGeom>
          <a:noFill/>
          <a:ln w="9525">
            <a:noFill/>
            <a:miter lim="800000"/>
            <a:headEnd/>
            <a:tailEnd/>
          </a:ln>
        </p:spPr>
      </p:pic>
    </p:spTree>
    <p:extLst>
      <p:ext uri="{BB962C8B-B14F-4D97-AF65-F5344CB8AC3E}">
        <p14:creationId xmlns:p14="http://schemas.microsoft.com/office/powerpoint/2010/main" val="27768543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Handling Hazardous Materials</a:t>
            </a:r>
            <a:endParaRPr lang="en-US" dirty="0"/>
          </a:p>
        </p:txBody>
      </p:sp>
      <p:sp>
        <p:nvSpPr>
          <p:cNvPr id="3" name="Content Placeholder 2"/>
          <p:cNvSpPr>
            <a:spLocks noGrp="1"/>
          </p:cNvSpPr>
          <p:nvPr>
            <p:ph idx="1"/>
          </p:nvPr>
        </p:nvSpPr>
        <p:spPr/>
        <p:txBody>
          <a:bodyPr/>
          <a:lstStyle/>
          <a:p>
            <a:r>
              <a:rPr lang="en-US" dirty="0"/>
              <a:t>Materials used in this course may require special handling and cleanup </a:t>
            </a:r>
            <a:r>
              <a:rPr lang="en-US" dirty="0" smtClean="0"/>
              <a:t>procedures.</a:t>
            </a:r>
            <a:endParaRPr lang="en-US" dirty="0"/>
          </a:p>
          <a:p>
            <a:endParaRPr lang="en-US" dirty="0"/>
          </a:p>
          <a:p>
            <a:r>
              <a:rPr lang="en-US" b="1" dirty="0" smtClean="0"/>
              <a:t>Safety </a:t>
            </a:r>
            <a:r>
              <a:rPr lang="en-US" b="1" dirty="0"/>
              <a:t>Data Sheets </a:t>
            </a:r>
            <a:r>
              <a:rPr lang="en-US" b="1" dirty="0" smtClean="0"/>
              <a:t>(SDS</a:t>
            </a:r>
            <a:r>
              <a:rPr lang="en-US" b="1" dirty="0"/>
              <a:t>) </a:t>
            </a:r>
            <a:r>
              <a:rPr lang="en-US" dirty="0"/>
              <a:t>describe proper procedures for </a:t>
            </a:r>
            <a:r>
              <a:rPr lang="en-US" dirty="0" smtClean="0"/>
              <a:t>handling.</a:t>
            </a:r>
            <a:endParaRPr lang="en-US" dirty="0"/>
          </a:p>
          <a:p>
            <a:endParaRPr lang="en-US" dirty="0"/>
          </a:p>
          <a:p>
            <a:r>
              <a:rPr lang="en-US" dirty="0"/>
              <a:t>Refer to </a:t>
            </a:r>
            <a:r>
              <a:rPr lang="en-US" dirty="0" smtClean="0"/>
              <a:t>SDS </a:t>
            </a:r>
            <a:r>
              <a:rPr lang="en-US" dirty="0"/>
              <a:t>whenever working with a new </a:t>
            </a:r>
            <a:r>
              <a:rPr lang="en-US" dirty="0" smtClean="0"/>
              <a:t>material.</a:t>
            </a:r>
            <a:endParaRPr lang="en-US" dirty="0"/>
          </a:p>
          <a:p>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7</a:t>
            </a:fld>
            <a:endParaRPr lang="en-US"/>
          </a:p>
        </p:txBody>
      </p:sp>
    </p:spTree>
    <p:extLst>
      <p:ext uri="{BB962C8B-B14F-4D97-AF65-F5344CB8AC3E}">
        <p14:creationId xmlns:p14="http://schemas.microsoft.com/office/powerpoint/2010/main" val="24202958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Accidents Happen</a:t>
            </a:r>
            <a:endParaRPr lang="en-US" dirty="0"/>
          </a:p>
        </p:txBody>
      </p:sp>
      <p:sp>
        <p:nvSpPr>
          <p:cNvPr id="3" name="Content Placeholder 2"/>
          <p:cNvSpPr>
            <a:spLocks noGrp="1"/>
          </p:cNvSpPr>
          <p:nvPr>
            <p:ph idx="1"/>
          </p:nvPr>
        </p:nvSpPr>
        <p:spPr/>
        <p:txBody>
          <a:bodyPr/>
          <a:lstStyle/>
          <a:p>
            <a:r>
              <a:rPr lang="en-US" dirty="0"/>
              <a:t>Report all spills and breakages to instructor</a:t>
            </a:r>
          </a:p>
          <a:p>
            <a:r>
              <a:rPr lang="en-US" dirty="0"/>
              <a:t>Clean up properly according to instruction</a:t>
            </a:r>
          </a:p>
          <a:p>
            <a:r>
              <a:rPr lang="en-US" dirty="0"/>
              <a:t>Do not attempt to dispose of materials without instruction – there may be harmful reactions</a:t>
            </a:r>
          </a:p>
          <a:p>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8</a:t>
            </a:fld>
            <a:endParaRPr lang="en-US"/>
          </a:p>
        </p:txBody>
      </p:sp>
      <p:pic>
        <p:nvPicPr>
          <p:cNvPr id="5" name="Picture 5" descr="water"/>
          <p:cNvPicPr>
            <a:picLocks noChangeAspect="1" noChangeArrowheads="1"/>
          </p:cNvPicPr>
          <p:nvPr/>
        </p:nvPicPr>
        <p:blipFill>
          <a:blip r:embed="rId3" cstate="print"/>
          <a:srcRect/>
          <a:stretch>
            <a:fillRect/>
          </a:stretch>
        </p:blipFill>
        <p:spPr bwMode="auto">
          <a:xfrm>
            <a:off x="4191000" y="4510087"/>
            <a:ext cx="2749550" cy="2028825"/>
          </a:xfrm>
          <a:prstGeom prst="rect">
            <a:avLst/>
          </a:prstGeom>
          <a:noFill/>
          <a:ln w="9525">
            <a:noFill/>
            <a:miter lim="800000"/>
            <a:headEnd/>
            <a:tailEnd/>
          </a:ln>
        </p:spPr>
      </p:pic>
    </p:spTree>
    <p:extLst>
      <p:ext uri="{BB962C8B-B14F-4D97-AF65-F5344CB8AC3E}">
        <p14:creationId xmlns:p14="http://schemas.microsoft.com/office/powerpoint/2010/main" val="32009636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Handling Spills</a:t>
            </a:r>
            <a:endParaRPr lang="en-US" dirty="0"/>
          </a:p>
        </p:txBody>
      </p:sp>
      <p:sp>
        <p:nvSpPr>
          <p:cNvPr id="3" name="Content Placeholder 2"/>
          <p:cNvSpPr>
            <a:spLocks noGrp="1"/>
          </p:cNvSpPr>
          <p:nvPr>
            <p:ph idx="1"/>
          </p:nvPr>
        </p:nvSpPr>
        <p:spPr/>
        <p:txBody>
          <a:bodyPr/>
          <a:lstStyle/>
          <a:p>
            <a:pPr marL="514350" indent="-514350">
              <a:buFont typeface="+mj-lt"/>
              <a:buAutoNum type="arabicPeriod"/>
            </a:pPr>
            <a:r>
              <a:rPr lang="en-US" dirty="0"/>
              <a:t>Report the spill to your teacher.</a:t>
            </a:r>
          </a:p>
          <a:p>
            <a:pPr marL="514350" indent="-514350">
              <a:buFont typeface="+mj-lt"/>
              <a:buAutoNum type="arabicPeriod"/>
            </a:pPr>
            <a:r>
              <a:rPr lang="en-US" dirty="0"/>
              <a:t>Review the </a:t>
            </a:r>
            <a:r>
              <a:rPr lang="en-US" dirty="0" smtClean="0"/>
              <a:t>SDS </a:t>
            </a:r>
            <a:r>
              <a:rPr lang="en-US" dirty="0"/>
              <a:t>sheet for proper clean up.</a:t>
            </a:r>
          </a:p>
          <a:p>
            <a:pPr marL="514350" indent="-514350">
              <a:buFont typeface="+mj-lt"/>
              <a:buAutoNum type="arabicPeriod"/>
            </a:pPr>
            <a:r>
              <a:rPr lang="en-US" dirty="0"/>
              <a:t>Follow procedures for cleanup as directed by your teacher and the </a:t>
            </a:r>
            <a:r>
              <a:rPr lang="en-US" dirty="0" smtClean="0"/>
              <a:t>SDS</a:t>
            </a:r>
            <a:r>
              <a:rPr lang="en-US" dirty="0"/>
              <a:t>.</a:t>
            </a:r>
          </a:p>
          <a:p>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9</a:t>
            </a:fld>
            <a:endParaRPr lang="en-US"/>
          </a:p>
        </p:txBody>
      </p:sp>
    </p:spTree>
    <p:extLst>
      <p:ext uri="{BB962C8B-B14F-4D97-AF65-F5344CB8AC3E}">
        <p14:creationId xmlns:p14="http://schemas.microsoft.com/office/powerpoint/2010/main" val="1837585873"/>
      </p:ext>
    </p:extLst>
  </p:cSld>
  <p:clrMapOvr>
    <a:masterClrMapping/>
  </p:clrMapOvr>
</p:sld>
</file>

<file path=ppt/theme/theme1.xml><?xml version="1.0" encoding="utf-8"?>
<a:theme xmlns:a="http://schemas.openxmlformats.org/drawingml/2006/main" name="NRE_PowerPoin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APT_PPT_Template" id="{117BB68F-015F-4454-93BF-DEB7C2386560}" vid="{E3715A0D-0EA1-4213-B0A6-B0534BEEAA7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FSS_PPT_Template</Template>
  <TotalTime>1078</TotalTime>
  <Words>1071</Words>
  <Application>Microsoft Office PowerPoint</Application>
  <PresentationFormat>On-screen Show (4:3)</PresentationFormat>
  <Paragraphs>138</Paragraphs>
  <Slides>12</Slides>
  <Notes>12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Wingdings</vt:lpstr>
      <vt:lpstr>NRE_PowerPoint_Template</vt:lpstr>
      <vt:lpstr>PowerPoint Presentation</vt:lpstr>
      <vt:lpstr>Safety in the Food Science Laboratory</vt:lpstr>
      <vt:lpstr>What is Safety?</vt:lpstr>
      <vt:lpstr>The Attitude of Safety</vt:lpstr>
      <vt:lpstr>Personal Protective Equipment</vt:lpstr>
      <vt:lpstr>Working with Hazardous Materials</vt:lpstr>
      <vt:lpstr>Handling Hazardous Materials</vt:lpstr>
      <vt:lpstr>Accidents Happen</vt:lpstr>
      <vt:lpstr>Handling Spills</vt:lpstr>
      <vt:lpstr>Laboratory Notebooks</vt:lpstr>
      <vt:lpstr>Data Recording</vt:lpstr>
      <vt:lpstr>References</vt:lpstr>
    </vt:vector>
  </TitlesOfParts>
  <Manager>Dan Jansen</Manager>
  <Company>Curriculum for Agricultural Science Education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Safety in the Food Science Laboratory</dc:title>
  <dc:subject>FSS - Lesson 1.2 Science, Safety, and Inquiry</dc:subject>
  <dc:creator>Leslie Fairchild</dc:creator>
  <cp:lastModifiedBy>Marlene Jansen</cp:lastModifiedBy>
  <cp:revision>12</cp:revision>
  <dcterms:created xsi:type="dcterms:W3CDTF">2015-01-22T02:59:11Z</dcterms:created>
  <dcterms:modified xsi:type="dcterms:W3CDTF">2015-09-04T16:58:13Z</dcterms:modified>
</cp:coreProperties>
</file>