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2" r:id="rId4"/>
    <p:sldId id="273" r:id="rId5"/>
    <p:sldId id="274" r:id="rId6"/>
    <p:sldId id="275" r:id="rId7"/>
    <p:sldId id="276" r:id="rId8"/>
    <p:sldId id="277" r:id="rId9"/>
    <p:sldId id="278" r:id="rId10"/>
    <p:sldId id="279" r:id="rId11"/>
    <p:sldId id="280" r:id="rId12"/>
    <p:sldId id="281" r:id="rId13"/>
    <p:sldId id="25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2729" autoAdjust="0"/>
  </p:normalViewPr>
  <p:slideViewPr>
    <p:cSldViewPr>
      <p:cViewPr varScale="1">
        <p:scale>
          <a:sx n="66" d="100"/>
          <a:sy n="66" d="100"/>
        </p:scale>
        <p:origin x="1234" y="5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Conducting Background Research</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smtClean="0"/>
              <a:t>Conducting Background Research</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4.2 Processing for Preservation </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Conducting Background Research</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Encourage students to</a:t>
            </a:r>
            <a:r>
              <a:rPr lang="en-US" baseline="0" dirty="0" smtClean="0"/>
              <a:t> look up the specifics of quoting sources in APA format on the Purdue Online Writing Lab.</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Conducting Background Research</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348681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Conducting Background Research</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401798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Conducting Background Research</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3693495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Conducting Background Research</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Conducting Background Research</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smtClean="0"/>
              <a:t>Conducting Background Research</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4.2 Processing for Preservation </a:t>
            </a:r>
            <a:endParaRPr lang="en-US" dirty="0"/>
          </a:p>
        </p:txBody>
      </p:sp>
    </p:spTree>
    <p:extLst>
      <p:ext uri="{BB962C8B-B14F-4D97-AF65-F5344CB8AC3E}">
        <p14:creationId xmlns:p14="http://schemas.microsoft.com/office/powerpoint/2010/main" val="449470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Students will be assigned a non-thermal</a:t>
            </a:r>
            <a:r>
              <a:rPr lang="en-US" baseline="0" dirty="0" smtClean="0"/>
              <a:t> process to study. They will need to narrow their research to one use to focus and determine what interests them.</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Conducting Background Research</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1273895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thesis</a:t>
            </a:r>
            <a:r>
              <a:rPr lang="en-US" baseline="0" dirty="0" smtClean="0"/>
              <a:t> forms the structure and organization of a research paper. A well-written thesis statement should be included in the introduction of the paper and guide the main points that follow. Thesis statements are generally revised and edited as research progresses and the paper is drafted. It is okay and even expected that the thesis statement evolves as the paper does.</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Conducting Background Research</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304468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Conducting Background Research</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78478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Developing</a:t>
            </a:r>
            <a:r>
              <a:rPr lang="en-US" baseline="0" dirty="0" smtClean="0"/>
              <a:t> an annotated bibliography helps organize your research and determine where to look for facts when compiling your paper.</a:t>
            </a:r>
          </a:p>
          <a:p>
            <a:endParaRPr lang="en-US" baseline="0" dirty="0" smtClean="0"/>
          </a:p>
          <a:p>
            <a:r>
              <a:rPr lang="en-US" baseline="0" dirty="0" smtClean="0"/>
              <a:t>An alternative to completing an annotated bibliography is the use of source cards and note cards. If you choose this route, be sure to research the correct use of them and submit on due date.</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Conducting Background Research</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722548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References used for research should come from credible sources such as research journal</a:t>
            </a:r>
            <a:r>
              <a:rPr lang="en-US" baseline="0" dirty="0" smtClean="0"/>
              <a:t>s, texts, and government or university publications. Wikipedia should not be used as a source as it is open source and anyone can add or change information. However, it can serve as a good starting point to begin gathering additional sources or providing an overview for you.</a:t>
            </a:r>
          </a:p>
          <a:p>
            <a:endParaRPr lang="en-US" baseline="0" dirty="0" smtClean="0"/>
          </a:p>
          <a:p>
            <a:r>
              <a:rPr lang="en-US" dirty="0" smtClean="0"/>
              <a:t>All sources</a:t>
            </a:r>
            <a:r>
              <a:rPr lang="en-US" baseline="0" dirty="0" smtClean="0"/>
              <a:t> referred to and/or cited should be included in the Works Cited in correct APA format. </a:t>
            </a:r>
            <a:r>
              <a:rPr lang="en-US" dirty="0" smtClean="0"/>
              <a:t> </a:t>
            </a:r>
          </a:p>
          <a:p>
            <a:endParaRPr lang="en-US" dirty="0"/>
          </a:p>
        </p:txBody>
      </p:sp>
      <p:sp>
        <p:nvSpPr>
          <p:cNvPr id="4" name="Header Placeholder 3"/>
          <p:cNvSpPr>
            <a:spLocks noGrp="1"/>
          </p:cNvSpPr>
          <p:nvPr>
            <p:ph type="hdr" sz="quarter" idx="10"/>
          </p:nvPr>
        </p:nvSpPr>
        <p:spPr/>
        <p:txBody>
          <a:bodyPr/>
          <a:lstStyle/>
          <a:p>
            <a:r>
              <a:rPr lang="en-US" smtClean="0"/>
              <a:t>Conducting Background Research</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2267963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Discuss the types of plagiarism</a:t>
            </a:r>
            <a:r>
              <a:rPr lang="en-US" baseline="0" dirty="0" smtClean="0"/>
              <a:t> with students. </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Conducting Background Research</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4 – Lesson 4.2 Processing for Preservation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13586105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9966FF"/>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fcboe.org/files/curriculum/survival_guide.pdf"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Quoting Sources</a:t>
            </a:r>
            <a:endParaRPr lang="en-US" dirty="0"/>
          </a:p>
        </p:txBody>
      </p:sp>
      <p:sp>
        <p:nvSpPr>
          <p:cNvPr id="3" name="Content Placeholder 2"/>
          <p:cNvSpPr>
            <a:spLocks noGrp="1"/>
          </p:cNvSpPr>
          <p:nvPr>
            <p:ph idx="1"/>
          </p:nvPr>
        </p:nvSpPr>
        <p:spPr/>
        <p:txBody>
          <a:bodyPr/>
          <a:lstStyle/>
          <a:p>
            <a:r>
              <a:rPr lang="en-US" dirty="0"/>
              <a:t>Using the phrasing or thoughts of someone else is permissible if cited correctly</a:t>
            </a:r>
          </a:p>
          <a:p>
            <a:pPr lvl="1"/>
            <a:r>
              <a:rPr lang="en-US" dirty="0"/>
              <a:t>Direct quote, less than 40 words</a:t>
            </a:r>
          </a:p>
          <a:p>
            <a:pPr lvl="2"/>
            <a:r>
              <a:rPr lang="en-US" dirty="0"/>
              <a:t>Use quotation marks, follow with (Author, year, page #)</a:t>
            </a:r>
          </a:p>
          <a:p>
            <a:pPr lvl="1"/>
            <a:r>
              <a:rPr lang="en-US" dirty="0"/>
              <a:t>Direct Quote, more than 40 words</a:t>
            </a:r>
          </a:p>
          <a:p>
            <a:pPr lvl="2"/>
            <a:r>
              <a:rPr lang="en-US" dirty="0"/>
              <a:t>Insert as a block of text, follow with (Author, year, page #)</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1125414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Writing</a:t>
            </a:r>
            <a:endParaRPr lang="en-US" dirty="0"/>
          </a:p>
        </p:txBody>
      </p:sp>
      <p:sp>
        <p:nvSpPr>
          <p:cNvPr id="3" name="Content Placeholder 2"/>
          <p:cNvSpPr>
            <a:spLocks noGrp="1"/>
          </p:cNvSpPr>
          <p:nvPr>
            <p:ph idx="1"/>
          </p:nvPr>
        </p:nvSpPr>
        <p:spPr/>
        <p:txBody>
          <a:bodyPr/>
          <a:lstStyle/>
          <a:p>
            <a:r>
              <a:rPr lang="en-US" dirty="0"/>
              <a:t>Third person – no pronouns (I, we, me, etc.)</a:t>
            </a:r>
          </a:p>
          <a:p>
            <a:r>
              <a:rPr lang="en-US" dirty="0"/>
              <a:t>Avoid contractions, abbreviations, and slang</a:t>
            </a:r>
          </a:p>
          <a:p>
            <a:r>
              <a:rPr lang="en-US" dirty="0"/>
              <a:t>Scientific names should be italicized</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32334647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Editing and Revisions</a:t>
            </a:r>
            <a:endParaRPr lang="en-US" dirty="0"/>
          </a:p>
        </p:txBody>
      </p:sp>
      <p:sp>
        <p:nvSpPr>
          <p:cNvPr id="3" name="Content Placeholder 2"/>
          <p:cNvSpPr>
            <a:spLocks noGrp="1"/>
          </p:cNvSpPr>
          <p:nvPr>
            <p:ph idx="1"/>
          </p:nvPr>
        </p:nvSpPr>
        <p:spPr/>
        <p:txBody>
          <a:bodyPr/>
          <a:lstStyle/>
          <a:p>
            <a:r>
              <a:rPr lang="en-US" dirty="0"/>
              <a:t>Part of the writing process</a:t>
            </a:r>
          </a:p>
          <a:p>
            <a:r>
              <a:rPr lang="en-US" dirty="0"/>
              <a:t>Check spelling, grammar, clarity</a:t>
            </a:r>
          </a:p>
          <a:p>
            <a:r>
              <a:rPr lang="en-US" dirty="0"/>
              <a:t>Do all main points support the thesis?</a:t>
            </a:r>
          </a:p>
          <a:p>
            <a:r>
              <a:rPr lang="en-US" dirty="0"/>
              <a:t>Are all main points supported by secondary points?</a:t>
            </a:r>
          </a:p>
          <a:p>
            <a:r>
              <a:rPr lang="en-US" dirty="0"/>
              <a:t>Organization – does it include introduction, body, and conclusion?</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2508661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fontScale="92500" lnSpcReduction="10000"/>
          </a:bodyPr>
          <a:lstStyle/>
          <a:p>
            <a:pPr>
              <a:buFontTx/>
              <a:buNone/>
            </a:pPr>
            <a:r>
              <a:rPr lang="en-US" dirty="0"/>
              <a:t>American Psychological Association. (2010). </a:t>
            </a:r>
            <a:r>
              <a:rPr lang="en-US" i="1" dirty="0"/>
              <a:t>Publication manual of the American Psychological Association  (6</a:t>
            </a:r>
            <a:r>
              <a:rPr lang="en-US" i="1" baseline="30000" dirty="0"/>
              <a:t>th</a:t>
            </a:r>
            <a:r>
              <a:rPr lang="en-US" i="1" dirty="0"/>
              <a:t> ed.). </a:t>
            </a:r>
            <a:r>
              <a:rPr lang="en-US" dirty="0"/>
              <a:t>Washington D.C.: Author.</a:t>
            </a:r>
          </a:p>
          <a:p>
            <a:pPr>
              <a:buFontTx/>
              <a:buNone/>
            </a:pPr>
            <a:r>
              <a:rPr lang="en-US" dirty="0"/>
              <a:t>Bowen, J., </a:t>
            </a:r>
            <a:r>
              <a:rPr lang="en-US" dirty="0" err="1"/>
              <a:t>Dirring</a:t>
            </a:r>
            <a:r>
              <a:rPr lang="en-US" dirty="0"/>
              <a:t>, J., Dorner, M., Jackson, G., Kearney, S., Richardson, A., &amp; Thompson-Smith, C. (2011). </a:t>
            </a:r>
            <a:r>
              <a:rPr lang="en-US" i="1" dirty="0"/>
              <a:t>Research paper survival guide. </a:t>
            </a:r>
            <a:r>
              <a:rPr lang="en-US" dirty="0"/>
              <a:t>Retrieved from </a:t>
            </a:r>
            <a:r>
              <a:rPr lang="en-US" b="1" dirty="0">
                <a:hlinkClick r:id="rId3"/>
              </a:rPr>
              <a:t>http://www.fcboe.org/files/curriculum/survival_guide.pdf</a:t>
            </a:r>
            <a:r>
              <a:rPr lang="en-US" b="1" dirty="0"/>
              <a:t> </a:t>
            </a:r>
            <a:r>
              <a:rPr lang="en-US" dirty="0"/>
              <a:t>  </a:t>
            </a:r>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Conducting</a:t>
            </a:r>
            <a:r>
              <a:rPr kumimoji="0" lang="en-US" sz="44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Background Research</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4 – Lesson </a:t>
            </a:r>
            <a:r>
              <a:rPr lang="en-US" sz="3200" kern="0" noProof="0" dirty="0" smtClean="0">
                <a:solidFill>
                  <a:sysClr val="windowText" lastClr="000000"/>
                </a:solidFill>
                <a:latin typeface="Arial" pitchFamily="34" charset="0"/>
                <a:cs typeface="Arial" pitchFamily="34" charset="0"/>
              </a:rPr>
              <a:t>4.2 Processing for Preservation</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Importance of Research and Writing</a:t>
            </a:r>
            <a:endParaRPr lang="en-US" dirty="0"/>
          </a:p>
        </p:txBody>
      </p:sp>
      <p:sp>
        <p:nvSpPr>
          <p:cNvPr id="3" name="Content Placeholder 2"/>
          <p:cNvSpPr>
            <a:spLocks noGrp="1"/>
          </p:cNvSpPr>
          <p:nvPr>
            <p:ph sz="half" idx="1"/>
          </p:nvPr>
        </p:nvSpPr>
        <p:spPr>
          <a:xfrm>
            <a:off x="457200" y="2332037"/>
            <a:ext cx="4038600" cy="4525963"/>
          </a:xfrm>
        </p:spPr>
        <p:txBody>
          <a:bodyPr/>
          <a:lstStyle/>
          <a:p>
            <a:r>
              <a:rPr lang="en-US" dirty="0"/>
              <a:t>Identify what is already known</a:t>
            </a:r>
          </a:p>
          <a:p>
            <a:r>
              <a:rPr lang="en-US" dirty="0"/>
              <a:t>Develop a deeper understanding</a:t>
            </a:r>
          </a:p>
          <a:p>
            <a:r>
              <a:rPr lang="en-US" dirty="0"/>
              <a:t>Learn where to find information</a:t>
            </a:r>
          </a:p>
          <a:p>
            <a:r>
              <a:rPr lang="en-US" dirty="0"/>
              <a:t>Plan future research experiments</a:t>
            </a:r>
          </a:p>
          <a:p>
            <a:endParaRPr lang="en-US" dirty="0"/>
          </a:p>
        </p:txBody>
      </p:sp>
      <p:sp>
        <p:nvSpPr>
          <p:cNvPr id="7" name="Content Placeholder 6"/>
          <p:cNvSpPr>
            <a:spLocks noGrp="1"/>
          </p:cNvSpPr>
          <p:nvPr>
            <p:ph sz="half" idx="2"/>
          </p:nvPr>
        </p:nvSpPr>
        <p:spPr>
          <a:xfrm>
            <a:off x="4724400" y="2332037"/>
            <a:ext cx="4038600" cy="4419600"/>
          </a:xfrm>
        </p:spPr>
        <p:txBody>
          <a:bodyPr/>
          <a:lstStyle/>
          <a:p>
            <a:r>
              <a:rPr lang="en-US" dirty="0"/>
              <a:t>Communicate knowledge</a:t>
            </a:r>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
        <p:nvSpPr>
          <p:cNvPr id="8" name="TextBox 7"/>
          <p:cNvSpPr txBox="1"/>
          <p:nvPr/>
        </p:nvSpPr>
        <p:spPr>
          <a:xfrm>
            <a:off x="533400" y="1720852"/>
            <a:ext cx="4114800" cy="707886"/>
          </a:xfrm>
          <a:prstGeom prst="rect">
            <a:avLst/>
          </a:prstGeom>
          <a:noFill/>
        </p:spPr>
        <p:txBody>
          <a:bodyPr wrap="square" rtlCol="0">
            <a:spAutoFit/>
          </a:bodyPr>
          <a:lstStyle/>
          <a:p>
            <a:r>
              <a:rPr lang="en-US" sz="4000" dirty="0" smtClean="0"/>
              <a:t>Research</a:t>
            </a:r>
            <a:endParaRPr lang="en-US" sz="4000" dirty="0"/>
          </a:p>
        </p:txBody>
      </p:sp>
      <p:sp>
        <p:nvSpPr>
          <p:cNvPr id="9" name="TextBox 8"/>
          <p:cNvSpPr txBox="1"/>
          <p:nvPr/>
        </p:nvSpPr>
        <p:spPr>
          <a:xfrm>
            <a:off x="4800600" y="1720852"/>
            <a:ext cx="4267200" cy="646331"/>
          </a:xfrm>
          <a:prstGeom prst="rect">
            <a:avLst/>
          </a:prstGeom>
          <a:noFill/>
        </p:spPr>
        <p:txBody>
          <a:bodyPr wrap="square" rtlCol="0">
            <a:spAutoFit/>
          </a:bodyPr>
          <a:lstStyle/>
          <a:p>
            <a:r>
              <a:rPr lang="en-US" sz="3600" dirty="0" smtClean="0"/>
              <a:t>Writing</a:t>
            </a:r>
            <a:endParaRPr lang="en-US" sz="3600" dirty="0"/>
          </a:p>
        </p:txBody>
      </p:sp>
    </p:spTree>
    <p:extLst>
      <p:ext uri="{BB962C8B-B14F-4D97-AF65-F5344CB8AC3E}">
        <p14:creationId xmlns:p14="http://schemas.microsoft.com/office/powerpoint/2010/main" val="30705127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Topic Selection/Research Question</a:t>
            </a:r>
            <a:endParaRPr lang="en-US" dirty="0"/>
          </a:p>
        </p:txBody>
      </p:sp>
      <p:sp>
        <p:nvSpPr>
          <p:cNvPr id="7" name="Content Placeholder 6"/>
          <p:cNvSpPr>
            <a:spLocks noGrp="1"/>
          </p:cNvSpPr>
          <p:nvPr>
            <p:ph idx="1"/>
          </p:nvPr>
        </p:nvSpPr>
        <p:spPr/>
        <p:txBody>
          <a:bodyPr>
            <a:normAutofit fontScale="92500" lnSpcReduction="20000"/>
          </a:bodyPr>
          <a:lstStyle/>
          <a:p>
            <a:r>
              <a:rPr lang="en-US" dirty="0"/>
              <a:t>Determine a specific topic that interests you</a:t>
            </a:r>
          </a:p>
          <a:p>
            <a:pPr lvl="1"/>
            <a:r>
              <a:rPr lang="en-US" i="1" dirty="0"/>
              <a:t>Example: </a:t>
            </a:r>
            <a:r>
              <a:rPr lang="en-US" i="1" dirty="0" smtClean="0"/>
              <a:t>Using reduced oxygen packaging (ROP) to prevent tissue damage caused by freezing.</a:t>
            </a:r>
            <a:endParaRPr lang="en-US" i="1" dirty="0"/>
          </a:p>
          <a:p>
            <a:r>
              <a:rPr lang="en-US" dirty="0"/>
              <a:t>Consider what questions you have pertaining to the topic.</a:t>
            </a:r>
          </a:p>
          <a:p>
            <a:pPr lvl="1"/>
            <a:r>
              <a:rPr lang="en-US" i="1" dirty="0" smtClean="0"/>
              <a:t>Examples</a:t>
            </a:r>
          </a:p>
          <a:p>
            <a:pPr lvl="2"/>
            <a:r>
              <a:rPr lang="en-US" i="1" smtClean="0"/>
              <a:t>How </a:t>
            </a:r>
            <a:r>
              <a:rPr lang="en-US" i="1" dirty="0" smtClean="0"/>
              <a:t>can ROP be used to package fresh food for freezing?</a:t>
            </a:r>
            <a:endParaRPr lang="en-US" i="1" dirty="0"/>
          </a:p>
          <a:p>
            <a:pPr lvl="2"/>
            <a:r>
              <a:rPr lang="en-US" i="1" dirty="0" smtClean="0"/>
              <a:t>Can ROP be used to package cooked meat without losing moisture?</a:t>
            </a:r>
            <a:endParaRPr lang="en-US" i="1" dirty="0"/>
          </a:p>
          <a:p>
            <a:r>
              <a:rPr lang="en-US" dirty="0"/>
              <a:t>Select one topic to research</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3316573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Thesis Development</a:t>
            </a:r>
            <a:endParaRPr lang="en-US" dirty="0"/>
          </a:p>
        </p:txBody>
      </p:sp>
      <p:sp>
        <p:nvSpPr>
          <p:cNvPr id="6" name="Content Placeholder 5"/>
          <p:cNvSpPr>
            <a:spLocks noGrp="1"/>
          </p:cNvSpPr>
          <p:nvPr>
            <p:ph sz="half" idx="1"/>
          </p:nvPr>
        </p:nvSpPr>
        <p:spPr>
          <a:xfrm>
            <a:off x="457200" y="2286000"/>
            <a:ext cx="4038600" cy="4525963"/>
          </a:xfrm>
        </p:spPr>
        <p:txBody>
          <a:bodyPr/>
          <a:lstStyle/>
          <a:p>
            <a:r>
              <a:rPr lang="en-US" dirty="0"/>
              <a:t>Sentence stating main point of research paper</a:t>
            </a:r>
          </a:p>
          <a:p>
            <a:r>
              <a:rPr lang="en-US" dirty="0"/>
              <a:t>Directly or indirectly tells reader how paper will be structured</a:t>
            </a:r>
          </a:p>
          <a:p>
            <a:r>
              <a:rPr lang="en-US" dirty="0"/>
              <a:t>Creates a thread for reader to follow</a:t>
            </a:r>
          </a:p>
          <a:p>
            <a:endParaRPr lang="en-US" dirty="0"/>
          </a:p>
        </p:txBody>
      </p:sp>
      <p:sp>
        <p:nvSpPr>
          <p:cNvPr id="7" name="Content Placeholder 6"/>
          <p:cNvSpPr>
            <a:spLocks noGrp="1"/>
          </p:cNvSpPr>
          <p:nvPr>
            <p:ph sz="half" idx="2"/>
          </p:nvPr>
        </p:nvSpPr>
        <p:spPr>
          <a:xfrm>
            <a:off x="4648200" y="2286000"/>
            <a:ext cx="4038600" cy="4419600"/>
          </a:xfrm>
        </p:spPr>
        <p:txBody>
          <a:bodyPr/>
          <a:lstStyle/>
          <a:p>
            <a:r>
              <a:rPr lang="en-US" dirty="0"/>
              <a:t>Broad answer of research question</a:t>
            </a:r>
          </a:p>
          <a:p>
            <a:r>
              <a:rPr lang="en-US" dirty="0"/>
              <a:t>Suggests structure of what is to come</a:t>
            </a:r>
          </a:p>
          <a:p>
            <a:r>
              <a:rPr lang="en-US" dirty="0"/>
              <a:t>Can be revised as you progress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
        <p:nvSpPr>
          <p:cNvPr id="8" name="TextBox 7"/>
          <p:cNvSpPr txBox="1"/>
          <p:nvPr/>
        </p:nvSpPr>
        <p:spPr>
          <a:xfrm>
            <a:off x="495300" y="1745692"/>
            <a:ext cx="4114800" cy="584775"/>
          </a:xfrm>
          <a:prstGeom prst="rect">
            <a:avLst/>
          </a:prstGeom>
          <a:noFill/>
        </p:spPr>
        <p:txBody>
          <a:bodyPr wrap="square" rtlCol="0">
            <a:spAutoFit/>
          </a:bodyPr>
          <a:lstStyle/>
          <a:p>
            <a:r>
              <a:rPr lang="en-US" sz="3200" b="1" dirty="0" smtClean="0"/>
              <a:t>What is a thesis?</a:t>
            </a:r>
            <a:endParaRPr lang="en-US" sz="3200" b="1" dirty="0"/>
          </a:p>
        </p:txBody>
      </p:sp>
      <p:sp>
        <p:nvSpPr>
          <p:cNvPr id="10" name="TextBox 9"/>
          <p:cNvSpPr txBox="1"/>
          <p:nvPr/>
        </p:nvSpPr>
        <p:spPr>
          <a:xfrm>
            <a:off x="4610100" y="1745692"/>
            <a:ext cx="4305300" cy="584775"/>
          </a:xfrm>
          <a:prstGeom prst="rect">
            <a:avLst/>
          </a:prstGeom>
          <a:noFill/>
        </p:spPr>
        <p:txBody>
          <a:bodyPr wrap="square" rtlCol="0">
            <a:spAutoFit/>
          </a:bodyPr>
          <a:lstStyle/>
          <a:p>
            <a:r>
              <a:rPr lang="en-US" sz="3200" b="1" dirty="0" smtClean="0"/>
              <a:t>How do I write a thesis?</a:t>
            </a:r>
            <a:endParaRPr lang="en-US" sz="3200" b="1" dirty="0"/>
          </a:p>
        </p:txBody>
      </p:sp>
    </p:spTree>
    <p:extLst>
      <p:ext uri="{BB962C8B-B14F-4D97-AF65-F5344CB8AC3E}">
        <p14:creationId xmlns:p14="http://schemas.microsoft.com/office/powerpoint/2010/main" val="1521739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Outlining</a:t>
            </a:r>
            <a:endParaRPr lang="en-US" dirty="0"/>
          </a:p>
        </p:txBody>
      </p:sp>
      <p:sp>
        <p:nvSpPr>
          <p:cNvPr id="3" name="Content Placeholder 2"/>
          <p:cNvSpPr>
            <a:spLocks noGrp="1"/>
          </p:cNvSpPr>
          <p:nvPr>
            <p:ph sz="half" idx="1"/>
          </p:nvPr>
        </p:nvSpPr>
        <p:spPr/>
        <p:txBody>
          <a:bodyPr/>
          <a:lstStyle/>
          <a:p>
            <a:r>
              <a:rPr lang="en-US" dirty="0"/>
              <a:t>Helps organize and structure thoughts</a:t>
            </a:r>
          </a:p>
          <a:p>
            <a:r>
              <a:rPr lang="en-US" dirty="0"/>
              <a:t>Does not include introduction and conclusion</a:t>
            </a:r>
          </a:p>
          <a:p>
            <a:r>
              <a:rPr lang="en-US" dirty="0"/>
              <a:t>Types:</a:t>
            </a:r>
          </a:p>
          <a:p>
            <a:pPr lvl="1"/>
            <a:r>
              <a:rPr lang="en-US" dirty="0"/>
              <a:t>Topical</a:t>
            </a:r>
          </a:p>
          <a:p>
            <a:pPr lvl="1"/>
            <a:r>
              <a:rPr lang="en-US" dirty="0"/>
              <a:t>Sentence</a:t>
            </a:r>
          </a:p>
          <a:p>
            <a:endParaRPr lang="en-US" dirty="0"/>
          </a:p>
        </p:txBody>
      </p:sp>
      <p:sp>
        <p:nvSpPr>
          <p:cNvPr id="4" name="Content Placeholder 3"/>
          <p:cNvSpPr>
            <a:spLocks noGrp="1"/>
          </p:cNvSpPr>
          <p:nvPr>
            <p:ph sz="half" idx="2"/>
          </p:nvPr>
        </p:nvSpPr>
        <p:spPr/>
        <p:txBody>
          <a:bodyPr/>
          <a:lstStyle/>
          <a:p>
            <a:r>
              <a:rPr lang="en-US" dirty="0"/>
              <a:t>Example topical:</a:t>
            </a:r>
          </a:p>
          <a:p>
            <a:pPr marL="0" indent="0">
              <a:buNone/>
            </a:pPr>
            <a:r>
              <a:rPr lang="en-US" sz="2000" dirty="0"/>
              <a:t>Thesis Statement</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2667000"/>
            <a:ext cx="2322384" cy="4035219"/>
          </a:xfrm>
          <a:prstGeom prst="rect">
            <a:avLst/>
          </a:prstGeom>
        </p:spPr>
      </p:pic>
    </p:spTree>
    <p:extLst>
      <p:ext uri="{BB962C8B-B14F-4D97-AF65-F5344CB8AC3E}">
        <p14:creationId xmlns:p14="http://schemas.microsoft.com/office/powerpoint/2010/main" val="4201085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886200" y="1851212"/>
            <a:ext cx="5136366" cy="2895600"/>
          </a:xfrm>
        </p:spPr>
      </p:pic>
      <p:sp>
        <p:nvSpPr>
          <p:cNvPr id="2" name="Title 1"/>
          <p:cNvSpPr>
            <a:spLocks noGrp="1"/>
          </p:cNvSpPr>
          <p:nvPr>
            <p:ph type="title"/>
          </p:nvPr>
        </p:nvSpPr>
        <p:spPr/>
        <p:txBody>
          <a:bodyPr/>
          <a:lstStyle/>
          <a:p>
            <a:r>
              <a:rPr lang="en-US" dirty="0" smtClean="0"/>
              <a:t>Annotated Bibliography</a:t>
            </a:r>
            <a:endParaRPr lang="en-US" dirty="0"/>
          </a:p>
        </p:txBody>
      </p:sp>
      <p:sp>
        <p:nvSpPr>
          <p:cNvPr id="3" name="Content Placeholder 2"/>
          <p:cNvSpPr>
            <a:spLocks noGrp="1"/>
          </p:cNvSpPr>
          <p:nvPr>
            <p:ph sz="half" idx="1"/>
          </p:nvPr>
        </p:nvSpPr>
        <p:spPr/>
        <p:txBody>
          <a:bodyPr/>
          <a:lstStyle/>
          <a:p>
            <a:r>
              <a:rPr lang="en-US" dirty="0"/>
              <a:t>List of references used in APA format</a:t>
            </a:r>
          </a:p>
          <a:p>
            <a:r>
              <a:rPr lang="en-US" dirty="0"/>
              <a:t>Includes 1-2 sentence summary of the article, a description of how it relates to the topic, and the reliability and credibility of the source </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2304845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lstStyle/>
          <a:p>
            <a:r>
              <a:rPr lang="en-US" dirty="0"/>
              <a:t>Use credible and reliable sources</a:t>
            </a:r>
          </a:p>
          <a:p>
            <a:r>
              <a:rPr lang="en-US" dirty="0"/>
              <a:t>APA format</a:t>
            </a:r>
          </a:p>
          <a:p>
            <a:pPr lvl="1"/>
            <a:r>
              <a:rPr lang="en-US" dirty="0"/>
              <a:t>Ward, J. (2015). </a:t>
            </a:r>
            <a:r>
              <a:rPr lang="en-US" i="1" dirty="0"/>
              <a:t>Principles of food science</a:t>
            </a:r>
            <a:r>
              <a:rPr lang="en-US" dirty="0"/>
              <a:t>. (4</a:t>
            </a:r>
            <a:r>
              <a:rPr lang="en-US" baseline="30000" dirty="0"/>
              <a:t>th</a:t>
            </a:r>
            <a:r>
              <a:rPr lang="en-US" dirty="0"/>
              <a:t> </a:t>
            </a:r>
            <a:r>
              <a:rPr lang="en-US" dirty="0" err="1"/>
              <a:t>ed</a:t>
            </a:r>
            <a:r>
              <a:rPr lang="en-US" dirty="0"/>
              <a:t>). Tinley Park, IL: The </a:t>
            </a:r>
            <a:r>
              <a:rPr lang="en-US" dirty="0" err="1"/>
              <a:t>Goodheart-Willcox</a:t>
            </a:r>
            <a:r>
              <a:rPr lang="en-US" dirty="0"/>
              <a:t> Company, Inc</a:t>
            </a:r>
            <a:r>
              <a:rPr lang="en-US" dirty="0" smtClean="0"/>
              <a:t>.</a:t>
            </a:r>
          </a:p>
          <a:p>
            <a:pPr lvl="1"/>
            <a:r>
              <a:rPr lang="en-US" dirty="0" smtClean="0"/>
              <a:t>See </a:t>
            </a:r>
            <a:r>
              <a:rPr lang="en-US" dirty="0"/>
              <a:t>APA Citations handout</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3690822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Plagiarism</a:t>
            </a:r>
            <a:endParaRPr lang="en-US" dirty="0"/>
          </a:p>
        </p:txBody>
      </p:sp>
      <p:sp>
        <p:nvSpPr>
          <p:cNvPr id="3" name="Content Placeholder 2"/>
          <p:cNvSpPr>
            <a:spLocks noGrp="1"/>
          </p:cNvSpPr>
          <p:nvPr>
            <p:ph idx="1"/>
          </p:nvPr>
        </p:nvSpPr>
        <p:spPr/>
        <p:txBody>
          <a:bodyPr/>
          <a:lstStyle/>
          <a:p>
            <a:r>
              <a:rPr lang="en-US" dirty="0"/>
              <a:t>Types</a:t>
            </a:r>
          </a:p>
          <a:p>
            <a:pPr lvl="1"/>
            <a:r>
              <a:rPr lang="en-US" dirty="0"/>
              <a:t>Intentional – attempting to pass off words and works of another as yours</a:t>
            </a:r>
          </a:p>
          <a:p>
            <a:pPr lvl="1"/>
            <a:r>
              <a:rPr lang="en-US" dirty="0"/>
              <a:t>Unintentional – failing to properly cite and document the words or thoughts of others</a:t>
            </a:r>
          </a:p>
          <a:p>
            <a:r>
              <a:rPr lang="en-US" dirty="0"/>
              <a:t>How to avoid</a:t>
            </a:r>
          </a:p>
          <a:p>
            <a:pPr lvl="1"/>
            <a:r>
              <a:rPr lang="en-US" dirty="0"/>
              <a:t>Parenthetical citations</a:t>
            </a:r>
          </a:p>
          <a:p>
            <a:pPr lvl="1"/>
            <a:r>
              <a:rPr lang="en-US" dirty="0"/>
              <a:t>Works cited</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4002508347"/>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T_PPT_Template" id="{117BB68F-015F-4454-93BF-DEB7C2386560}" vid="{E3715A0D-0EA1-4213-B0A6-B0534BEEAA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FSS_PPT_Template</Template>
  <TotalTime>8</TotalTime>
  <Words>1065</Words>
  <Application>Microsoft Office PowerPoint</Application>
  <PresentationFormat>On-screen Show (4:3)</PresentationFormat>
  <Paragraphs>157</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NRE_PowerPoint_Template</vt:lpstr>
      <vt:lpstr>PowerPoint Presentation</vt:lpstr>
      <vt:lpstr>Conducting Background Research</vt:lpstr>
      <vt:lpstr>Importance of Research and Writing</vt:lpstr>
      <vt:lpstr>Topic Selection/Research Question</vt:lpstr>
      <vt:lpstr>Thesis Development</vt:lpstr>
      <vt:lpstr>Outlining</vt:lpstr>
      <vt:lpstr>Annotated Bibliography</vt:lpstr>
      <vt:lpstr>Works Cited</vt:lpstr>
      <vt:lpstr>Plagiarism</vt:lpstr>
      <vt:lpstr>Quoting Sources</vt:lpstr>
      <vt:lpstr>Scientific Writing</vt:lpstr>
      <vt:lpstr>Editing and Revisions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Background Research</dc:title>
  <dc:subject>FSS - Lesson 4.2 Processing for Preservation</dc:subject>
  <dc:creator>Marlene Mensch</dc:creator>
  <cp:lastModifiedBy>Leslie Fairchild</cp:lastModifiedBy>
  <cp:revision>5</cp:revision>
  <dcterms:created xsi:type="dcterms:W3CDTF">2015-02-09T20:20:15Z</dcterms:created>
  <dcterms:modified xsi:type="dcterms:W3CDTF">2015-06-20T19:23:19Z</dcterms:modified>
</cp:coreProperties>
</file>