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8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57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lene Mensch" initials="MM" lastIdx="2" clrIdx="0">
    <p:extLst>
      <p:ext uri="{19B8F6BF-5375-455C-9EA6-DF929625EA0E}">
        <p15:presenceInfo xmlns:p15="http://schemas.microsoft.com/office/powerpoint/2012/main" userId="e1c724a07b98bdc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FF"/>
    <a:srgbClr val="FF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82729" autoAdjust="0"/>
  </p:normalViewPr>
  <p:slideViewPr>
    <p:cSldViewPr>
      <p:cViewPr varScale="1">
        <p:scale>
          <a:sx n="76" d="100"/>
          <a:sy n="76" d="100"/>
        </p:scale>
        <p:origin x="185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3240" y="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Peer Reviews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429000" y="0"/>
            <a:ext cx="34274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5.1 Nourishing Nutrition Labels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3352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1402E-0581-4045-9571-3EE683493364}" type="slidenum">
              <a:rPr lang="en-US" smtClean="0">
                <a:latin typeface="Arial" pitchFamily="34" charset="0"/>
                <a:cs typeface="Arial" pitchFamily="34" charset="0"/>
              </a:rPr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685213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90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Peer Reviews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52800" y="0"/>
            <a:ext cx="35036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5 – Lesson 5.1 Nourishing Nutrition Labels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32766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36C789E7-B821-4804-81D0-B1DDBDB5FEC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685213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713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 smtClean="0"/>
              <a:t>Peer Reviews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5.1 Nourishing Nutrition Labels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26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4213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Peer Reviews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5.1 Nourishing Nutrition Labels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3347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9700" y="684213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Peer Reviews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5.1 Nourishing Nutrition Labels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4684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684213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Peer Reviews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5.1 Nourishing Nutrition Labels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7442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65163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Peer Reviews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5.1 Nourishing Nutrition Labels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1357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19200" y="687388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Peer Reviews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5.1 Nourishing Nutrition Labels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4126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95400" y="684213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Peer Reviews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5.1 Nourishing Nutrition Labels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5720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55638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Peer Reviews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5.1 Nourishing Nutrition Labels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1870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17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 smtClean="0"/>
              <a:t>Peer Reviews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5.1 Nourishing Nutrition Labels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36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2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 smtClean="0"/>
              <a:t>Peer Reviews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5.1 Nourishing Nutrition Labels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452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5334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3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 smtClean="0"/>
              <a:t>Peer Reviews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>
          <a:xfrm>
            <a:off x="2438400" y="0"/>
            <a:ext cx="44180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5.1 Nourishing Nutrition Labels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2272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4213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Peer Reviews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5.1 Nourishing Nutrition Labels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557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096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Peer Reviews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5.1 Nourishing Nutrition Labels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7155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19200" y="684213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Peer Reviews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5.1 Nourishing Nutrition Labels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6667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19200" y="684213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Peer Reviews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5.1 Nourishing Nutrition Labels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4065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684213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Peer Reviews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5.1 Nourishing Nutrition Labels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005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4213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Peer Reviews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5 – Lesson 5.1 Nourishing Nutrition Labels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429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>
            <a:grpSpLocks/>
          </p:cNvGrpSpPr>
          <p:nvPr userDrawn="1"/>
        </p:nvGrpSpPr>
        <p:grpSpPr bwMode="auto">
          <a:xfrm>
            <a:off x="838200" y="228600"/>
            <a:ext cx="8305800" cy="5480050"/>
            <a:chOff x="528" y="144"/>
            <a:chExt cx="5232" cy="3452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0" y="144"/>
              <a:ext cx="3452" cy="3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528" y="3072"/>
              <a:ext cx="5232" cy="330"/>
            </a:xfrm>
            <a:prstGeom prst="rect">
              <a:avLst/>
            </a:prstGeom>
            <a:solidFill>
              <a:srgbClr val="9966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Food Science and Safety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2685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7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938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1"/>
            <a:ext cx="40386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6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81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041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4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0776"/>
            <a:ext cx="8229600" cy="4409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38200" y="1396180"/>
            <a:ext cx="8305800" cy="366713"/>
          </a:xfrm>
          <a:prstGeom prst="rect">
            <a:avLst/>
          </a:prstGeom>
          <a:solidFill>
            <a:srgbClr val="9966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328582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1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bcs.bedfordstmartins.com/everyday_writer3e/20errors/default.as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mendota.english.wisc.edu/~WAC/page.jsp?id=169&amp;c_type=category&amp;c_id=21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theseattleschool.edu/Files/Documents/Writing-Center-Docs/WW-Peer-Review-Checklis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32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Wingdings" pitchFamily="2" charset="2"/>
              <a:buChar char="q"/>
            </a:pPr>
            <a:r>
              <a:rPr lang="en-US" dirty="0"/>
              <a:t>Restates the major claim of the paper </a:t>
            </a:r>
            <a:r>
              <a:rPr lang="en-US" i="1" dirty="0"/>
              <a:t>in light of</a:t>
            </a:r>
            <a:r>
              <a:rPr lang="en-US" dirty="0"/>
              <a:t> its discussion throughout the paper.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en-US" dirty="0"/>
              <a:t>What is your understanding of the initial question after reading the paper? Has this understanding been adequately expressed?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9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Does the author explain the context for each quote?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Does the author introduce &amp; attribute each quote?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Is it clear which ideas are the authors and which are from sources?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Are quotes properly cited both in the text and on the References page?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877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-4572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en-US" sz="2400" dirty="0">
                <a:solidFill>
                  <a:srgbClr val="000000"/>
                </a:solidFill>
              </a:rPr>
              <a:t>References cited in the paper are listed in the references cited </a:t>
            </a:r>
            <a:r>
              <a:rPr lang="en-US" sz="2400" dirty="0" smtClean="0">
                <a:solidFill>
                  <a:srgbClr val="000000"/>
                </a:solidFill>
              </a:rPr>
              <a:t>section.</a:t>
            </a:r>
            <a:endParaRPr lang="en-US" sz="2400" dirty="0">
              <a:solidFill>
                <a:srgbClr val="000000"/>
              </a:solidFill>
            </a:endParaRPr>
          </a:p>
          <a:p>
            <a:pPr marL="457200" lvl="1" indent="-4572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en-US" sz="2400" dirty="0">
                <a:solidFill>
                  <a:srgbClr val="000000"/>
                </a:solidFill>
              </a:rPr>
              <a:t>References in the references cited section are mentioned somewhere in the text. </a:t>
            </a:r>
          </a:p>
          <a:p>
            <a:pPr marL="457200" lvl="1" indent="-4572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en-US" sz="2400" dirty="0">
                <a:solidFill>
                  <a:srgbClr val="000000"/>
                </a:solidFill>
              </a:rPr>
              <a:t>References seem appropriate to the subject of the </a:t>
            </a:r>
            <a:r>
              <a:rPr lang="en-US" sz="2400" dirty="0" smtClean="0">
                <a:solidFill>
                  <a:srgbClr val="000000"/>
                </a:solidFill>
              </a:rPr>
              <a:t>paper. </a:t>
            </a:r>
          </a:p>
          <a:p>
            <a:pPr marL="457200" lvl="1" indent="-4572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en-US" sz="2400" dirty="0"/>
              <a:t>Sources are well-integrated into the paper, do not seem to be added in for the sake of adding sources</a:t>
            </a:r>
            <a:r>
              <a:rPr lang="en-US" sz="2400" dirty="0" smtClean="0"/>
              <a:t>?</a:t>
            </a:r>
            <a:endParaRPr lang="en-US" sz="2400" dirty="0">
              <a:solidFill>
                <a:srgbClr val="000000"/>
              </a:solidFill>
            </a:endParaRPr>
          </a:p>
          <a:p>
            <a:pPr marL="457200" lvl="1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en-US" sz="2400" dirty="0" smtClean="0">
                <a:solidFill>
                  <a:srgbClr val="000000"/>
                </a:solidFill>
              </a:rPr>
              <a:t>Reference </a:t>
            </a:r>
            <a:r>
              <a:rPr lang="en-US" sz="2400" dirty="0">
                <a:solidFill>
                  <a:srgbClr val="000000"/>
                </a:solidFill>
              </a:rPr>
              <a:t>citations written in the correct format - refer to Citations in APA format.</a:t>
            </a:r>
          </a:p>
          <a:p>
            <a:pPr marL="457200" lvl="1" indent="-4572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en-US" sz="2400" dirty="0">
                <a:solidFill>
                  <a:srgbClr val="000000"/>
                </a:solidFill>
              </a:rPr>
              <a:t>Minimum of 5 sources, two books, journal articles, etc.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9951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Grammar and Mechanics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Correct spelling, grammar, and punctuation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Word choice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Verb agreement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Complete </a:t>
            </a:r>
            <a:r>
              <a:rPr lang="en-US" dirty="0" smtClean="0"/>
              <a:t>sentences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Lunsford’s 20 Common Errors:</a:t>
            </a:r>
          </a:p>
          <a:p>
            <a:pPr marL="0" indent="0">
              <a:buNone/>
            </a:pPr>
            <a:r>
              <a:rPr lang="en-US" dirty="0">
                <a:hlinkClick r:id="rId3"/>
              </a:rPr>
              <a:t>http://bcs.bedfordstmartins.com/everyday_writer3e/20errors/default.asp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5347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Formatting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Wingdings" pitchFamily="2" charset="2"/>
              <a:buChar char="q"/>
            </a:pPr>
            <a:r>
              <a:rPr lang="en-US" dirty="0"/>
              <a:t>Cover page</a:t>
            </a:r>
          </a:p>
          <a:p>
            <a:pPr marL="285750" indent="-285750">
              <a:buFont typeface="Wingdings" pitchFamily="2" charset="2"/>
              <a:buChar char="q"/>
            </a:pPr>
            <a:endParaRPr lang="en-US" sz="800" dirty="0"/>
          </a:p>
          <a:p>
            <a:pPr marL="285750" indent="-285750">
              <a:buFont typeface="Wingdings" pitchFamily="2" charset="2"/>
              <a:buChar char="q"/>
            </a:pPr>
            <a:r>
              <a:rPr lang="en-US" dirty="0"/>
              <a:t>Title – indicates main topic</a:t>
            </a:r>
          </a:p>
          <a:p>
            <a:pPr marL="285750" indent="-285750">
              <a:buFont typeface="Wingdings" pitchFamily="2" charset="2"/>
              <a:buChar char="q"/>
            </a:pPr>
            <a:endParaRPr lang="en-US" sz="800" dirty="0"/>
          </a:p>
          <a:p>
            <a:pPr marL="285750" indent="-285750">
              <a:buFont typeface="Wingdings" pitchFamily="2" charset="2"/>
              <a:buChar char="q"/>
            </a:pPr>
            <a:r>
              <a:rPr lang="en-US" dirty="0"/>
              <a:t>3-4 pages in length</a:t>
            </a:r>
          </a:p>
          <a:p>
            <a:pPr marL="285750" indent="-285750">
              <a:buFont typeface="Wingdings" pitchFamily="2" charset="2"/>
              <a:buChar char="q"/>
            </a:pPr>
            <a:endParaRPr lang="en-US" sz="800" dirty="0"/>
          </a:p>
          <a:p>
            <a:pPr marL="285750" indent="-285750">
              <a:buFont typeface="Wingdings" pitchFamily="2" charset="2"/>
              <a:buChar char="q"/>
            </a:pPr>
            <a:r>
              <a:rPr lang="en-US" dirty="0"/>
              <a:t>Double spaced</a:t>
            </a:r>
          </a:p>
          <a:p>
            <a:pPr marL="285750" indent="-285750">
              <a:buFont typeface="Wingdings" pitchFamily="2" charset="2"/>
              <a:buChar char="q"/>
            </a:pPr>
            <a:endParaRPr lang="en-US" sz="800" dirty="0"/>
          </a:p>
          <a:p>
            <a:pPr marL="285750" indent="-285750">
              <a:buFont typeface="Wingdings" pitchFamily="2" charset="2"/>
              <a:buChar char="q"/>
            </a:pPr>
            <a:r>
              <a:rPr lang="en-US" dirty="0"/>
              <a:t>1” Margins</a:t>
            </a:r>
          </a:p>
          <a:p>
            <a:pPr marL="285750" indent="-285750">
              <a:buFont typeface="Wingdings" pitchFamily="2" charset="2"/>
              <a:buChar char="q"/>
            </a:pPr>
            <a:endParaRPr lang="en-US" sz="800" dirty="0"/>
          </a:p>
          <a:p>
            <a:pPr marL="285750" indent="-285750">
              <a:buFont typeface="Wingdings" pitchFamily="2" charset="2"/>
              <a:buChar char="q"/>
            </a:pPr>
            <a:r>
              <a:rPr lang="en-US" dirty="0"/>
              <a:t>APA formatting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629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Is the word choice specific, concrete and interesting?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Are the sentences clear?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Are the transitions between paragraphs smooth?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Is the paper engaging, interesting and understandable?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Does the paper hold your attention?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430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Strengths and Weaknesses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what the writer did </a:t>
            </a:r>
            <a:r>
              <a:rPr lang="en-US" dirty="0" smtClean="0"/>
              <a:t>well.</a:t>
            </a:r>
            <a:endParaRPr lang="en-US" dirty="0"/>
          </a:p>
          <a:p>
            <a:r>
              <a:rPr lang="en-US" dirty="0"/>
              <a:t>Make suggestions for areas needing </a:t>
            </a:r>
            <a:r>
              <a:rPr lang="en-US" dirty="0" smtClean="0"/>
              <a:t>improvement.</a:t>
            </a:r>
            <a:endParaRPr lang="en-US" dirty="0"/>
          </a:p>
          <a:p>
            <a:r>
              <a:rPr lang="en-US" dirty="0"/>
              <a:t>What confuses you about the draft? (For example, a certain word choice, the topic and/or its presentation, the explanation of something in particular.)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8214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References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5128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/>
              <a:t>Schwartz, J. (</a:t>
            </a:r>
            <a:r>
              <a:rPr lang="en-US" dirty="0" err="1"/>
              <a:t>n.d.</a:t>
            </a:r>
            <a:r>
              <a:rPr lang="en-US" dirty="0"/>
              <a:t>). </a:t>
            </a:r>
            <a:r>
              <a:rPr lang="en-US" i="1" dirty="0"/>
              <a:t>Peer review checklist</a:t>
            </a:r>
            <a:r>
              <a:rPr lang="en-US" dirty="0"/>
              <a:t>. </a:t>
            </a:r>
            <a:r>
              <a:rPr lang="en-US" dirty="0" smtClean="0"/>
              <a:t>Retrieved </a:t>
            </a:r>
            <a:r>
              <a:rPr lang="en-US" dirty="0"/>
              <a:t>from </a:t>
            </a:r>
            <a:r>
              <a:rPr lang="en-US" dirty="0">
                <a:hlinkClick r:id="rId3"/>
              </a:rPr>
              <a:t>http://mendota.english.wisc.edu/~WAC/page.jsp?id=169&amp;c_type=category&amp;c_id=21</a:t>
            </a:r>
            <a:endParaRPr lang="en-US" dirty="0"/>
          </a:p>
          <a:p>
            <a:pPr>
              <a:buNone/>
            </a:pPr>
            <a:r>
              <a:rPr lang="en-US" dirty="0"/>
              <a:t>The Seattle School. (</a:t>
            </a:r>
            <a:r>
              <a:rPr lang="en-US" dirty="0" err="1"/>
              <a:t>n.d.</a:t>
            </a:r>
            <a:r>
              <a:rPr lang="en-US" dirty="0"/>
              <a:t>) </a:t>
            </a:r>
            <a:r>
              <a:rPr lang="en-US" i="1" dirty="0"/>
              <a:t>Peer review checklist</a:t>
            </a:r>
            <a:r>
              <a:rPr lang="en-US" dirty="0"/>
              <a:t>. </a:t>
            </a:r>
            <a:r>
              <a:rPr lang="en-US" dirty="0" smtClean="0"/>
              <a:t>Retrieved </a:t>
            </a:r>
            <a:r>
              <a:rPr lang="en-US" dirty="0"/>
              <a:t>from </a:t>
            </a:r>
            <a:r>
              <a:rPr lang="en-US" dirty="0">
                <a:hlinkClick r:id="rId4"/>
              </a:rPr>
              <a:t>http://www.theseattleschool.edu/Files/Documents/Writing-Center-Docs/WW-Peer-Review-Checklist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845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62000" y="1295400"/>
            <a:ext cx="8382000" cy="523220"/>
          </a:xfrm>
          <a:prstGeom prst="rect">
            <a:avLst/>
          </a:prstGeom>
          <a:solidFill>
            <a:srgbClr val="9966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Food Science and Safety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2667000"/>
            <a:ext cx="8229600" cy="11731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Peer Reviews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4328359"/>
            <a:ext cx="807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Unit 5 – Lesson </a:t>
            </a:r>
            <a:r>
              <a:rPr lang="en-US" sz="3200" kern="0" noProof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5.1 Nourishing Nutrition Labels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B98D9DB-9F03-49E4-BBAA-20DA05506B0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76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Peer Review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Reviewing a classmate’s work and offering suggestions for improvement</a:t>
            </a:r>
          </a:p>
          <a:p>
            <a:endParaRPr lang="en-US" dirty="0"/>
          </a:p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step – Read the </a:t>
            </a:r>
            <a:r>
              <a:rPr lang="en-US" dirty="0" smtClean="0"/>
              <a:t>paper from beginning to end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step – Reread </a:t>
            </a:r>
            <a:r>
              <a:rPr lang="en-US" dirty="0"/>
              <a:t>providing feedback, refer to </a:t>
            </a:r>
            <a:r>
              <a:rPr lang="en-US" dirty="0" smtClean="0"/>
              <a:t>the rubric </a:t>
            </a:r>
            <a:r>
              <a:rPr lang="en-US" dirty="0"/>
              <a:t>as you </a:t>
            </a:r>
            <a:r>
              <a:rPr lang="en-US" dirty="0" smtClean="0"/>
              <a:t>work.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55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Content</a:t>
            </a:r>
          </a:p>
          <a:p>
            <a:r>
              <a:rPr lang="en-US" dirty="0"/>
              <a:t>Organization</a:t>
            </a:r>
          </a:p>
          <a:p>
            <a:r>
              <a:rPr lang="en-US" dirty="0"/>
              <a:t>Grammar/Mechanics</a:t>
            </a:r>
          </a:p>
          <a:p>
            <a:r>
              <a:rPr lang="en-US" dirty="0"/>
              <a:t>Effect</a:t>
            </a:r>
          </a:p>
          <a:p>
            <a:r>
              <a:rPr lang="en-US" dirty="0"/>
              <a:t>Format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4</a:t>
            </a:fld>
            <a:endParaRPr lang="en-US"/>
          </a:p>
        </p:txBody>
      </p:sp>
      <p:pic>
        <p:nvPicPr>
          <p:cNvPr id="5" name="Picture 4" descr="C:\Users\Marlene Mensch\AppData\Local\Microsoft\Windows\Temporary Internet Files\Content.IE5\W238KML7\MC90003004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9710">
            <a:off x="4457007" y="1989407"/>
            <a:ext cx="3618893" cy="404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036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fontAlgn="t">
              <a:buFont typeface="Wingdings" panose="05000000000000000000" pitchFamily="2" charset="2"/>
              <a:buChar char="q"/>
            </a:pPr>
            <a:r>
              <a:rPr lang="en-US" dirty="0" smtClean="0"/>
              <a:t>Is the thesis well-developed </a:t>
            </a:r>
            <a:r>
              <a:rPr lang="en-US" dirty="0"/>
              <a:t>and </a:t>
            </a:r>
            <a:r>
              <a:rPr lang="en-US" dirty="0" smtClean="0"/>
              <a:t>supported?</a:t>
            </a:r>
            <a:endParaRPr lang="en-US" dirty="0"/>
          </a:p>
          <a:p>
            <a:pPr fontAlgn="t">
              <a:buFont typeface="Wingdings" panose="05000000000000000000" pitchFamily="2" charset="2"/>
              <a:buChar char="q"/>
            </a:pPr>
            <a:r>
              <a:rPr lang="en-US" dirty="0" smtClean="0"/>
              <a:t>Do the major </a:t>
            </a:r>
            <a:r>
              <a:rPr lang="en-US" dirty="0"/>
              <a:t>ideas/topics </a:t>
            </a:r>
            <a:r>
              <a:rPr lang="en-US" dirty="0" smtClean="0"/>
              <a:t>receive </a:t>
            </a:r>
            <a:r>
              <a:rPr lang="en-US" dirty="0"/>
              <a:t>enough attention and explanation? </a:t>
            </a:r>
          </a:p>
          <a:p>
            <a:pPr fontAlgn="t">
              <a:buFont typeface="Wingdings" panose="05000000000000000000" pitchFamily="2" charset="2"/>
              <a:buChar char="q"/>
            </a:pPr>
            <a:r>
              <a:rPr lang="en-US" smtClean="0"/>
              <a:t>Are the supporting materials </a:t>
            </a:r>
            <a:r>
              <a:rPr lang="en-US" dirty="0"/>
              <a:t>persuasive?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Does the author provide appropriate evidence for the thesis? 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Does the author integrate sources well throughout the paper?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838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Does the author present a clearly-worded thesis that makes a clear, content-driven main point? 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Has the author written his or her paper focused on this one central idea or theme? 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Does the entire paper “hang together” around the main point or thesis?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218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Is the essay organized in a structured, logical way? 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Do the main ideas relate to the thesis and to one another?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Is the scope of the paper narrow enough to be adequately developed in the number of pages?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728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Has the writer clearly expressed the question (major claim, thesis) that he/she has selected to analyze? What is that question?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Did you know from the first paragraph where the paper was headed? 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Having read the entire essay, does the introduction fit the paper?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6361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Font typeface="Wingdings" pitchFamily="2" charset="2"/>
              <a:buChar char="q"/>
            </a:pPr>
            <a:r>
              <a:rPr lang="en-US" dirty="0"/>
              <a:t>What are the main points that are being made in each paragraph? 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en-US" dirty="0"/>
              <a:t>Is the evidence linked to the main point of the paragraph? And to the main point of the essay?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en-US" dirty="0"/>
              <a:t>Is there any seemingly extraneous information throughout the body of the paper, such as unnecessary information or excessive quotation?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860497"/>
      </p:ext>
    </p:extLst>
  </p:cSld>
  <p:clrMapOvr>
    <a:masterClrMapping/>
  </p:clrMapOvr>
</p:sld>
</file>

<file path=ppt/theme/theme1.xml><?xml version="1.0" encoding="utf-8"?>
<a:theme xmlns:a="http://schemas.openxmlformats.org/drawingml/2006/main" name="NRE_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PT_PPT_Template" id="{117BB68F-015F-4454-93BF-DEB7C2386560}" vid="{E3715A0D-0EA1-4213-B0A6-B0534BEEAA7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FSS_PPT_Template</Template>
  <TotalTime>16</TotalTime>
  <Words>982</Words>
  <Application>Microsoft Office PowerPoint</Application>
  <PresentationFormat>On-screen Show (4:3)</PresentationFormat>
  <Paragraphs>192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Wingdings</vt:lpstr>
      <vt:lpstr>NRE_PowerPoint_Template</vt:lpstr>
      <vt:lpstr>PowerPoint Presentation</vt:lpstr>
      <vt:lpstr>Peer Reviews</vt:lpstr>
      <vt:lpstr>Peer Review</vt:lpstr>
      <vt:lpstr>Basics</vt:lpstr>
      <vt:lpstr>Content</vt:lpstr>
      <vt:lpstr>Organization</vt:lpstr>
      <vt:lpstr>Organization</vt:lpstr>
      <vt:lpstr>Introduction</vt:lpstr>
      <vt:lpstr>Body</vt:lpstr>
      <vt:lpstr>Conclusion</vt:lpstr>
      <vt:lpstr>Citations</vt:lpstr>
      <vt:lpstr>References</vt:lpstr>
      <vt:lpstr>Grammar and Mechanics</vt:lpstr>
      <vt:lpstr>Formatting</vt:lpstr>
      <vt:lpstr>Effect</vt:lpstr>
      <vt:lpstr>Strengths and Weaknesses</vt:lpstr>
      <vt:lpstr>References</vt:lpstr>
    </vt:vector>
  </TitlesOfParts>
  <Manager>Dan Jansen</Manager>
  <Company>Curriculum for Agricultural Science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Peer Reviews</dc:title>
  <dc:subject>FSS - Lesson 5.1 Nourishing Nutrition Labels</dc:subject>
  <dc:creator>Marlene Mensch</dc:creator>
  <cp:lastModifiedBy>Marlene Jansen</cp:lastModifiedBy>
  <cp:revision>7</cp:revision>
  <dcterms:created xsi:type="dcterms:W3CDTF">2015-02-12T03:05:24Z</dcterms:created>
  <dcterms:modified xsi:type="dcterms:W3CDTF">2015-09-03T18:48:30Z</dcterms:modified>
</cp:coreProperties>
</file>