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handoutMasterIdLst>
    <p:handoutMasterId r:id="rId18"/>
  </p:handoutMasterIdLst>
  <p:sldIdLst>
    <p:sldId id="256" r:id="rId2"/>
    <p:sldId id="258" r:id="rId3"/>
    <p:sldId id="272" r:id="rId4"/>
    <p:sldId id="273" r:id="rId5"/>
    <p:sldId id="274" r:id="rId6"/>
    <p:sldId id="275" r:id="rId7"/>
    <p:sldId id="276" r:id="rId8"/>
    <p:sldId id="277" r:id="rId9"/>
    <p:sldId id="278" r:id="rId10"/>
    <p:sldId id="279" r:id="rId11"/>
    <p:sldId id="280" r:id="rId12"/>
    <p:sldId id="281" r:id="rId13"/>
    <p:sldId id="282" r:id="rId14"/>
    <p:sldId id="283" r:id="rId15"/>
    <p:sldId id="257"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4" autoAdjust="0"/>
    <p:restoredTop sz="82729" autoAdjust="0"/>
  </p:normalViewPr>
  <p:slideViewPr>
    <p:cSldViewPr>
      <p:cViewPr varScale="1">
        <p:scale>
          <a:sx n="76" d="100"/>
          <a:sy n="76" d="100"/>
        </p:scale>
        <p:origin x="185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Eating With All the Senses</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a:latin typeface="Arial" pitchFamily="34" charset="0"/>
                <a:cs typeface="Arial" pitchFamily="34" charset="0"/>
              </a:rPr>
              <a:t>Food Science and Safety                                 Unit 1 – Lesson 1.1 Exploring Food Science </a:t>
            </a:r>
            <a:endParaRPr lang="en-US" dirty="0"/>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Eating With All the Senses</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Food Science and Safety                                 Unit 1 – Lesson 1.1 Exploring Food Science</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Eating With All the Senses</a:t>
            </a:r>
            <a:endParaRPr lang="en-US" dirty="0"/>
          </a:p>
        </p:txBody>
      </p:sp>
      <p:sp>
        <p:nvSpPr>
          <p:cNvPr id="7" name="Date Placeholder 6"/>
          <p:cNvSpPr>
            <a:spLocks noGrp="1"/>
          </p:cNvSpPr>
          <p:nvPr>
            <p:ph type="dt" idx="13"/>
          </p:nvPr>
        </p:nvSpPr>
        <p:spPr>
          <a:xfrm>
            <a:off x="3581400" y="0"/>
            <a:ext cx="3275013" cy="457200"/>
          </a:xfrm>
        </p:spPr>
        <p:txBody>
          <a:bodyPr/>
          <a:lstStyle/>
          <a:p>
            <a:r>
              <a:rPr lang="en-US" dirty="0" smtClean="0">
                <a:latin typeface="Arial" pitchFamily="34" charset="0"/>
                <a:cs typeface="Arial" pitchFamily="34" charset="0"/>
              </a:rPr>
              <a:t>Food Science and Safety                                 Unit 1 – Lesson 1.1 Exploring Food Science </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taste pore is</a:t>
            </a:r>
            <a:r>
              <a:rPr lang="en-US" baseline="0" dirty="0" smtClean="0"/>
              <a:t> in contact with the fluid portion of the food while the food is in the mouth. The exact method of sending signals is different for each taste depending on the ions involved. Salty and sour tastes send directly through ion channels. The other tastes bind to receptors causing triggers that will open and close ion channels. The ion channels depolarize the tastes causing them to release chemicals that send signals, through the neurons connected to the TRC, to the brain.</a:t>
            </a:r>
            <a:endParaRPr lang="en-US" dirty="0"/>
          </a:p>
        </p:txBody>
      </p:sp>
      <p:sp>
        <p:nvSpPr>
          <p:cNvPr id="4" name="Header Placeholder 3"/>
          <p:cNvSpPr>
            <a:spLocks noGrp="1"/>
          </p:cNvSpPr>
          <p:nvPr>
            <p:ph type="hdr" sz="quarter" idx="10"/>
          </p:nvPr>
        </p:nvSpPr>
        <p:spPr/>
        <p:txBody>
          <a:bodyPr/>
          <a:lstStyle/>
          <a:p>
            <a:r>
              <a:rPr lang="en-US" smtClean="0"/>
              <a:t>Eating With All the Senses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1 – Lesson 1.1 Exploring Food Science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3026647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Volatile</a:t>
            </a:r>
            <a:r>
              <a:rPr lang="en-US" baseline="0" dirty="0" smtClean="0"/>
              <a:t> substances contain particles that evaporate or become gaseous quickly. The olfactory bulb is located at the base of the brain behind the nose. It is a bundle of nerve fibers.</a:t>
            </a:r>
            <a:endParaRPr lang="en-US" dirty="0"/>
          </a:p>
        </p:txBody>
      </p:sp>
      <p:sp>
        <p:nvSpPr>
          <p:cNvPr id="4" name="Header Placeholder 3"/>
          <p:cNvSpPr>
            <a:spLocks noGrp="1"/>
          </p:cNvSpPr>
          <p:nvPr>
            <p:ph type="hdr" sz="quarter" idx="10"/>
          </p:nvPr>
        </p:nvSpPr>
        <p:spPr/>
        <p:txBody>
          <a:bodyPr/>
          <a:lstStyle/>
          <a:p>
            <a:r>
              <a:rPr lang="en-US" smtClean="0"/>
              <a:t>Eating With All the Senses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1 – Lesson 1.1 Exploring Food Science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4658201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Nasal and oral cavities are connected so as</a:t>
            </a:r>
            <a:r>
              <a:rPr lang="en-US" baseline="0" dirty="0" smtClean="0"/>
              <a:t> you chew odors make their way up to the olfactory bulb.</a:t>
            </a:r>
            <a:endParaRPr lang="en-US" dirty="0"/>
          </a:p>
        </p:txBody>
      </p:sp>
      <p:sp>
        <p:nvSpPr>
          <p:cNvPr id="4" name="Header Placeholder 3"/>
          <p:cNvSpPr>
            <a:spLocks noGrp="1"/>
          </p:cNvSpPr>
          <p:nvPr>
            <p:ph type="hdr" sz="quarter" idx="10"/>
          </p:nvPr>
        </p:nvSpPr>
        <p:spPr/>
        <p:txBody>
          <a:bodyPr/>
          <a:lstStyle/>
          <a:p>
            <a:r>
              <a:rPr lang="en-US" smtClean="0"/>
              <a:t>Eating With All the Senses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1 – Lesson 1.1 Exploring Food Science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2537378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a:t>
            </a:r>
            <a:r>
              <a:rPr lang="en-US" dirty="0" smtClean="0"/>
              <a:t>hundreds </a:t>
            </a:r>
            <a:r>
              <a:rPr lang="en-US" dirty="0" smtClean="0"/>
              <a:t>of OR types</a:t>
            </a:r>
            <a:r>
              <a:rPr lang="en-US" baseline="0" dirty="0" smtClean="0"/>
              <a:t> and people express different OR types! Binding to OR’s activate specific proteins, which activate </a:t>
            </a:r>
            <a:r>
              <a:rPr lang="en-US" baseline="0" dirty="0" err="1" smtClean="0"/>
              <a:t>cation</a:t>
            </a:r>
            <a:r>
              <a:rPr lang="en-US" baseline="0" dirty="0" smtClean="0"/>
              <a:t> channels depolarizing the olfactory receptors and stimulating nerve impulses to the olfactory bulb which distributes the signals throughout the brain.</a:t>
            </a:r>
            <a:endParaRPr lang="en-US" dirty="0"/>
          </a:p>
        </p:txBody>
      </p:sp>
      <p:sp>
        <p:nvSpPr>
          <p:cNvPr id="4" name="Header Placeholder 3"/>
          <p:cNvSpPr>
            <a:spLocks noGrp="1"/>
          </p:cNvSpPr>
          <p:nvPr>
            <p:ph type="hdr" sz="quarter" idx="10"/>
          </p:nvPr>
        </p:nvSpPr>
        <p:spPr/>
        <p:txBody>
          <a:bodyPr/>
          <a:lstStyle/>
          <a:p>
            <a:r>
              <a:rPr lang="en-US" smtClean="0"/>
              <a:t>Eating With All the Senses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Food Science and Safety  </a:t>
            </a:r>
          </a:p>
          <a:p>
            <a:r>
              <a:rPr lang="en-US" dirty="0" smtClean="0">
                <a:latin typeface="Arial" pitchFamily="34" charset="0"/>
                <a:cs typeface="Arial" pitchFamily="34" charset="0"/>
              </a:rPr>
              <a:t>Unit 1 – Lesson 1.1 Exploring Food Science </a:t>
            </a:r>
            <a:endParaRPr lang="en-US" dirty="0"/>
          </a:p>
        </p:txBody>
      </p:sp>
      <p:sp>
        <p:nvSpPr>
          <p:cNvPr id="6" name="Footer Placeholder 5"/>
          <p:cNvSpPr>
            <a:spLocks noGrp="1"/>
          </p:cNvSpPr>
          <p:nvPr>
            <p:ph type="ftr" sz="quarter" idx="12"/>
          </p:nvPr>
        </p:nvSpPr>
        <p:spPr/>
        <p:txBody>
          <a:bodyPr/>
          <a:lstStyle/>
          <a:p>
            <a:pPr lvl="0"/>
            <a:r>
              <a:rPr lang="en-US" dirty="0">
                <a:solidFill>
                  <a:prstClr val="black"/>
                </a:solidFill>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13</a:t>
            </a:fld>
            <a:endParaRPr lang="en-US"/>
          </a:p>
        </p:txBody>
      </p:sp>
    </p:spTree>
    <p:extLst>
      <p:ext uri="{BB962C8B-B14F-4D97-AF65-F5344CB8AC3E}">
        <p14:creationId xmlns:p14="http://schemas.microsoft.com/office/powerpoint/2010/main" val="3980100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Food scientists need to be able to describe what they are sensing. Sensory</a:t>
            </a:r>
            <a:r>
              <a:rPr lang="en-US" baseline="0" dirty="0" smtClean="0"/>
              <a:t> evaluations are conducted throughout this course. A list of adjectives describing food observations will be useful.</a:t>
            </a:r>
          </a:p>
          <a:p>
            <a:endParaRPr lang="en-US" baseline="0" dirty="0" smtClean="0"/>
          </a:p>
          <a:p>
            <a:r>
              <a:rPr lang="en-US" b="1" baseline="0" dirty="0" smtClean="0"/>
              <a:t>Teacher Note: </a:t>
            </a:r>
            <a:r>
              <a:rPr lang="en-US" b="0" baseline="0" dirty="0" smtClean="0"/>
              <a:t>Have students brainstorm a list of adjectives to describe </a:t>
            </a:r>
            <a:r>
              <a:rPr lang="en-US" b="0" baseline="0" smtClean="0"/>
              <a:t>sensory analysis.</a:t>
            </a:r>
            <a:endParaRPr lang="en-US" b="1"/>
          </a:p>
        </p:txBody>
      </p:sp>
      <p:sp>
        <p:nvSpPr>
          <p:cNvPr id="4" name="Header Placeholder 3"/>
          <p:cNvSpPr>
            <a:spLocks noGrp="1"/>
          </p:cNvSpPr>
          <p:nvPr>
            <p:ph type="hdr" sz="quarter" idx="10"/>
          </p:nvPr>
        </p:nvSpPr>
        <p:spPr/>
        <p:txBody>
          <a:bodyPr/>
          <a:lstStyle/>
          <a:p>
            <a:r>
              <a:rPr lang="en-US" smtClean="0"/>
              <a:t>Eating With All the Senses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Unit 1 – Lesson 1.1 Exploring Food Science</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14</a:t>
            </a:fld>
            <a:endParaRPr lang="en-US"/>
          </a:p>
        </p:txBody>
      </p:sp>
    </p:spTree>
    <p:extLst>
      <p:ext uri="{BB962C8B-B14F-4D97-AF65-F5344CB8AC3E}">
        <p14:creationId xmlns:p14="http://schemas.microsoft.com/office/powerpoint/2010/main" val="13879753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15</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2015</a:t>
            </a:r>
          </a:p>
        </p:txBody>
      </p:sp>
      <p:sp>
        <p:nvSpPr>
          <p:cNvPr id="6" name="Header Placeholder 5"/>
          <p:cNvSpPr>
            <a:spLocks noGrp="1"/>
          </p:cNvSpPr>
          <p:nvPr>
            <p:ph type="hdr" sz="quarter" idx="12"/>
          </p:nvPr>
        </p:nvSpPr>
        <p:spPr/>
        <p:txBody>
          <a:bodyPr/>
          <a:lstStyle/>
          <a:p>
            <a:r>
              <a:rPr lang="en-US" dirty="0" smtClean="0"/>
              <a:t>Eating With All the Senses</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Unit 1 – Lesson 1.1 Exploring Food Science </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2015</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Eating With All the Senses</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Unit 1 – Lesson 1.1 Exploring Food Science </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Although</a:t>
            </a:r>
            <a:r>
              <a:rPr lang="en-US" baseline="0" dirty="0" smtClean="0"/>
              <a:t> these senses are elementary, how they are used in food science is not. There are several facets to each of the senses when conducting sensory analysis and developing food products.</a:t>
            </a:r>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3</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2015</a:t>
            </a:r>
          </a:p>
        </p:txBody>
      </p:sp>
      <p:sp>
        <p:nvSpPr>
          <p:cNvPr id="6" name="Header Placeholder 5"/>
          <p:cNvSpPr>
            <a:spLocks noGrp="1"/>
          </p:cNvSpPr>
          <p:nvPr>
            <p:ph type="hdr" sz="quarter" idx="12"/>
          </p:nvPr>
        </p:nvSpPr>
        <p:spPr/>
        <p:txBody>
          <a:bodyPr/>
          <a:lstStyle/>
          <a:p>
            <a:r>
              <a:rPr lang="en-US" dirty="0"/>
              <a:t>Eating With All the Senses</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Food Science and Safety  </a:t>
            </a:r>
          </a:p>
          <a:p>
            <a:r>
              <a:rPr lang="en-US" dirty="0">
                <a:latin typeface="Arial" pitchFamily="34" charset="0"/>
                <a:cs typeface="Arial" pitchFamily="34" charset="0"/>
              </a:rPr>
              <a:t>Unit 1 – Lesson 1.1 Exploring Food Science </a:t>
            </a:r>
            <a:endParaRPr lang="en-US" dirty="0"/>
          </a:p>
        </p:txBody>
      </p:sp>
    </p:spTree>
    <p:extLst>
      <p:ext uri="{BB962C8B-B14F-4D97-AF65-F5344CB8AC3E}">
        <p14:creationId xmlns:p14="http://schemas.microsoft.com/office/powerpoint/2010/main" val="1929615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a food does</a:t>
            </a:r>
            <a:r>
              <a:rPr lang="en-US" baseline="0" dirty="0" smtClean="0"/>
              <a:t> not look good it will be difficult for a person to put it into their mouth. </a:t>
            </a:r>
          </a:p>
          <a:p>
            <a:r>
              <a:rPr lang="en-US" b="1" baseline="0" dirty="0" smtClean="0"/>
              <a:t>Teacher Note: </a:t>
            </a:r>
            <a:r>
              <a:rPr lang="en-US" baseline="0" dirty="0" smtClean="0"/>
              <a:t>Ask the students to look at the two plates of waffles. Which would they prefer to eat and why? Food scientists have also proven that color has an effect on how a person perceives food. Foods of an unusual color or that are uncolored will deceive a person’s sense of flavor.</a:t>
            </a:r>
            <a:endParaRPr lang="en-US" dirty="0"/>
          </a:p>
        </p:txBody>
      </p:sp>
      <p:sp>
        <p:nvSpPr>
          <p:cNvPr id="4" name="Header Placeholder 3"/>
          <p:cNvSpPr>
            <a:spLocks noGrp="1"/>
          </p:cNvSpPr>
          <p:nvPr>
            <p:ph type="hdr" sz="quarter" idx="10"/>
          </p:nvPr>
        </p:nvSpPr>
        <p:spPr/>
        <p:txBody>
          <a:bodyPr/>
          <a:lstStyle/>
          <a:p>
            <a:r>
              <a:rPr lang="en-US" smtClean="0"/>
              <a:t>Eating With All the Senses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1 – Lesson 1.1 Exploring Food Science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1706010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Mouthfeel is the</a:t>
            </a:r>
            <a:r>
              <a:rPr lang="en-US" baseline="0" dirty="0" smtClean="0"/>
              <a:t> interaction of food and/or drink in a person’s mouth. Mouthfeel is an important consideration in food science because it is taste, texture, feel of food when swallowed, how it mixes with other foods, and several other factors that help determine if a person will prefer a food. </a:t>
            </a:r>
          </a:p>
          <a:p>
            <a:r>
              <a:rPr lang="en-US" b="1" baseline="0" dirty="0" smtClean="0"/>
              <a:t>Teacher Note: </a:t>
            </a:r>
            <a:r>
              <a:rPr lang="en-US" baseline="0" dirty="0" smtClean="0"/>
              <a:t>Most students have tasted pretzels and cotton candy. In the presentation notes have them compare and contrast their memories of the mouthfeel of pretzels and cotton candy.</a:t>
            </a:r>
            <a:endParaRPr lang="en-US" dirty="0"/>
          </a:p>
        </p:txBody>
      </p:sp>
      <p:sp>
        <p:nvSpPr>
          <p:cNvPr id="4" name="Header Placeholder 3"/>
          <p:cNvSpPr>
            <a:spLocks noGrp="1"/>
          </p:cNvSpPr>
          <p:nvPr>
            <p:ph type="hdr" sz="quarter" idx="10"/>
          </p:nvPr>
        </p:nvSpPr>
        <p:spPr/>
        <p:txBody>
          <a:bodyPr/>
          <a:lstStyle/>
          <a:p>
            <a:r>
              <a:rPr lang="en-US" smtClean="0"/>
              <a:t>Eating With All the Senses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1 – Lesson 1.1 Exploring Food Science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1552528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Sounds influence a person’s preference of food,</a:t>
            </a:r>
            <a:r>
              <a:rPr lang="en-US" baseline="0" dirty="0" smtClean="0"/>
              <a:t> including the sound outside of the mouth as well as sounds inside the mouth. The crunch of a carrot and the sizzle of a burger can affect a person’s desire to eat that food.</a:t>
            </a:r>
            <a:endParaRPr lang="en-US" dirty="0"/>
          </a:p>
        </p:txBody>
      </p:sp>
      <p:sp>
        <p:nvSpPr>
          <p:cNvPr id="4" name="Header Placeholder 3"/>
          <p:cNvSpPr>
            <a:spLocks noGrp="1"/>
          </p:cNvSpPr>
          <p:nvPr>
            <p:ph type="hdr" sz="quarter" idx="10"/>
          </p:nvPr>
        </p:nvSpPr>
        <p:spPr/>
        <p:txBody>
          <a:bodyPr/>
          <a:lstStyle/>
          <a:p>
            <a:r>
              <a:rPr lang="en-US" smtClean="0"/>
              <a:t>Eating With All the Senses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1 – Lesson 1.1 Exploring Food Science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298553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you could only use</a:t>
            </a:r>
            <a:r>
              <a:rPr lang="en-US" baseline="0" dirty="0" smtClean="0"/>
              <a:t> two senses when you eat, taste and smell would be the two to use. All of the senses are important and work with each other for the sensory experience, but taste and smell are definitely the stars of the experience.</a:t>
            </a:r>
            <a:endParaRPr lang="en-US" dirty="0"/>
          </a:p>
        </p:txBody>
      </p:sp>
      <p:sp>
        <p:nvSpPr>
          <p:cNvPr id="4" name="Header Placeholder 3"/>
          <p:cNvSpPr>
            <a:spLocks noGrp="1"/>
          </p:cNvSpPr>
          <p:nvPr>
            <p:ph type="hdr" sz="quarter" idx="10"/>
          </p:nvPr>
        </p:nvSpPr>
        <p:spPr/>
        <p:txBody>
          <a:bodyPr/>
          <a:lstStyle/>
          <a:p>
            <a:r>
              <a:rPr lang="en-US" smtClean="0"/>
              <a:t>Eating With All the Senses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1 – Lesson 1.1 Exploring Food Science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1450008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only these five tastes. Sweet is associated with sugar and sweeteners.</a:t>
            </a:r>
          </a:p>
          <a:p>
            <a:endParaRPr lang="en-US" baseline="0" dirty="0" smtClean="0"/>
          </a:p>
          <a:p>
            <a:r>
              <a:rPr lang="en-US" baseline="0" dirty="0" smtClean="0"/>
              <a:t>Bitterness can be found in coffee, hops found in beer, and unsweetened cocoa. People often don’t eat bitter foods. The bitter taste is usually associated with something that is hazardous to us like poisonous plants. </a:t>
            </a:r>
          </a:p>
          <a:p>
            <a:endParaRPr lang="en-US" baseline="0" dirty="0" smtClean="0"/>
          </a:p>
          <a:p>
            <a:r>
              <a:rPr lang="en-US" baseline="0" dirty="0" smtClean="0"/>
              <a:t>Sourness is caused by acidity and is common in citrus fruits such as lemon, lime, and grapefruit.</a:t>
            </a:r>
          </a:p>
          <a:p>
            <a:endParaRPr lang="en-US" baseline="0" dirty="0" smtClean="0"/>
          </a:p>
          <a:p>
            <a:r>
              <a:rPr lang="en-US" baseline="0" dirty="0" smtClean="0"/>
              <a:t>Saltiness is the concentration of sodium. Salt can help mask bitter flavors and help release pleasant aromas from food.</a:t>
            </a:r>
          </a:p>
          <a:p>
            <a:endParaRPr lang="en-US" baseline="0" dirty="0" smtClean="0"/>
          </a:p>
          <a:p>
            <a:r>
              <a:rPr lang="en-US" baseline="0" dirty="0" smtClean="0"/>
              <a:t>Umami is the newest discovered taste. It is a Japanese word meaning “pleasant, savory taste”. It is a taste that is found in certain amino acids and is compared to a “meaty” or “</a:t>
            </a:r>
            <a:r>
              <a:rPr lang="en-US" baseline="0" dirty="0" err="1" smtClean="0"/>
              <a:t>brothy</a:t>
            </a:r>
            <a:r>
              <a:rPr lang="en-US" baseline="0" dirty="0" smtClean="0"/>
              <a:t>” taste. Soy products, tomatoes, meat, and potatoes all have high level of glutamate which is a factor of the umami taste.</a:t>
            </a:r>
            <a:endParaRPr lang="en-US" dirty="0"/>
          </a:p>
        </p:txBody>
      </p:sp>
      <p:sp>
        <p:nvSpPr>
          <p:cNvPr id="4" name="Header Placeholder 3"/>
          <p:cNvSpPr>
            <a:spLocks noGrp="1"/>
          </p:cNvSpPr>
          <p:nvPr>
            <p:ph type="hdr" sz="quarter" idx="10"/>
          </p:nvPr>
        </p:nvSpPr>
        <p:spPr/>
        <p:txBody>
          <a:bodyPr/>
          <a:lstStyle/>
          <a:p>
            <a:r>
              <a:rPr lang="en-US" smtClean="0"/>
              <a:t>Eating With All the Senses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1 – Lesson 1.1 Exploring Food Science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486536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Scientist used to believe people tasted in specific regions of the tongue. Continued research has shown that is simply not the case.</a:t>
            </a:r>
          </a:p>
          <a:p>
            <a:endParaRPr lang="en-US" dirty="0" smtClean="0"/>
          </a:p>
          <a:p>
            <a:r>
              <a:rPr lang="en-US" b="1" dirty="0" smtClean="0"/>
              <a:t>Teacher Note: </a:t>
            </a:r>
            <a:r>
              <a:rPr lang="en-US" dirty="0" smtClean="0"/>
              <a:t>Have students</a:t>
            </a:r>
            <a:r>
              <a:rPr lang="en-US" baseline="0" dirty="0" smtClean="0"/>
              <a:t> draw the tongue in their presentation notes pages during this part of the presentation. They can easily label the papillae, and the path of the tastes through the nerves.</a:t>
            </a:r>
            <a:endParaRPr lang="en-US" dirty="0"/>
          </a:p>
        </p:txBody>
      </p:sp>
      <p:sp>
        <p:nvSpPr>
          <p:cNvPr id="4" name="Header Placeholder 3"/>
          <p:cNvSpPr>
            <a:spLocks noGrp="1"/>
          </p:cNvSpPr>
          <p:nvPr>
            <p:ph type="hdr" sz="quarter" idx="10"/>
          </p:nvPr>
        </p:nvSpPr>
        <p:spPr/>
        <p:txBody>
          <a:bodyPr/>
          <a:lstStyle/>
          <a:p>
            <a:r>
              <a:rPr lang="en-US" smtClean="0"/>
              <a:t>Eating With All the Senses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Food Science and Safety  </a:t>
            </a:r>
          </a:p>
          <a:p>
            <a:r>
              <a:rPr lang="en-US" smtClean="0">
                <a:latin typeface="Arial" pitchFamily="34" charset="0"/>
                <a:cs typeface="Arial" pitchFamily="34" charset="0"/>
              </a:rPr>
              <a:t>Unit 1 – Lesson 1.1 Exploring Food Science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2015</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14498555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9966FF"/>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hyperlink" Target="http://www.nature.com/nature/journal/v444/n7117/fig_tab/nature05401_F1.htm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hyperlink" Target="http://www.brainfacts.org/sensing-thinking-behaving/senses-and-perception/articles/2012/taste-and-smell/"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sciencelearn.org.nz/Science-Stories/Our-Senses/Sensing-food"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WMF"/><Relationship Id="rId5" Type="http://schemas.openxmlformats.org/officeDocument/2006/relationships/image" Target="../media/image12.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hyperlink" Target="http://www.nature.com/nature/journal/v444/n7117/fig_tab/nature05401_F1.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Taste</a:t>
            </a:r>
            <a:endParaRPr lang="en-US" dirty="0"/>
          </a:p>
        </p:txBody>
      </p:sp>
      <p:pic>
        <p:nvPicPr>
          <p:cNvPr id="6" name="Content Placeholder 5"/>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57200" y="2291239"/>
            <a:ext cx="4038600" cy="3601085"/>
          </a:xfrm>
        </p:spPr>
      </p:pic>
      <p:sp>
        <p:nvSpPr>
          <p:cNvPr id="4" name="Content Placeholder 3"/>
          <p:cNvSpPr>
            <a:spLocks noGrp="1"/>
          </p:cNvSpPr>
          <p:nvPr>
            <p:ph sz="half" idx="2"/>
          </p:nvPr>
        </p:nvSpPr>
        <p:spPr/>
        <p:txBody>
          <a:bodyPr>
            <a:normAutofit lnSpcReduction="10000"/>
          </a:bodyPr>
          <a:lstStyle/>
          <a:p>
            <a:r>
              <a:rPr lang="en-US" dirty="0" smtClean="0"/>
              <a:t>Taste buds contain taste receptor cells (TRC) forming a taste pore.</a:t>
            </a:r>
          </a:p>
          <a:p>
            <a:r>
              <a:rPr lang="en-US" dirty="0" smtClean="0"/>
              <a:t>Scientists believe the taste molecules bind to the TRC</a:t>
            </a:r>
          </a:p>
          <a:p>
            <a:r>
              <a:rPr lang="en-US" dirty="0" smtClean="0"/>
              <a:t>Triggers signals to the brain from the neuron of the taste pore.</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a:p>
        </p:txBody>
      </p:sp>
      <p:sp>
        <p:nvSpPr>
          <p:cNvPr id="7" name="Rectangle 6"/>
          <p:cNvSpPr/>
          <p:nvPr/>
        </p:nvSpPr>
        <p:spPr>
          <a:xfrm>
            <a:off x="609600" y="1972328"/>
            <a:ext cx="4572000" cy="215444"/>
          </a:xfrm>
          <a:prstGeom prst="rect">
            <a:avLst/>
          </a:prstGeom>
        </p:spPr>
        <p:txBody>
          <a:bodyPr>
            <a:spAutoFit/>
          </a:bodyPr>
          <a:lstStyle/>
          <a:p>
            <a:r>
              <a:rPr lang="en-US" sz="800" dirty="0">
                <a:hlinkClick r:id="rId4"/>
              </a:rPr>
              <a:t>http://www.nature.com/nature/journal/v444/n7117/fig_tab/nature05401_F1.html</a:t>
            </a:r>
            <a:endParaRPr lang="en-US" sz="800" dirty="0"/>
          </a:p>
        </p:txBody>
      </p:sp>
      <p:sp>
        <p:nvSpPr>
          <p:cNvPr id="8" name="Striped Right Arrow 7"/>
          <p:cNvSpPr/>
          <p:nvPr/>
        </p:nvSpPr>
        <p:spPr>
          <a:xfrm rot="10435248">
            <a:off x="1740734" y="2891131"/>
            <a:ext cx="3146981" cy="533400"/>
          </a:xfrm>
          <a:prstGeom prst="striped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44001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Smell</a:t>
            </a:r>
            <a:endParaRPr lang="en-US" dirty="0"/>
          </a:p>
        </p:txBody>
      </p:sp>
      <p:sp>
        <p:nvSpPr>
          <p:cNvPr id="6" name="Content Placeholder 5"/>
          <p:cNvSpPr>
            <a:spLocks noGrp="1"/>
          </p:cNvSpPr>
          <p:nvPr>
            <p:ph idx="1"/>
          </p:nvPr>
        </p:nvSpPr>
        <p:spPr/>
        <p:txBody>
          <a:bodyPr/>
          <a:lstStyle/>
          <a:p>
            <a:r>
              <a:rPr lang="en-US" dirty="0" smtClean="0"/>
              <a:t>The nose is capable of identifying thousands of odors.</a:t>
            </a:r>
          </a:p>
          <a:p>
            <a:pPr lvl="1"/>
            <a:r>
              <a:rPr lang="en-US" dirty="0" smtClean="0"/>
              <a:t>Volatile substances come in contact with olfactory nerves</a:t>
            </a:r>
          </a:p>
          <a:p>
            <a:pPr lvl="1"/>
            <a:r>
              <a:rPr lang="en-US" dirty="0" smtClean="0"/>
              <a:t>Stimulate the olfactory bulb</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11</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802415">
            <a:off x="6469568" y="3369022"/>
            <a:ext cx="2300864" cy="2943709"/>
          </a:xfrm>
          <a:prstGeom prst="rect">
            <a:avLst/>
          </a:prstGeom>
        </p:spPr>
      </p:pic>
    </p:spTree>
    <p:extLst>
      <p:ext uri="{BB962C8B-B14F-4D97-AF65-F5344CB8AC3E}">
        <p14:creationId xmlns:p14="http://schemas.microsoft.com/office/powerpoint/2010/main" val="2676066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Smell</a:t>
            </a:r>
            <a:endParaRPr lang="en-US" dirty="0"/>
          </a:p>
        </p:txBody>
      </p:sp>
      <p:sp>
        <p:nvSpPr>
          <p:cNvPr id="5" name="Content Placeholder 4"/>
          <p:cNvSpPr>
            <a:spLocks noGrp="1"/>
          </p:cNvSpPr>
          <p:nvPr>
            <p:ph sz="half" idx="1"/>
          </p:nvPr>
        </p:nvSpPr>
        <p:spPr/>
        <p:txBody>
          <a:bodyPr/>
          <a:lstStyle/>
          <a:p>
            <a:r>
              <a:rPr lang="en-US" dirty="0" smtClean="0"/>
              <a:t>Odors reach the olfactory bulb two ways.</a:t>
            </a:r>
          </a:p>
          <a:p>
            <a:pPr lvl="1"/>
            <a:r>
              <a:rPr lang="en-US" dirty="0" err="1" smtClean="0"/>
              <a:t>Orthonasal</a:t>
            </a:r>
            <a:r>
              <a:rPr lang="en-US" dirty="0" smtClean="0"/>
              <a:t> olfaction</a:t>
            </a:r>
          </a:p>
          <a:p>
            <a:pPr lvl="1"/>
            <a:r>
              <a:rPr lang="en-US" dirty="0" err="1" smtClean="0"/>
              <a:t>Retronasal</a:t>
            </a:r>
            <a:r>
              <a:rPr lang="en-US" dirty="0" smtClean="0"/>
              <a:t> olfaction</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sp>
        <p:nvSpPr>
          <p:cNvPr id="9" name="Content Placeholder 8"/>
          <p:cNvSpPr>
            <a:spLocks noGrp="1"/>
          </p:cNvSpPr>
          <p:nvPr>
            <p:ph sz="half" idx="2"/>
          </p:nvPr>
        </p:nvSpPr>
        <p:spPr/>
        <p:txBody>
          <a:bodyPr/>
          <a:lstStyle/>
          <a:p>
            <a:r>
              <a:rPr lang="en-US" dirty="0" err="1" smtClean="0"/>
              <a:t>Orthonasal</a:t>
            </a:r>
            <a:r>
              <a:rPr lang="en-US" dirty="0" smtClean="0"/>
              <a:t> olfaction</a:t>
            </a:r>
          </a:p>
          <a:p>
            <a:pPr lvl="1"/>
            <a:r>
              <a:rPr lang="en-US" dirty="0"/>
              <a:t>Through the </a:t>
            </a:r>
            <a:r>
              <a:rPr lang="en-US" dirty="0" smtClean="0"/>
              <a:t>nostril.</a:t>
            </a:r>
            <a:endParaRPr lang="en-US" dirty="0"/>
          </a:p>
          <a:p>
            <a:pPr lvl="1"/>
            <a:r>
              <a:rPr lang="en-US" dirty="0"/>
              <a:t>i.e. smelling cookies in the oven. </a:t>
            </a:r>
            <a:endParaRPr lang="en-US" dirty="0" smtClean="0"/>
          </a:p>
          <a:p>
            <a:r>
              <a:rPr lang="en-US" dirty="0" err="1" smtClean="0"/>
              <a:t>Retronasal</a:t>
            </a:r>
            <a:r>
              <a:rPr lang="en-US" dirty="0" smtClean="0"/>
              <a:t> olfaction</a:t>
            </a:r>
            <a:endParaRPr lang="en-US" dirty="0"/>
          </a:p>
          <a:p>
            <a:pPr lvl="1"/>
            <a:r>
              <a:rPr lang="en-US" dirty="0" smtClean="0"/>
              <a:t>Through the back of the mouth.</a:t>
            </a:r>
          </a:p>
          <a:p>
            <a:pPr marL="457200" lvl="1" indent="0">
              <a:buNone/>
            </a:pPr>
            <a:endParaRPr lang="en-US" dirty="0" smtClean="0"/>
          </a:p>
        </p:txBody>
      </p:sp>
    </p:spTree>
    <p:extLst>
      <p:ext uri="{BB962C8B-B14F-4D97-AF65-F5344CB8AC3E}">
        <p14:creationId xmlns:p14="http://schemas.microsoft.com/office/powerpoint/2010/main" val="431394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Smell</a:t>
            </a:r>
            <a:endParaRPr lang="en-US" dirty="0"/>
          </a:p>
        </p:txBody>
      </p:sp>
      <p:pic>
        <p:nvPicPr>
          <p:cNvPr id="8" name="Content Placeholder 7"/>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57200" y="2030119"/>
            <a:ext cx="4038600" cy="4123325"/>
          </a:xfrm>
        </p:spPr>
      </p:pic>
      <p:sp>
        <p:nvSpPr>
          <p:cNvPr id="7" name="Content Placeholder 6"/>
          <p:cNvSpPr>
            <a:spLocks noGrp="1"/>
          </p:cNvSpPr>
          <p:nvPr>
            <p:ph sz="half" idx="2"/>
          </p:nvPr>
        </p:nvSpPr>
        <p:spPr/>
        <p:txBody>
          <a:bodyPr/>
          <a:lstStyle/>
          <a:p>
            <a:r>
              <a:rPr lang="en-US" dirty="0" smtClean="0"/>
              <a:t>Odor molecules bond to olfactory receptors (OR).</a:t>
            </a:r>
          </a:p>
          <a:p>
            <a:r>
              <a:rPr lang="en-US" dirty="0" smtClean="0"/>
              <a:t>Each odor bonds to unique OR’s.</a:t>
            </a:r>
          </a:p>
          <a:p>
            <a:r>
              <a:rPr lang="en-US" dirty="0" smtClean="0"/>
              <a:t>Stimulates a chain of events initiating a nerve impulse.</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
        <p:nvSpPr>
          <p:cNvPr id="9" name="Rectangle 8"/>
          <p:cNvSpPr/>
          <p:nvPr/>
        </p:nvSpPr>
        <p:spPr>
          <a:xfrm>
            <a:off x="190500" y="1720852"/>
            <a:ext cx="4572000" cy="338554"/>
          </a:xfrm>
          <a:prstGeom prst="rect">
            <a:avLst/>
          </a:prstGeom>
        </p:spPr>
        <p:txBody>
          <a:bodyPr>
            <a:spAutoFit/>
          </a:bodyPr>
          <a:lstStyle/>
          <a:p>
            <a:r>
              <a:rPr lang="en-US" sz="800" dirty="0">
                <a:hlinkClick r:id="rId4"/>
              </a:rPr>
              <a:t>http://www.brainfacts.org/sensing-thinking-behaving/senses-and-perception/articles/2012/taste-and-smell/</a:t>
            </a:r>
            <a:endParaRPr lang="en-US" sz="800" dirty="0"/>
          </a:p>
        </p:txBody>
      </p:sp>
    </p:spTree>
    <p:extLst>
      <p:ext uri="{BB962C8B-B14F-4D97-AF65-F5344CB8AC3E}">
        <p14:creationId xmlns:p14="http://schemas.microsoft.com/office/powerpoint/2010/main" val="35239134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Sensory Analysis</a:t>
            </a:r>
            <a:endParaRPr lang="en-US" dirty="0"/>
          </a:p>
        </p:txBody>
      </p:sp>
      <p:sp>
        <p:nvSpPr>
          <p:cNvPr id="3" name="Content Placeholder 2"/>
          <p:cNvSpPr>
            <a:spLocks noGrp="1"/>
          </p:cNvSpPr>
          <p:nvPr>
            <p:ph idx="1"/>
          </p:nvPr>
        </p:nvSpPr>
        <p:spPr/>
        <p:txBody>
          <a:bodyPr/>
          <a:lstStyle/>
          <a:p>
            <a:r>
              <a:rPr lang="en-US" dirty="0" smtClean="0"/>
              <a:t>How do food scientists describe sensory analysis of food?</a:t>
            </a:r>
          </a:p>
          <a:p>
            <a:r>
              <a:rPr lang="en-US" dirty="0" smtClean="0"/>
              <a:t>Brainstorm a list of adjectives describing the look, smell, taste, and mouthfeel of food.</a:t>
            </a:r>
          </a:p>
          <a:p>
            <a:r>
              <a:rPr lang="en-US" dirty="0" smtClean="0"/>
              <a:t>Record the list in your </a:t>
            </a:r>
            <a:r>
              <a:rPr lang="en-US" i="1" dirty="0" smtClean="0"/>
              <a:t>Presentation Notes </a:t>
            </a:r>
            <a:r>
              <a:rPr lang="en-US" dirty="0" smtClean="0"/>
              <a:t>pages. You will use the list throughout the course.</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14</a:t>
            </a:fld>
            <a:endParaRPr lang="en-US"/>
          </a:p>
        </p:txBody>
      </p:sp>
    </p:spTree>
    <p:extLst>
      <p:ext uri="{BB962C8B-B14F-4D97-AF65-F5344CB8AC3E}">
        <p14:creationId xmlns:p14="http://schemas.microsoft.com/office/powerpoint/2010/main" val="2397019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pPr marL="457200" indent="-457200">
              <a:buNone/>
            </a:pPr>
            <a:r>
              <a:rPr lang="en-US" dirty="0"/>
              <a:t>Science Learning. (2011). </a:t>
            </a:r>
            <a:r>
              <a:rPr lang="en-US" i="1" dirty="0"/>
              <a:t>Sensing food</a:t>
            </a:r>
            <a:r>
              <a:rPr lang="en-US" dirty="0"/>
              <a:t>.     </a:t>
            </a:r>
            <a:r>
              <a:rPr lang="en-US" smtClean="0"/>
              <a:t>Retrieved </a:t>
            </a:r>
            <a:r>
              <a:rPr lang="en-US" dirty="0"/>
              <a:t>from </a:t>
            </a:r>
            <a:r>
              <a:rPr lang="en-US" dirty="0">
                <a:hlinkClick r:id="rId3"/>
              </a:rPr>
              <a:t>http://www.sciencelearn.org.nz/Science-Stories/Our-Senses/Sensing-food</a:t>
            </a:r>
            <a:r>
              <a:rPr lang="en-US" dirty="0"/>
              <a:t> </a:t>
            </a:r>
          </a:p>
          <a:p>
            <a:pPr marL="457200" indent="-457200">
              <a:buNone/>
            </a:pPr>
            <a:r>
              <a:rPr lang="en-US" dirty="0"/>
              <a:t>Ward, J. (2015). </a:t>
            </a:r>
            <a:r>
              <a:rPr lang="en-US" i="1" dirty="0"/>
              <a:t>Principles of food science</a:t>
            </a:r>
            <a:r>
              <a:rPr lang="en-US" dirty="0"/>
              <a:t>.      (4</a:t>
            </a:r>
            <a:r>
              <a:rPr lang="en-US" baseline="30000" dirty="0"/>
              <a:t>th</a:t>
            </a:r>
            <a:r>
              <a:rPr lang="en-US" dirty="0"/>
              <a:t> ed.). Tinley Park, IL: The </a:t>
            </a:r>
            <a:r>
              <a:rPr lang="en-US" dirty="0" err="1"/>
              <a:t>Goodheart-Willcox</a:t>
            </a:r>
            <a:r>
              <a:rPr lang="en-US" dirty="0"/>
              <a:t> Company, Inc.</a:t>
            </a:r>
          </a:p>
        </p:txBody>
      </p:sp>
      <p:sp>
        <p:nvSpPr>
          <p:cNvPr id="4" name="Slide Number Placeholder 3"/>
          <p:cNvSpPr>
            <a:spLocks noGrp="1"/>
          </p:cNvSpPr>
          <p:nvPr>
            <p:ph type="sldNum" sz="quarter" idx="12"/>
          </p:nvPr>
        </p:nvSpPr>
        <p:spPr/>
        <p:txBody>
          <a:bodyPr/>
          <a:lstStyle/>
          <a:p>
            <a:fld id="{4B98D9DB-9F03-49E4-BBAA-20DA05506B06}" type="slidenum">
              <a:rPr lang="en-US" smtClean="0"/>
              <a:t>15</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9966FF"/>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Food Science and Safety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4400" b="0" kern="0" cap="none" dirty="0" smtClean="0">
                <a:solidFill>
                  <a:sysClr val="windowText" lastClr="000000"/>
                </a:solidFill>
              </a:rPr>
              <a:t>Eating With All the Senses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107721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1 – Lesson </a:t>
            </a:r>
            <a:r>
              <a:rPr lang="en-US" sz="3200" kern="0" noProof="0" dirty="0" smtClean="0">
                <a:solidFill>
                  <a:sysClr val="windowText" lastClr="000000"/>
                </a:solidFill>
                <a:latin typeface="Arial" pitchFamily="34" charset="0"/>
                <a:cs typeface="Arial" pitchFamily="34" charset="0"/>
              </a:rPr>
              <a:t>1.1 Exploring Food Science</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Senses</a:t>
            </a:r>
            <a:endParaRPr lang="en-US" dirty="0"/>
          </a:p>
        </p:txBody>
      </p:sp>
      <p:sp>
        <p:nvSpPr>
          <p:cNvPr id="6" name="Content Placeholder 5"/>
          <p:cNvSpPr>
            <a:spLocks noGrp="1"/>
          </p:cNvSpPr>
          <p:nvPr>
            <p:ph idx="1"/>
          </p:nvPr>
        </p:nvSpPr>
        <p:spPr/>
        <p:txBody>
          <a:bodyPr/>
          <a:lstStyle/>
          <a:p>
            <a:r>
              <a:rPr lang="en-US" sz="4000" dirty="0" smtClean="0"/>
              <a:t>Five main senses</a:t>
            </a:r>
          </a:p>
          <a:p>
            <a:pPr lvl="1"/>
            <a:r>
              <a:rPr lang="en-US" sz="3600" dirty="0" smtClean="0"/>
              <a:t>Sight</a:t>
            </a:r>
          </a:p>
          <a:p>
            <a:pPr lvl="1"/>
            <a:r>
              <a:rPr lang="en-US" sz="3600" dirty="0" smtClean="0"/>
              <a:t>Touch</a:t>
            </a:r>
          </a:p>
          <a:p>
            <a:pPr lvl="1"/>
            <a:r>
              <a:rPr lang="en-US" sz="3600" dirty="0" smtClean="0"/>
              <a:t>Hearing</a:t>
            </a:r>
          </a:p>
          <a:p>
            <a:pPr lvl="1"/>
            <a:r>
              <a:rPr lang="en-US" sz="3600" dirty="0" smtClean="0"/>
              <a:t>Taste</a:t>
            </a:r>
          </a:p>
          <a:p>
            <a:pPr lvl="1"/>
            <a:r>
              <a:rPr lang="en-US" sz="3600" dirty="0" smtClean="0"/>
              <a:t>Smell</a:t>
            </a:r>
          </a:p>
          <a:p>
            <a:pPr marL="0"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54852">
            <a:off x="5101364" y="2295038"/>
            <a:ext cx="2684745" cy="3582270"/>
          </a:xfrm>
          <a:prstGeom prst="rect">
            <a:avLst/>
          </a:prstGeom>
        </p:spPr>
      </p:pic>
    </p:spTree>
    <p:extLst>
      <p:ext uri="{BB962C8B-B14F-4D97-AF65-F5344CB8AC3E}">
        <p14:creationId xmlns:p14="http://schemas.microsoft.com/office/powerpoint/2010/main" val="35074297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Sight</a:t>
            </a:r>
            <a:endParaRPr lang="en-US" dirty="0"/>
          </a:p>
        </p:txBody>
      </p:sp>
      <p:sp>
        <p:nvSpPr>
          <p:cNvPr id="3" name="Content Placeholder 2"/>
          <p:cNvSpPr>
            <a:spLocks noGrp="1"/>
          </p:cNvSpPr>
          <p:nvPr>
            <p:ph idx="1"/>
          </p:nvPr>
        </p:nvSpPr>
        <p:spPr/>
        <p:txBody>
          <a:bodyPr/>
          <a:lstStyle/>
          <a:p>
            <a:endParaRPr lang="en-US" dirty="0" smtClean="0"/>
          </a:p>
          <a:p>
            <a:r>
              <a:rPr lang="en-US" dirty="0" smtClean="0"/>
              <a:t>Visual appeal of an item</a:t>
            </a:r>
          </a:p>
          <a:p>
            <a:r>
              <a:rPr lang="en-US" dirty="0" smtClean="0"/>
              <a:t>Often said a person eats with their eyes.</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4341638"/>
            <a:ext cx="3743688" cy="2516362"/>
          </a:xfrm>
          <a:prstGeom prst="rect">
            <a:avLst/>
          </a:prstGeom>
        </p:spPr>
      </p:pic>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18334" t="21269" r="18332" b="16047"/>
          <a:stretch/>
        </p:blipFill>
        <p:spPr>
          <a:xfrm>
            <a:off x="6185918" y="4018066"/>
            <a:ext cx="2375159" cy="1500100"/>
          </a:xfrm>
          <a:prstGeom prst="rect">
            <a:avLst/>
          </a:prstGeom>
        </p:spPr>
      </p:pic>
    </p:spTree>
    <p:extLst>
      <p:ext uri="{BB962C8B-B14F-4D97-AF65-F5344CB8AC3E}">
        <p14:creationId xmlns:p14="http://schemas.microsoft.com/office/powerpoint/2010/main" val="993238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10350" y="3521004"/>
            <a:ext cx="2211580" cy="2459914"/>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 y="4077528"/>
            <a:ext cx="3657600" cy="2612571"/>
          </a:xfrm>
          <a:prstGeom prst="rect">
            <a:avLst/>
          </a:prstGeom>
        </p:spPr>
      </p:pic>
      <p:sp>
        <p:nvSpPr>
          <p:cNvPr id="2" name="Title 1"/>
          <p:cNvSpPr>
            <a:spLocks noGrp="1"/>
          </p:cNvSpPr>
          <p:nvPr>
            <p:ph type="title"/>
          </p:nvPr>
        </p:nvSpPr>
        <p:spPr/>
        <p:txBody>
          <a:bodyPr/>
          <a:lstStyle/>
          <a:p>
            <a:r>
              <a:rPr lang="en-US" dirty="0" smtClean="0"/>
              <a:t>Touch</a:t>
            </a:r>
            <a:endParaRPr lang="en-US" dirty="0"/>
          </a:p>
        </p:txBody>
      </p:sp>
      <p:sp>
        <p:nvSpPr>
          <p:cNvPr id="3" name="Content Placeholder 2"/>
          <p:cNvSpPr>
            <a:spLocks noGrp="1"/>
          </p:cNvSpPr>
          <p:nvPr>
            <p:ph idx="1"/>
          </p:nvPr>
        </p:nvSpPr>
        <p:spPr>
          <a:xfrm>
            <a:off x="458638" y="1928871"/>
            <a:ext cx="7824158" cy="4038600"/>
          </a:xfrm>
        </p:spPr>
        <p:txBody>
          <a:bodyPr/>
          <a:lstStyle/>
          <a:p>
            <a:r>
              <a:rPr lang="en-US" dirty="0" smtClean="0"/>
              <a:t>Both hands and mouth</a:t>
            </a:r>
          </a:p>
          <a:p>
            <a:r>
              <a:rPr lang="en-US" dirty="0" smtClean="0"/>
              <a:t>Mouthfeel</a:t>
            </a:r>
            <a:endParaRPr lang="en-US" dirty="0"/>
          </a:p>
          <a:p>
            <a:r>
              <a:rPr lang="en-US" dirty="0" smtClean="0"/>
              <a:t>Crunchy</a:t>
            </a:r>
            <a:r>
              <a:rPr lang="en-US" dirty="0"/>
              <a:t>, slimy, </a:t>
            </a:r>
            <a:r>
              <a:rPr lang="en-US" dirty="0" smtClean="0"/>
              <a:t>rough, silky</a:t>
            </a:r>
          </a:p>
          <a:p>
            <a:endParaRPr lang="en-US" dirty="0" smtClean="0"/>
          </a:p>
          <a:p>
            <a:pPr lvl="1"/>
            <a:endParaRPr lang="en-US" dirty="0" smtClean="0"/>
          </a:p>
          <a:p>
            <a:pPr marL="0"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9066" y="4205138"/>
            <a:ext cx="2151212" cy="2151212"/>
          </a:xfrm>
          <a:prstGeom prst="rect">
            <a:avLst/>
          </a:prstGeom>
        </p:spPr>
      </p:pic>
    </p:spTree>
    <p:extLst>
      <p:ext uri="{BB962C8B-B14F-4D97-AF65-F5344CB8AC3E}">
        <p14:creationId xmlns:p14="http://schemas.microsoft.com/office/powerpoint/2010/main" val="465754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Hearing</a:t>
            </a:r>
            <a:endParaRPr lang="en-US" dirty="0"/>
          </a:p>
        </p:txBody>
      </p:sp>
      <p:sp>
        <p:nvSpPr>
          <p:cNvPr id="3" name="Content Placeholder 2"/>
          <p:cNvSpPr>
            <a:spLocks noGrp="1"/>
          </p:cNvSpPr>
          <p:nvPr>
            <p:ph idx="1"/>
          </p:nvPr>
        </p:nvSpPr>
        <p:spPr/>
        <p:txBody>
          <a:bodyPr/>
          <a:lstStyle/>
          <a:p>
            <a:r>
              <a:rPr lang="en-US" dirty="0" smtClean="0"/>
              <a:t>Outside of the mouth and inside of the </a:t>
            </a:r>
            <a:r>
              <a:rPr lang="en-US" dirty="0" smtClean="0"/>
              <a:t>mouth</a:t>
            </a:r>
            <a:endParaRPr lang="en-US" dirty="0" smtClean="0"/>
          </a:p>
          <a:p>
            <a:r>
              <a:rPr lang="en-US" dirty="0" smtClean="0"/>
              <a:t>Crunchiness</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6</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0201" y="3351726"/>
            <a:ext cx="2209800" cy="1949356"/>
          </a:xfrm>
          <a:prstGeom prst="rect">
            <a:avLst/>
          </a:prstGeom>
        </p:spPr>
      </p:pic>
    </p:spTree>
    <p:extLst>
      <p:ext uri="{BB962C8B-B14F-4D97-AF65-F5344CB8AC3E}">
        <p14:creationId xmlns:p14="http://schemas.microsoft.com/office/powerpoint/2010/main" val="2101512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Senses and Food</a:t>
            </a:r>
            <a:endParaRPr lang="en-US" dirty="0"/>
          </a:p>
        </p:txBody>
      </p:sp>
      <p:sp>
        <p:nvSpPr>
          <p:cNvPr id="3" name="Content Placeholder 2"/>
          <p:cNvSpPr>
            <a:spLocks noGrp="1"/>
          </p:cNvSpPr>
          <p:nvPr>
            <p:ph idx="1"/>
          </p:nvPr>
        </p:nvSpPr>
        <p:spPr/>
        <p:txBody>
          <a:bodyPr/>
          <a:lstStyle/>
          <a:p>
            <a:r>
              <a:rPr lang="en-US" dirty="0" smtClean="0"/>
              <a:t>All five senses are important to food science and sensory evaluation.</a:t>
            </a:r>
          </a:p>
          <a:p>
            <a:r>
              <a:rPr lang="en-US" dirty="0" smtClean="0"/>
              <a:t>Taste and smell are the science of sensory evaluation.</a:t>
            </a:r>
          </a:p>
          <a:p>
            <a:pPr lvl="1"/>
            <a:r>
              <a:rPr lang="en-US" dirty="0" smtClean="0"/>
              <a:t>There are only five tastes.</a:t>
            </a:r>
          </a:p>
          <a:p>
            <a:pPr lvl="1"/>
            <a:r>
              <a:rPr lang="en-US" dirty="0" smtClean="0"/>
              <a:t>When you add smell to tastes they become flavors.</a:t>
            </a:r>
          </a:p>
        </p:txBody>
      </p:sp>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1856958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6640" y="2066743"/>
            <a:ext cx="2827582" cy="282758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8335" y="2160714"/>
            <a:ext cx="2581275" cy="1714500"/>
          </a:xfrm>
          <a:prstGeom prst="rect">
            <a:avLst/>
          </a:prstGeom>
        </p:spPr>
      </p:pic>
      <p:sp>
        <p:nvSpPr>
          <p:cNvPr id="2" name="Title 1"/>
          <p:cNvSpPr>
            <a:spLocks noGrp="1"/>
          </p:cNvSpPr>
          <p:nvPr>
            <p:ph type="title"/>
          </p:nvPr>
        </p:nvSpPr>
        <p:spPr/>
        <p:txBody>
          <a:bodyPr/>
          <a:lstStyle/>
          <a:p>
            <a:r>
              <a:rPr lang="en-US" dirty="0" smtClean="0"/>
              <a:t>Taste</a:t>
            </a:r>
            <a:endParaRPr lang="en-US" dirty="0"/>
          </a:p>
        </p:txBody>
      </p:sp>
      <p:sp>
        <p:nvSpPr>
          <p:cNvPr id="3" name="Content Placeholder 2"/>
          <p:cNvSpPr>
            <a:spLocks noGrp="1"/>
          </p:cNvSpPr>
          <p:nvPr>
            <p:ph idx="1"/>
          </p:nvPr>
        </p:nvSpPr>
        <p:spPr/>
        <p:txBody>
          <a:bodyPr/>
          <a:lstStyle/>
          <a:p>
            <a:r>
              <a:rPr lang="en-US" dirty="0" smtClean="0"/>
              <a:t>Five basic tastes</a:t>
            </a:r>
          </a:p>
          <a:p>
            <a:pPr lvl="1"/>
            <a:r>
              <a:rPr lang="en-US" dirty="0" smtClean="0"/>
              <a:t>Sweet</a:t>
            </a:r>
          </a:p>
          <a:p>
            <a:pPr lvl="1"/>
            <a:r>
              <a:rPr lang="en-US" dirty="0" smtClean="0"/>
              <a:t>Bitter</a:t>
            </a:r>
          </a:p>
          <a:p>
            <a:pPr lvl="1"/>
            <a:r>
              <a:rPr lang="en-US" dirty="0" smtClean="0"/>
              <a:t>Sour</a:t>
            </a:r>
          </a:p>
          <a:p>
            <a:pPr lvl="1"/>
            <a:r>
              <a:rPr lang="en-US" dirty="0" smtClean="0"/>
              <a:t>Salty</a:t>
            </a:r>
          </a:p>
          <a:p>
            <a:pPr lvl="1"/>
            <a:r>
              <a:rPr lang="en-US" dirty="0" smtClean="0"/>
              <a:t>Umami</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92360" y="3352800"/>
            <a:ext cx="1714500" cy="1714500"/>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39348" y="4030445"/>
            <a:ext cx="1579169" cy="1824228"/>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305517">
            <a:off x="3809614" y="3997881"/>
            <a:ext cx="1657350" cy="2209800"/>
          </a:xfrm>
          <a:prstGeom prst="rect">
            <a:avLst/>
          </a:prstGeom>
        </p:spPr>
      </p:pic>
    </p:spTree>
    <p:extLst>
      <p:ext uri="{BB962C8B-B14F-4D97-AF65-F5344CB8AC3E}">
        <p14:creationId xmlns:p14="http://schemas.microsoft.com/office/powerpoint/2010/main" val="1811371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Taste</a:t>
            </a:r>
            <a:endParaRPr lang="en-US" dirty="0"/>
          </a:p>
        </p:txBody>
      </p:sp>
      <p:sp>
        <p:nvSpPr>
          <p:cNvPr id="3" name="Content Placeholder 2"/>
          <p:cNvSpPr>
            <a:spLocks noGrp="1"/>
          </p:cNvSpPr>
          <p:nvPr>
            <p:ph sz="half" idx="1"/>
          </p:nvPr>
        </p:nvSpPr>
        <p:spPr/>
        <p:txBody>
          <a:bodyPr/>
          <a:lstStyle/>
          <a:p>
            <a:r>
              <a:rPr lang="en-US" dirty="0" smtClean="0"/>
              <a:t>The tongue uses papillae to taste.</a:t>
            </a:r>
          </a:p>
          <a:p>
            <a:pPr lvl="1"/>
            <a:r>
              <a:rPr lang="en-US" dirty="0" smtClean="0"/>
              <a:t>Circumvallate</a:t>
            </a:r>
            <a:endParaRPr lang="en-US" dirty="0"/>
          </a:p>
          <a:p>
            <a:pPr lvl="1"/>
            <a:r>
              <a:rPr lang="en-US" dirty="0"/>
              <a:t>Foliate</a:t>
            </a:r>
          </a:p>
          <a:p>
            <a:pPr lvl="1"/>
            <a:r>
              <a:rPr lang="en-US" dirty="0"/>
              <a:t>Fungiform</a:t>
            </a:r>
          </a:p>
          <a:p>
            <a:pPr lvl="1"/>
            <a:r>
              <a:rPr lang="en-US" dirty="0" smtClean="0"/>
              <a:t>Filiform(no </a:t>
            </a:r>
            <a:r>
              <a:rPr lang="en-US" dirty="0"/>
              <a:t>taste buds</a:t>
            </a:r>
            <a:r>
              <a:rPr lang="en-US" dirty="0" smtClean="0"/>
              <a:t>)</a:t>
            </a:r>
          </a:p>
          <a:p>
            <a:r>
              <a:rPr lang="en-US" dirty="0" smtClean="0"/>
              <a:t>Circumvallate, foliate, and fungiform contain many taste buds.</a:t>
            </a:r>
          </a:p>
          <a:p>
            <a:pPr marL="457200" lvl="1" indent="0">
              <a:buNone/>
            </a:pPr>
            <a:endParaRPr lang="en-US" dirty="0" smtClean="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2238057"/>
            <a:ext cx="4038600" cy="3601085"/>
          </a:xfrm>
        </p:spPr>
      </p:pic>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a:p>
        </p:txBody>
      </p:sp>
      <p:sp>
        <p:nvSpPr>
          <p:cNvPr id="7" name="Rectangle 6"/>
          <p:cNvSpPr/>
          <p:nvPr/>
        </p:nvSpPr>
        <p:spPr>
          <a:xfrm>
            <a:off x="4876800" y="2022613"/>
            <a:ext cx="4572000" cy="215444"/>
          </a:xfrm>
          <a:prstGeom prst="rect">
            <a:avLst/>
          </a:prstGeom>
        </p:spPr>
        <p:txBody>
          <a:bodyPr>
            <a:spAutoFit/>
          </a:bodyPr>
          <a:lstStyle/>
          <a:p>
            <a:r>
              <a:rPr lang="en-US" sz="800" dirty="0">
                <a:hlinkClick r:id="rId4"/>
              </a:rPr>
              <a:t>http://www.nature.com/nature/journal/v444/n7117/fig_tab/nature05401_F1.html</a:t>
            </a:r>
            <a:endParaRPr lang="en-US" sz="800" dirty="0"/>
          </a:p>
        </p:txBody>
      </p:sp>
      <p:cxnSp>
        <p:nvCxnSpPr>
          <p:cNvPr id="14" name="Straight Arrow Connector 13"/>
          <p:cNvCxnSpPr/>
          <p:nvPr/>
        </p:nvCxnSpPr>
        <p:spPr>
          <a:xfrm flipV="1">
            <a:off x="3657600" y="3733800"/>
            <a:ext cx="2362200" cy="2105342"/>
          </a:xfrm>
          <a:prstGeom prst="straightConnector1">
            <a:avLst/>
          </a:prstGeom>
          <a:ln>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725984577"/>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APT_PPT_Template" id="{117BB68F-015F-4454-93BF-DEB7C2386560}" vid="{E3715A0D-0EA1-4213-B0A6-B0534BEEAA7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FSS_PPT_Template</Template>
  <TotalTime>32</TotalTime>
  <Words>1474</Words>
  <Application>Microsoft Office PowerPoint</Application>
  <PresentationFormat>On-screen Show (4:3)</PresentationFormat>
  <Paragraphs>183</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NRE_PowerPoint_Template</vt:lpstr>
      <vt:lpstr>PowerPoint Presentation</vt:lpstr>
      <vt:lpstr>Eating With All the Senses</vt:lpstr>
      <vt:lpstr>The Senses</vt:lpstr>
      <vt:lpstr>Sight</vt:lpstr>
      <vt:lpstr>Touch</vt:lpstr>
      <vt:lpstr>Hearing</vt:lpstr>
      <vt:lpstr>Senses and Food</vt:lpstr>
      <vt:lpstr>Taste</vt:lpstr>
      <vt:lpstr>Taste</vt:lpstr>
      <vt:lpstr>Taste</vt:lpstr>
      <vt:lpstr>Smell</vt:lpstr>
      <vt:lpstr>Smell</vt:lpstr>
      <vt:lpstr>Smell</vt:lpstr>
      <vt:lpstr>Sensory Analysis</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Eating With All the Senses</dc:title>
  <dc:subject>FSS - Lesson 1.1 Exploring Food Science</dc:subject>
  <dc:creator>Leslie Fairchild</dc:creator>
  <cp:lastModifiedBy>Marlene Jansen</cp:lastModifiedBy>
  <cp:revision>15</cp:revision>
  <dcterms:created xsi:type="dcterms:W3CDTF">2015-01-20T16:36:34Z</dcterms:created>
  <dcterms:modified xsi:type="dcterms:W3CDTF">2015-08-25T22:45:05Z</dcterms:modified>
</cp:coreProperties>
</file>