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handoutMasterIdLst>
    <p:handoutMasterId r:id="rId17"/>
  </p:handoutMasterIdLst>
  <p:sldIdLst>
    <p:sldId id="256" r:id="rId2"/>
    <p:sldId id="258" r:id="rId3"/>
    <p:sldId id="272" r:id="rId4"/>
    <p:sldId id="273" r:id="rId5"/>
    <p:sldId id="274" r:id="rId6"/>
    <p:sldId id="275" r:id="rId7"/>
    <p:sldId id="276" r:id="rId8"/>
    <p:sldId id="277" r:id="rId9"/>
    <p:sldId id="278" r:id="rId10"/>
    <p:sldId id="279" r:id="rId11"/>
    <p:sldId id="280" r:id="rId12"/>
    <p:sldId id="281" r:id="rId13"/>
    <p:sldId id="282" r:id="rId14"/>
    <p:sldId id="25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2729" autoAdjust="0"/>
  </p:normalViewPr>
  <p:slideViewPr>
    <p:cSldViewPr>
      <p:cViewPr varScale="1">
        <p:scale>
          <a:sx n="76" d="100"/>
          <a:sy n="76" d="100"/>
        </p:scale>
        <p:origin x="185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80" d="100"/>
          <a:sy n="80" d="100"/>
        </p:scale>
        <p:origin x="1987" y="-811"/>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Unit Operations in Food Processing</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4.1 Processing for Consumption </a:t>
            </a:r>
            <a:endParaRPr lang="en-US" dirty="0"/>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Unit Operations in Food Processing</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4.1 Processing for Consumption </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Unit Operations in Food Processing</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4.1 Processing for Consumption </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difference</a:t>
            </a:r>
            <a:r>
              <a:rPr lang="en-US" baseline="0" dirty="0" smtClean="0"/>
              <a:t> between evaporation and drying is the amount of moisture left in the food product at the end of the process. When food scientists evaporate food they reduce the moisture but the food product is still a liquid. When a food is </a:t>
            </a:r>
            <a:r>
              <a:rPr lang="en-US" baseline="0" dirty="0" smtClean="0"/>
              <a:t>dried, </a:t>
            </a:r>
            <a:r>
              <a:rPr lang="en-US" baseline="0" dirty="0" smtClean="0"/>
              <a:t>moisture is removed to extremely low levels and the food is a dry food product. A common food product made from drying is instant coffee. </a:t>
            </a:r>
            <a:r>
              <a:rPr lang="en-US" baseline="0" dirty="0" smtClean="0"/>
              <a:t>One method of making dried coffee is </a:t>
            </a:r>
            <a:r>
              <a:rPr lang="en-US" baseline="0" smtClean="0"/>
              <a:t>done by spraying </a:t>
            </a:r>
            <a:r>
              <a:rPr lang="en-US" baseline="0" dirty="0" smtClean="0"/>
              <a:t>coffee in a fine mist through very hot, very dry air.  By the time the droplets have landed they are powder. </a:t>
            </a:r>
            <a:endParaRPr lang="en-US" dirty="0"/>
          </a:p>
        </p:txBody>
      </p:sp>
      <p:sp>
        <p:nvSpPr>
          <p:cNvPr id="4" name="Header Placeholder 3"/>
          <p:cNvSpPr>
            <a:spLocks noGrp="1"/>
          </p:cNvSpPr>
          <p:nvPr>
            <p:ph type="hdr" sz="quarter" idx="10"/>
          </p:nvPr>
        </p:nvSpPr>
        <p:spPr/>
        <p:txBody>
          <a:bodyPr/>
          <a:lstStyle/>
          <a:p>
            <a:r>
              <a:rPr lang="en-US" smtClean="0"/>
              <a:t>Unit Operations in Food Processing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4.1 Processing for Consumption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1995357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ground hamburger is made into a patty that is considered forming.</a:t>
            </a:r>
            <a:endParaRPr lang="en-US" dirty="0"/>
          </a:p>
        </p:txBody>
      </p:sp>
      <p:sp>
        <p:nvSpPr>
          <p:cNvPr id="4" name="Header Placeholder 3"/>
          <p:cNvSpPr>
            <a:spLocks noGrp="1"/>
          </p:cNvSpPr>
          <p:nvPr>
            <p:ph type="hdr" sz="quarter" idx="10"/>
          </p:nvPr>
        </p:nvSpPr>
        <p:spPr/>
        <p:txBody>
          <a:bodyPr/>
          <a:lstStyle/>
          <a:p>
            <a:r>
              <a:rPr lang="en-US" smtClean="0"/>
              <a:t>Unit Operations in Food Processing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4.1 Processing for Consumption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3901237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Unit Operations in Food Processing</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4.1 Processing for Consumption </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2014511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six basic control</a:t>
            </a:r>
            <a:r>
              <a:rPr lang="en-US" baseline="0" dirty="0" smtClean="0"/>
              <a:t> methods in food processing. They are packaging, moisture removal, heat treatment, low temperature treatment, acidity control, and non-thermal processing. </a:t>
            </a:r>
            <a:endParaRPr lang="en-US" dirty="0"/>
          </a:p>
        </p:txBody>
      </p:sp>
      <p:sp>
        <p:nvSpPr>
          <p:cNvPr id="4" name="Header Placeholder 3"/>
          <p:cNvSpPr>
            <a:spLocks noGrp="1"/>
          </p:cNvSpPr>
          <p:nvPr>
            <p:ph type="hdr" sz="quarter" idx="10"/>
          </p:nvPr>
        </p:nvSpPr>
        <p:spPr/>
        <p:txBody>
          <a:bodyPr/>
          <a:lstStyle/>
          <a:p>
            <a:r>
              <a:rPr lang="en-US" smtClean="0"/>
              <a:t>Unit Operations in Food Processing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4.1 Processing for Consumption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13</a:t>
            </a:fld>
            <a:endParaRPr lang="en-US"/>
          </a:p>
        </p:txBody>
      </p:sp>
    </p:spTree>
    <p:extLst>
      <p:ext uri="{BB962C8B-B14F-4D97-AF65-F5344CB8AC3E}">
        <p14:creationId xmlns:p14="http://schemas.microsoft.com/office/powerpoint/2010/main" val="3696864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14</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Unit Operations in Food Processing</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4.1 Processing for Consumption </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Unit Operations in Food Processing</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4.1 Processing for Consumption </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 processing</a:t>
            </a:r>
            <a:r>
              <a:rPr lang="en-US" baseline="0" dirty="0" smtClean="0"/>
              <a:t> is diverse in the food industry, food scientists are able to study processes across the industry by breaking down different processes into basic operations. Each unit operation depends on the properties of the food product. Looking at it simply, the physical properties of milk does not allow milk to be cut with a knife. Yet, enzymes in milk allow you to make cheese using specific processing techniques.</a:t>
            </a:r>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3</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2015</a:t>
            </a:r>
          </a:p>
        </p:txBody>
      </p:sp>
      <p:sp>
        <p:nvSpPr>
          <p:cNvPr id="6" name="Header Placeholder 5"/>
          <p:cNvSpPr>
            <a:spLocks noGrp="1"/>
          </p:cNvSpPr>
          <p:nvPr>
            <p:ph type="hdr" sz="quarter" idx="12"/>
          </p:nvPr>
        </p:nvSpPr>
        <p:spPr/>
        <p:txBody>
          <a:bodyPr/>
          <a:lstStyle/>
          <a:p>
            <a:r>
              <a:rPr lang="en-US" dirty="0" smtClean="0"/>
              <a:t>Unit Operations in Food Processing</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4.1 Processing for Consumption </a:t>
            </a:r>
            <a:endParaRPr lang="en-US" dirty="0"/>
          </a:p>
        </p:txBody>
      </p:sp>
    </p:spTree>
    <p:extLst>
      <p:ext uri="{BB962C8B-B14F-4D97-AF65-F5344CB8AC3E}">
        <p14:creationId xmlns:p14="http://schemas.microsoft.com/office/powerpoint/2010/main" val="30370395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Unit Operations in Food Processing</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4.1 Processing for Consumption </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2204580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Examples of separating are removing</a:t>
            </a:r>
            <a:r>
              <a:rPr lang="en-US" baseline="0" dirty="0" smtClean="0"/>
              <a:t> the husks from corn and juicing an orange.</a:t>
            </a:r>
            <a:endParaRPr lang="en-US" dirty="0"/>
          </a:p>
        </p:txBody>
      </p:sp>
      <p:sp>
        <p:nvSpPr>
          <p:cNvPr id="4" name="Header Placeholder 3"/>
          <p:cNvSpPr>
            <a:spLocks noGrp="1"/>
          </p:cNvSpPr>
          <p:nvPr>
            <p:ph type="hdr" sz="quarter" idx="10"/>
          </p:nvPr>
        </p:nvSpPr>
        <p:spPr/>
        <p:txBody>
          <a:bodyPr/>
          <a:lstStyle/>
          <a:p>
            <a:r>
              <a:rPr lang="en-US" smtClean="0"/>
              <a:t>Unit Operations in Food Processing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4.1 Processing for Consumption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1314317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Cleaning isn’t always washing the surface</a:t>
            </a:r>
            <a:r>
              <a:rPr lang="en-US" baseline="0" dirty="0" smtClean="0"/>
              <a:t> of a food product. </a:t>
            </a:r>
            <a:r>
              <a:rPr lang="en-US" baseline="0" dirty="0" smtClean="0"/>
              <a:t>When making butter, </a:t>
            </a:r>
            <a:r>
              <a:rPr lang="en-US" baseline="0" dirty="0" smtClean="0"/>
              <a:t>you </a:t>
            </a:r>
            <a:r>
              <a:rPr lang="en-US" baseline="0" dirty="0" smtClean="0"/>
              <a:t>wash </a:t>
            </a:r>
            <a:r>
              <a:rPr lang="en-US" baseline="0" dirty="0" smtClean="0"/>
              <a:t>the buttermilk from the butter solid. This </a:t>
            </a:r>
            <a:r>
              <a:rPr lang="en-US" baseline="0" dirty="0" smtClean="0"/>
              <a:t>helps </a:t>
            </a:r>
            <a:r>
              <a:rPr lang="en-US" baseline="0" dirty="0" smtClean="0"/>
              <a:t>extend the life of the butter by removing the bacteria in the buttermilk.</a:t>
            </a:r>
            <a:endParaRPr lang="en-US" dirty="0"/>
          </a:p>
        </p:txBody>
      </p:sp>
      <p:sp>
        <p:nvSpPr>
          <p:cNvPr id="4" name="Header Placeholder 3"/>
          <p:cNvSpPr>
            <a:spLocks noGrp="1"/>
          </p:cNvSpPr>
          <p:nvPr>
            <p:ph type="hdr" sz="quarter" idx="10"/>
          </p:nvPr>
        </p:nvSpPr>
        <p:spPr/>
        <p:txBody>
          <a:bodyPr/>
          <a:lstStyle/>
          <a:p>
            <a:r>
              <a:rPr lang="en-US" smtClean="0"/>
              <a:t>Unit Operations in Food Processing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4.1 Processing for Consumption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1523992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Unit Operations in Food Processing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4.1 Processing for Consumption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2821023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Unit Operations in Food Processing</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4 – Lesson 4.1 Processing for Consumption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3357762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Unit Operations in Food Processing</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4 – Lesson 4.1 Processing for Consumption </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21797091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9966FF"/>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Operations</a:t>
            </a:r>
            <a:endParaRPr lang="en-US" dirty="0"/>
          </a:p>
        </p:txBody>
      </p:sp>
      <p:sp>
        <p:nvSpPr>
          <p:cNvPr id="3" name="Content Placeholder 2"/>
          <p:cNvSpPr>
            <a:spLocks noGrp="1"/>
          </p:cNvSpPr>
          <p:nvPr>
            <p:ph idx="1"/>
          </p:nvPr>
        </p:nvSpPr>
        <p:spPr/>
        <p:txBody>
          <a:bodyPr/>
          <a:lstStyle/>
          <a:p>
            <a:r>
              <a:rPr lang="en-US" dirty="0" smtClean="0"/>
              <a:t>Evaporation</a:t>
            </a:r>
          </a:p>
          <a:p>
            <a:pPr lvl="1"/>
            <a:r>
              <a:rPr lang="en-US" dirty="0" smtClean="0"/>
              <a:t>Removal of moisture from a food product to increase the solids content.</a:t>
            </a:r>
          </a:p>
          <a:p>
            <a:pPr lvl="2"/>
            <a:r>
              <a:rPr lang="en-US" dirty="0" smtClean="0"/>
              <a:t>Evaporated milk and juice concentrates</a:t>
            </a:r>
          </a:p>
          <a:p>
            <a:r>
              <a:rPr lang="en-US" dirty="0" smtClean="0"/>
              <a:t>Drying</a:t>
            </a:r>
          </a:p>
          <a:p>
            <a:pPr lvl="1"/>
            <a:r>
              <a:rPr lang="en-US" dirty="0" smtClean="0"/>
              <a:t>Removal of moisture to very low levels to prevent microbial growth.</a:t>
            </a:r>
          </a:p>
          <a:p>
            <a:pPr lvl="2"/>
            <a:r>
              <a:rPr lang="en-US" dirty="0" smtClean="0"/>
              <a:t>Freeze drying and spray drying</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320122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Operations</a:t>
            </a:r>
            <a:endParaRPr lang="en-US" dirty="0"/>
          </a:p>
        </p:txBody>
      </p:sp>
      <p:sp>
        <p:nvSpPr>
          <p:cNvPr id="3" name="Content Placeholder 2"/>
          <p:cNvSpPr>
            <a:spLocks noGrp="1"/>
          </p:cNvSpPr>
          <p:nvPr>
            <p:ph idx="1"/>
          </p:nvPr>
        </p:nvSpPr>
        <p:spPr/>
        <p:txBody>
          <a:bodyPr/>
          <a:lstStyle/>
          <a:p>
            <a:r>
              <a:rPr lang="en-US" dirty="0" smtClean="0"/>
              <a:t>Forming</a:t>
            </a:r>
          </a:p>
          <a:p>
            <a:pPr lvl="1"/>
            <a:r>
              <a:rPr lang="en-US" dirty="0" smtClean="0"/>
              <a:t>Using various processes to form food products into different shapes and characters.</a:t>
            </a:r>
          </a:p>
          <a:p>
            <a:pPr lvl="2"/>
            <a:r>
              <a:rPr lang="en-US" dirty="0" smtClean="0"/>
              <a:t>Extrusion and molding</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b="33333"/>
          <a:stretch>
            <a:fillRect/>
          </a:stretch>
        </p:blipFill>
        <p:spPr bwMode="auto">
          <a:xfrm>
            <a:off x="685800" y="3848758"/>
            <a:ext cx="3657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3949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Operations</a:t>
            </a:r>
            <a:endParaRPr lang="en-US" dirty="0"/>
          </a:p>
        </p:txBody>
      </p:sp>
      <p:sp>
        <p:nvSpPr>
          <p:cNvPr id="3" name="Content Placeholder 2"/>
          <p:cNvSpPr>
            <a:spLocks noGrp="1"/>
          </p:cNvSpPr>
          <p:nvPr>
            <p:ph idx="1"/>
          </p:nvPr>
        </p:nvSpPr>
        <p:spPr/>
        <p:txBody>
          <a:bodyPr/>
          <a:lstStyle/>
          <a:p>
            <a:r>
              <a:rPr lang="en-US" dirty="0" smtClean="0"/>
              <a:t>Packaging</a:t>
            </a:r>
          </a:p>
          <a:p>
            <a:pPr lvl="1"/>
            <a:r>
              <a:rPr lang="en-US" dirty="0" smtClean="0"/>
              <a:t>The use of packaging material to protect food products from the environment and to provide convenience to consumers.</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5000" y="3581400"/>
            <a:ext cx="1676400" cy="2554586"/>
          </a:xfrm>
          <a:prstGeom prst="rect">
            <a:avLst/>
          </a:prstGeom>
        </p:spPr>
      </p:pic>
    </p:spTree>
    <p:extLst>
      <p:ext uri="{BB962C8B-B14F-4D97-AF65-F5344CB8AC3E}">
        <p14:creationId xmlns:p14="http://schemas.microsoft.com/office/powerpoint/2010/main" val="2778113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Operations</a:t>
            </a:r>
            <a:endParaRPr lang="en-US" dirty="0"/>
          </a:p>
        </p:txBody>
      </p:sp>
      <p:sp>
        <p:nvSpPr>
          <p:cNvPr id="3" name="Content Placeholder 2"/>
          <p:cNvSpPr>
            <a:spLocks noGrp="1"/>
          </p:cNvSpPr>
          <p:nvPr>
            <p:ph idx="1"/>
          </p:nvPr>
        </p:nvSpPr>
        <p:spPr/>
        <p:txBody>
          <a:bodyPr/>
          <a:lstStyle/>
          <a:p>
            <a:r>
              <a:rPr lang="en-US" dirty="0" smtClean="0"/>
              <a:t>Controlling	</a:t>
            </a:r>
          </a:p>
          <a:p>
            <a:pPr lvl="1"/>
            <a:r>
              <a:rPr lang="en-US" dirty="0" smtClean="0"/>
              <a:t>Using processing methods to control bacterial growth and to develop shelf stable food products.</a:t>
            </a:r>
          </a:p>
          <a:p>
            <a:pPr lvl="1"/>
            <a:r>
              <a:rPr lang="en-US" dirty="0" smtClean="0"/>
              <a:t> Also considered </a:t>
            </a:r>
            <a:r>
              <a:rPr lang="en-US" smtClean="0"/>
              <a:t>food preservation</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621789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a:t>Murano, P. (2003). </a:t>
            </a:r>
            <a:r>
              <a:rPr lang="en-US" i="1" dirty="0"/>
              <a:t>Understanding food 	science and technology</a:t>
            </a:r>
            <a:r>
              <a:rPr lang="en-US" dirty="0"/>
              <a:t>. Belmont, CA: 	Wadsworth/Thompson Learning.</a:t>
            </a:r>
          </a:p>
        </p:txBody>
      </p:sp>
      <p:sp>
        <p:nvSpPr>
          <p:cNvPr id="4" name="Slide Number Placeholder 3"/>
          <p:cNvSpPr>
            <a:spLocks noGrp="1"/>
          </p:cNvSpPr>
          <p:nvPr>
            <p:ph type="sldNum" sz="quarter" idx="12"/>
          </p:nvPr>
        </p:nvSpPr>
        <p:spPr/>
        <p:txBody>
          <a:bodyPr/>
          <a:lstStyle/>
          <a:p>
            <a:fld id="{4B98D9DB-9F03-49E4-BBAA-20DA05506B06}" type="slidenum">
              <a:rPr lang="en-US" smtClean="0"/>
              <a:t>14</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fontScale="9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Operations</a:t>
            </a:r>
            <a:r>
              <a:rPr kumimoji="0" lang="en-US" sz="44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in Food Processing</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4 – Lesson </a:t>
            </a:r>
            <a:r>
              <a:rPr lang="en-US" sz="3200" kern="0" noProof="0" dirty="0" smtClean="0">
                <a:solidFill>
                  <a:sysClr val="windowText" lastClr="000000"/>
                </a:solidFill>
                <a:latin typeface="Arial" pitchFamily="34" charset="0"/>
                <a:cs typeface="Arial" pitchFamily="34" charset="0"/>
              </a:rPr>
              <a:t>4.1 Processing for Consumption</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Unit Operations</a:t>
            </a:r>
            <a:endParaRPr lang="en-US" dirty="0"/>
          </a:p>
        </p:txBody>
      </p:sp>
      <p:sp>
        <p:nvSpPr>
          <p:cNvPr id="6" name="Content Placeholder 5"/>
          <p:cNvSpPr>
            <a:spLocks noGrp="1"/>
          </p:cNvSpPr>
          <p:nvPr>
            <p:ph idx="1"/>
          </p:nvPr>
        </p:nvSpPr>
        <p:spPr/>
        <p:txBody>
          <a:bodyPr/>
          <a:lstStyle/>
          <a:p>
            <a:r>
              <a:rPr lang="en-US" dirty="0" smtClean="0"/>
              <a:t>Basic operations</a:t>
            </a:r>
          </a:p>
          <a:p>
            <a:r>
              <a:rPr lang="en-US" dirty="0" smtClean="0"/>
              <a:t>Dependent on physical and chemical properties </a:t>
            </a:r>
          </a:p>
          <a:p>
            <a:endParaRPr lang="en-US" dirty="0" smtClean="0"/>
          </a:p>
          <a:p>
            <a:pPr marL="457200" lvl="1" indent="0">
              <a:buNone/>
            </a:pPr>
            <a:endParaRPr lang="en-US" dirty="0" smtClean="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1400" y="3063875"/>
            <a:ext cx="2609088" cy="3657600"/>
          </a:xfrm>
          <a:prstGeom prst="rect">
            <a:avLst/>
          </a:prstGeom>
        </p:spPr>
      </p:pic>
    </p:spTree>
    <p:extLst>
      <p:ext uri="{BB962C8B-B14F-4D97-AF65-F5344CB8AC3E}">
        <p14:creationId xmlns:p14="http://schemas.microsoft.com/office/powerpoint/2010/main" val="31883880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Operations</a:t>
            </a:r>
            <a:endParaRPr lang="en-US" dirty="0"/>
          </a:p>
        </p:txBody>
      </p:sp>
      <p:sp>
        <p:nvSpPr>
          <p:cNvPr id="3" name="Content Placeholder 2"/>
          <p:cNvSpPr>
            <a:spLocks noGrp="1"/>
          </p:cNvSpPr>
          <p:nvPr>
            <p:ph sz="half" idx="1"/>
          </p:nvPr>
        </p:nvSpPr>
        <p:spPr>
          <a:xfrm>
            <a:off x="457200" y="2819400"/>
            <a:ext cx="4038600" cy="4525963"/>
          </a:xfrm>
        </p:spPr>
        <p:txBody>
          <a:bodyPr/>
          <a:lstStyle/>
          <a:p>
            <a:r>
              <a:rPr lang="en-US" dirty="0" smtClean="0"/>
              <a:t>Material handling	</a:t>
            </a:r>
          </a:p>
          <a:p>
            <a:r>
              <a:rPr lang="en-US" dirty="0" smtClean="0"/>
              <a:t>Separating</a:t>
            </a:r>
          </a:p>
          <a:p>
            <a:r>
              <a:rPr lang="en-US" dirty="0" smtClean="0"/>
              <a:t>Cleaning</a:t>
            </a:r>
          </a:p>
          <a:p>
            <a:r>
              <a:rPr lang="en-US" dirty="0" smtClean="0"/>
              <a:t>Disintegrating</a:t>
            </a:r>
          </a:p>
          <a:p>
            <a:r>
              <a:rPr lang="en-US" dirty="0" smtClean="0"/>
              <a:t>Pumping</a:t>
            </a:r>
          </a:p>
          <a:p>
            <a:r>
              <a:rPr lang="en-US" dirty="0" smtClean="0"/>
              <a:t>Mixing</a:t>
            </a:r>
          </a:p>
          <a:p>
            <a:endParaRPr lang="en-US" dirty="0"/>
          </a:p>
        </p:txBody>
      </p:sp>
      <p:sp>
        <p:nvSpPr>
          <p:cNvPr id="4" name="Content Placeholder 3"/>
          <p:cNvSpPr>
            <a:spLocks noGrp="1"/>
          </p:cNvSpPr>
          <p:nvPr>
            <p:ph sz="half" idx="2"/>
          </p:nvPr>
        </p:nvSpPr>
        <p:spPr>
          <a:xfrm>
            <a:off x="4648200" y="2819400"/>
            <a:ext cx="4038600" cy="4419600"/>
          </a:xfrm>
        </p:spPr>
        <p:txBody>
          <a:bodyPr/>
          <a:lstStyle/>
          <a:p>
            <a:r>
              <a:rPr lang="en-US" dirty="0" smtClean="0"/>
              <a:t>Heat exchange</a:t>
            </a:r>
          </a:p>
          <a:p>
            <a:r>
              <a:rPr lang="en-US" dirty="0" smtClean="0"/>
              <a:t>Evaporation</a:t>
            </a:r>
          </a:p>
          <a:p>
            <a:r>
              <a:rPr lang="en-US" dirty="0" smtClean="0"/>
              <a:t>Drying</a:t>
            </a:r>
          </a:p>
          <a:p>
            <a:r>
              <a:rPr lang="en-US" dirty="0" smtClean="0"/>
              <a:t>Forming</a:t>
            </a:r>
          </a:p>
          <a:p>
            <a:r>
              <a:rPr lang="en-US" dirty="0" smtClean="0"/>
              <a:t>Packaging</a:t>
            </a:r>
          </a:p>
          <a:p>
            <a:r>
              <a:rPr lang="en-US" dirty="0" smtClean="0"/>
              <a:t>Controlling</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sp>
        <p:nvSpPr>
          <p:cNvPr id="6" name="TextBox 5"/>
          <p:cNvSpPr txBox="1"/>
          <p:nvPr/>
        </p:nvSpPr>
        <p:spPr>
          <a:xfrm>
            <a:off x="1600200" y="1978709"/>
            <a:ext cx="8458200" cy="646331"/>
          </a:xfrm>
          <a:prstGeom prst="rect">
            <a:avLst/>
          </a:prstGeom>
          <a:noFill/>
        </p:spPr>
        <p:txBody>
          <a:bodyPr wrap="square" rtlCol="0">
            <a:spAutoFit/>
          </a:bodyPr>
          <a:lstStyle/>
          <a:p>
            <a:r>
              <a:rPr lang="en-US" sz="3600" dirty="0" smtClean="0"/>
              <a:t>Twelve common unit operations:</a:t>
            </a:r>
            <a:endParaRPr lang="en-US" sz="3600" dirty="0"/>
          </a:p>
        </p:txBody>
      </p:sp>
    </p:spTree>
    <p:extLst>
      <p:ext uri="{BB962C8B-B14F-4D97-AF65-F5344CB8AC3E}">
        <p14:creationId xmlns:p14="http://schemas.microsoft.com/office/powerpoint/2010/main" val="1789875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Operations</a:t>
            </a:r>
            <a:endParaRPr lang="en-US" dirty="0"/>
          </a:p>
        </p:txBody>
      </p:sp>
      <p:sp>
        <p:nvSpPr>
          <p:cNvPr id="3" name="Content Placeholder 2"/>
          <p:cNvSpPr>
            <a:spLocks noGrp="1"/>
          </p:cNvSpPr>
          <p:nvPr>
            <p:ph idx="1"/>
          </p:nvPr>
        </p:nvSpPr>
        <p:spPr/>
        <p:txBody>
          <a:bodyPr/>
          <a:lstStyle/>
          <a:p>
            <a:r>
              <a:rPr lang="en-US" dirty="0" smtClean="0"/>
              <a:t>Material handling</a:t>
            </a:r>
          </a:p>
          <a:p>
            <a:pPr lvl="1"/>
            <a:r>
              <a:rPr lang="en-US" dirty="0"/>
              <a:t>First processing </a:t>
            </a:r>
            <a:r>
              <a:rPr lang="en-US" dirty="0" smtClean="0"/>
              <a:t>step </a:t>
            </a:r>
          </a:p>
          <a:p>
            <a:pPr lvl="1"/>
            <a:r>
              <a:rPr lang="en-US" dirty="0" smtClean="0"/>
              <a:t>Harvest and transport of raw commodities </a:t>
            </a:r>
          </a:p>
          <a:p>
            <a:r>
              <a:rPr lang="en-US" dirty="0" smtClean="0"/>
              <a:t>Separating</a:t>
            </a:r>
          </a:p>
          <a:p>
            <a:pPr lvl="1"/>
            <a:r>
              <a:rPr lang="en-US" dirty="0" smtClean="0"/>
              <a:t>Isolation of desirable parts of food commodity from undesirable parts</a:t>
            </a:r>
          </a:p>
          <a:p>
            <a:pPr lvl="1"/>
            <a:r>
              <a:rPr lang="en-US" dirty="0" smtClean="0"/>
              <a:t>Peeling, husking, juicing, etc.</a:t>
            </a:r>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26690698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Operations</a:t>
            </a:r>
            <a:endParaRPr lang="en-US" dirty="0"/>
          </a:p>
        </p:txBody>
      </p:sp>
      <p:sp>
        <p:nvSpPr>
          <p:cNvPr id="3" name="Content Placeholder 2"/>
          <p:cNvSpPr>
            <a:spLocks noGrp="1"/>
          </p:cNvSpPr>
          <p:nvPr>
            <p:ph idx="1"/>
          </p:nvPr>
        </p:nvSpPr>
        <p:spPr/>
        <p:txBody>
          <a:bodyPr/>
          <a:lstStyle/>
          <a:p>
            <a:r>
              <a:rPr lang="en-US" dirty="0" smtClean="0"/>
              <a:t>Cleaning</a:t>
            </a:r>
          </a:p>
          <a:p>
            <a:pPr lvl="1"/>
            <a:r>
              <a:rPr lang="en-US" dirty="0" smtClean="0"/>
              <a:t>Removal of dirt and debris</a:t>
            </a:r>
          </a:p>
          <a:p>
            <a:pPr lvl="1"/>
            <a:r>
              <a:rPr lang="en-US" dirty="0" smtClean="0"/>
              <a:t>Often uses detergents or sanitizers</a:t>
            </a:r>
          </a:p>
          <a:p>
            <a:pPr lvl="2"/>
            <a:r>
              <a:rPr lang="en-US" dirty="0" smtClean="0"/>
              <a:t>Sanitizers are required for food processing equipment and food contact surfaces.</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9526" y="4724400"/>
            <a:ext cx="2209800" cy="2209800"/>
          </a:xfrm>
          <a:prstGeom prst="rect">
            <a:avLst/>
          </a:prstGeom>
        </p:spPr>
      </p:pic>
    </p:spTree>
    <p:extLst>
      <p:ext uri="{BB962C8B-B14F-4D97-AF65-F5344CB8AC3E}">
        <p14:creationId xmlns:p14="http://schemas.microsoft.com/office/powerpoint/2010/main" val="4236250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Operations</a:t>
            </a:r>
            <a:endParaRPr lang="en-US" dirty="0"/>
          </a:p>
        </p:txBody>
      </p:sp>
      <p:sp>
        <p:nvSpPr>
          <p:cNvPr id="3" name="Content Placeholder 2"/>
          <p:cNvSpPr>
            <a:spLocks noGrp="1"/>
          </p:cNvSpPr>
          <p:nvPr>
            <p:ph idx="1"/>
          </p:nvPr>
        </p:nvSpPr>
        <p:spPr/>
        <p:txBody>
          <a:bodyPr/>
          <a:lstStyle/>
          <a:p>
            <a:r>
              <a:rPr lang="en-US" dirty="0" smtClean="0"/>
              <a:t>Disintegrating</a:t>
            </a:r>
          </a:p>
          <a:p>
            <a:pPr lvl="1"/>
            <a:r>
              <a:rPr lang="en-US" dirty="0" smtClean="0"/>
              <a:t>Reducing the particle size of food</a:t>
            </a:r>
          </a:p>
          <a:p>
            <a:pPr lvl="2"/>
            <a:r>
              <a:rPr lang="en-US" dirty="0" smtClean="0"/>
              <a:t>Cutting meat</a:t>
            </a:r>
          </a:p>
          <a:p>
            <a:pPr lvl="2"/>
            <a:r>
              <a:rPr lang="en-US" dirty="0" smtClean="0"/>
              <a:t>Dicing fruits and vegetables</a:t>
            </a:r>
          </a:p>
          <a:p>
            <a:pPr lvl="2"/>
            <a:r>
              <a:rPr lang="en-US" dirty="0" smtClean="0"/>
              <a:t>Milling grain</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62800" y="2438400"/>
            <a:ext cx="1361542" cy="181599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200" y="4516270"/>
            <a:ext cx="2909843" cy="2075688"/>
          </a:xfrm>
          <a:prstGeom prst="rect">
            <a:avLst/>
          </a:prstGeom>
        </p:spPr>
      </p:pic>
    </p:spTree>
    <p:extLst>
      <p:ext uri="{BB962C8B-B14F-4D97-AF65-F5344CB8AC3E}">
        <p14:creationId xmlns:p14="http://schemas.microsoft.com/office/powerpoint/2010/main" val="21687616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Operations</a:t>
            </a:r>
            <a:endParaRPr lang="en-US" dirty="0"/>
          </a:p>
        </p:txBody>
      </p:sp>
      <p:sp>
        <p:nvSpPr>
          <p:cNvPr id="3" name="Content Placeholder 2"/>
          <p:cNvSpPr>
            <a:spLocks noGrp="1"/>
          </p:cNvSpPr>
          <p:nvPr>
            <p:ph idx="1"/>
          </p:nvPr>
        </p:nvSpPr>
        <p:spPr/>
        <p:txBody>
          <a:bodyPr/>
          <a:lstStyle/>
          <a:p>
            <a:r>
              <a:rPr lang="en-US" dirty="0" smtClean="0"/>
              <a:t>Pumping</a:t>
            </a:r>
          </a:p>
          <a:p>
            <a:pPr lvl="1"/>
            <a:r>
              <a:rPr lang="en-US" dirty="0" smtClean="0"/>
              <a:t>Mechanical movement of semisolid or liquid food material through the action of pumps.</a:t>
            </a:r>
          </a:p>
          <a:p>
            <a:r>
              <a:rPr lang="en-US" dirty="0" smtClean="0"/>
              <a:t>Mixing</a:t>
            </a:r>
          </a:p>
          <a:p>
            <a:pPr lvl="1"/>
            <a:r>
              <a:rPr lang="en-US" dirty="0" smtClean="0"/>
              <a:t>The blending of food ingredients to create a food product.</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4719256"/>
            <a:ext cx="1864462" cy="1819656"/>
          </a:xfrm>
          <a:prstGeom prst="rect">
            <a:avLst/>
          </a:prstGeom>
        </p:spPr>
      </p:pic>
    </p:spTree>
    <p:extLst>
      <p:ext uri="{BB962C8B-B14F-4D97-AF65-F5344CB8AC3E}">
        <p14:creationId xmlns:p14="http://schemas.microsoft.com/office/powerpoint/2010/main" val="3485139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Operations</a:t>
            </a:r>
            <a:endParaRPr lang="en-US" dirty="0"/>
          </a:p>
        </p:txBody>
      </p:sp>
      <p:sp>
        <p:nvSpPr>
          <p:cNvPr id="3" name="Content Placeholder 2"/>
          <p:cNvSpPr>
            <a:spLocks noGrp="1"/>
          </p:cNvSpPr>
          <p:nvPr>
            <p:ph idx="1"/>
          </p:nvPr>
        </p:nvSpPr>
        <p:spPr/>
        <p:txBody>
          <a:bodyPr/>
          <a:lstStyle/>
          <a:p>
            <a:r>
              <a:rPr lang="en-US" dirty="0" smtClean="0"/>
              <a:t>Heat exchange</a:t>
            </a:r>
          </a:p>
          <a:p>
            <a:pPr lvl="1"/>
            <a:r>
              <a:rPr lang="en-US" dirty="0" smtClean="0"/>
              <a:t>The addition or removal of heat from a food product.</a:t>
            </a:r>
          </a:p>
          <a:p>
            <a:pPr lvl="2"/>
            <a:r>
              <a:rPr lang="en-US" dirty="0" smtClean="0"/>
              <a:t>Roasting or freezing</a:t>
            </a:r>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402" y="3105124"/>
            <a:ext cx="2010198" cy="238127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7000" y="3900985"/>
            <a:ext cx="1981200" cy="2957015"/>
          </a:xfrm>
          <a:prstGeom prst="rect">
            <a:avLst/>
          </a:prstGeom>
        </p:spPr>
      </p:pic>
    </p:spTree>
    <p:extLst>
      <p:ext uri="{BB962C8B-B14F-4D97-AF65-F5344CB8AC3E}">
        <p14:creationId xmlns:p14="http://schemas.microsoft.com/office/powerpoint/2010/main" val="3359905916"/>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T_PPT_Template" id="{117BB68F-015F-4454-93BF-DEB7C2386560}" vid="{E3715A0D-0EA1-4213-B0A6-B0534BEEAA7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FSS_PPT_Template</Template>
  <TotalTime>75</TotalTime>
  <Words>902</Words>
  <Application>Microsoft Office PowerPoint</Application>
  <PresentationFormat>On-screen Show (4:3)</PresentationFormat>
  <Paragraphs>156</Paragraphs>
  <Slides>14</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NRE_PowerPoint_Template</vt:lpstr>
      <vt:lpstr>PowerPoint Presentation</vt:lpstr>
      <vt:lpstr>Unit Operations in Food Processing</vt:lpstr>
      <vt:lpstr>Unit Operations</vt:lpstr>
      <vt:lpstr>Unit Operations</vt:lpstr>
      <vt:lpstr>Unit Operations</vt:lpstr>
      <vt:lpstr>Unit Operations</vt:lpstr>
      <vt:lpstr>Unit Operations</vt:lpstr>
      <vt:lpstr>Unit Operations</vt:lpstr>
      <vt:lpstr>Unit Operations</vt:lpstr>
      <vt:lpstr>Unit Operations</vt:lpstr>
      <vt:lpstr>Unit Operations</vt:lpstr>
      <vt:lpstr>Unit Operations</vt:lpstr>
      <vt:lpstr>Unit Operations</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Operations in Food Processing</dc:title>
  <dc:subject>FSS - Lesson 4.1 Processing for Consumption</dc:subject>
  <dc:creator>Leslie Fairchild</dc:creator>
  <cp:lastModifiedBy>Marlene Jansen</cp:lastModifiedBy>
  <cp:revision>8</cp:revision>
  <dcterms:created xsi:type="dcterms:W3CDTF">2015-02-05T13:49:22Z</dcterms:created>
  <dcterms:modified xsi:type="dcterms:W3CDTF">2015-09-03T17:51:28Z</dcterms:modified>
</cp:coreProperties>
</file>