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58" r:id="rId3"/>
    <p:sldId id="272" r:id="rId4"/>
    <p:sldId id="273" r:id="rId5"/>
    <p:sldId id="274" r:id="rId6"/>
    <p:sldId id="275" r:id="rId7"/>
    <p:sldId id="276" r:id="rId8"/>
    <p:sldId id="277" r:id="rId9"/>
    <p:sldId id="25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3"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65457" autoAdjust="0"/>
  </p:normalViewPr>
  <p:slideViewPr>
    <p:cSldViewPr>
      <p:cViewPr varScale="1">
        <p:scale>
          <a:sx n="60" d="100"/>
          <a:sy n="60" d="100"/>
        </p:scale>
        <p:origin x="230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Grading and Identity Standards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4.3 Processing for Quality &amp; Safety </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Grading and Identity Standards</a:t>
            </a:r>
            <a:endParaRPr lang="en-US" dirty="0"/>
          </a:p>
        </p:txBody>
      </p:sp>
      <p:sp>
        <p:nvSpPr>
          <p:cNvPr id="3" name="Date Placeholder 2"/>
          <p:cNvSpPr>
            <a:spLocks noGrp="1"/>
          </p:cNvSpPr>
          <p:nvPr>
            <p:ph type="dt" idx="1"/>
          </p:nvPr>
        </p:nvSpPr>
        <p:spPr>
          <a:xfrm>
            <a:off x="3200400" y="0"/>
            <a:ext cx="36560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&amp; Safety </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Grading and Identity Standards</a:t>
            </a:r>
            <a:endParaRPr lang="en-US" dirty="0"/>
          </a:p>
        </p:txBody>
      </p:sp>
      <p:sp>
        <p:nvSpPr>
          <p:cNvPr id="7" name="Date Placeholder 6"/>
          <p:cNvSpPr>
            <a:spLocks noGrp="1"/>
          </p:cNvSpPr>
          <p:nvPr>
            <p:ph type="dt" idx="13"/>
          </p:nvPr>
        </p:nvSpPr>
        <p:spPr>
          <a:xfrm>
            <a:off x="3200400" y="0"/>
            <a:ext cx="3656013" cy="457200"/>
          </a:xfrm>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4.3 Processing for Quality &amp; Safety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Grading and Identity Standards</a:t>
            </a:r>
            <a:endParaRPr lang="en-US" dirty="0"/>
          </a:p>
        </p:txBody>
      </p:sp>
      <p:sp>
        <p:nvSpPr>
          <p:cNvPr id="7" name="Date Placeholder 6"/>
          <p:cNvSpPr>
            <a:spLocks noGrp="1"/>
          </p:cNvSpPr>
          <p:nvPr>
            <p:ph type="dt" idx="13"/>
          </p:nvPr>
        </p:nvSpPr>
        <p:spPr>
          <a:xfrm>
            <a:off x="3200400" y="0"/>
            <a:ext cx="3656013" cy="457200"/>
          </a:xfrm>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4.3 Processing for Quality &amp; Safety </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Standards grade measureable</a:t>
            </a:r>
            <a:r>
              <a:rPr lang="en-US" baseline="0" dirty="0" smtClean="0"/>
              <a:t> attributes of food products.  Because of standards people cannot market food as something it is not. Regulating standards of foods sets minimum requirements for all products to reach. Standards offer consistency to consumers so they receive a similar product every time.</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Grading and Identity Standards</a:t>
            </a:r>
            <a:endParaRPr lang="en-US" dirty="0"/>
          </a:p>
        </p:txBody>
      </p:sp>
      <p:sp>
        <p:nvSpPr>
          <p:cNvPr id="7" name="Date Placeholder 6"/>
          <p:cNvSpPr>
            <a:spLocks noGrp="1"/>
          </p:cNvSpPr>
          <p:nvPr>
            <p:ph type="dt" idx="13"/>
          </p:nvPr>
        </p:nvSpPr>
        <p:spPr>
          <a:xfrm>
            <a:off x="2971800" y="0"/>
            <a:ext cx="3884613"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Tree>
    <p:extLst>
      <p:ext uri="{BB962C8B-B14F-4D97-AF65-F5344CB8AC3E}">
        <p14:creationId xmlns:p14="http://schemas.microsoft.com/office/powerpoint/2010/main" val="2185839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USDA’s Agricultural Marketing Service is responsible for grading commodities.</a:t>
            </a:r>
            <a:r>
              <a:rPr lang="en-US" baseline="0" dirty="0" smtClean="0"/>
              <a:t> The commodity areas are dairy, fresh fruits and vegetables, processed fruits and vegetables, poultry, eggs, and meat. The consumer will see grades more often on their meat, dairy, and eggs than they will on the fruits and vegetables. Usually grading for those commodities are done by the wholesaler and is usually not on the package supplied by the retailer. </a:t>
            </a:r>
          </a:p>
          <a:p>
            <a:endParaRPr lang="en-US" baseline="0" dirty="0" smtClean="0"/>
          </a:p>
          <a:p>
            <a:r>
              <a:rPr lang="en-US" baseline="0" dirty="0" smtClean="0"/>
              <a:t>Grading standards are voluntary and not required by USDA. The services are paid for by the industry asking for the commodity to be graded and are useful tools for fair trade and consumer acceptability.</a:t>
            </a:r>
            <a:endParaRPr lang="en-US" dirty="0"/>
          </a:p>
        </p:txBody>
      </p:sp>
      <p:sp>
        <p:nvSpPr>
          <p:cNvPr id="4" name="Header Placeholder 3"/>
          <p:cNvSpPr>
            <a:spLocks noGrp="1"/>
          </p:cNvSpPr>
          <p:nvPr>
            <p:ph type="hdr" sz="quarter" idx="10"/>
          </p:nvPr>
        </p:nvSpPr>
        <p:spPr/>
        <p:txBody>
          <a:bodyPr/>
          <a:lstStyle/>
          <a:p>
            <a:r>
              <a:rPr lang="en-US" dirty="0" smtClean="0"/>
              <a:t>Grading and Identity Standards</a:t>
            </a:r>
            <a:endParaRPr lang="en-US" dirty="0"/>
          </a:p>
        </p:txBody>
      </p:sp>
      <p:sp>
        <p:nvSpPr>
          <p:cNvPr id="5" name="Date Placeholder 4"/>
          <p:cNvSpPr>
            <a:spLocks noGrp="1"/>
          </p:cNvSpPr>
          <p:nvPr>
            <p:ph type="dt" idx="11"/>
          </p:nvPr>
        </p:nvSpPr>
        <p:spPr>
          <a:xfrm>
            <a:off x="2971800" y="0"/>
            <a:ext cx="3884614"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020232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Often</a:t>
            </a:r>
            <a:r>
              <a:rPr lang="en-US" baseline="0" dirty="0" smtClean="0"/>
              <a:t> responsibilities for grading are shared by State Departments of Agriculture. The uniform standards are formed nationally by experts within the specific category. Commodities are usually graded at point of shipment but can sometimes be graded at the destination. Because the food industry is so large the federal government relies on state agencies to assist in regulating standards. The state board of animal health often has the same responsibilities as the USDA. </a:t>
            </a:r>
            <a:endParaRPr lang="en-US" dirty="0"/>
          </a:p>
        </p:txBody>
      </p:sp>
      <p:sp>
        <p:nvSpPr>
          <p:cNvPr id="4" name="Header Placeholder 3"/>
          <p:cNvSpPr>
            <a:spLocks noGrp="1"/>
          </p:cNvSpPr>
          <p:nvPr>
            <p:ph type="hdr" sz="quarter" idx="10"/>
          </p:nvPr>
        </p:nvSpPr>
        <p:spPr/>
        <p:txBody>
          <a:bodyPr/>
          <a:lstStyle/>
          <a:p>
            <a:r>
              <a:rPr lang="en-US" dirty="0" smtClean="0"/>
              <a:t>Grading and Identity Standards</a:t>
            </a:r>
            <a:endParaRPr lang="en-US" dirty="0"/>
          </a:p>
        </p:txBody>
      </p:sp>
      <p:sp>
        <p:nvSpPr>
          <p:cNvPr id="5" name="Date Placeholder 4"/>
          <p:cNvSpPr>
            <a:spLocks noGrp="1"/>
          </p:cNvSpPr>
          <p:nvPr>
            <p:ph type="dt" idx="11"/>
          </p:nvPr>
        </p:nvSpPr>
        <p:spPr>
          <a:xfrm>
            <a:off x="3048000" y="0"/>
            <a:ext cx="3808413"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1246303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Factors used in grading vary among </a:t>
            </a:r>
            <a:r>
              <a:rPr lang="en-US" dirty="0" smtClean="0"/>
              <a:t>commodities. </a:t>
            </a:r>
            <a:r>
              <a:rPr lang="en-US" dirty="0" smtClean="0"/>
              <a:t>C</a:t>
            </a:r>
            <a:r>
              <a:rPr lang="en-US" baseline="0" dirty="0" smtClean="0"/>
              <a:t>olor </a:t>
            </a:r>
            <a:r>
              <a:rPr lang="en-US" baseline="0" dirty="0" smtClean="0"/>
              <a:t>standards </a:t>
            </a:r>
            <a:r>
              <a:rPr lang="en-US" baseline="0" dirty="0" smtClean="0"/>
              <a:t>are used to assess quality levels of fruits </a:t>
            </a:r>
            <a:r>
              <a:rPr lang="en-US" baseline="0" dirty="0" smtClean="0"/>
              <a:t>and </a:t>
            </a:r>
            <a:r>
              <a:rPr lang="en-US" baseline="0" dirty="0" smtClean="0"/>
              <a:t>vegetables. Defects, such as peels and </a:t>
            </a:r>
            <a:r>
              <a:rPr lang="en-US" baseline="0" dirty="0" smtClean="0"/>
              <a:t>seeds, </a:t>
            </a:r>
            <a:r>
              <a:rPr lang="en-US" baseline="0" dirty="0" smtClean="0"/>
              <a:t>are considered. </a:t>
            </a:r>
            <a:r>
              <a:rPr lang="en-US" baseline="0" dirty="0" smtClean="0"/>
              <a:t>The consistency of tomato catsup </a:t>
            </a:r>
            <a:r>
              <a:rPr lang="en-US" baseline="0" dirty="0" smtClean="0"/>
              <a:t>is also a factor in grades</a:t>
            </a:r>
            <a:r>
              <a:rPr lang="en-US" baseline="0" dirty="0" smtClean="0"/>
              <a:t>. </a:t>
            </a:r>
            <a:endParaRPr lang="en-US" dirty="0"/>
          </a:p>
        </p:txBody>
      </p:sp>
      <p:sp>
        <p:nvSpPr>
          <p:cNvPr id="4" name="Header Placeholder 3"/>
          <p:cNvSpPr>
            <a:spLocks noGrp="1"/>
          </p:cNvSpPr>
          <p:nvPr>
            <p:ph type="hdr" sz="quarter" idx="10"/>
          </p:nvPr>
        </p:nvSpPr>
        <p:spPr/>
        <p:txBody>
          <a:bodyPr/>
          <a:lstStyle/>
          <a:p>
            <a:r>
              <a:rPr lang="en-US" dirty="0" smtClean="0"/>
              <a:t>Grading and Identity Standards</a:t>
            </a:r>
            <a:endParaRPr lang="en-US" dirty="0"/>
          </a:p>
        </p:txBody>
      </p:sp>
      <p:sp>
        <p:nvSpPr>
          <p:cNvPr id="5" name="Date Placeholder 4"/>
          <p:cNvSpPr>
            <a:spLocks noGrp="1"/>
          </p:cNvSpPr>
          <p:nvPr>
            <p:ph type="dt" idx="11"/>
          </p:nvPr>
        </p:nvSpPr>
        <p:spPr>
          <a:xfrm>
            <a:off x="2971800" y="0"/>
            <a:ext cx="3884613"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610249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standard of identity with potato chips. </a:t>
            </a:r>
            <a:r>
              <a:rPr lang="en-US" baseline="0" smtClean="0"/>
              <a:t>For </a:t>
            </a:r>
            <a:r>
              <a:rPr lang="en-US" baseline="0" smtClean="0"/>
              <a:t>instance, </a:t>
            </a:r>
            <a:r>
              <a:rPr lang="en-US" baseline="0" dirty="0" smtClean="0"/>
              <a:t>products made with dried potatoes are called potato crisps not potato chips. In the 1970’s standards were modified to include additional ingredients or changes to attract consumers. The modified product must still meet the minimum requirements, cannot be nutritionally inferior, and must still posses similar performance characteristics. </a:t>
            </a:r>
            <a:endParaRPr lang="en-US" dirty="0"/>
          </a:p>
        </p:txBody>
      </p:sp>
      <p:sp>
        <p:nvSpPr>
          <p:cNvPr id="4" name="Header Placeholder 3"/>
          <p:cNvSpPr>
            <a:spLocks noGrp="1"/>
          </p:cNvSpPr>
          <p:nvPr>
            <p:ph type="hdr" sz="quarter" idx="10"/>
          </p:nvPr>
        </p:nvSpPr>
        <p:spPr/>
        <p:txBody>
          <a:bodyPr/>
          <a:lstStyle/>
          <a:p>
            <a:r>
              <a:rPr lang="en-US" dirty="0" smtClean="0"/>
              <a:t>Grading and Identity Standards</a:t>
            </a:r>
            <a:endParaRPr lang="en-US" dirty="0"/>
          </a:p>
        </p:txBody>
      </p:sp>
      <p:sp>
        <p:nvSpPr>
          <p:cNvPr id="5" name="Date Placeholder 4"/>
          <p:cNvSpPr>
            <a:spLocks noGrp="1"/>
          </p:cNvSpPr>
          <p:nvPr>
            <p:ph type="dt" idx="11"/>
          </p:nvPr>
        </p:nvSpPr>
        <p:spPr>
          <a:xfrm>
            <a:off x="2971800" y="0"/>
            <a:ext cx="3884613"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998338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 of Identities</a:t>
            </a:r>
            <a:r>
              <a:rPr lang="en-US" baseline="0" dirty="0" smtClean="0"/>
              <a:t> allow for producers, processors</a:t>
            </a:r>
            <a:r>
              <a:rPr lang="en-US" baseline="0" smtClean="0"/>
              <a:t>, retailers, </a:t>
            </a:r>
            <a:r>
              <a:rPr lang="en-US" baseline="0" dirty="0" smtClean="0"/>
              <a:t>and consumers to make informed decisions about food products. </a:t>
            </a:r>
            <a:endParaRPr lang="en-US" dirty="0"/>
          </a:p>
        </p:txBody>
      </p:sp>
      <p:sp>
        <p:nvSpPr>
          <p:cNvPr id="4" name="Header Placeholder 3"/>
          <p:cNvSpPr>
            <a:spLocks noGrp="1"/>
          </p:cNvSpPr>
          <p:nvPr>
            <p:ph type="hdr" sz="quarter" idx="10"/>
          </p:nvPr>
        </p:nvSpPr>
        <p:spPr/>
        <p:txBody>
          <a:bodyPr/>
          <a:lstStyle/>
          <a:p>
            <a:r>
              <a:rPr lang="en-US" dirty="0" smtClean="0"/>
              <a:t>Grading and Identity Standards</a:t>
            </a:r>
            <a:endParaRPr lang="en-US" dirty="0"/>
          </a:p>
        </p:txBody>
      </p:sp>
      <p:sp>
        <p:nvSpPr>
          <p:cNvPr id="5" name="Date Placeholder 4"/>
          <p:cNvSpPr>
            <a:spLocks noGrp="1"/>
          </p:cNvSpPr>
          <p:nvPr>
            <p:ph type="dt" idx="11"/>
          </p:nvPr>
        </p:nvSpPr>
        <p:spPr>
          <a:xfrm>
            <a:off x="3048000" y="0"/>
            <a:ext cx="3808413" cy="457200"/>
          </a:xfrm>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4.3 Processing for Quality </a:t>
            </a:r>
            <a:r>
              <a:rPr lang="en-US" dirty="0">
                <a:latin typeface="Arial" pitchFamily="34" charset="0"/>
                <a:cs typeface="Arial" pitchFamily="34" charset="0"/>
              </a:rPr>
              <a:t>&amp;</a:t>
            </a:r>
            <a:r>
              <a:rPr lang="en-US" dirty="0" smtClean="0">
                <a:latin typeface="Arial" pitchFamily="34" charset="0"/>
                <a:cs typeface="Arial" pitchFamily="34" charset="0"/>
              </a:rPr>
              <a:t> Safety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616890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9</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Grading and Identity Standards</a:t>
            </a:r>
            <a:endParaRPr lang="en-US" dirty="0"/>
          </a:p>
        </p:txBody>
      </p:sp>
      <p:sp>
        <p:nvSpPr>
          <p:cNvPr id="7" name="Date Placeholder 6"/>
          <p:cNvSpPr>
            <a:spLocks noGrp="1"/>
          </p:cNvSpPr>
          <p:nvPr>
            <p:ph type="dt" idx="13"/>
          </p:nvPr>
        </p:nvSpPr>
        <p:spPr>
          <a:xfrm>
            <a:off x="3200400" y="0"/>
            <a:ext cx="3656013" cy="457200"/>
          </a:xfrm>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4.3 Processing for Quality &amp; Safety </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eb.utk.edu/~jmount/Classes/490/Notes/STD&amp;GRADE.ht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www.ams.usda.gov/AMSv1.0/getfile?dDocName=STELPRD310564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Grading and Identity Standards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4 – Lesson</a:t>
            </a:r>
            <a:r>
              <a:rPr kumimoji="0" lang="en-US" sz="32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4.3 Processing for Quality and Safety</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Standards</a:t>
            </a:r>
            <a:endParaRPr lang="en-US" dirty="0"/>
          </a:p>
        </p:txBody>
      </p:sp>
      <p:sp>
        <p:nvSpPr>
          <p:cNvPr id="6" name="Content Placeholder 5"/>
          <p:cNvSpPr>
            <a:spLocks noGrp="1"/>
          </p:cNvSpPr>
          <p:nvPr>
            <p:ph idx="1"/>
          </p:nvPr>
        </p:nvSpPr>
        <p:spPr/>
        <p:txBody>
          <a:bodyPr/>
          <a:lstStyle/>
          <a:p>
            <a:r>
              <a:rPr lang="en-US" dirty="0"/>
              <a:t>M</a:t>
            </a:r>
            <a:r>
              <a:rPr lang="en-US" dirty="0" smtClean="0"/>
              <a:t>inimum requirements</a:t>
            </a:r>
          </a:p>
          <a:p>
            <a:r>
              <a:rPr lang="en-US" dirty="0" smtClean="0"/>
              <a:t>Fair marketing</a:t>
            </a:r>
          </a:p>
          <a:p>
            <a:r>
              <a:rPr lang="en-US" dirty="0" smtClean="0"/>
              <a:t>Consistency</a:t>
            </a:r>
          </a:p>
          <a:p>
            <a:r>
              <a:rPr lang="en-US" dirty="0"/>
              <a:t>C</a:t>
            </a:r>
            <a:r>
              <a:rPr lang="en-US" dirty="0" smtClean="0"/>
              <a:t>ategories</a:t>
            </a:r>
          </a:p>
          <a:p>
            <a:pPr lvl="1"/>
            <a:r>
              <a:rPr lang="en-US" dirty="0" smtClean="0"/>
              <a:t>Standard of grade</a:t>
            </a:r>
          </a:p>
          <a:p>
            <a:pPr lvl="1"/>
            <a:r>
              <a:rPr lang="en-US" dirty="0" smtClean="0"/>
              <a:t>Standard of identity</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9200" y="3543958"/>
            <a:ext cx="3048000" cy="3048000"/>
          </a:xfrm>
          <a:prstGeom prst="rect">
            <a:avLst/>
          </a:prstGeom>
        </p:spPr>
      </p:pic>
    </p:spTree>
    <p:extLst>
      <p:ext uri="{BB962C8B-B14F-4D97-AF65-F5344CB8AC3E}">
        <p14:creationId xmlns:p14="http://schemas.microsoft.com/office/powerpoint/2010/main" val="294485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Grading Standards</a:t>
            </a:r>
            <a:endParaRPr lang="en-US" dirty="0"/>
          </a:p>
        </p:txBody>
      </p:sp>
      <p:sp>
        <p:nvSpPr>
          <p:cNvPr id="3" name="Content Placeholder 2"/>
          <p:cNvSpPr>
            <a:spLocks noGrp="1"/>
          </p:cNvSpPr>
          <p:nvPr>
            <p:ph idx="1"/>
          </p:nvPr>
        </p:nvSpPr>
        <p:spPr/>
        <p:txBody>
          <a:bodyPr/>
          <a:lstStyle/>
          <a:p>
            <a:r>
              <a:rPr lang="en-US" dirty="0" smtClean="0"/>
              <a:t>USDA responsible for monitoring</a:t>
            </a:r>
          </a:p>
          <a:p>
            <a:r>
              <a:rPr lang="en-US" dirty="0" smtClean="0"/>
              <a:t>Voluntary not required</a:t>
            </a:r>
          </a:p>
          <a:p>
            <a:r>
              <a:rPr lang="en-US" dirty="0" smtClean="0"/>
              <a:t>Paid for by industry</a:t>
            </a:r>
          </a:p>
          <a:p>
            <a:r>
              <a:rPr lang="en-US" dirty="0" smtClean="0"/>
              <a:t>Commonly seen in meat, dairy, and eggs</a:t>
            </a:r>
          </a:p>
          <a:p>
            <a:r>
              <a:rPr lang="en-US" dirty="0" smtClean="0"/>
              <a:t>Assist consumers in identifying consistent products</a:t>
            </a:r>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1183937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Grading Standards</a:t>
            </a:r>
            <a:endParaRPr lang="en-US" dirty="0"/>
          </a:p>
        </p:txBody>
      </p:sp>
      <p:sp>
        <p:nvSpPr>
          <p:cNvPr id="3" name="Content Placeholder 2"/>
          <p:cNvSpPr>
            <a:spLocks noGrp="1"/>
          </p:cNvSpPr>
          <p:nvPr>
            <p:ph idx="1"/>
          </p:nvPr>
        </p:nvSpPr>
        <p:spPr/>
        <p:txBody>
          <a:bodyPr/>
          <a:lstStyle/>
          <a:p>
            <a:r>
              <a:rPr lang="en-US" dirty="0" smtClean="0"/>
              <a:t>A product is judged by parameters to fit into a category</a:t>
            </a:r>
          </a:p>
          <a:p>
            <a:r>
              <a:rPr lang="en-US" dirty="0" smtClean="0"/>
              <a:t>Rates commodities by quality</a:t>
            </a:r>
          </a:p>
          <a:p>
            <a:r>
              <a:rPr lang="en-US" dirty="0" smtClean="0"/>
              <a:t>Grades are based on uniform standards.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035742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Grading Standards</a:t>
            </a:r>
            <a:endParaRPr lang="en-US" dirty="0"/>
          </a:p>
        </p:txBody>
      </p:sp>
      <p:sp>
        <p:nvSpPr>
          <p:cNvPr id="3" name="Content Placeholder 2"/>
          <p:cNvSpPr>
            <a:spLocks noGrp="1"/>
          </p:cNvSpPr>
          <p:nvPr>
            <p:ph idx="1"/>
          </p:nvPr>
        </p:nvSpPr>
        <p:spPr/>
        <p:txBody>
          <a:bodyPr/>
          <a:lstStyle/>
          <a:p>
            <a:r>
              <a:rPr lang="en-US" dirty="0" smtClean="0"/>
              <a:t>Factors vary based on commodity</a:t>
            </a:r>
          </a:p>
          <a:p>
            <a:pPr lvl="1"/>
            <a:r>
              <a:rPr lang="en-US" dirty="0" smtClean="0"/>
              <a:t>Color</a:t>
            </a:r>
          </a:p>
          <a:p>
            <a:pPr lvl="1"/>
            <a:r>
              <a:rPr lang="en-US" dirty="0" smtClean="0"/>
              <a:t>Defects</a:t>
            </a:r>
          </a:p>
          <a:p>
            <a:pPr lvl="1"/>
            <a:r>
              <a:rPr lang="en-US" dirty="0" smtClean="0"/>
              <a:t>Consistency</a:t>
            </a:r>
          </a:p>
          <a:p>
            <a:pPr lvl="1"/>
            <a:r>
              <a:rPr lang="en-US" dirty="0" smtClean="0"/>
              <a:t>Flavor</a:t>
            </a:r>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0350" y="4258489"/>
            <a:ext cx="3543300" cy="23622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163280">
            <a:off x="6430573" y="2641507"/>
            <a:ext cx="1534363" cy="1818742"/>
          </a:xfrm>
          <a:prstGeom prst="rect">
            <a:avLst/>
          </a:prstGeom>
        </p:spPr>
      </p:pic>
    </p:spTree>
    <p:extLst>
      <p:ext uri="{BB962C8B-B14F-4D97-AF65-F5344CB8AC3E}">
        <p14:creationId xmlns:p14="http://schemas.microsoft.com/office/powerpoint/2010/main" val="3836760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of Identity</a:t>
            </a:r>
            <a:endParaRPr lang="en-US" dirty="0"/>
          </a:p>
        </p:txBody>
      </p:sp>
      <p:sp>
        <p:nvSpPr>
          <p:cNvPr id="3" name="Content Placeholder 2"/>
          <p:cNvSpPr>
            <a:spLocks noGrp="1"/>
          </p:cNvSpPr>
          <p:nvPr>
            <p:ph idx="1"/>
          </p:nvPr>
        </p:nvSpPr>
        <p:spPr/>
        <p:txBody>
          <a:bodyPr/>
          <a:lstStyle/>
          <a:p>
            <a:r>
              <a:rPr lang="en-US" dirty="0" smtClean="0"/>
              <a:t>FDA is responsible for enforcing</a:t>
            </a:r>
          </a:p>
          <a:p>
            <a:r>
              <a:rPr lang="en-US" dirty="0" smtClean="0"/>
              <a:t>Products MUST meet the standard</a:t>
            </a:r>
          </a:p>
          <a:p>
            <a:r>
              <a:rPr lang="en-US" dirty="0" smtClean="0"/>
              <a:t>Minimum requirements must be met</a:t>
            </a:r>
          </a:p>
          <a:p>
            <a:r>
              <a:rPr lang="en-US" dirty="0"/>
              <a:t>Some foods are </a:t>
            </a:r>
            <a:r>
              <a:rPr lang="en-US" dirty="0" smtClean="0"/>
              <a:t>modified</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13275973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of Identity</a:t>
            </a:r>
            <a:endParaRPr lang="en-US" dirty="0"/>
          </a:p>
        </p:txBody>
      </p:sp>
      <p:sp>
        <p:nvSpPr>
          <p:cNvPr id="3" name="Content Placeholder 2"/>
          <p:cNvSpPr>
            <a:spLocks noGrp="1"/>
          </p:cNvSpPr>
          <p:nvPr>
            <p:ph idx="1"/>
          </p:nvPr>
        </p:nvSpPr>
        <p:spPr/>
        <p:txBody>
          <a:bodyPr/>
          <a:lstStyle/>
          <a:p>
            <a:r>
              <a:rPr lang="en-US" dirty="0" smtClean="0"/>
              <a:t>Gives farmers goals</a:t>
            </a:r>
          </a:p>
          <a:p>
            <a:r>
              <a:rPr lang="en-US" dirty="0" smtClean="0"/>
              <a:t>Provides fair pricing</a:t>
            </a:r>
          </a:p>
          <a:p>
            <a:r>
              <a:rPr lang="en-US" dirty="0" smtClean="0"/>
              <a:t>Inform consumers</a:t>
            </a:r>
          </a:p>
          <a:p>
            <a:pPr marL="457200" lvl="1"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6977" y="3124200"/>
            <a:ext cx="3886200" cy="2592824"/>
          </a:xfrm>
          <a:prstGeom prst="rect">
            <a:avLst/>
          </a:prstGeom>
        </p:spPr>
      </p:pic>
    </p:spTree>
    <p:extLst>
      <p:ext uri="{BB962C8B-B14F-4D97-AF65-F5344CB8AC3E}">
        <p14:creationId xmlns:p14="http://schemas.microsoft.com/office/powerpoint/2010/main" val="1119254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a:bodyPr>
          <a:lstStyle/>
          <a:p>
            <a:pPr marL="457200" indent="-457200">
              <a:buNone/>
            </a:pPr>
            <a:r>
              <a:rPr lang="en-US" dirty="0"/>
              <a:t>University of Tennessee, Knoxville. </a:t>
            </a:r>
            <a:r>
              <a:rPr lang="en-US" i="1" dirty="0"/>
              <a:t>Food standards and grading</a:t>
            </a:r>
            <a:r>
              <a:rPr lang="en-US" dirty="0"/>
              <a:t>. </a:t>
            </a:r>
            <a:r>
              <a:rPr lang="en-US" dirty="0" smtClean="0"/>
              <a:t>Retrieved </a:t>
            </a:r>
            <a:r>
              <a:rPr lang="en-US" dirty="0"/>
              <a:t>from </a:t>
            </a:r>
            <a:r>
              <a:rPr lang="en-US" dirty="0">
                <a:hlinkClick r:id="rId3"/>
              </a:rPr>
              <a:t>http://web.utk.edu/~jmount/Classes/490/Notes/STD&amp;GRADE.htm</a:t>
            </a:r>
            <a:r>
              <a:rPr lang="en-US" dirty="0"/>
              <a:t> </a:t>
            </a:r>
          </a:p>
          <a:p>
            <a:pPr marL="457200" indent="-457200">
              <a:buNone/>
            </a:pPr>
            <a:r>
              <a:rPr lang="en-US" dirty="0"/>
              <a:t>USDA. (1992). </a:t>
            </a:r>
            <a:r>
              <a:rPr lang="en-US" i="1" dirty="0"/>
              <a:t>Grading manual for tomato catsup</a:t>
            </a:r>
            <a:r>
              <a:rPr lang="en-US" dirty="0"/>
              <a:t>. </a:t>
            </a:r>
            <a:r>
              <a:rPr lang="en-US" smtClean="0"/>
              <a:t>Retrieved </a:t>
            </a:r>
            <a:r>
              <a:rPr lang="en-US" dirty="0"/>
              <a:t>from </a:t>
            </a:r>
            <a:r>
              <a:rPr lang="en-US" dirty="0">
                <a:hlinkClick r:id="rId4"/>
              </a:rPr>
              <a:t>http://www.ams.usda.gov/AMSv1.0/getfile?dDocName=STELPRD3105648</a:t>
            </a:r>
            <a:r>
              <a:rPr lang="en-US" dirty="0"/>
              <a:t> </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86484535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14</TotalTime>
  <Words>777</Words>
  <Application>Microsoft Office PowerPoint</Application>
  <PresentationFormat>On-screen Show (4:3)</PresentationFormat>
  <Paragraphs>99</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NRE_PowerPoint_Template</vt:lpstr>
      <vt:lpstr>PowerPoint Presentation</vt:lpstr>
      <vt:lpstr>Grading and Identity Standards</vt:lpstr>
      <vt:lpstr>Standards</vt:lpstr>
      <vt:lpstr>Quality Grading Standards</vt:lpstr>
      <vt:lpstr>Quality Grading Standards</vt:lpstr>
      <vt:lpstr>Quality Grading Standards</vt:lpstr>
      <vt:lpstr>Standard of Identity</vt:lpstr>
      <vt:lpstr>Standard of Identity</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Grading and Identity Standards</dc:title>
  <dc:subject>FSS - Lesson 4.3 Processing for Quality and Safety</dc:subject>
  <dc:creator>Leslie Fairchild</dc:creator>
  <cp:lastModifiedBy>Marlene Jansen</cp:lastModifiedBy>
  <cp:revision>5</cp:revision>
  <dcterms:created xsi:type="dcterms:W3CDTF">2015-02-09T20:39:06Z</dcterms:created>
  <dcterms:modified xsi:type="dcterms:W3CDTF">2015-09-03T18:36:43Z</dcterms:modified>
</cp:coreProperties>
</file>