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72" r:id="rId4"/>
    <p:sldId id="273" r:id="rId5"/>
    <p:sldId id="274" r:id="rId6"/>
    <p:sldId id="275" r:id="rId7"/>
    <p:sldId id="276" r:id="rId8"/>
    <p:sldId id="277" r:id="rId9"/>
    <p:sldId id="278" r:id="rId10"/>
    <p:sldId id="282" r:id="rId11"/>
    <p:sldId id="279" r:id="rId12"/>
    <p:sldId id="280" r:id="rId13"/>
    <p:sldId id="281"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5"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71097" autoAdjust="0"/>
  </p:normalViewPr>
  <p:slideViewPr>
    <p:cSldViewPr>
      <p:cViewPr varScale="1">
        <p:scale>
          <a:sx n="65" d="100"/>
          <a:sy n="65" d="100"/>
        </p:scale>
        <p:origin x="2154"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80" d="100"/>
          <a:sy n="80" d="100"/>
        </p:scale>
        <p:origin x="1987" y="-811"/>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Food Preservation</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Food Preservation</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4.2 Processing for Preservation </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Food Preservation</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Conduction</a:t>
            </a:r>
            <a:r>
              <a:rPr lang="en-US" baseline="0" dirty="0" smtClean="0"/>
              <a:t> is used when the food cannot move in the can, conduction is the transfer of heat between adjacent materials which are usually solids. Convection is used mainly in liquids, convection is the transfer of heat through a medium like water or air.  </a:t>
            </a:r>
          </a:p>
          <a:p>
            <a:r>
              <a:rPr lang="en-US" baseline="0" dirty="0" smtClean="0"/>
              <a:t>In conduction the cold point (the last point in the food to reach desired temperature) is the center of the can, in convection the cold point is below the center point because the colder the liquid the more dense, the cold liquid will sink toward bottom. </a:t>
            </a:r>
          </a:p>
          <a:p>
            <a:endParaRPr lang="en-US" baseline="0" dirty="0" smtClean="0"/>
          </a:p>
          <a:p>
            <a:r>
              <a:rPr lang="en-US" baseline="0" dirty="0" smtClean="0"/>
              <a:t>A thermal death curve is a line plotted on a graph telling food scientists what length of time a certain food must be cooked at a given temperature to kill a specific microbe. </a:t>
            </a:r>
          </a:p>
          <a:p>
            <a:endParaRPr lang="en-US" baseline="0" dirty="0" smtClean="0"/>
          </a:p>
          <a:p>
            <a:r>
              <a:rPr lang="en-US" baseline="0" dirty="0" smtClean="0"/>
              <a:t>The components of the food determine what is the best method of processing. The ingredients affect the safety of the microbes and the transfer of heat energy. The pH determines the types of microorganisms that are common for specific food products. Microorganisms that inhabit low acid foods (high pH) can kill a person. They most be processed at temperatures significant enough to kill the microorganisms.</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011622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smtClean="0"/>
              <a:t>Refrigeration changes the quality of food the least,</a:t>
            </a:r>
            <a:r>
              <a:rPr lang="en-US" baseline="0" dirty="0" smtClean="0"/>
              <a:t> but does not extend the shelf life as long as freezing.</a:t>
            </a:r>
            <a:endParaRPr lang="en-US" dirty="0" smtClean="0"/>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smtClean="0"/>
              <a:t>Freezing allows for an increased shelf life. Instead of a few days for meat to be fresh, freezing adds weeks and sometimes months.</a:t>
            </a:r>
          </a:p>
          <a:p>
            <a:pPr lvl="1"/>
            <a:endParaRPr lang="en-US" dirty="0" smtClean="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1031406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Manipulating pH raises or lowers</a:t>
            </a:r>
            <a:r>
              <a:rPr lang="en-US" baseline="0" dirty="0" smtClean="0"/>
              <a:t> the pH in order to denature or inactivate enzymes.</a:t>
            </a:r>
          </a:p>
          <a:p>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2105172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food is irradiated, it</a:t>
            </a:r>
            <a:r>
              <a:rPr lang="en-US" baseline="0" dirty="0" smtClean="0"/>
              <a:t> is exposed to radiant energy causing chemical changes in the molecules resulting death of a large percentage of microbes and slowing growth of others. </a:t>
            </a:r>
            <a:r>
              <a:rPr lang="en-US" dirty="0" smtClean="0"/>
              <a:t>Irradiation increases</a:t>
            </a:r>
            <a:r>
              <a:rPr lang="en-US" baseline="0" dirty="0" smtClean="0"/>
              <a:t> free radicals which already exist in the food product. </a:t>
            </a:r>
          </a:p>
          <a:p>
            <a:endParaRPr lang="en-US" baseline="0" dirty="0" smtClean="0"/>
          </a:p>
          <a:p>
            <a:r>
              <a:rPr lang="en-US" baseline="0" dirty="0" smtClean="0"/>
              <a:t>Packaging must protect food from damage, dispense food as required, protect food from outside factors, and identify the product. Packaging must do all the previous mentioned things without affecting the food product.</a:t>
            </a:r>
          </a:p>
          <a:p>
            <a:endParaRPr lang="en-US" baseline="0" dirty="0" smtClean="0"/>
          </a:p>
          <a:p>
            <a:r>
              <a:rPr lang="en-US" baseline="0" dirty="0" smtClean="0"/>
              <a:t>Biotechnology is manipulating plants and animals to change and/or improve them. Biotechnology raises concerns with consumers as well. For instance, scientists developed a tomato that could withstand colder temperatures by adding an anti-freezing gene from flounder. An interesting question arose, can these tomatoes be included in a vegetarian diet? Ask students for their opinions.</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3239638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14</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Food Preservation</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Food Preservation</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smtClean="0"/>
              <a:t>Food Preservation </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1643496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Water activity</a:t>
            </a:r>
            <a:r>
              <a:rPr lang="en-US" baseline="0" dirty="0" smtClean="0"/>
              <a:t> is the measure of available water in a food product. Food scientists measure water activity with hygrometers. </a:t>
            </a:r>
            <a:r>
              <a:rPr lang="en-US" dirty="0" smtClean="0"/>
              <a:t>When</a:t>
            </a:r>
            <a:r>
              <a:rPr lang="en-US" baseline="0" dirty="0" smtClean="0"/>
              <a:t> you remove free water from a food, growth of spoilage microorganisms is inhibited or eliminated. Enzymatic activity responsible for spoilage is slowed or stopped.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Pure water is 1.00a</a:t>
            </a:r>
            <a:r>
              <a:rPr lang="en-US" baseline="-25000" dirty="0" smtClean="0"/>
              <a:t>w</a:t>
            </a:r>
            <a:r>
              <a:rPr lang="en-US" baseline="0" dirty="0" smtClean="0"/>
              <a:t>. Most microbes stop growing when the </a:t>
            </a:r>
            <a:r>
              <a:rPr lang="en-US" dirty="0" smtClean="0"/>
              <a:t>a</a:t>
            </a:r>
            <a:r>
              <a:rPr lang="en-US" baseline="-25000" dirty="0" smtClean="0"/>
              <a:t>w</a:t>
            </a:r>
            <a:r>
              <a:rPr lang="en-US" baseline="0" dirty="0" smtClean="0"/>
              <a:t> is between .70</a:t>
            </a:r>
            <a:r>
              <a:rPr lang="en-US" dirty="0" smtClean="0"/>
              <a:t>a</a:t>
            </a:r>
            <a:r>
              <a:rPr lang="en-US" baseline="-25000" dirty="0" smtClean="0"/>
              <a:t>w</a:t>
            </a:r>
            <a:r>
              <a:rPr lang="en-US" baseline="0" dirty="0" smtClean="0"/>
              <a:t> and .85</a:t>
            </a:r>
            <a:r>
              <a:rPr lang="en-US" dirty="0" smtClean="0"/>
              <a:t>a</a:t>
            </a:r>
            <a:r>
              <a:rPr lang="en-US" baseline="-25000" dirty="0" smtClean="0"/>
              <a:t>w </a:t>
            </a:r>
            <a:r>
              <a:rPr lang="en-US" baseline="0" dirty="0" smtClean="0"/>
              <a:t> That doesn’t mean the microbes die, they just become dormant. When the water activity returns to viable levels, microbes will begin to grow again. </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64237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main function of dehydration is protection from spoilage. There are benefits to consumers, such as food is lighter and takes up less space, less costly to store, and saves time in the kitchen by providing taste and texture of fresh food products much more quickly than traditional cooking. Some foods are used in their dry state (raisins and prunes), while others are designed to be reconstituted. The water is added back into the dried product to return it to its prior state. </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3423810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Benefits of concentrates include that they</a:t>
            </a:r>
            <a:r>
              <a:rPr lang="en-US" baseline="0" dirty="0" smtClean="0"/>
              <a:t> are</a:t>
            </a:r>
            <a:r>
              <a:rPr lang="en-US" dirty="0" smtClean="0"/>
              <a:t> more economical to ship, extend</a:t>
            </a:r>
            <a:r>
              <a:rPr lang="en-US" baseline="0" dirty="0" smtClean="0"/>
              <a:t> shelf-life, and are used in the industry as a step to simplify handling for other processes like dehydration. Problems with concentrates include quality changes (often have cooked flavors and color changes), sugar crystal formation, denaturation of proteins, and a higher risk of foodborne illness.</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286634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As soon as chilled foods are brought back to viable temperatures the rate of the spoilage process will increase.</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911365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Blanching is</a:t>
            </a:r>
            <a:r>
              <a:rPr lang="en-US" baseline="0" dirty="0" smtClean="0"/>
              <a:t> used as a process to prepare food for further processing. Blanching is placing food in boiling water or steam for a short period to denature enzymes. </a:t>
            </a:r>
          </a:p>
          <a:p>
            <a:endParaRPr lang="en-US" baseline="0" dirty="0" smtClean="0"/>
          </a:p>
          <a:p>
            <a:r>
              <a:rPr lang="en-US" baseline="0" dirty="0" smtClean="0"/>
              <a:t>Pasteurization is a low-heat treatment that slows the growth of pathogenic microorganisms and halts enzyme activity. </a:t>
            </a:r>
          </a:p>
          <a:p>
            <a:endParaRPr lang="en-US" baseline="0" dirty="0" smtClean="0"/>
          </a:p>
          <a:p>
            <a:r>
              <a:rPr lang="en-US" baseline="0" dirty="0" smtClean="0"/>
              <a:t>Canning food destroys microbes so there is no growth of microbes in the canned environment. </a:t>
            </a:r>
          </a:p>
          <a:p>
            <a:endParaRPr lang="en-US" baseline="0" dirty="0" smtClean="0"/>
          </a:p>
          <a:p>
            <a:r>
              <a:rPr lang="en-US" baseline="0" dirty="0" smtClean="0"/>
              <a:t>Sterilization kills ALL microorganisms using wet heat. Sterilization is intense and would make most foods inedible so it is limited to foods that are in pureed or liquid form.</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1226846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Conduction</a:t>
            </a:r>
            <a:r>
              <a:rPr lang="en-US" baseline="0" dirty="0" smtClean="0"/>
              <a:t> is used when the food cannot move in the can, conduction is the transfer of heat between adjacent materials which are usually solids. Convection is used mainly in liquids, convection is the transfer of heat through a medium like water or air.  </a:t>
            </a:r>
          </a:p>
          <a:p>
            <a:r>
              <a:rPr lang="en-US" baseline="0" dirty="0" smtClean="0"/>
              <a:t>In conduction the cold point (the last point in the food to reach desired temperature) is the center of the can, in convection the cold point is below the center point because the colder the liquid the more dense, the cold liquid will sink toward bottom. </a:t>
            </a:r>
          </a:p>
          <a:p>
            <a:endParaRPr lang="en-US" baseline="0" dirty="0" smtClean="0"/>
          </a:p>
          <a:p>
            <a:r>
              <a:rPr lang="en-US" baseline="0" dirty="0" smtClean="0"/>
              <a:t>A thermal death curve is a line plotted on a graph telling food scientists what length of time a certain food must be cooked at a given temperature to kill a specific microbe. </a:t>
            </a:r>
          </a:p>
          <a:p>
            <a:endParaRPr lang="en-US" baseline="0" dirty="0" smtClean="0"/>
          </a:p>
          <a:p>
            <a:r>
              <a:rPr lang="en-US" baseline="0" dirty="0" smtClean="0"/>
              <a:t>The components of the food determine what is the best method of processing. The ingredients affect the safety of the microbes and the transfer of heat energy. The pH determines the types of microorganisms that are common for specific food products. Microorganisms that inhabit low acid foods (high pH) can kill a person. They most be processed at temperatures significant enough to kill the microorganisms.</a:t>
            </a:r>
            <a:endParaRPr lang="en-US" dirty="0"/>
          </a:p>
        </p:txBody>
      </p:sp>
      <p:sp>
        <p:nvSpPr>
          <p:cNvPr id="4" name="Header Placeholder 3"/>
          <p:cNvSpPr>
            <a:spLocks noGrp="1"/>
          </p:cNvSpPr>
          <p:nvPr>
            <p:ph type="hdr" sz="quarter" idx="10"/>
          </p:nvPr>
        </p:nvSpPr>
        <p:spPr/>
        <p:txBody>
          <a:bodyPr/>
          <a:lstStyle/>
          <a:p>
            <a:r>
              <a:rPr lang="en-US" dirty="0" smtClean="0"/>
              <a:t>Food Preservation </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348327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Treatment</a:t>
            </a:r>
            <a:endParaRPr lang="en-US" dirty="0"/>
          </a:p>
        </p:txBody>
      </p:sp>
      <p:sp>
        <p:nvSpPr>
          <p:cNvPr id="3" name="Content Placeholder 2"/>
          <p:cNvSpPr>
            <a:spLocks noGrp="1"/>
          </p:cNvSpPr>
          <p:nvPr>
            <p:ph idx="1"/>
          </p:nvPr>
        </p:nvSpPr>
        <p:spPr>
          <a:xfrm>
            <a:off x="457200" y="1770776"/>
            <a:ext cx="8229600" cy="4325224"/>
          </a:xfrm>
        </p:spPr>
        <p:txBody>
          <a:bodyPr>
            <a:normAutofit/>
          </a:bodyPr>
          <a:lstStyle/>
          <a:p>
            <a:r>
              <a:rPr lang="en-US" sz="3600" dirty="0" smtClean="0"/>
              <a:t>Variables to consider (cont.)</a:t>
            </a:r>
          </a:p>
          <a:p>
            <a:pPr lvl="1"/>
            <a:r>
              <a:rPr lang="en-US" sz="3200" dirty="0" smtClean="0"/>
              <a:t>Thermal death curve </a:t>
            </a:r>
          </a:p>
          <a:p>
            <a:pPr lvl="1"/>
            <a:r>
              <a:rPr lang="en-US" sz="3200" dirty="0" smtClean="0"/>
              <a:t>Food components</a:t>
            </a:r>
          </a:p>
          <a:p>
            <a:pPr lvl="2"/>
            <a:r>
              <a:rPr lang="en-US" sz="2800" dirty="0" smtClean="0"/>
              <a:t>pH – determines microorganism types</a:t>
            </a:r>
          </a:p>
          <a:p>
            <a:pPr lvl="2"/>
            <a:r>
              <a:rPr lang="en-US" sz="2800" dirty="0" smtClean="0"/>
              <a:t>Ingredients – affect transfer of heat energy </a:t>
            </a:r>
            <a:endParaRPr lang="en-US" sz="2800"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200" y="4643293"/>
            <a:ext cx="3200400" cy="2078182"/>
          </a:xfrm>
          <a:prstGeom prst="rect">
            <a:avLst/>
          </a:prstGeom>
        </p:spPr>
      </p:pic>
    </p:spTree>
    <p:extLst>
      <p:ext uri="{BB962C8B-B14F-4D97-AF65-F5344CB8AC3E}">
        <p14:creationId xmlns:p14="http://schemas.microsoft.com/office/powerpoint/2010/main" val="11524093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Low-temperature treatment</a:t>
            </a:r>
            <a:endParaRPr lang="en-US" dirty="0"/>
          </a:p>
        </p:txBody>
      </p:sp>
      <p:sp>
        <p:nvSpPr>
          <p:cNvPr id="3" name="Content Placeholder 2"/>
          <p:cNvSpPr>
            <a:spLocks noGrp="1"/>
          </p:cNvSpPr>
          <p:nvPr>
            <p:ph idx="1"/>
          </p:nvPr>
        </p:nvSpPr>
        <p:spPr/>
        <p:txBody>
          <a:bodyPr>
            <a:normAutofit/>
          </a:bodyPr>
          <a:lstStyle/>
          <a:p>
            <a:r>
              <a:rPr lang="en-US" dirty="0" smtClean="0"/>
              <a:t>Transferring heat energy of food by lowering the temperature of food. Also called cold processing.</a:t>
            </a:r>
          </a:p>
          <a:p>
            <a:r>
              <a:rPr lang="en-US" dirty="0" smtClean="0"/>
              <a:t>Slows </a:t>
            </a:r>
            <a:r>
              <a:rPr lang="en-US" dirty="0"/>
              <a:t>the chemical reaction rates in </a:t>
            </a:r>
            <a:r>
              <a:rPr lang="en-US" dirty="0" smtClean="0"/>
              <a:t>foods.</a:t>
            </a:r>
          </a:p>
          <a:p>
            <a:r>
              <a:rPr lang="en-US" dirty="0" smtClean="0"/>
              <a:t>Two methods</a:t>
            </a:r>
          </a:p>
          <a:p>
            <a:pPr lvl="1"/>
            <a:r>
              <a:rPr lang="en-US" dirty="0" smtClean="0"/>
              <a:t>Refrigeration </a:t>
            </a:r>
          </a:p>
          <a:p>
            <a:pPr lvl="1"/>
            <a:r>
              <a:rPr lang="en-US" dirty="0" smtClean="0"/>
              <a:t>Freezing</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119126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Acidity Control</a:t>
            </a:r>
            <a:endParaRPr lang="en-US" dirty="0"/>
          </a:p>
        </p:txBody>
      </p:sp>
      <p:sp>
        <p:nvSpPr>
          <p:cNvPr id="3" name="Content Placeholder 2"/>
          <p:cNvSpPr>
            <a:spLocks noGrp="1"/>
          </p:cNvSpPr>
          <p:nvPr>
            <p:ph idx="1"/>
          </p:nvPr>
        </p:nvSpPr>
        <p:spPr/>
        <p:txBody>
          <a:bodyPr/>
          <a:lstStyle/>
          <a:p>
            <a:r>
              <a:rPr lang="en-US" dirty="0" smtClean="0"/>
              <a:t>Microorganisms require a certain pH to live and reproduce.</a:t>
            </a:r>
          </a:p>
          <a:p>
            <a:r>
              <a:rPr lang="en-US" dirty="0" smtClean="0"/>
              <a:t>Manipulating pH can control microbial growth and enzyme activity.</a:t>
            </a:r>
          </a:p>
          <a:p>
            <a:pPr marL="457200" lvl="1" indent="0">
              <a:buNone/>
            </a:pPr>
            <a:endParaRPr lang="en-US" dirty="0" smtClean="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2205563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Non-Thermal Processing</a:t>
            </a:r>
            <a:endParaRPr lang="en-US" dirty="0"/>
          </a:p>
        </p:txBody>
      </p:sp>
      <p:sp>
        <p:nvSpPr>
          <p:cNvPr id="3" name="Content Placeholder 2"/>
          <p:cNvSpPr>
            <a:spLocks noGrp="1"/>
          </p:cNvSpPr>
          <p:nvPr>
            <p:ph idx="1"/>
          </p:nvPr>
        </p:nvSpPr>
        <p:spPr/>
        <p:txBody>
          <a:bodyPr>
            <a:normAutofit/>
          </a:bodyPr>
          <a:lstStyle/>
          <a:p>
            <a:r>
              <a:rPr lang="en-US" dirty="0" smtClean="0"/>
              <a:t>Processes that do not transfer heat in or out of the food product.</a:t>
            </a:r>
          </a:p>
          <a:p>
            <a:r>
              <a:rPr lang="en-US" dirty="0" smtClean="0"/>
              <a:t>Methods</a:t>
            </a:r>
          </a:p>
          <a:p>
            <a:pPr lvl="1"/>
            <a:r>
              <a:rPr lang="en-US" dirty="0" smtClean="0"/>
              <a:t>Irradiation</a:t>
            </a:r>
          </a:p>
          <a:p>
            <a:pPr lvl="1"/>
            <a:r>
              <a:rPr lang="en-US" dirty="0" smtClean="0"/>
              <a:t>Packaging</a:t>
            </a:r>
          </a:p>
          <a:p>
            <a:pPr lvl="1"/>
            <a:r>
              <a:rPr lang="en-US" smtClean="0"/>
              <a:t>Biotechnology </a:t>
            </a:r>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1395373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a:t>Murano, P. (2003). </a:t>
            </a:r>
            <a:r>
              <a:rPr lang="en-US" i="1" dirty="0"/>
              <a:t>Understanding food 	science and technology</a:t>
            </a:r>
            <a:r>
              <a:rPr lang="en-US" dirty="0"/>
              <a:t>. 	Belmont, CA. 	Wadsworth/Thompson Learning.</a:t>
            </a:r>
          </a:p>
          <a:p>
            <a:r>
              <a:rPr lang="en-US" dirty="0"/>
              <a:t>Ward, J. (2015). </a:t>
            </a:r>
            <a:r>
              <a:rPr lang="en-US" i="1" dirty="0"/>
              <a:t>Principles of food 	science</a:t>
            </a:r>
            <a:r>
              <a:rPr lang="en-US" dirty="0"/>
              <a:t>. (4</a:t>
            </a:r>
            <a:r>
              <a:rPr lang="en-US" baseline="30000" dirty="0"/>
              <a:t>th</a:t>
            </a:r>
            <a:r>
              <a:rPr lang="en-US" dirty="0"/>
              <a:t> </a:t>
            </a:r>
            <a:r>
              <a:rPr lang="en-US" dirty="0" err="1"/>
              <a:t>ed</a:t>
            </a:r>
            <a:r>
              <a:rPr lang="en-US" dirty="0"/>
              <a:t>). Tinley Park, IL: The 	</a:t>
            </a:r>
            <a:r>
              <a:rPr lang="en-US" dirty="0" err="1"/>
              <a:t>Goodheart-Willcox</a:t>
            </a:r>
            <a:r>
              <a:rPr lang="en-US" dirty="0"/>
              <a:t> Company, Inc</a:t>
            </a:r>
            <a:r>
              <a:rPr lang="en-US" dirty="0" smtClean="0"/>
              <a: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Food Preservation</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4 – Lesson </a:t>
            </a:r>
            <a:r>
              <a:rPr lang="en-US" sz="3200" kern="0" noProof="0" dirty="0" smtClean="0">
                <a:solidFill>
                  <a:sysClr val="windowText" lastClr="000000"/>
                </a:solidFill>
                <a:latin typeface="Arial" pitchFamily="34" charset="0"/>
                <a:cs typeface="Arial" pitchFamily="34" charset="0"/>
              </a:rPr>
              <a:t>4.2 Processing for Preservation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Basic Principles</a:t>
            </a:r>
            <a:endParaRPr lang="en-US" dirty="0"/>
          </a:p>
        </p:txBody>
      </p:sp>
      <p:sp>
        <p:nvSpPr>
          <p:cNvPr id="6" name="Content Placeholder 5"/>
          <p:cNvSpPr>
            <a:spLocks noGrp="1"/>
          </p:cNvSpPr>
          <p:nvPr>
            <p:ph idx="1"/>
          </p:nvPr>
        </p:nvSpPr>
        <p:spPr/>
        <p:txBody>
          <a:bodyPr/>
          <a:lstStyle/>
          <a:p>
            <a:r>
              <a:rPr lang="en-US" dirty="0" smtClean="0"/>
              <a:t>To preserve food during processing four main methods are used.</a:t>
            </a:r>
          </a:p>
          <a:p>
            <a:pPr lvl="1"/>
            <a:r>
              <a:rPr lang="en-US" dirty="0" smtClean="0"/>
              <a:t>Moisture removal</a:t>
            </a:r>
          </a:p>
          <a:p>
            <a:pPr lvl="1"/>
            <a:r>
              <a:rPr lang="en-US" dirty="0" smtClean="0"/>
              <a:t>Thermal processing</a:t>
            </a:r>
          </a:p>
          <a:p>
            <a:pPr lvl="1"/>
            <a:r>
              <a:rPr lang="en-US" dirty="0" smtClean="0"/>
              <a:t>Acidity control</a:t>
            </a:r>
          </a:p>
          <a:p>
            <a:pPr lvl="1"/>
            <a:r>
              <a:rPr lang="en-US" dirty="0" smtClean="0"/>
              <a:t>Non-thermal processes</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26410441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Moisture Removal</a:t>
            </a:r>
            <a:endParaRPr lang="en-US" dirty="0"/>
          </a:p>
        </p:txBody>
      </p:sp>
      <p:sp>
        <p:nvSpPr>
          <p:cNvPr id="3" name="Content Placeholder 2"/>
          <p:cNvSpPr>
            <a:spLocks noGrp="1"/>
          </p:cNvSpPr>
          <p:nvPr>
            <p:ph idx="1"/>
          </p:nvPr>
        </p:nvSpPr>
        <p:spPr/>
        <p:txBody>
          <a:bodyPr>
            <a:normAutofit/>
          </a:bodyPr>
          <a:lstStyle/>
          <a:p>
            <a:r>
              <a:rPr lang="en-US" dirty="0" smtClean="0"/>
              <a:t>Water activity (a</a:t>
            </a:r>
            <a:r>
              <a:rPr lang="en-US" baseline="-25000" dirty="0" smtClean="0"/>
              <a:t>w</a:t>
            </a:r>
            <a:r>
              <a:rPr lang="en-US" dirty="0" smtClean="0"/>
              <a:t>) – A measure of free water available.</a:t>
            </a:r>
          </a:p>
          <a:p>
            <a:pPr lvl="1"/>
            <a:r>
              <a:rPr lang="en-US" dirty="0"/>
              <a:t>Microorganisms need a</a:t>
            </a:r>
            <a:r>
              <a:rPr lang="en-US" baseline="-25000" dirty="0"/>
              <a:t>w</a:t>
            </a:r>
            <a:r>
              <a:rPr lang="en-US" dirty="0" smtClean="0"/>
              <a:t>= .</a:t>
            </a:r>
            <a:r>
              <a:rPr lang="en-US" dirty="0"/>
              <a:t>85a</a:t>
            </a:r>
            <a:r>
              <a:rPr lang="en-US" baseline="-25000" dirty="0"/>
              <a:t>w </a:t>
            </a:r>
            <a:r>
              <a:rPr lang="en-US" dirty="0"/>
              <a:t>-1.00a</a:t>
            </a:r>
            <a:r>
              <a:rPr lang="en-US" baseline="-25000" dirty="0"/>
              <a:t>w</a:t>
            </a:r>
            <a:r>
              <a:rPr lang="en-US" dirty="0"/>
              <a:t> to grow</a:t>
            </a:r>
            <a:r>
              <a:rPr lang="en-US" dirty="0" smtClean="0"/>
              <a:t>.</a:t>
            </a:r>
          </a:p>
          <a:p>
            <a:r>
              <a:rPr lang="en-US" dirty="0" smtClean="0"/>
              <a:t>Moisture removal method</a:t>
            </a:r>
            <a:r>
              <a:rPr lang="en-US" dirty="0"/>
              <a:t>s</a:t>
            </a:r>
            <a:endParaRPr lang="en-US" dirty="0" smtClean="0"/>
          </a:p>
          <a:p>
            <a:pPr lvl="1"/>
            <a:r>
              <a:rPr lang="en-US" dirty="0" smtClean="0"/>
              <a:t>Dehydration</a:t>
            </a:r>
          </a:p>
          <a:p>
            <a:pPr lvl="1"/>
            <a:r>
              <a:rPr lang="en-US" dirty="0" smtClean="0"/>
              <a:t>Concentration</a:t>
            </a:r>
          </a:p>
          <a:p>
            <a:pPr lvl="1"/>
            <a:r>
              <a:rPr lang="en-US" dirty="0" smtClean="0"/>
              <a:t>Intermediate-moisture </a:t>
            </a:r>
            <a:r>
              <a:rPr lang="en-US" dirty="0"/>
              <a:t>f</a:t>
            </a:r>
            <a:r>
              <a:rPr lang="en-US" dirty="0" smtClean="0"/>
              <a:t>oods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4319587"/>
            <a:ext cx="2209800" cy="2209800"/>
          </a:xfrm>
          <a:prstGeom prst="rect">
            <a:avLst/>
          </a:prstGeom>
        </p:spPr>
      </p:pic>
    </p:spTree>
    <p:extLst>
      <p:ext uri="{BB962C8B-B14F-4D97-AF65-F5344CB8AC3E}">
        <p14:creationId xmlns:p14="http://schemas.microsoft.com/office/powerpoint/2010/main" val="494936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Dehydration</a:t>
            </a:r>
            <a:endParaRPr lang="en-US" dirty="0"/>
          </a:p>
        </p:txBody>
      </p:sp>
      <p:sp>
        <p:nvSpPr>
          <p:cNvPr id="3" name="Content Placeholder 2"/>
          <p:cNvSpPr>
            <a:spLocks noGrp="1"/>
          </p:cNvSpPr>
          <p:nvPr>
            <p:ph idx="1"/>
          </p:nvPr>
        </p:nvSpPr>
        <p:spPr>
          <a:xfrm>
            <a:off x="457200" y="1770775"/>
            <a:ext cx="8229600" cy="4950699"/>
          </a:xfrm>
        </p:spPr>
        <p:txBody>
          <a:bodyPr>
            <a:normAutofit lnSpcReduction="10000"/>
          </a:bodyPr>
          <a:lstStyle/>
          <a:p>
            <a:r>
              <a:rPr lang="en-US" dirty="0" smtClean="0"/>
              <a:t>Preserves food by lowering the water content. </a:t>
            </a:r>
          </a:p>
          <a:p>
            <a:r>
              <a:rPr lang="en-US" dirty="0" smtClean="0"/>
              <a:t>Moisture content is 1–15%</a:t>
            </a:r>
          </a:p>
          <a:p>
            <a:r>
              <a:rPr lang="en-US" dirty="0" smtClean="0"/>
              <a:t>Advantages</a:t>
            </a:r>
          </a:p>
          <a:p>
            <a:pPr lvl="1"/>
            <a:r>
              <a:rPr lang="en-US" dirty="0" smtClean="0"/>
              <a:t>Protects </a:t>
            </a:r>
            <a:r>
              <a:rPr lang="en-US" dirty="0"/>
              <a:t>food from </a:t>
            </a:r>
            <a:r>
              <a:rPr lang="en-US" dirty="0" smtClean="0"/>
              <a:t>spoilage</a:t>
            </a:r>
          </a:p>
          <a:p>
            <a:pPr lvl="1"/>
            <a:r>
              <a:rPr lang="en-US" dirty="0" smtClean="0"/>
              <a:t>Convenience</a:t>
            </a:r>
          </a:p>
          <a:p>
            <a:pPr lvl="1"/>
            <a:r>
              <a:rPr lang="en-US" dirty="0"/>
              <a:t>Examples</a:t>
            </a:r>
            <a:r>
              <a:rPr lang="en-US" dirty="0" smtClean="0"/>
              <a:t>:</a:t>
            </a:r>
          </a:p>
          <a:p>
            <a:pPr lvl="3"/>
            <a:r>
              <a:rPr lang="en-US" dirty="0"/>
              <a:t>Soup mixes</a:t>
            </a:r>
          </a:p>
          <a:p>
            <a:pPr lvl="3"/>
            <a:r>
              <a:rPr lang="en-US" dirty="0"/>
              <a:t>Instant tea and coffee</a:t>
            </a:r>
          </a:p>
          <a:p>
            <a:pPr lvl="3"/>
            <a:r>
              <a:rPr lang="en-US" dirty="0"/>
              <a:t>Instant potatoes</a:t>
            </a:r>
          </a:p>
          <a:p>
            <a:pPr lvl="3"/>
            <a:r>
              <a:rPr lang="en-US" dirty="0"/>
              <a:t>Powdered milk</a:t>
            </a:r>
          </a:p>
          <a:p>
            <a:pPr lvl="2"/>
            <a:endParaRPr lang="en-US" dirty="0"/>
          </a:p>
          <a:p>
            <a:pPr lvl="1"/>
            <a:endParaRPr lang="en-US" dirty="0" smtClean="0"/>
          </a:p>
          <a:p>
            <a:pPr lvl="1"/>
            <a:endParaRPr lang="en-US" dirty="0" smtClean="0"/>
          </a:p>
          <a:p>
            <a:pPr lvl="1"/>
            <a:endParaRPr lang="en-US" dirty="0" smtClean="0"/>
          </a:p>
          <a:p>
            <a:pPr marL="914400" lvl="2" indent="0">
              <a:buNone/>
            </a:pPr>
            <a:endParaRPr lang="en-US" dirty="0" smtClean="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23869006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Concentration</a:t>
            </a:r>
            <a:endParaRPr lang="en-US" dirty="0"/>
          </a:p>
        </p:txBody>
      </p:sp>
      <p:sp>
        <p:nvSpPr>
          <p:cNvPr id="3" name="Content Placeholder 2"/>
          <p:cNvSpPr>
            <a:spLocks noGrp="1"/>
          </p:cNvSpPr>
          <p:nvPr>
            <p:ph idx="1"/>
          </p:nvPr>
        </p:nvSpPr>
        <p:spPr>
          <a:xfrm>
            <a:off x="457200" y="1770776"/>
            <a:ext cx="8229600" cy="4706224"/>
          </a:xfrm>
        </p:spPr>
        <p:txBody>
          <a:bodyPr>
            <a:normAutofit fontScale="92500" lnSpcReduction="20000"/>
          </a:bodyPr>
          <a:lstStyle/>
          <a:p>
            <a:r>
              <a:rPr lang="en-US" dirty="0" smtClean="0"/>
              <a:t>Preserves food by removing a portion of the water from a food product.</a:t>
            </a:r>
          </a:p>
          <a:p>
            <a:r>
              <a:rPr lang="en-US" dirty="0" smtClean="0"/>
              <a:t>Moisture levels are 50-80%</a:t>
            </a:r>
          </a:p>
          <a:p>
            <a:r>
              <a:rPr lang="en-US" dirty="0" smtClean="0"/>
              <a:t>Advantages</a:t>
            </a:r>
          </a:p>
          <a:p>
            <a:pPr lvl="1"/>
            <a:r>
              <a:rPr lang="en-US" dirty="0" smtClean="0"/>
              <a:t>Economical for transport and storage</a:t>
            </a:r>
          </a:p>
          <a:p>
            <a:pPr lvl="1"/>
            <a:r>
              <a:rPr lang="en-US" dirty="0" smtClean="0"/>
              <a:t>Simplifies additional processes</a:t>
            </a:r>
          </a:p>
          <a:p>
            <a:pPr lvl="1"/>
            <a:r>
              <a:rPr lang="en-US" dirty="0" smtClean="0"/>
              <a:t>Less space consumed</a:t>
            </a:r>
          </a:p>
          <a:p>
            <a:pPr lvl="1"/>
            <a:r>
              <a:rPr lang="en-US" dirty="0" smtClean="0"/>
              <a:t>Examples</a:t>
            </a:r>
          </a:p>
          <a:p>
            <a:pPr lvl="2"/>
            <a:r>
              <a:rPr lang="en-US" dirty="0" smtClean="0"/>
              <a:t>Fruit juices</a:t>
            </a:r>
          </a:p>
          <a:p>
            <a:pPr lvl="2"/>
            <a:r>
              <a:rPr lang="en-US" dirty="0" smtClean="0"/>
              <a:t>Condensed milk</a:t>
            </a:r>
          </a:p>
          <a:p>
            <a:pPr lvl="2"/>
            <a:r>
              <a:rPr lang="en-US" dirty="0" smtClean="0"/>
              <a:t>Syrup</a:t>
            </a:r>
          </a:p>
          <a:p>
            <a:pPr lvl="2"/>
            <a:r>
              <a:rPr lang="en-US" dirty="0" smtClean="0"/>
              <a:t>Soups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0" y="3810000"/>
            <a:ext cx="2667000" cy="2442951"/>
          </a:xfrm>
          <a:prstGeom prst="rect">
            <a:avLst/>
          </a:prstGeom>
        </p:spPr>
      </p:pic>
    </p:spTree>
    <p:extLst>
      <p:ext uri="{BB962C8B-B14F-4D97-AF65-F5344CB8AC3E}">
        <p14:creationId xmlns:p14="http://schemas.microsoft.com/office/powerpoint/2010/main" val="2647332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Thermal Processing</a:t>
            </a:r>
            <a:endParaRPr lang="en-US" dirty="0"/>
          </a:p>
        </p:txBody>
      </p:sp>
      <p:sp>
        <p:nvSpPr>
          <p:cNvPr id="3" name="Content Placeholder 2"/>
          <p:cNvSpPr>
            <a:spLocks noGrp="1"/>
          </p:cNvSpPr>
          <p:nvPr>
            <p:ph idx="1"/>
          </p:nvPr>
        </p:nvSpPr>
        <p:spPr/>
        <p:txBody>
          <a:bodyPr/>
          <a:lstStyle/>
          <a:p>
            <a:r>
              <a:rPr lang="en-US" dirty="0" smtClean="0"/>
              <a:t>The addition or removal of heat energy to a food product.</a:t>
            </a:r>
          </a:p>
          <a:p>
            <a:pPr lvl="1"/>
            <a:r>
              <a:rPr lang="en-US" dirty="0" smtClean="0"/>
              <a:t>Heat treatment </a:t>
            </a:r>
          </a:p>
          <a:p>
            <a:pPr lvl="1"/>
            <a:r>
              <a:rPr lang="en-US" dirty="0" smtClean="0"/>
              <a:t>Low-temperature treatment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04287">
            <a:off x="5808517" y="4382713"/>
            <a:ext cx="1613166" cy="170397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822462">
            <a:off x="2895600" y="4202289"/>
            <a:ext cx="1381658" cy="1823314"/>
          </a:xfrm>
          <a:prstGeom prst="rect">
            <a:avLst/>
          </a:prstGeom>
        </p:spPr>
      </p:pic>
    </p:spTree>
    <p:extLst>
      <p:ext uri="{BB962C8B-B14F-4D97-AF65-F5344CB8AC3E}">
        <p14:creationId xmlns:p14="http://schemas.microsoft.com/office/powerpoint/2010/main" val="3747641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Treatment</a:t>
            </a:r>
            <a:endParaRPr lang="en-US" dirty="0"/>
          </a:p>
        </p:txBody>
      </p:sp>
      <p:sp>
        <p:nvSpPr>
          <p:cNvPr id="3" name="Content Placeholder 2"/>
          <p:cNvSpPr>
            <a:spLocks noGrp="1"/>
          </p:cNvSpPr>
          <p:nvPr>
            <p:ph idx="1"/>
          </p:nvPr>
        </p:nvSpPr>
        <p:spPr/>
        <p:txBody>
          <a:bodyPr/>
          <a:lstStyle/>
          <a:p>
            <a:r>
              <a:rPr lang="en-US" dirty="0" smtClean="0"/>
              <a:t>Transfers </a:t>
            </a:r>
            <a:r>
              <a:rPr lang="en-US" dirty="0"/>
              <a:t>heat energy into a </a:t>
            </a:r>
            <a:r>
              <a:rPr lang="en-US" dirty="0" smtClean="0"/>
              <a:t>food.</a:t>
            </a:r>
          </a:p>
          <a:p>
            <a:r>
              <a:rPr lang="en-US" dirty="0" smtClean="0"/>
              <a:t>Destroys </a:t>
            </a:r>
            <a:r>
              <a:rPr lang="en-US" dirty="0"/>
              <a:t>enzymes and spoilage microbes. </a:t>
            </a:r>
            <a:endParaRPr lang="en-US" dirty="0" smtClean="0"/>
          </a:p>
          <a:p>
            <a:r>
              <a:rPr lang="en-US" dirty="0" smtClean="0"/>
              <a:t>Four levels</a:t>
            </a:r>
          </a:p>
          <a:p>
            <a:pPr lvl="1"/>
            <a:r>
              <a:rPr lang="en-US" dirty="0" smtClean="0"/>
              <a:t>Blanching</a:t>
            </a:r>
          </a:p>
          <a:p>
            <a:pPr lvl="1"/>
            <a:r>
              <a:rPr lang="en-US" dirty="0" smtClean="0"/>
              <a:t>Pasteurization</a:t>
            </a:r>
          </a:p>
          <a:p>
            <a:pPr lvl="1"/>
            <a:r>
              <a:rPr lang="en-US" dirty="0" smtClean="0"/>
              <a:t>Canning</a:t>
            </a:r>
          </a:p>
          <a:p>
            <a:pPr lvl="1"/>
            <a:r>
              <a:rPr lang="en-US" dirty="0"/>
              <a:t>S</a:t>
            </a:r>
            <a:r>
              <a:rPr lang="en-US" dirty="0" smtClean="0"/>
              <a:t>terilization</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03647">
            <a:off x="5850143" y="3208270"/>
            <a:ext cx="1809684" cy="2265424"/>
          </a:xfrm>
          <a:prstGeom prst="rect">
            <a:avLst/>
          </a:prstGeom>
        </p:spPr>
      </p:pic>
    </p:spTree>
    <p:extLst>
      <p:ext uri="{BB962C8B-B14F-4D97-AF65-F5344CB8AC3E}">
        <p14:creationId xmlns:p14="http://schemas.microsoft.com/office/powerpoint/2010/main" val="2710722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Treatment</a:t>
            </a:r>
            <a:endParaRPr lang="en-US" dirty="0"/>
          </a:p>
        </p:txBody>
      </p:sp>
      <p:sp>
        <p:nvSpPr>
          <p:cNvPr id="3" name="Content Placeholder 2"/>
          <p:cNvSpPr>
            <a:spLocks noGrp="1"/>
          </p:cNvSpPr>
          <p:nvPr>
            <p:ph idx="1"/>
          </p:nvPr>
        </p:nvSpPr>
        <p:spPr>
          <a:xfrm>
            <a:off x="457200" y="1770776"/>
            <a:ext cx="8229600" cy="4325224"/>
          </a:xfrm>
        </p:spPr>
        <p:txBody>
          <a:bodyPr>
            <a:normAutofit/>
          </a:bodyPr>
          <a:lstStyle/>
          <a:p>
            <a:r>
              <a:rPr lang="en-US" sz="4000" dirty="0" smtClean="0"/>
              <a:t>Variables to consider</a:t>
            </a:r>
          </a:p>
          <a:p>
            <a:pPr lvl="1"/>
            <a:r>
              <a:rPr lang="en-US" sz="3600" dirty="0" smtClean="0"/>
              <a:t>Heat transfer </a:t>
            </a:r>
          </a:p>
          <a:p>
            <a:pPr lvl="2"/>
            <a:r>
              <a:rPr lang="en-US" sz="3200" dirty="0" smtClean="0"/>
              <a:t>Conduction – transfer of heat between adjacent materials (usually solids). </a:t>
            </a:r>
          </a:p>
          <a:p>
            <a:pPr lvl="2"/>
            <a:r>
              <a:rPr lang="en-US" sz="3200" dirty="0" smtClean="0"/>
              <a:t>Convection – transfer of heat through a medium such as water or air.</a:t>
            </a:r>
          </a:p>
          <a:p>
            <a:pPr lvl="1"/>
            <a:r>
              <a:rPr lang="en-US" sz="3600" dirty="0" smtClean="0"/>
              <a:t>Cold point </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3504812883"/>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37</TotalTime>
  <Words>1619</Words>
  <Application>Microsoft Office PowerPoint</Application>
  <PresentationFormat>On-screen Show (4:3)</PresentationFormat>
  <Paragraphs>201</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NRE_PowerPoint_Template</vt:lpstr>
      <vt:lpstr>PowerPoint Presentation</vt:lpstr>
      <vt:lpstr>Food Preservation</vt:lpstr>
      <vt:lpstr>Basic Principles</vt:lpstr>
      <vt:lpstr>Moisture Removal</vt:lpstr>
      <vt:lpstr>Dehydration</vt:lpstr>
      <vt:lpstr>Concentration</vt:lpstr>
      <vt:lpstr>Thermal Processing</vt:lpstr>
      <vt:lpstr>Heat Treatment</vt:lpstr>
      <vt:lpstr>Heat Treatment</vt:lpstr>
      <vt:lpstr>Heat Treatment</vt:lpstr>
      <vt:lpstr>Low-temperature treatment</vt:lpstr>
      <vt:lpstr>Acidity Control</vt:lpstr>
      <vt:lpstr>Non-Thermal Processing</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Preservation</dc:title>
  <dc:subject>FSS - Lesson 4.2 Processing for Preservation</dc:subject>
  <dc:creator>Leslie Fairchild</dc:creator>
  <cp:lastModifiedBy>Marlene Jansen</cp:lastModifiedBy>
  <cp:revision>8</cp:revision>
  <dcterms:created xsi:type="dcterms:W3CDTF">2015-02-09T20:07:59Z</dcterms:created>
  <dcterms:modified xsi:type="dcterms:W3CDTF">2015-09-03T18:07:46Z</dcterms:modified>
</cp:coreProperties>
</file>