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6"/>
  </p:notesMasterIdLst>
  <p:handoutMasterIdLst>
    <p:handoutMasterId r:id="rId17"/>
  </p:handoutMasterIdLst>
  <p:sldIdLst>
    <p:sldId id="256" r:id="rId2"/>
    <p:sldId id="258" r:id="rId3"/>
    <p:sldId id="272" r:id="rId4"/>
    <p:sldId id="273" r:id="rId5"/>
    <p:sldId id="274" r:id="rId6"/>
    <p:sldId id="275" r:id="rId7"/>
    <p:sldId id="276" r:id="rId8"/>
    <p:sldId id="277" r:id="rId9"/>
    <p:sldId id="278" r:id="rId10"/>
    <p:sldId id="279" r:id="rId11"/>
    <p:sldId id="280" r:id="rId12"/>
    <p:sldId id="281" r:id="rId13"/>
    <p:sldId id="282" r:id="rId14"/>
    <p:sldId id="257"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rlene Mensch" initials="MM" lastIdx="3" clrIdx="0">
    <p:extLst>
      <p:ext uri="{19B8F6BF-5375-455C-9EA6-DF929625EA0E}">
        <p15:presenceInfo xmlns:p15="http://schemas.microsoft.com/office/powerpoint/2012/main" userId="e1c724a07b98bdc4"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66FF"/>
    <a:srgbClr val="FF05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82729" autoAdjust="0"/>
  </p:normalViewPr>
  <p:slideViewPr>
    <p:cSldViewPr>
      <p:cViewPr varScale="1">
        <p:scale>
          <a:sx n="76" d="100"/>
          <a:sy n="76" d="100"/>
        </p:scale>
        <p:origin x="1854" y="90"/>
      </p:cViewPr>
      <p:guideLst>
        <p:guide orient="horz" pos="2160"/>
        <p:guide pos="2880"/>
      </p:guideLst>
    </p:cSldViewPr>
  </p:slideViewPr>
  <p:outlineViewPr>
    <p:cViewPr>
      <p:scale>
        <a:sx n="33" d="100"/>
        <a:sy n="33" d="100"/>
      </p:scale>
      <p:origin x="0" y="0"/>
    </p:cViewPr>
  </p:outlineViewPr>
  <p:notesTextViewPr>
    <p:cViewPr>
      <p:scale>
        <a:sx n="1" d="1"/>
        <a:sy n="1" d="1"/>
      </p:scale>
      <p:origin x="0" y="-420"/>
    </p:cViewPr>
  </p:notesTextViewPr>
  <p:sorterViewPr>
    <p:cViewPr>
      <p:scale>
        <a:sx n="100" d="100"/>
        <a:sy n="100" d="100"/>
      </p:scale>
      <p:origin x="0" y="0"/>
    </p:cViewPr>
  </p:sorterViewPr>
  <p:notesViewPr>
    <p:cSldViewPr>
      <p:cViewPr varScale="1">
        <p:scale>
          <a:sx n="70" d="100"/>
          <a:sy n="70" d="100"/>
        </p:scale>
        <p:origin x="3240"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latin typeface="Arial" pitchFamily="34" charset="0"/>
                <a:cs typeface="Arial" pitchFamily="34" charset="0"/>
              </a:rPr>
              <a:t>Evaluating Consumer Behavior</a:t>
            </a:r>
            <a:endParaRPr lang="en-US" dirty="0">
              <a:latin typeface="Arial" pitchFamily="34" charset="0"/>
              <a:cs typeface="Arial" pitchFamily="34" charset="0"/>
            </a:endParaRPr>
          </a:p>
        </p:txBody>
      </p:sp>
      <p:sp>
        <p:nvSpPr>
          <p:cNvPr id="3" name="Date Placeholder 2"/>
          <p:cNvSpPr>
            <a:spLocks noGrp="1"/>
          </p:cNvSpPr>
          <p:nvPr>
            <p:ph type="dt" sz="quarter" idx="1"/>
          </p:nvPr>
        </p:nvSpPr>
        <p:spPr>
          <a:xfrm>
            <a:off x="3429000" y="0"/>
            <a:ext cx="3427413" cy="457200"/>
          </a:xfrm>
          <a:prstGeom prst="rect">
            <a:avLst/>
          </a:prstGeom>
        </p:spPr>
        <p:txBody>
          <a:bodyPr vert="horz" lIns="91440" tIns="45720" rIns="91440" bIns="45720" rtlCol="0"/>
          <a:lstStyle>
            <a:lvl1pPr algn="r">
              <a:defRPr sz="1200"/>
            </a:lvl1pPr>
          </a:lstStyle>
          <a:p>
            <a:r>
              <a:rPr lang="en-US" dirty="0">
                <a:latin typeface="Arial" pitchFamily="34" charset="0"/>
                <a:cs typeface="Arial" pitchFamily="34" charset="0"/>
              </a:rPr>
              <a:t>Food Science and Safety  </a:t>
            </a:r>
          </a:p>
          <a:p>
            <a:r>
              <a:rPr lang="en-US" dirty="0">
                <a:latin typeface="Arial" pitchFamily="34" charset="0"/>
                <a:cs typeface="Arial" pitchFamily="34" charset="0"/>
              </a:rPr>
              <a:t>Unit 6 – Lesson 6.1 Consumer Preferences</a:t>
            </a:r>
            <a:endParaRPr lang="en-US" dirty="0"/>
          </a:p>
        </p:txBody>
      </p:sp>
      <p:sp>
        <p:nvSpPr>
          <p:cNvPr id="4" name="Footer Placeholder 3"/>
          <p:cNvSpPr>
            <a:spLocks noGrp="1"/>
          </p:cNvSpPr>
          <p:nvPr>
            <p:ph type="ftr" sz="quarter" idx="2"/>
          </p:nvPr>
        </p:nvSpPr>
        <p:spPr>
          <a:xfrm>
            <a:off x="0" y="8685213"/>
            <a:ext cx="3352800" cy="457200"/>
          </a:xfrm>
          <a:prstGeom prst="rect">
            <a:avLst/>
          </a:prstGeom>
        </p:spPr>
        <p:txBody>
          <a:bodyPr vert="horz" lIns="91440" tIns="45720" rIns="91440" bIns="45720" rtlCol="0" anchor="b"/>
          <a:lstStyle>
            <a:lvl1pPr algn="l">
              <a:defRPr sz="1200"/>
            </a:lvl1pPr>
          </a:lstStyle>
          <a:p>
            <a:r>
              <a:rPr lang="en-US" smtClean="0">
                <a:latin typeface="Arial" pitchFamily="34" charset="0"/>
                <a:cs typeface="Arial" pitchFamily="34" charset="0"/>
              </a:rPr>
              <a:t>Curriculum for Agricultural Science Education Copyright 2015</a:t>
            </a:r>
            <a:endParaRPr lang="en-US" dirty="0">
              <a:latin typeface="Arial" pitchFamily="34" charset="0"/>
              <a:cs typeface="Arial"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C251402E-0581-4045-9571-3EE683493364}" type="slidenum">
              <a:rPr lang="en-US" smtClean="0">
                <a:latin typeface="Arial" pitchFamily="34" charset="0"/>
                <a:cs typeface="Arial" pitchFamily="34" charset="0"/>
              </a:rPr>
              <a:t>‹#›</a:t>
            </a:fld>
            <a:endParaRPr lang="en-US">
              <a:latin typeface="Arial" pitchFamily="34" charset="0"/>
              <a:cs typeface="Arial" pitchFamily="34" charset="0"/>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70513" y="8685213"/>
            <a:ext cx="1066892" cy="420660"/>
          </a:xfrm>
          <a:prstGeom prst="rect">
            <a:avLst/>
          </a:prstGeom>
        </p:spPr>
      </p:pic>
    </p:spTree>
    <p:extLst>
      <p:ext uri="{BB962C8B-B14F-4D97-AF65-F5344CB8AC3E}">
        <p14:creationId xmlns:p14="http://schemas.microsoft.com/office/powerpoint/2010/main" val="2481490122"/>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itchFamily="34" charset="0"/>
                <a:cs typeface="Arial" pitchFamily="34" charset="0"/>
              </a:defRPr>
            </a:lvl1pPr>
          </a:lstStyle>
          <a:p>
            <a:r>
              <a:rPr lang="en-US" smtClean="0"/>
              <a:t>Evaluating Consumer Behavior</a:t>
            </a:r>
            <a:endParaRPr lang="en-US" dirty="0"/>
          </a:p>
        </p:txBody>
      </p:sp>
      <p:sp>
        <p:nvSpPr>
          <p:cNvPr id="3" name="Date Placeholder 2"/>
          <p:cNvSpPr>
            <a:spLocks noGrp="1"/>
          </p:cNvSpPr>
          <p:nvPr>
            <p:ph type="dt" idx="1"/>
          </p:nvPr>
        </p:nvSpPr>
        <p:spPr>
          <a:xfrm>
            <a:off x="3352800" y="0"/>
            <a:ext cx="3503613" cy="457200"/>
          </a:xfrm>
          <a:prstGeom prst="rect">
            <a:avLst/>
          </a:prstGeom>
        </p:spPr>
        <p:txBody>
          <a:bodyPr vert="horz" lIns="91440" tIns="45720" rIns="91440" bIns="45720" rtlCol="0"/>
          <a:lstStyle>
            <a:lvl1pPr algn="r">
              <a:defRPr sz="1200"/>
            </a:lvl1pPr>
          </a:lstStyle>
          <a:p>
            <a:r>
              <a:rPr lang="en-US" dirty="0" smtClean="0">
                <a:latin typeface="Arial" pitchFamily="34" charset="0"/>
                <a:cs typeface="Arial" pitchFamily="34" charset="0"/>
              </a:rPr>
              <a:t>Food Science and Safety  </a:t>
            </a:r>
          </a:p>
          <a:p>
            <a:r>
              <a:rPr lang="en-US" dirty="0" smtClean="0">
                <a:latin typeface="Arial" pitchFamily="34" charset="0"/>
                <a:cs typeface="Arial" pitchFamily="34" charset="0"/>
              </a:rPr>
              <a:t>Unit 6 – Lesson 6.1 Consumer Preferences</a:t>
            </a:r>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3276600" cy="457200"/>
          </a:xfrm>
          <a:prstGeom prst="rect">
            <a:avLst/>
          </a:prstGeom>
        </p:spPr>
        <p:txBody>
          <a:bodyPr vert="horz" lIns="91440" tIns="45720" rIns="91440" bIns="45720" rtlCol="0" anchor="b"/>
          <a:lstStyle>
            <a:lvl1pPr algn="l">
              <a:defRPr sz="1200"/>
            </a:lvl1pPr>
          </a:lstStyle>
          <a:p>
            <a:r>
              <a:rPr lang="en-US" smtClean="0">
                <a:latin typeface="Arial" pitchFamily="34" charset="0"/>
                <a:cs typeface="Arial" pitchFamily="34" charset="0"/>
              </a:rPr>
              <a:t>Curriculum for Agricultural Science Education Copyright 2015</a:t>
            </a:r>
            <a:endParaRPr lang="en-US" dirty="0" smtClean="0">
              <a:latin typeface="Arial" pitchFamily="34" charset="0"/>
              <a:cs typeface="Arial" pitchFamily="34" charset="0"/>
            </a:endParaRP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pitchFamily="34" charset="0"/>
                <a:cs typeface="Arial" pitchFamily="34" charset="0"/>
              </a:defRPr>
            </a:lvl1pPr>
          </a:lstStyle>
          <a:p>
            <a:fld id="{36C789E7-B821-4804-81D0-B1DDBDB5FECC}" type="slidenum">
              <a:rPr lang="en-US" smtClean="0"/>
              <a:pPr/>
              <a:t>‹#›</a:t>
            </a:fld>
            <a:endParaRPr lang="en-US"/>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70513" y="8685213"/>
            <a:ext cx="1066892" cy="420660"/>
          </a:xfrm>
          <a:prstGeom prst="rect">
            <a:avLst/>
          </a:prstGeom>
        </p:spPr>
      </p:pic>
    </p:spTree>
    <p:extLst>
      <p:ext uri="{BB962C8B-B14F-4D97-AF65-F5344CB8AC3E}">
        <p14:creationId xmlns:p14="http://schemas.microsoft.com/office/powerpoint/2010/main" val="1043571385"/>
      </p:ext>
    </p:extLst>
  </p:cSld>
  <p:clrMap bg1="lt1" tx1="dk1" bg2="lt2" tx2="dk2" accent1="accent1" accent2="accent2" accent3="accent3" accent4="accent4" accent5="accent5" accent6="accent6" hlink="hlink" folHlink="folHlink"/>
  <p:hf/>
  <p:notesStyle>
    <a:lvl1pPr marL="0" algn="l" defTabSz="914400" rtl="0" eaLnBrk="1" latinLnBrk="0" hangingPunct="1">
      <a:defRPr sz="1200" kern="1200">
        <a:solidFill>
          <a:schemeClr val="tx1"/>
        </a:solidFill>
        <a:latin typeface="Arial" pitchFamily="34" charset="0"/>
        <a:ea typeface="+mn-ea"/>
        <a:cs typeface="Arial" pitchFamily="34" charset="0"/>
      </a:defRPr>
    </a:lvl1pPr>
    <a:lvl2pPr marL="457200" algn="l" defTabSz="914400" rtl="0" eaLnBrk="1" latinLnBrk="0" hangingPunct="1">
      <a:defRPr sz="1200" kern="1200">
        <a:solidFill>
          <a:schemeClr val="tx1"/>
        </a:solidFill>
        <a:latin typeface="Arial" pitchFamily="34" charset="0"/>
        <a:ea typeface="+mn-ea"/>
        <a:cs typeface="Arial" pitchFamily="34" charset="0"/>
      </a:defRPr>
    </a:lvl2pPr>
    <a:lvl3pPr marL="914400" algn="l" defTabSz="914400" rtl="0" eaLnBrk="1" latinLnBrk="0" hangingPunct="1">
      <a:defRPr sz="1200" kern="1200">
        <a:solidFill>
          <a:schemeClr val="tx1"/>
        </a:solidFill>
        <a:latin typeface="Arial" pitchFamily="34" charset="0"/>
        <a:ea typeface="+mn-ea"/>
        <a:cs typeface="Arial" pitchFamily="34" charset="0"/>
      </a:defRPr>
    </a:lvl3pPr>
    <a:lvl4pPr marL="1371600" algn="l" defTabSz="914400" rtl="0" eaLnBrk="1" latinLnBrk="0" hangingPunct="1">
      <a:defRPr sz="1200" kern="1200">
        <a:solidFill>
          <a:schemeClr val="tx1"/>
        </a:solidFill>
        <a:latin typeface="Arial" pitchFamily="34" charset="0"/>
        <a:ea typeface="+mn-ea"/>
        <a:cs typeface="Arial" pitchFamily="34" charset="0"/>
      </a:defRPr>
    </a:lvl4pPr>
    <a:lvl5pPr marL="1828800" algn="l" defTabSz="914400" rtl="0" eaLnBrk="1" latinLnBrk="0" hangingPunct="1">
      <a:defRPr sz="1200" kern="1200">
        <a:solidFill>
          <a:schemeClr val="tx1"/>
        </a:solidFill>
        <a:latin typeface="Arial" pitchFamily="34" charset="0"/>
        <a:ea typeface="+mn-ea"/>
        <a:cs typeface="Arial"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36C789E7-B821-4804-81D0-B1DDBDB5FECC}" type="slidenum">
              <a:rPr lang="en-US" smtClean="0">
                <a:latin typeface="Arial" pitchFamily="34" charset="0"/>
                <a:cs typeface="Arial" pitchFamily="34" charset="0"/>
              </a:rPr>
              <a:t>1</a:t>
            </a:fld>
            <a:endParaRPr lang="en-US" dirty="0">
              <a:latin typeface="Arial" pitchFamily="34" charset="0"/>
              <a:cs typeface="Arial" pitchFamily="34" charset="0"/>
            </a:endParaRPr>
          </a:p>
        </p:txBody>
      </p:sp>
      <p:sp>
        <p:nvSpPr>
          <p:cNvPr id="5" name="Footer Placeholder 4"/>
          <p:cNvSpPr>
            <a:spLocks noGrp="1"/>
          </p:cNvSpPr>
          <p:nvPr>
            <p:ph type="ftr" sz="quarter" idx="11"/>
          </p:nvPr>
        </p:nvSpPr>
        <p:spPr/>
        <p:txBody>
          <a:bodyPr/>
          <a:lstStyle/>
          <a:p>
            <a:r>
              <a:rPr lang="en-US" smtClean="0">
                <a:latin typeface="Arial" pitchFamily="34" charset="0"/>
                <a:cs typeface="Arial" pitchFamily="34" charset="0"/>
              </a:rPr>
              <a:t>Curriculum for Agricultural Science Education Copyright 2015</a:t>
            </a:r>
            <a:endParaRPr lang="en-US" dirty="0" smtClean="0">
              <a:latin typeface="Arial" pitchFamily="34" charset="0"/>
              <a:cs typeface="Arial" pitchFamily="34" charset="0"/>
            </a:endParaRPr>
          </a:p>
        </p:txBody>
      </p:sp>
      <p:sp>
        <p:nvSpPr>
          <p:cNvPr id="6" name="Header Placeholder 5"/>
          <p:cNvSpPr>
            <a:spLocks noGrp="1"/>
          </p:cNvSpPr>
          <p:nvPr>
            <p:ph type="hdr" sz="quarter" idx="12"/>
          </p:nvPr>
        </p:nvSpPr>
        <p:spPr/>
        <p:txBody>
          <a:bodyPr/>
          <a:lstStyle/>
          <a:p>
            <a:r>
              <a:rPr lang="en-US" dirty="0" smtClean="0"/>
              <a:t>Evaluating Consumer Behavior</a:t>
            </a:r>
            <a:endParaRPr lang="en-US" dirty="0"/>
          </a:p>
        </p:txBody>
      </p:sp>
      <p:sp>
        <p:nvSpPr>
          <p:cNvPr id="7" name="Date Placeholder 6"/>
          <p:cNvSpPr>
            <a:spLocks noGrp="1"/>
          </p:cNvSpPr>
          <p:nvPr>
            <p:ph type="dt" idx="13"/>
          </p:nvPr>
        </p:nvSpPr>
        <p:spPr/>
        <p:txBody>
          <a:bodyPr/>
          <a:lstStyle/>
          <a:p>
            <a:r>
              <a:rPr lang="en-US" dirty="0">
                <a:latin typeface="Arial" pitchFamily="34" charset="0"/>
                <a:cs typeface="Arial" pitchFamily="34" charset="0"/>
              </a:rPr>
              <a:t>Food Science and Safety  </a:t>
            </a:r>
          </a:p>
          <a:p>
            <a:r>
              <a:rPr lang="en-US" dirty="0">
                <a:latin typeface="Arial" pitchFamily="34" charset="0"/>
                <a:cs typeface="Arial" pitchFamily="34" charset="0"/>
              </a:rPr>
              <a:t>Unit 6 – Lesson 6.1 Consumer Preferences</a:t>
            </a:r>
            <a:endParaRPr lang="en-US" dirty="0"/>
          </a:p>
        </p:txBody>
      </p:sp>
    </p:spTree>
    <p:extLst>
      <p:ext uri="{BB962C8B-B14F-4D97-AF65-F5344CB8AC3E}">
        <p14:creationId xmlns:p14="http://schemas.microsoft.com/office/powerpoint/2010/main" val="42663265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smtClean="0"/>
              <a:t>Evaluating Consumer Behavior</a:t>
            </a:r>
            <a:endParaRPr lang="en-US" dirty="0"/>
          </a:p>
        </p:txBody>
      </p:sp>
      <p:sp>
        <p:nvSpPr>
          <p:cNvPr id="5" name="Date Placeholder 4"/>
          <p:cNvSpPr>
            <a:spLocks noGrp="1"/>
          </p:cNvSpPr>
          <p:nvPr>
            <p:ph type="dt" idx="11"/>
          </p:nvPr>
        </p:nvSpPr>
        <p:spPr/>
        <p:txBody>
          <a:bodyPr/>
          <a:lstStyle/>
          <a:p>
            <a:r>
              <a:rPr lang="en-US" dirty="0">
                <a:latin typeface="Arial" pitchFamily="34" charset="0"/>
                <a:cs typeface="Arial" pitchFamily="34" charset="0"/>
              </a:rPr>
              <a:t>Food Science and Safety  </a:t>
            </a:r>
          </a:p>
          <a:p>
            <a:r>
              <a:rPr lang="en-US" dirty="0">
                <a:latin typeface="Arial" pitchFamily="34" charset="0"/>
                <a:cs typeface="Arial" pitchFamily="34" charset="0"/>
              </a:rPr>
              <a:t>Unit 6 – Lesson 6.1 Consumer Preferences</a:t>
            </a:r>
            <a:endParaRPr lang="en-US" dirty="0"/>
          </a:p>
        </p:txBody>
      </p:sp>
      <p:sp>
        <p:nvSpPr>
          <p:cNvPr id="6" name="Footer Placeholder 5"/>
          <p:cNvSpPr>
            <a:spLocks noGrp="1"/>
          </p:cNvSpPr>
          <p:nvPr>
            <p:ph type="ftr" sz="quarter" idx="12"/>
          </p:nvPr>
        </p:nvSpPr>
        <p:spPr/>
        <p:txBody>
          <a:bodyPr/>
          <a:lstStyle/>
          <a:p>
            <a:r>
              <a:rPr lang="en-US" smtClean="0">
                <a:latin typeface="Arial" pitchFamily="34" charset="0"/>
                <a:cs typeface="Arial" pitchFamily="34" charset="0"/>
              </a:rPr>
              <a:t>Curriculum for Agricultural Science Education Copyright 2015</a:t>
            </a:r>
            <a:endParaRPr lang="en-US" dirty="0" smtClean="0">
              <a:latin typeface="Arial" pitchFamily="34" charset="0"/>
              <a:cs typeface="Arial" pitchFamily="34" charset="0"/>
            </a:endParaRPr>
          </a:p>
        </p:txBody>
      </p:sp>
      <p:sp>
        <p:nvSpPr>
          <p:cNvPr id="7" name="Slide Number Placeholder 6"/>
          <p:cNvSpPr>
            <a:spLocks noGrp="1"/>
          </p:cNvSpPr>
          <p:nvPr>
            <p:ph type="sldNum" sz="quarter" idx="13"/>
          </p:nvPr>
        </p:nvSpPr>
        <p:spPr/>
        <p:txBody>
          <a:bodyPr/>
          <a:lstStyle/>
          <a:p>
            <a:fld id="{36C789E7-B821-4804-81D0-B1DDBDB5FECC}" type="slidenum">
              <a:rPr lang="en-US" smtClean="0"/>
              <a:pPr/>
              <a:t>10</a:t>
            </a:fld>
            <a:endParaRPr lang="en-US"/>
          </a:p>
        </p:txBody>
      </p:sp>
    </p:spTree>
    <p:extLst>
      <p:ext uri="{BB962C8B-B14F-4D97-AF65-F5344CB8AC3E}">
        <p14:creationId xmlns:p14="http://schemas.microsoft.com/office/powerpoint/2010/main" val="27357432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smtClean="0"/>
              <a:t>Evaluating Consumer Behavior</a:t>
            </a:r>
            <a:endParaRPr lang="en-US" dirty="0"/>
          </a:p>
        </p:txBody>
      </p:sp>
      <p:sp>
        <p:nvSpPr>
          <p:cNvPr id="5" name="Date Placeholder 4"/>
          <p:cNvSpPr>
            <a:spLocks noGrp="1"/>
          </p:cNvSpPr>
          <p:nvPr>
            <p:ph type="dt" idx="11"/>
          </p:nvPr>
        </p:nvSpPr>
        <p:spPr/>
        <p:txBody>
          <a:bodyPr/>
          <a:lstStyle/>
          <a:p>
            <a:r>
              <a:rPr lang="en-US" dirty="0">
                <a:latin typeface="Arial" pitchFamily="34" charset="0"/>
                <a:cs typeface="Arial" pitchFamily="34" charset="0"/>
              </a:rPr>
              <a:t>Food Science and Safety  </a:t>
            </a:r>
          </a:p>
          <a:p>
            <a:r>
              <a:rPr lang="en-US" dirty="0">
                <a:latin typeface="Arial" pitchFamily="34" charset="0"/>
                <a:cs typeface="Arial" pitchFamily="34" charset="0"/>
              </a:rPr>
              <a:t>Unit 6 – Lesson 6.1 Consumer Preferences</a:t>
            </a:r>
            <a:endParaRPr lang="en-US" dirty="0"/>
          </a:p>
        </p:txBody>
      </p:sp>
      <p:sp>
        <p:nvSpPr>
          <p:cNvPr id="6" name="Footer Placeholder 5"/>
          <p:cNvSpPr>
            <a:spLocks noGrp="1"/>
          </p:cNvSpPr>
          <p:nvPr>
            <p:ph type="ftr" sz="quarter" idx="12"/>
          </p:nvPr>
        </p:nvSpPr>
        <p:spPr/>
        <p:txBody>
          <a:bodyPr/>
          <a:lstStyle/>
          <a:p>
            <a:r>
              <a:rPr lang="en-US" smtClean="0">
                <a:latin typeface="Arial" pitchFamily="34" charset="0"/>
                <a:cs typeface="Arial" pitchFamily="34" charset="0"/>
              </a:rPr>
              <a:t>Curriculum for Agricultural Science Education Copyright 2015</a:t>
            </a:r>
            <a:endParaRPr lang="en-US" dirty="0" smtClean="0">
              <a:latin typeface="Arial" pitchFamily="34" charset="0"/>
              <a:cs typeface="Arial" pitchFamily="34" charset="0"/>
            </a:endParaRPr>
          </a:p>
        </p:txBody>
      </p:sp>
      <p:sp>
        <p:nvSpPr>
          <p:cNvPr id="7" name="Slide Number Placeholder 6"/>
          <p:cNvSpPr>
            <a:spLocks noGrp="1"/>
          </p:cNvSpPr>
          <p:nvPr>
            <p:ph type="sldNum" sz="quarter" idx="13"/>
          </p:nvPr>
        </p:nvSpPr>
        <p:spPr/>
        <p:txBody>
          <a:bodyPr/>
          <a:lstStyle/>
          <a:p>
            <a:fld id="{36C789E7-B821-4804-81D0-B1DDBDB5FECC}" type="slidenum">
              <a:rPr lang="en-US" smtClean="0"/>
              <a:pPr/>
              <a:t>11</a:t>
            </a:fld>
            <a:endParaRPr lang="en-US"/>
          </a:p>
        </p:txBody>
      </p:sp>
    </p:spTree>
    <p:extLst>
      <p:ext uri="{BB962C8B-B14F-4D97-AF65-F5344CB8AC3E}">
        <p14:creationId xmlns:p14="http://schemas.microsoft.com/office/powerpoint/2010/main" val="19420241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Evaluating Consumer Behavior</a:t>
            </a:r>
            <a:endParaRPr lang="en-US" dirty="0"/>
          </a:p>
        </p:txBody>
      </p:sp>
      <p:sp>
        <p:nvSpPr>
          <p:cNvPr id="5" name="Date Placeholder 4"/>
          <p:cNvSpPr>
            <a:spLocks noGrp="1"/>
          </p:cNvSpPr>
          <p:nvPr>
            <p:ph type="dt" idx="11"/>
          </p:nvPr>
        </p:nvSpPr>
        <p:spPr/>
        <p:txBody>
          <a:bodyPr/>
          <a:lstStyle/>
          <a:p>
            <a:r>
              <a:rPr lang="en-US" dirty="0">
                <a:latin typeface="Arial" pitchFamily="34" charset="0"/>
                <a:cs typeface="Arial" pitchFamily="34" charset="0"/>
              </a:rPr>
              <a:t>Food Science and Safety  </a:t>
            </a:r>
          </a:p>
          <a:p>
            <a:r>
              <a:rPr lang="en-US" dirty="0">
                <a:latin typeface="Arial" pitchFamily="34" charset="0"/>
                <a:cs typeface="Arial" pitchFamily="34" charset="0"/>
              </a:rPr>
              <a:t>Unit 6 – Lesson 6.1 Consumer Preferences</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2015</a:t>
            </a:r>
          </a:p>
        </p:txBody>
      </p:sp>
      <p:sp>
        <p:nvSpPr>
          <p:cNvPr id="7" name="Slide Number Placeholder 6"/>
          <p:cNvSpPr>
            <a:spLocks noGrp="1"/>
          </p:cNvSpPr>
          <p:nvPr>
            <p:ph type="sldNum" sz="quarter" idx="13"/>
          </p:nvPr>
        </p:nvSpPr>
        <p:spPr/>
        <p:txBody>
          <a:bodyPr/>
          <a:lstStyle/>
          <a:p>
            <a:fld id="{36C789E7-B821-4804-81D0-B1DDBDB5FECC}" type="slidenum">
              <a:rPr lang="en-US" smtClean="0"/>
              <a:pPr/>
              <a:t>12</a:t>
            </a:fld>
            <a:endParaRPr lang="en-US"/>
          </a:p>
        </p:txBody>
      </p:sp>
    </p:spTree>
    <p:extLst>
      <p:ext uri="{BB962C8B-B14F-4D97-AF65-F5344CB8AC3E}">
        <p14:creationId xmlns:p14="http://schemas.microsoft.com/office/powerpoint/2010/main" val="11159920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Most food companies</a:t>
            </a:r>
            <a:r>
              <a:rPr lang="en-US" baseline="0" dirty="0" smtClean="0"/>
              <a:t> have trained panelists for the food products they develop. To train a panel takes months and money. This method is not often used outside of the food industry sites.</a:t>
            </a:r>
            <a:endParaRPr lang="en-US" dirty="0"/>
          </a:p>
        </p:txBody>
      </p:sp>
      <p:sp>
        <p:nvSpPr>
          <p:cNvPr id="4" name="Header Placeholder 3"/>
          <p:cNvSpPr>
            <a:spLocks noGrp="1"/>
          </p:cNvSpPr>
          <p:nvPr>
            <p:ph type="hdr" sz="quarter" idx="10"/>
          </p:nvPr>
        </p:nvSpPr>
        <p:spPr/>
        <p:txBody>
          <a:bodyPr/>
          <a:lstStyle/>
          <a:p>
            <a:r>
              <a:rPr lang="en-US" smtClean="0"/>
              <a:t>Evaluating Consumer Behavior</a:t>
            </a:r>
            <a:endParaRPr lang="en-US" dirty="0"/>
          </a:p>
        </p:txBody>
      </p:sp>
      <p:sp>
        <p:nvSpPr>
          <p:cNvPr id="5" name="Date Placeholder 4"/>
          <p:cNvSpPr>
            <a:spLocks noGrp="1"/>
          </p:cNvSpPr>
          <p:nvPr>
            <p:ph type="dt" idx="11"/>
          </p:nvPr>
        </p:nvSpPr>
        <p:spPr/>
        <p:txBody>
          <a:bodyPr/>
          <a:lstStyle/>
          <a:p>
            <a:r>
              <a:rPr lang="en-US" dirty="0">
                <a:latin typeface="Arial" pitchFamily="34" charset="0"/>
                <a:cs typeface="Arial" pitchFamily="34" charset="0"/>
              </a:rPr>
              <a:t>Food Science and Safety  </a:t>
            </a:r>
          </a:p>
          <a:p>
            <a:r>
              <a:rPr lang="en-US" dirty="0">
                <a:latin typeface="Arial" pitchFamily="34" charset="0"/>
                <a:cs typeface="Arial" pitchFamily="34" charset="0"/>
              </a:rPr>
              <a:t>Unit 6 – Lesson 6.1 Consumer Preferences</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2015</a:t>
            </a:r>
          </a:p>
        </p:txBody>
      </p:sp>
      <p:sp>
        <p:nvSpPr>
          <p:cNvPr id="7" name="Slide Number Placeholder 6"/>
          <p:cNvSpPr>
            <a:spLocks noGrp="1"/>
          </p:cNvSpPr>
          <p:nvPr>
            <p:ph type="sldNum" sz="quarter" idx="13"/>
          </p:nvPr>
        </p:nvSpPr>
        <p:spPr/>
        <p:txBody>
          <a:bodyPr/>
          <a:lstStyle/>
          <a:p>
            <a:fld id="{36C789E7-B821-4804-81D0-B1DDBDB5FECC}" type="slidenum">
              <a:rPr lang="en-US" smtClean="0"/>
              <a:pPr/>
              <a:t>13</a:t>
            </a:fld>
            <a:endParaRPr lang="en-US"/>
          </a:p>
        </p:txBody>
      </p:sp>
    </p:spTree>
    <p:extLst>
      <p:ext uri="{BB962C8B-B14F-4D97-AF65-F5344CB8AC3E}">
        <p14:creationId xmlns:p14="http://schemas.microsoft.com/office/powerpoint/2010/main" val="4501098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t> </a:t>
            </a:r>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36C789E7-B821-4804-81D0-B1DDBDB5FECC}" type="slidenum">
              <a:rPr lang="en-US" smtClean="0">
                <a:latin typeface="Arial" pitchFamily="34" charset="0"/>
                <a:cs typeface="Arial" pitchFamily="34" charset="0"/>
              </a:rPr>
              <a:t>14</a:t>
            </a:fld>
            <a:endParaRPr lang="en-US" dirty="0">
              <a:latin typeface="Arial" pitchFamily="34" charset="0"/>
              <a:cs typeface="Arial" pitchFamily="34" charset="0"/>
            </a:endParaRPr>
          </a:p>
        </p:txBody>
      </p:sp>
      <p:sp>
        <p:nvSpPr>
          <p:cNvPr id="5" name="Footer Placeholder 4"/>
          <p:cNvSpPr>
            <a:spLocks noGrp="1"/>
          </p:cNvSpPr>
          <p:nvPr>
            <p:ph type="ftr" sz="quarter" idx="11"/>
          </p:nvPr>
        </p:nvSpPr>
        <p:spPr/>
        <p:txBody>
          <a:bodyPr/>
          <a:lstStyle/>
          <a:p>
            <a:r>
              <a:rPr lang="en-US" smtClean="0">
                <a:latin typeface="Arial" pitchFamily="34" charset="0"/>
                <a:cs typeface="Arial" pitchFamily="34" charset="0"/>
              </a:rPr>
              <a:t>Curriculum for Agricultural Science Education Copyright 2015</a:t>
            </a:r>
            <a:endParaRPr lang="en-US" dirty="0" smtClean="0">
              <a:latin typeface="Arial" pitchFamily="34" charset="0"/>
              <a:cs typeface="Arial" pitchFamily="34" charset="0"/>
            </a:endParaRPr>
          </a:p>
        </p:txBody>
      </p:sp>
      <p:sp>
        <p:nvSpPr>
          <p:cNvPr id="6" name="Header Placeholder 5"/>
          <p:cNvSpPr>
            <a:spLocks noGrp="1"/>
          </p:cNvSpPr>
          <p:nvPr>
            <p:ph type="hdr" sz="quarter" idx="12"/>
          </p:nvPr>
        </p:nvSpPr>
        <p:spPr/>
        <p:txBody>
          <a:bodyPr/>
          <a:lstStyle/>
          <a:p>
            <a:r>
              <a:rPr lang="en-US" dirty="0" smtClean="0"/>
              <a:t>Evaluating Consumer Behavior</a:t>
            </a:r>
            <a:endParaRPr lang="en-US" dirty="0"/>
          </a:p>
        </p:txBody>
      </p:sp>
      <p:sp>
        <p:nvSpPr>
          <p:cNvPr id="7" name="Date Placeholder 6"/>
          <p:cNvSpPr>
            <a:spLocks noGrp="1"/>
          </p:cNvSpPr>
          <p:nvPr>
            <p:ph type="dt" idx="13"/>
          </p:nvPr>
        </p:nvSpPr>
        <p:spPr/>
        <p:txBody>
          <a:bodyPr/>
          <a:lstStyle/>
          <a:p>
            <a:r>
              <a:rPr lang="en-US" dirty="0">
                <a:latin typeface="Arial" pitchFamily="34" charset="0"/>
                <a:cs typeface="Arial" pitchFamily="34" charset="0"/>
              </a:rPr>
              <a:t>Food Science and Safety  </a:t>
            </a:r>
          </a:p>
          <a:p>
            <a:r>
              <a:rPr lang="en-US" dirty="0">
                <a:latin typeface="Arial" pitchFamily="34" charset="0"/>
                <a:cs typeface="Arial" pitchFamily="34" charset="0"/>
              </a:rPr>
              <a:t>Unit 6 – Lesson 6.1 Consumer Preferences</a:t>
            </a:r>
            <a:endParaRPr lang="en-US" dirty="0"/>
          </a:p>
        </p:txBody>
      </p:sp>
    </p:spTree>
    <p:extLst>
      <p:ext uri="{BB962C8B-B14F-4D97-AF65-F5344CB8AC3E}">
        <p14:creationId xmlns:p14="http://schemas.microsoft.com/office/powerpoint/2010/main" val="3364366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36C789E7-B821-4804-81D0-B1DDBDB5FECC}" type="slidenum">
              <a:rPr lang="en-US" smtClean="0">
                <a:latin typeface="Arial" pitchFamily="34" charset="0"/>
                <a:cs typeface="Arial" pitchFamily="34" charset="0"/>
              </a:rPr>
              <a:t>2</a:t>
            </a:fld>
            <a:endParaRPr lang="en-US">
              <a:latin typeface="Arial" pitchFamily="34" charset="0"/>
              <a:cs typeface="Arial" pitchFamily="34" charset="0"/>
            </a:endParaRPr>
          </a:p>
        </p:txBody>
      </p:sp>
      <p:sp>
        <p:nvSpPr>
          <p:cNvPr id="5" name="Footer Placeholder 4"/>
          <p:cNvSpPr>
            <a:spLocks noGrp="1"/>
          </p:cNvSpPr>
          <p:nvPr>
            <p:ph type="ftr" sz="quarter" idx="11"/>
          </p:nvPr>
        </p:nvSpPr>
        <p:spPr/>
        <p:txBody>
          <a:bodyPr/>
          <a:lstStyle/>
          <a:p>
            <a:r>
              <a:rPr lang="en-US" smtClean="0">
                <a:latin typeface="Arial" pitchFamily="34" charset="0"/>
                <a:cs typeface="Arial" pitchFamily="34" charset="0"/>
              </a:rPr>
              <a:t>Curriculum for Agricultural Science Education Copyright 2015</a:t>
            </a:r>
            <a:endParaRPr lang="en-US" dirty="0" smtClean="0">
              <a:latin typeface="Arial" pitchFamily="34" charset="0"/>
              <a:cs typeface="Arial" pitchFamily="34" charset="0"/>
            </a:endParaRPr>
          </a:p>
        </p:txBody>
      </p:sp>
      <p:sp>
        <p:nvSpPr>
          <p:cNvPr id="6" name="Header Placeholder 5"/>
          <p:cNvSpPr>
            <a:spLocks noGrp="1"/>
          </p:cNvSpPr>
          <p:nvPr>
            <p:ph type="hdr" sz="quarter" idx="12"/>
          </p:nvPr>
        </p:nvSpPr>
        <p:spPr/>
        <p:txBody>
          <a:bodyPr/>
          <a:lstStyle/>
          <a:p>
            <a:r>
              <a:rPr lang="en-US" dirty="0" smtClean="0"/>
              <a:t>Evaluating Consumer Behavior</a:t>
            </a:r>
            <a:endParaRPr lang="en-US" dirty="0"/>
          </a:p>
        </p:txBody>
      </p:sp>
      <p:sp>
        <p:nvSpPr>
          <p:cNvPr id="7" name="Date Placeholder 6"/>
          <p:cNvSpPr>
            <a:spLocks noGrp="1"/>
          </p:cNvSpPr>
          <p:nvPr>
            <p:ph type="dt" idx="13"/>
          </p:nvPr>
        </p:nvSpPr>
        <p:spPr/>
        <p:txBody>
          <a:bodyPr/>
          <a:lstStyle/>
          <a:p>
            <a:r>
              <a:rPr lang="en-US" dirty="0">
                <a:latin typeface="Arial" pitchFamily="34" charset="0"/>
                <a:cs typeface="Arial" pitchFamily="34" charset="0"/>
              </a:rPr>
              <a:t>Food Science and Safety  </a:t>
            </a:r>
          </a:p>
          <a:p>
            <a:r>
              <a:rPr lang="en-US" dirty="0">
                <a:latin typeface="Arial" pitchFamily="34" charset="0"/>
                <a:cs typeface="Arial" pitchFamily="34" charset="0"/>
              </a:rPr>
              <a:t>Unit 6 – Lesson 6.1 Consumer Preferences</a:t>
            </a:r>
            <a:endParaRPr lang="en-US" dirty="0"/>
          </a:p>
        </p:txBody>
      </p:sp>
    </p:spTree>
    <p:extLst>
      <p:ext uri="{BB962C8B-B14F-4D97-AF65-F5344CB8AC3E}">
        <p14:creationId xmlns:p14="http://schemas.microsoft.com/office/powerpoint/2010/main" val="31314524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Computers are</a:t>
            </a:r>
            <a:r>
              <a:rPr lang="en-US" baseline="0" dirty="0" smtClean="0"/>
              <a:t> able to measure certain components of food products. For instance a machine can test how sweet a food product is and scientists know that consumers prefer foods within sweetness levels. However, a computer cannot determine if a consumer will like or dislike a product. By learning that </a:t>
            </a:r>
            <a:r>
              <a:rPr lang="en-US" baseline="0" dirty="0" smtClean="0"/>
              <a:t>information, </a:t>
            </a:r>
            <a:r>
              <a:rPr lang="en-US" baseline="0" dirty="0" smtClean="0"/>
              <a:t>companies reduce the risk in decision making in food development. When researchers use sensory evaluation to analyze a product, what is produced is already known to be accepted and preferred by consumers.</a:t>
            </a:r>
            <a:endParaRPr lang="en-US" dirty="0"/>
          </a:p>
        </p:txBody>
      </p:sp>
      <p:sp>
        <p:nvSpPr>
          <p:cNvPr id="4" name="Slide Number Placeholder 3"/>
          <p:cNvSpPr>
            <a:spLocks noGrp="1"/>
          </p:cNvSpPr>
          <p:nvPr>
            <p:ph type="sldNum" sz="quarter" idx="10"/>
          </p:nvPr>
        </p:nvSpPr>
        <p:spPr/>
        <p:txBody>
          <a:bodyPr/>
          <a:lstStyle/>
          <a:p>
            <a:fld id="{36C789E7-B821-4804-81D0-B1DDBDB5FECC}" type="slidenum">
              <a:rPr lang="en-US" smtClean="0">
                <a:latin typeface="Arial" pitchFamily="34" charset="0"/>
                <a:cs typeface="Arial" pitchFamily="34" charset="0"/>
              </a:rPr>
              <a:t>3</a:t>
            </a:fld>
            <a:endParaRPr lang="en-US">
              <a:latin typeface="Arial" pitchFamily="34" charset="0"/>
              <a:cs typeface="Arial" pitchFamily="34" charset="0"/>
            </a:endParaRPr>
          </a:p>
        </p:txBody>
      </p:sp>
      <p:sp>
        <p:nvSpPr>
          <p:cNvPr id="5" name="Footer Placeholder 4"/>
          <p:cNvSpPr>
            <a:spLocks noGrp="1"/>
          </p:cNvSpPr>
          <p:nvPr>
            <p:ph type="ftr" sz="quarter" idx="11"/>
          </p:nvPr>
        </p:nvSpPr>
        <p:spPr/>
        <p:txBody>
          <a:bodyPr/>
          <a:lstStyle/>
          <a:p>
            <a:r>
              <a:rPr lang="en-US" dirty="0" smtClean="0">
                <a:latin typeface="Arial" pitchFamily="34" charset="0"/>
                <a:cs typeface="Arial" pitchFamily="34" charset="0"/>
              </a:rPr>
              <a:t>Curriculum for Agricultural Science Education Copyright 2015</a:t>
            </a:r>
          </a:p>
        </p:txBody>
      </p:sp>
      <p:sp>
        <p:nvSpPr>
          <p:cNvPr id="6" name="Header Placeholder 5"/>
          <p:cNvSpPr>
            <a:spLocks noGrp="1"/>
          </p:cNvSpPr>
          <p:nvPr>
            <p:ph type="hdr" sz="quarter" idx="12"/>
          </p:nvPr>
        </p:nvSpPr>
        <p:spPr/>
        <p:txBody>
          <a:bodyPr/>
          <a:lstStyle/>
          <a:p>
            <a:r>
              <a:rPr lang="en-US" dirty="0"/>
              <a:t>Evaluating Consumer Behavior</a:t>
            </a:r>
          </a:p>
        </p:txBody>
      </p:sp>
      <p:sp>
        <p:nvSpPr>
          <p:cNvPr id="7" name="Date Placeholder 6"/>
          <p:cNvSpPr>
            <a:spLocks noGrp="1"/>
          </p:cNvSpPr>
          <p:nvPr>
            <p:ph type="dt" idx="13"/>
          </p:nvPr>
        </p:nvSpPr>
        <p:spPr/>
        <p:txBody>
          <a:bodyPr/>
          <a:lstStyle/>
          <a:p>
            <a:r>
              <a:rPr lang="en-US" dirty="0">
                <a:latin typeface="Arial" pitchFamily="34" charset="0"/>
                <a:cs typeface="Arial" pitchFamily="34" charset="0"/>
              </a:rPr>
              <a:t>Food Science and Safety  </a:t>
            </a:r>
          </a:p>
          <a:p>
            <a:r>
              <a:rPr lang="en-US" dirty="0">
                <a:latin typeface="Arial" pitchFamily="34" charset="0"/>
                <a:cs typeface="Arial" pitchFamily="34" charset="0"/>
              </a:rPr>
              <a:t>Unit 6 – Lesson 6.1 Consumer Preferences</a:t>
            </a:r>
            <a:endParaRPr lang="en-US" dirty="0"/>
          </a:p>
        </p:txBody>
      </p:sp>
    </p:spTree>
    <p:extLst>
      <p:ext uri="{BB962C8B-B14F-4D97-AF65-F5344CB8AC3E}">
        <p14:creationId xmlns:p14="http://schemas.microsoft.com/office/powerpoint/2010/main" val="18205060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Researchers</a:t>
            </a:r>
            <a:r>
              <a:rPr lang="en-US" baseline="0" dirty="0" smtClean="0"/>
              <a:t> have found certain </a:t>
            </a:r>
            <a:r>
              <a:rPr lang="en-US" baseline="0" dirty="0" smtClean="0"/>
              <a:t>non-relevant </a:t>
            </a:r>
            <a:r>
              <a:rPr lang="en-US" baseline="0" dirty="0" smtClean="0"/>
              <a:t>factors can affect the perception of panelists. Often to mask a color researchers will influence environmental lighting to remove the bias of color. </a:t>
            </a:r>
          </a:p>
          <a:p>
            <a:endParaRPr lang="en-US" baseline="0" dirty="0" smtClean="0"/>
          </a:p>
          <a:p>
            <a:r>
              <a:rPr lang="en-US" baseline="0" dirty="0" smtClean="0"/>
              <a:t>Aromas in the testing room can affect panelists. If a researcher bakes cookies in the same room, panelists perceptions could be changed because of the intense odorants. An odorant as simple as perfume could bias a panelist. </a:t>
            </a:r>
          </a:p>
          <a:p>
            <a:endParaRPr lang="en-US" baseline="0" dirty="0" smtClean="0"/>
          </a:p>
          <a:p>
            <a:r>
              <a:rPr lang="en-US" baseline="0" dirty="0" smtClean="0"/>
              <a:t>Sample </a:t>
            </a:r>
            <a:r>
              <a:rPr lang="en-US" baseline="0" dirty="0" smtClean="0"/>
              <a:t>numbers affect panelists. Researchers have discovered panelists will more often choose a lower number over a higher number or a lower letter in the alphabet over a higher letter. When three digit codes are used, that bias is removed. </a:t>
            </a:r>
          </a:p>
          <a:p>
            <a:endParaRPr lang="en-US" baseline="0" dirty="0" smtClean="0"/>
          </a:p>
          <a:p>
            <a:r>
              <a:rPr lang="en-US" baseline="0" dirty="0" smtClean="0"/>
              <a:t>When a researcher has </a:t>
            </a:r>
            <a:r>
              <a:rPr lang="en-US" baseline="0" smtClean="0"/>
              <a:t>two </a:t>
            </a:r>
            <a:r>
              <a:rPr lang="en-US" baseline="0" smtClean="0"/>
              <a:t>samples, </a:t>
            </a:r>
            <a:r>
              <a:rPr lang="en-US" baseline="0" dirty="0" smtClean="0"/>
              <a:t>he or she will give half of the panelists one sample first and the other half of the panelists the other sample first. Other factors need to be kept equal among samples. Each sample should be the same temperature. Every sample should be the same size. It is important to remove any irrelevant factor from the testing room.</a:t>
            </a:r>
            <a:endParaRPr lang="en-US" dirty="0"/>
          </a:p>
        </p:txBody>
      </p:sp>
      <p:sp>
        <p:nvSpPr>
          <p:cNvPr id="4" name="Header Placeholder 3"/>
          <p:cNvSpPr>
            <a:spLocks noGrp="1"/>
          </p:cNvSpPr>
          <p:nvPr>
            <p:ph type="hdr" sz="quarter" idx="10"/>
          </p:nvPr>
        </p:nvSpPr>
        <p:spPr/>
        <p:txBody>
          <a:bodyPr/>
          <a:lstStyle/>
          <a:p>
            <a:r>
              <a:rPr lang="en-US" smtClean="0"/>
              <a:t>Evaluating Consumer Behavior</a:t>
            </a:r>
            <a:endParaRPr lang="en-US" dirty="0"/>
          </a:p>
        </p:txBody>
      </p:sp>
      <p:sp>
        <p:nvSpPr>
          <p:cNvPr id="5" name="Date Placeholder 4"/>
          <p:cNvSpPr>
            <a:spLocks noGrp="1"/>
          </p:cNvSpPr>
          <p:nvPr>
            <p:ph type="dt" idx="11"/>
          </p:nvPr>
        </p:nvSpPr>
        <p:spPr/>
        <p:txBody>
          <a:bodyPr/>
          <a:lstStyle/>
          <a:p>
            <a:r>
              <a:rPr lang="en-US" dirty="0">
                <a:latin typeface="Arial" pitchFamily="34" charset="0"/>
                <a:cs typeface="Arial" pitchFamily="34" charset="0"/>
              </a:rPr>
              <a:t>Food Science and Safety  </a:t>
            </a:r>
          </a:p>
          <a:p>
            <a:r>
              <a:rPr lang="en-US" dirty="0">
                <a:latin typeface="Arial" pitchFamily="34" charset="0"/>
                <a:cs typeface="Arial" pitchFamily="34" charset="0"/>
              </a:rPr>
              <a:t>Unit 6 – Lesson 6.1 Consumer Preferences</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2015</a:t>
            </a:r>
          </a:p>
        </p:txBody>
      </p:sp>
      <p:sp>
        <p:nvSpPr>
          <p:cNvPr id="7" name="Slide Number Placeholder 6"/>
          <p:cNvSpPr>
            <a:spLocks noGrp="1"/>
          </p:cNvSpPr>
          <p:nvPr>
            <p:ph type="sldNum" sz="quarter" idx="13"/>
          </p:nvPr>
        </p:nvSpPr>
        <p:spPr/>
        <p:txBody>
          <a:bodyPr/>
          <a:lstStyle/>
          <a:p>
            <a:fld id="{36C789E7-B821-4804-81D0-B1DDBDB5FECC}" type="slidenum">
              <a:rPr lang="en-US" smtClean="0"/>
              <a:pPr/>
              <a:t>4</a:t>
            </a:fld>
            <a:endParaRPr lang="en-US"/>
          </a:p>
        </p:txBody>
      </p:sp>
    </p:spTree>
    <p:extLst>
      <p:ext uri="{BB962C8B-B14F-4D97-AF65-F5344CB8AC3E}">
        <p14:creationId xmlns:p14="http://schemas.microsoft.com/office/powerpoint/2010/main" val="5442420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Evaluating Consumer Behavior</a:t>
            </a:r>
            <a:endParaRPr lang="en-US" dirty="0"/>
          </a:p>
        </p:txBody>
      </p:sp>
      <p:sp>
        <p:nvSpPr>
          <p:cNvPr id="5" name="Date Placeholder 4"/>
          <p:cNvSpPr>
            <a:spLocks noGrp="1"/>
          </p:cNvSpPr>
          <p:nvPr>
            <p:ph type="dt" idx="11"/>
          </p:nvPr>
        </p:nvSpPr>
        <p:spPr/>
        <p:txBody>
          <a:bodyPr/>
          <a:lstStyle/>
          <a:p>
            <a:r>
              <a:rPr lang="en-US" dirty="0">
                <a:latin typeface="Arial" pitchFamily="34" charset="0"/>
                <a:cs typeface="Arial" pitchFamily="34" charset="0"/>
              </a:rPr>
              <a:t>Food Science and Safety  </a:t>
            </a:r>
          </a:p>
          <a:p>
            <a:r>
              <a:rPr lang="en-US" dirty="0">
                <a:latin typeface="Arial" pitchFamily="34" charset="0"/>
                <a:cs typeface="Arial" pitchFamily="34" charset="0"/>
              </a:rPr>
              <a:t>Unit 6 – Lesson 6.1 Consumer Preferences</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2015</a:t>
            </a:r>
          </a:p>
        </p:txBody>
      </p:sp>
      <p:sp>
        <p:nvSpPr>
          <p:cNvPr id="7" name="Slide Number Placeholder 6"/>
          <p:cNvSpPr>
            <a:spLocks noGrp="1"/>
          </p:cNvSpPr>
          <p:nvPr>
            <p:ph type="sldNum" sz="quarter" idx="13"/>
          </p:nvPr>
        </p:nvSpPr>
        <p:spPr/>
        <p:txBody>
          <a:bodyPr/>
          <a:lstStyle/>
          <a:p>
            <a:fld id="{36C789E7-B821-4804-81D0-B1DDBDB5FECC}" type="slidenum">
              <a:rPr lang="en-US" smtClean="0"/>
              <a:pPr/>
              <a:t>5</a:t>
            </a:fld>
            <a:endParaRPr lang="en-US"/>
          </a:p>
        </p:txBody>
      </p:sp>
    </p:spTree>
    <p:extLst>
      <p:ext uri="{BB962C8B-B14F-4D97-AF65-F5344CB8AC3E}">
        <p14:creationId xmlns:p14="http://schemas.microsoft.com/office/powerpoint/2010/main" val="41822853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Evaluating Consumer Behavior</a:t>
            </a:r>
            <a:endParaRPr lang="en-US" dirty="0"/>
          </a:p>
        </p:txBody>
      </p:sp>
      <p:sp>
        <p:nvSpPr>
          <p:cNvPr id="5" name="Date Placeholder 4"/>
          <p:cNvSpPr>
            <a:spLocks noGrp="1"/>
          </p:cNvSpPr>
          <p:nvPr>
            <p:ph type="dt" idx="11"/>
          </p:nvPr>
        </p:nvSpPr>
        <p:spPr/>
        <p:txBody>
          <a:bodyPr/>
          <a:lstStyle/>
          <a:p>
            <a:r>
              <a:rPr lang="en-US" dirty="0">
                <a:latin typeface="Arial" pitchFamily="34" charset="0"/>
                <a:cs typeface="Arial" pitchFamily="34" charset="0"/>
              </a:rPr>
              <a:t>Food Science and Safety  </a:t>
            </a:r>
          </a:p>
          <a:p>
            <a:r>
              <a:rPr lang="en-US" dirty="0">
                <a:latin typeface="Arial" pitchFamily="34" charset="0"/>
                <a:cs typeface="Arial" pitchFamily="34" charset="0"/>
              </a:rPr>
              <a:t>Unit 6 – Lesson 6.1 Consumer Preferences</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2015</a:t>
            </a:r>
          </a:p>
        </p:txBody>
      </p:sp>
      <p:sp>
        <p:nvSpPr>
          <p:cNvPr id="7" name="Slide Number Placeholder 6"/>
          <p:cNvSpPr>
            <a:spLocks noGrp="1"/>
          </p:cNvSpPr>
          <p:nvPr>
            <p:ph type="sldNum" sz="quarter" idx="13"/>
          </p:nvPr>
        </p:nvSpPr>
        <p:spPr/>
        <p:txBody>
          <a:bodyPr/>
          <a:lstStyle/>
          <a:p>
            <a:fld id="{36C789E7-B821-4804-81D0-B1DDBDB5FECC}" type="slidenum">
              <a:rPr lang="en-US" smtClean="0"/>
              <a:pPr/>
              <a:t>6</a:t>
            </a:fld>
            <a:endParaRPr lang="en-US"/>
          </a:p>
        </p:txBody>
      </p:sp>
    </p:spTree>
    <p:extLst>
      <p:ext uri="{BB962C8B-B14F-4D97-AF65-F5344CB8AC3E}">
        <p14:creationId xmlns:p14="http://schemas.microsoft.com/office/powerpoint/2010/main" val="5622284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 acceptance test</a:t>
            </a:r>
            <a:r>
              <a:rPr lang="en-US" baseline="0" dirty="0" smtClean="0"/>
              <a:t> can be more than one sample. The test is used to evaluate how well panelists like the food product. It is unreliable to allow panelists to test more than five samples. When developing evaluation sheets for acceptance tests use numbers between 1 and 9 or smiley faces of varying degrees.</a:t>
            </a:r>
            <a:endParaRPr lang="en-US" dirty="0"/>
          </a:p>
        </p:txBody>
      </p:sp>
      <p:sp>
        <p:nvSpPr>
          <p:cNvPr id="4" name="Header Placeholder 3"/>
          <p:cNvSpPr>
            <a:spLocks noGrp="1"/>
          </p:cNvSpPr>
          <p:nvPr>
            <p:ph type="hdr" sz="quarter" idx="10"/>
          </p:nvPr>
        </p:nvSpPr>
        <p:spPr/>
        <p:txBody>
          <a:bodyPr/>
          <a:lstStyle/>
          <a:p>
            <a:r>
              <a:rPr lang="en-US" smtClean="0"/>
              <a:t>Evaluating Consumer Behavior</a:t>
            </a:r>
            <a:endParaRPr lang="en-US" dirty="0"/>
          </a:p>
        </p:txBody>
      </p:sp>
      <p:sp>
        <p:nvSpPr>
          <p:cNvPr id="5" name="Date Placeholder 4"/>
          <p:cNvSpPr>
            <a:spLocks noGrp="1"/>
          </p:cNvSpPr>
          <p:nvPr>
            <p:ph type="dt" idx="11"/>
          </p:nvPr>
        </p:nvSpPr>
        <p:spPr/>
        <p:txBody>
          <a:bodyPr/>
          <a:lstStyle/>
          <a:p>
            <a:r>
              <a:rPr lang="en-US" dirty="0">
                <a:latin typeface="Arial" pitchFamily="34" charset="0"/>
                <a:cs typeface="Arial" pitchFamily="34" charset="0"/>
              </a:rPr>
              <a:t>Food Science and Safety  </a:t>
            </a:r>
          </a:p>
          <a:p>
            <a:r>
              <a:rPr lang="en-US" dirty="0">
                <a:latin typeface="Arial" pitchFamily="34" charset="0"/>
                <a:cs typeface="Arial" pitchFamily="34" charset="0"/>
              </a:rPr>
              <a:t>Unit 6 – Lesson 6.1 Consumer Preferences</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2015</a:t>
            </a:r>
          </a:p>
        </p:txBody>
      </p:sp>
      <p:sp>
        <p:nvSpPr>
          <p:cNvPr id="7" name="Slide Number Placeholder 6"/>
          <p:cNvSpPr>
            <a:spLocks noGrp="1"/>
          </p:cNvSpPr>
          <p:nvPr>
            <p:ph type="sldNum" sz="quarter" idx="13"/>
          </p:nvPr>
        </p:nvSpPr>
        <p:spPr/>
        <p:txBody>
          <a:bodyPr/>
          <a:lstStyle/>
          <a:p>
            <a:fld id="{36C789E7-B821-4804-81D0-B1DDBDB5FECC}" type="slidenum">
              <a:rPr lang="en-US" smtClean="0"/>
              <a:pPr/>
              <a:t>7</a:t>
            </a:fld>
            <a:endParaRPr lang="en-US"/>
          </a:p>
        </p:txBody>
      </p:sp>
    </p:spTree>
    <p:extLst>
      <p:ext uri="{BB962C8B-B14F-4D97-AF65-F5344CB8AC3E}">
        <p14:creationId xmlns:p14="http://schemas.microsoft.com/office/powerpoint/2010/main" val="17506439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On a preference evaluation sheet you should have both sample numbers and a no preference option. </a:t>
            </a:r>
            <a:endParaRPr lang="en-US" dirty="0"/>
          </a:p>
        </p:txBody>
      </p:sp>
      <p:sp>
        <p:nvSpPr>
          <p:cNvPr id="4" name="Header Placeholder 3"/>
          <p:cNvSpPr>
            <a:spLocks noGrp="1"/>
          </p:cNvSpPr>
          <p:nvPr>
            <p:ph type="hdr" sz="quarter" idx="10"/>
          </p:nvPr>
        </p:nvSpPr>
        <p:spPr/>
        <p:txBody>
          <a:bodyPr/>
          <a:lstStyle/>
          <a:p>
            <a:r>
              <a:rPr lang="en-US" smtClean="0"/>
              <a:t>Evaluating Consumer Behavior</a:t>
            </a:r>
            <a:endParaRPr lang="en-US" dirty="0"/>
          </a:p>
        </p:txBody>
      </p:sp>
      <p:sp>
        <p:nvSpPr>
          <p:cNvPr id="5" name="Date Placeholder 4"/>
          <p:cNvSpPr>
            <a:spLocks noGrp="1"/>
          </p:cNvSpPr>
          <p:nvPr>
            <p:ph type="dt" idx="11"/>
          </p:nvPr>
        </p:nvSpPr>
        <p:spPr/>
        <p:txBody>
          <a:bodyPr/>
          <a:lstStyle/>
          <a:p>
            <a:r>
              <a:rPr lang="en-US" dirty="0">
                <a:latin typeface="Arial" pitchFamily="34" charset="0"/>
                <a:cs typeface="Arial" pitchFamily="34" charset="0"/>
              </a:rPr>
              <a:t>Food Science and Safety  </a:t>
            </a:r>
          </a:p>
          <a:p>
            <a:r>
              <a:rPr lang="en-US" dirty="0">
                <a:latin typeface="Arial" pitchFamily="34" charset="0"/>
                <a:cs typeface="Arial" pitchFamily="34" charset="0"/>
              </a:rPr>
              <a:t>Unit 6 – Lesson 6.1 Consumer Preferences</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2015</a:t>
            </a:r>
          </a:p>
        </p:txBody>
      </p:sp>
      <p:sp>
        <p:nvSpPr>
          <p:cNvPr id="7" name="Slide Number Placeholder 6"/>
          <p:cNvSpPr>
            <a:spLocks noGrp="1"/>
          </p:cNvSpPr>
          <p:nvPr>
            <p:ph type="sldNum" sz="quarter" idx="13"/>
          </p:nvPr>
        </p:nvSpPr>
        <p:spPr/>
        <p:txBody>
          <a:bodyPr/>
          <a:lstStyle/>
          <a:p>
            <a:fld id="{36C789E7-B821-4804-81D0-B1DDBDB5FECC}" type="slidenum">
              <a:rPr lang="en-US" smtClean="0"/>
              <a:pPr/>
              <a:t>8</a:t>
            </a:fld>
            <a:endParaRPr lang="en-US"/>
          </a:p>
        </p:txBody>
      </p:sp>
    </p:spTree>
    <p:extLst>
      <p:ext uri="{BB962C8B-B14F-4D97-AF65-F5344CB8AC3E}">
        <p14:creationId xmlns:p14="http://schemas.microsoft.com/office/powerpoint/2010/main" val="31605359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Evaluating Consumer Behavior</a:t>
            </a:r>
            <a:endParaRPr lang="en-US" dirty="0"/>
          </a:p>
        </p:txBody>
      </p:sp>
      <p:sp>
        <p:nvSpPr>
          <p:cNvPr id="5" name="Date Placeholder 4"/>
          <p:cNvSpPr>
            <a:spLocks noGrp="1"/>
          </p:cNvSpPr>
          <p:nvPr>
            <p:ph type="dt" idx="11"/>
          </p:nvPr>
        </p:nvSpPr>
        <p:spPr/>
        <p:txBody>
          <a:bodyPr/>
          <a:lstStyle/>
          <a:p>
            <a:r>
              <a:rPr lang="en-US" dirty="0">
                <a:latin typeface="Arial" pitchFamily="34" charset="0"/>
                <a:cs typeface="Arial" pitchFamily="34" charset="0"/>
              </a:rPr>
              <a:t>Food Science and Safety  </a:t>
            </a:r>
          </a:p>
          <a:p>
            <a:r>
              <a:rPr lang="en-US" dirty="0">
                <a:latin typeface="Arial" pitchFamily="34" charset="0"/>
                <a:cs typeface="Arial" pitchFamily="34" charset="0"/>
              </a:rPr>
              <a:t>Unit 6 – Lesson 6.1 Consumer Preferences</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2015</a:t>
            </a:r>
          </a:p>
        </p:txBody>
      </p:sp>
      <p:sp>
        <p:nvSpPr>
          <p:cNvPr id="7" name="Slide Number Placeholder 6"/>
          <p:cNvSpPr>
            <a:spLocks noGrp="1"/>
          </p:cNvSpPr>
          <p:nvPr>
            <p:ph type="sldNum" sz="quarter" idx="13"/>
          </p:nvPr>
        </p:nvSpPr>
        <p:spPr/>
        <p:txBody>
          <a:bodyPr/>
          <a:lstStyle/>
          <a:p>
            <a:fld id="{36C789E7-B821-4804-81D0-B1DDBDB5FECC}" type="slidenum">
              <a:rPr lang="en-US" smtClean="0"/>
              <a:pPr/>
              <a:t>9</a:t>
            </a:fld>
            <a:endParaRPr lang="en-US"/>
          </a:p>
        </p:txBody>
      </p:sp>
    </p:spTree>
    <p:extLst>
      <p:ext uri="{BB962C8B-B14F-4D97-AF65-F5344CB8AC3E}">
        <p14:creationId xmlns:p14="http://schemas.microsoft.com/office/powerpoint/2010/main" val="209639685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pSp>
        <p:nvGrpSpPr>
          <p:cNvPr id="7" name="Group 10"/>
          <p:cNvGrpSpPr>
            <a:grpSpLocks/>
          </p:cNvGrpSpPr>
          <p:nvPr userDrawn="1"/>
        </p:nvGrpSpPr>
        <p:grpSpPr bwMode="auto">
          <a:xfrm>
            <a:off x="838200" y="228600"/>
            <a:ext cx="8305800" cy="5480050"/>
            <a:chOff x="528" y="144"/>
            <a:chExt cx="5232" cy="3452"/>
          </a:xfrm>
        </p:grpSpPr>
        <p:pic>
          <p:nvPicPr>
            <p:cNvPr id="8" name="Picture 7"/>
            <p:cNvPicPr>
              <a:picLocks noChangeAspect="1" noChangeArrowheads="1"/>
            </p:cNvPicPr>
            <p:nvPr/>
          </p:nvPicPr>
          <p:blipFill>
            <a:blip r:embed="rId2" cstate="print"/>
            <a:srcRect/>
            <a:stretch>
              <a:fillRect/>
            </a:stretch>
          </p:blipFill>
          <p:spPr bwMode="auto">
            <a:xfrm>
              <a:off x="1200" y="144"/>
              <a:ext cx="3452" cy="3452"/>
            </a:xfrm>
            <a:prstGeom prst="rect">
              <a:avLst/>
            </a:prstGeom>
            <a:noFill/>
            <a:ln w="9525">
              <a:noFill/>
              <a:miter lim="800000"/>
              <a:headEnd/>
              <a:tailEnd/>
            </a:ln>
          </p:spPr>
        </p:pic>
        <p:sp>
          <p:nvSpPr>
            <p:cNvPr id="9" name="Text Box 8"/>
            <p:cNvSpPr txBox="1">
              <a:spLocks noChangeArrowheads="1"/>
            </p:cNvSpPr>
            <p:nvPr/>
          </p:nvSpPr>
          <p:spPr bwMode="auto">
            <a:xfrm>
              <a:off x="528" y="3072"/>
              <a:ext cx="5232" cy="330"/>
            </a:xfrm>
            <a:prstGeom prst="rect">
              <a:avLst/>
            </a:prstGeom>
            <a:solidFill>
              <a:srgbClr val="9966FF"/>
            </a:solidFill>
            <a:ln w="9525">
              <a:noFill/>
              <a:miter lim="800000"/>
              <a:headEnd/>
              <a:tailEnd/>
            </a:ln>
            <a:effectLst/>
          </p:spPr>
          <p:txBody>
            <a:bodyPr>
              <a:spAutoFit/>
            </a:bodyPr>
            <a:lstStyle/>
            <a:p>
              <a:pPr marL="0" marR="0" lvl="0" indent="0" algn="ctr" defTabSz="914400" eaLnBrk="0" fontAlgn="auto" latinLnBrk="0" hangingPunct="0">
                <a:lnSpc>
                  <a:spcPct val="100000"/>
                </a:lnSpc>
                <a:spcBef>
                  <a:spcPct val="50000"/>
                </a:spcBef>
                <a:spcAft>
                  <a:spcPts val="0"/>
                </a:spcAft>
                <a:buClrTx/>
                <a:buSzTx/>
                <a:buFontTx/>
                <a:buNone/>
                <a:tabLst/>
                <a:defRPr/>
              </a:pPr>
              <a:r>
                <a:rPr kumimoji="0" lang="en-US" sz="2800" b="1" i="0" u="none" strike="noStrike" kern="0" cap="none" spc="0" normalizeH="0" baseline="0" noProof="0" dirty="0" smtClean="0">
                  <a:ln>
                    <a:noFill/>
                  </a:ln>
                  <a:solidFill>
                    <a:srgbClr val="FFFFFF"/>
                  </a:solidFill>
                  <a:effectLst/>
                  <a:uLnTx/>
                  <a:uFillTx/>
                  <a:latin typeface="Arial" pitchFamily="34" charset="0"/>
                  <a:cs typeface="Arial" pitchFamily="34" charset="0"/>
                </a:rPr>
                <a:t>Food Science and Safety</a:t>
              </a:r>
              <a:endParaRPr kumimoji="0" lang="en-US" sz="2800" b="1" i="0" u="none" strike="noStrike" kern="0" cap="none" spc="0" normalizeH="0" baseline="0" noProof="0" dirty="0">
                <a:ln>
                  <a:noFill/>
                </a:ln>
                <a:solidFill>
                  <a:srgbClr val="FFFFFF"/>
                </a:solidFill>
                <a:effectLst/>
                <a:uLnTx/>
                <a:uFillTx/>
                <a:latin typeface="Arial" pitchFamily="34" charset="0"/>
                <a:cs typeface="Arial" pitchFamily="34" charset="0"/>
              </a:endParaRPr>
            </a:p>
          </p:txBody>
        </p:sp>
      </p:grpSp>
    </p:spTree>
    <p:extLst>
      <p:ext uri="{BB962C8B-B14F-4D97-AF65-F5344CB8AC3E}">
        <p14:creationId xmlns:p14="http://schemas.microsoft.com/office/powerpoint/2010/main" val="37426855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25888729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Tree>
    <p:extLst>
      <p:ext uri="{BB962C8B-B14F-4D97-AF65-F5344CB8AC3E}">
        <p14:creationId xmlns:p14="http://schemas.microsoft.com/office/powerpoint/2010/main" val="41293868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457200" y="18288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828801"/>
            <a:ext cx="4038600" cy="4419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lide Number Placeholder 6"/>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7393614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Slide Number Placeholder 4"/>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13095817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19590416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084262"/>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770776"/>
            <a:ext cx="8229600" cy="4409306"/>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B98D9DB-9F03-49E4-BBAA-20DA05506B06}" type="slidenum">
              <a:rPr lang="en-US" smtClean="0"/>
              <a:t>‹#›</a:t>
            </a:fld>
            <a:endParaRPr lang="en-US"/>
          </a:p>
        </p:txBody>
      </p:sp>
      <p:sp>
        <p:nvSpPr>
          <p:cNvPr id="7" name="Text Box 7"/>
          <p:cNvSpPr txBox="1">
            <a:spLocks noChangeArrowheads="1"/>
          </p:cNvSpPr>
          <p:nvPr/>
        </p:nvSpPr>
        <p:spPr bwMode="auto">
          <a:xfrm>
            <a:off x="838200" y="1396180"/>
            <a:ext cx="8305800" cy="366713"/>
          </a:xfrm>
          <a:prstGeom prst="rect">
            <a:avLst/>
          </a:prstGeom>
          <a:solidFill>
            <a:srgbClr val="9966FF"/>
          </a:solidFill>
          <a:ln w="9525">
            <a:noFill/>
            <a:miter lim="800000"/>
            <a:headEnd/>
            <a:tailEnd/>
          </a:ln>
          <a:effectLst/>
        </p:spPr>
        <p:txBody>
          <a:bodyPr>
            <a:spAutoFit/>
          </a:bodyPr>
          <a:lstStyle/>
          <a:p>
            <a:pPr marL="0" marR="0" lvl="0" indent="0" defTabSz="914400" eaLnBrk="1" fontAlgn="auto" latinLnBrk="0" hangingPunct="1">
              <a:lnSpc>
                <a:spcPct val="100000"/>
              </a:lnSpc>
              <a:spcBef>
                <a:spcPct val="5000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pic>
        <p:nvPicPr>
          <p:cNvPr id="4" name="Picture 3"/>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7315200" y="6328582"/>
            <a:ext cx="1066892" cy="420660"/>
          </a:xfrm>
          <a:prstGeom prst="rect">
            <a:avLst/>
          </a:prstGeom>
        </p:spPr>
      </p:pic>
    </p:spTree>
    <p:extLst>
      <p:ext uri="{BB962C8B-B14F-4D97-AF65-F5344CB8AC3E}">
        <p14:creationId xmlns:p14="http://schemas.microsoft.com/office/powerpoint/2010/main" val="323411580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4" r:id="rId5"/>
    <p:sldLayoutId id="2147483655" r:id="rId6"/>
  </p:sldLayoutIdLst>
  <p:hf hdr="0" ftr="0" dt="0"/>
  <p:txStyles>
    <p:titleStyle>
      <a:lvl1pPr algn="ctr" defTabSz="914400" rtl="0" eaLnBrk="1" latinLnBrk="0" hangingPunct="1">
        <a:spcBef>
          <a:spcPct val="0"/>
        </a:spcBef>
        <a:buNone/>
        <a:defRPr sz="4400" kern="1200">
          <a:solidFill>
            <a:schemeClr val="tx1"/>
          </a:solidFill>
          <a:latin typeface="Arial" pitchFamily="34" charset="0"/>
          <a:ea typeface="+mj-ea"/>
          <a:cs typeface="Arial" pitchFamily="34" charset="0"/>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www.ift.org/~/media/Knowledge%20Center/Learn%20Food%20Science/Outreach%20Presentations/IFTSensorySciencePartII.ppt" TargetMode="External"/><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2932591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Discrimination Test</a:t>
            </a:r>
            <a:endParaRPr lang="en-US" dirty="0"/>
          </a:p>
        </p:txBody>
      </p:sp>
      <p:sp>
        <p:nvSpPr>
          <p:cNvPr id="3" name="Content Placeholder 2"/>
          <p:cNvSpPr>
            <a:spLocks noGrp="1"/>
          </p:cNvSpPr>
          <p:nvPr>
            <p:ph idx="1"/>
          </p:nvPr>
        </p:nvSpPr>
        <p:spPr/>
        <p:txBody>
          <a:bodyPr/>
          <a:lstStyle/>
          <a:p>
            <a:r>
              <a:rPr lang="en-US" dirty="0" smtClean="0"/>
              <a:t>Duo – Trio Test</a:t>
            </a:r>
          </a:p>
          <a:p>
            <a:pPr lvl="1"/>
            <a:r>
              <a:rPr lang="en-US" dirty="0" smtClean="0"/>
              <a:t>Label samples with three-digit numbers.</a:t>
            </a:r>
          </a:p>
          <a:p>
            <a:pPr lvl="1"/>
            <a:r>
              <a:rPr lang="en-US" dirty="0" smtClean="0"/>
              <a:t>One sample label reference.</a:t>
            </a:r>
          </a:p>
          <a:p>
            <a:pPr lvl="1"/>
            <a:r>
              <a:rPr lang="en-US" dirty="0" smtClean="0"/>
              <a:t>Panelist chooses sample most like reference.</a:t>
            </a:r>
          </a:p>
          <a:p>
            <a:pPr lvl="1"/>
            <a:endParaRPr lang="en-US" dirty="0"/>
          </a:p>
        </p:txBody>
      </p:sp>
      <p:sp>
        <p:nvSpPr>
          <p:cNvPr id="4" name="Slide Number Placeholder 3"/>
          <p:cNvSpPr>
            <a:spLocks noGrp="1"/>
          </p:cNvSpPr>
          <p:nvPr>
            <p:ph type="sldNum" sz="quarter" idx="12"/>
          </p:nvPr>
        </p:nvSpPr>
        <p:spPr/>
        <p:txBody>
          <a:bodyPr/>
          <a:lstStyle/>
          <a:p>
            <a:fld id="{4B98D9DB-9F03-49E4-BBAA-20DA05506B06}" type="slidenum">
              <a:rPr lang="en-US" smtClean="0"/>
              <a:t>10</a:t>
            </a:fld>
            <a:endParaRPr lang="en-US"/>
          </a:p>
        </p:txBody>
      </p:sp>
      <p:graphicFrame>
        <p:nvGraphicFramePr>
          <p:cNvPr id="5" name="Table 4"/>
          <p:cNvGraphicFramePr>
            <a:graphicFrameLocks noGrp="1"/>
          </p:cNvGraphicFramePr>
          <p:nvPr>
            <p:extLst/>
          </p:nvPr>
        </p:nvGraphicFramePr>
        <p:xfrm>
          <a:off x="457200" y="4038600"/>
          <a:ext cx="8001000" cy="2057400"/>
        </p:xfrm>
        <a:graphic>
          <a:graphicData uri="http://schemas.openxmlformats.org/drawingml/2006/table">
            <a:tbl>
              <a:tblPr firstRow="1" bandRow="1">
                <a:tableStyleId>{5C22544A-7EE6-4342-B048-85BDC9FD1C3A}</a:tableStyleId>
              </a:tblPr>
              <a:tblGrid>
                <a:gridCol w="8001000"/>
              </a:tblGrid>
              <a:tr h="457200">
                <a:tc>
                  <a:txBody>
                    <a:bodyPr/>
                    <a:lstStyle/>
                    <a:p>
                      <a:r>
                        <a:rPr lang="en-US" b="0" dirty="0" smtClean="0">
                          <a:solidFill>
                            <a:sysClr val="windowText" lastClr="000000"/>
                          </a:solidFill>
                        </a:rPr>
                        <a:t>Figure</a:t>
                      </a:r>
                      <a:r>
                        <a:rPr lang="en-US" b="0" baseline="0" dirty="0" smtClean="0">
                          <a:solidFill>
                            <a:sysClr val="windowText" lastClr="000000"/>
                          </a:solidFill>
                        </a:rPr>
                        <a:t> 3. </a:t>
                      </a:r>
                      <a:r>
                        <a:rPr lang="en-US" b="0" i="1" baseline="0" dirty="0" smtClean="0">
                          <a:solidFill>
                            <a:sysClr val="windowText" lastClr="000000"/>
                          </a:solidFill>
                        </a:rPr>
                        <a:t>Example Duo – Trio Evaluation Sheet</a:t>
                      </a:r>
                      <a:endParaRPr lang="en-US" b="0" i="1"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990600">
                <a:tc>
                  <a:txBody>
                    <a:bodyPr/>
                    <a:lstStyle/>
                    <a:p>
                      <a:r>
                        <a:rPr lang="en-US" dirty="0" smtClean="0"/>
                        <a:t>Reference                                                     A                                   B</a:t>
                      </a:r>
                      <a:r>
                        <a:rPr lang="en-US" baseline="0" dirty="0" smtClean="0"/>
                        <a:t>                                        </a:t>
                      </a:r>
                    </a:p>
                    <a:p>
                      <a:r>
                        <a:rPr lang="en-US" baseline="0" dirty="0" smtClean="0"/>
                        <a:t>           </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609600">
                <a:tc>
                  <a:txBody>
                    <a:bodyPr/>
                    <a:lstStyle/>
                    <a:p>
                      <a:r>
                        <a:rPr lang="en-US" dirty="0" smtClean="0">
                          <a:solidFill>
                            <a:sysClr val="windowText" lastClr="000000"/>
                          </a:solidFill>
                        </a:rPr>
                        <a:t>Circle the sample that matches the reference.</a:t>
                      </a:r>
                      <a:endParaRPr lang="en-US"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6" name="Oval 5"/>
          <p:cNvSpPr/>
          <p:nvPr/>
        </p:nvSpPr>
        <p:spPr>
          <a:xfrm>
            <a:off x="6629400" y="4648200"/>
            <a:ext cx="838200" cy="76200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b="1" dirty="0" smtClean="0">
                <a:solidFill>
                  <a:schemeClr val="tx1"/>
                </a:solidFill>
              </a:rPr>
              <a:t>931</a:t>
            </a:r>
            <a:endParaRPr lang="en-US" b="1" dirty="0">
              <a:solidFill>
                <a:schemeClr val="tx1"/>
              </a:solidFill>
            </a:endParaRPr>
          </a:p>
        </p:txBody>
      </p:sp>
      <p:sp>
        <p:nvSpPr>
          <p:cNvPr id="7" name="Oval 6"/>
          <p:cNvSpPr/>
          <p:nvPr/>
        </p:nvSpPr>
        <p:spPr>
          <a:xfrm>
            <a:off x="4599709" y="4648200"/>
            <a:ext cx="838200" cy="76200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b="1" dirty="0" smtClean="0">
                <a:solidFill>
                  <a:schemeClr val="tx1"/>
                </a:solidFill>
              </a:rPr>
              <a:t>392</a:t>
            </a:r>
            <a:endParaRPr lang="en-US" b="1" dirty="0">
              <a:solidFill>
                <a:schemeClr val="tx1"/>
              </a:solidFill>
            </a:endParaRPr>
          </a:p>
        </p:txBody>
      </p:sp>
      <p:sp>
        <p:nvSpPr>
          <p:cNvPr id="8" name="Oval 7"/>
          <p:cNvSpPr/>
          <p:nvPr/>
        </p:nvSpPr>
        <p:spPr>
          <a:xfrm>
            <a:off x="1447800" y="4648200"/>
            <a:ext cx="838200" cy="76200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b="1" dirty="0" smtClean="0">
                <a:solidFill>
                  <a:schemeClr val="tx1"/>
                </a:solidFill>
              </a:rPr>
              <a:t>437</a:t>
            </a:r>
            <a:endParaRPr lang="en-US" b="1" dirty="0">
              <a:solidFill>
                <a:schemeClr val="tx1"/>
              </a:solidFill>
            </a:endParaRPr>
          </a:p>
        </p:txBody>
      </p:sp>
    </p:spTree>
    <p:extLst>
      <p:ext uri="{BB962C8B-B14F-4D97-AF65-F5344CB8AC3E}">
        <p14:creationId xmlns:p14="http://schemas.microsoft.com/office/powerpoint/2010/main" val="10601052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Discrimination Test</a:t>
            </a:r>
            <a:endParaRPr lang="en-US" dirty="0"/>
          </a:p>
        </p:txBody>
      </p:sp>
      <p:sp>
        <p:nvSpPr>
          <p:cNvPr id="3" name="Content Placeholder 2"/>
          <p:cNvSpPr>
            <a:spLocks noGrp="1"/>
          </p:cNvSpPr>
          <p:nvPr>
            <p:ph idx="1"/>
          </p:nvPr>
        </p:nvSpPr>
        <p:spPr/>
        <p:txBody>
          <a:bodyPr/>
          <a:lstStyle/>
          <a:p>
            <a:r>
              <a:rPr lang="en-US" dirty="0" smtClean="0"/>
              <a:t>Triangle Test</a:t>
            </a:r>
          </a:p>
          <a:p>
            <a:pPr lvl="1"/>
            <a:r>
              <a:rPr lang="en-US" dirty="0" smtClean="0"/>
              <a:t>Set up in shape of triangle with a sample at each point.</a:t>
            </a:r>
          </a:p>
          <a:p>
            <a:pPr lvl="1"/>
            <a:r>
              <a:rPr lang="en-US" dirty="0" smtClean="0"/>
              <a:t>Label samples with three-digit numbers</a:t>
            </a:r>
          </a:p>
          <a:p>
            <a:pPr lvl="1"/>
            <a:r>
              <a:rPr lang="en-US" dirty="0" smtClean="0"/>
              <a:t>Panelists choose sample that is different.</a:t>
            </a:r>
          </a:p>
          <a:p>
            <a:pPr lvl="1"/>
            <a:endParaRPr lang="en-US" dirty="0"/>
          </a:p>
        </p:txBody>
      </p:sp>
      <p:sp>
        <p:nvSpPr>
          <p:cNvPr id="4" name="Slide Number Placeholder 3"/>
          <p:cNvSpPr>
            <a:spLocks noGrp="1"/>
          </p:cNvSpPr>
          <p:nvPr>
            <p:ph type="sldNum" sz="quarter" idx="12"/>
          </p:nvPr>
        </p:nvSpPr>
        <p:spPr/>
        <p:txBody>
          <a:bodyPr/>
          <a:lstStyle/>
          <a:p>
            <a:fld id="{4B98D9DB-9F03-49E4-BBAA-20DA05506B06}" type="slidenum">
              <a:rPr lang="en-US" smtClean="0"/>
              <a:t>11</a:t>
            </a:fld>
            <a:endParaRPr lang="en-US"/>
          </a:p>
        </p:txBody>
      </p:sp>
      <p:sp>
        <p:nvSpPr>
          <p:cNvPr id="8" name="Isosceles Triangle 7"/>
          <p:cNvSpPr/>
          <p:nvPr/>
        </p:nvSpPr>
        <p:spPr>
          <a:xfrm>
            <a:off x="2743200" y="4495800"/>
            <a:ext cx="2819400" cy="2096158"/>
          </a:xfrm>
          <a:prstGeom prst="triangl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9" name="TextBox 8"/>
          <p:cNvSpPr txBox="1"/>
          <p:nvPr/>
        </p:nvSpPr>
        <p:spPr>
          <a:xfrm>
            <a:off x="5181600" y="6352143"/>
            <a:ext cx="1143000" cy="369332"/>
          </a:xfrm>
          <a:prstGeom prst="rect">
            <a:avLst/>
          </a:prstGeom>
          <a:noFill/>
        </p:spPr>
        <p:txBody>
          <a:bodyPr wrap="square" rtlCol="0" anchor="ctr">
            <a:spAutoFit/>
          </a:bodyPr>
          <a:lstStyle/>
          <a:p>
            <a:pPr algn="ctr"/>
            <a:r>
              <a:rPr lang="en-US" dirty="0" smtClean="0"/>
              <a:t>742</a:t>
            </a:r>
            <a:endParaRPr lang="en-US" dirty="0"/>
          </a:p>
        </p:txBody>
      </p:sp>
      <p:sp>
        <p:nvSpPr>
          <p:cNvPr id="10" name="TextBox 9"/>
          <p:cNvSpPr txBox="1"/>
          <p:nvPr/>
        </p:nvSpPr>
        <p:spPr>
          <a:xfrm>
            <a:off x="1981200" y="6326412"/>
            <a:ext cx="1143000" cy="369332"/>
          </a:xfrm>
          <a:prstGeom prst="rect">
            <a:avLst/>
          </a:prstGeom>
          <a:noFill/>
        </p:spPr>
        <p:txBody>
          <a:bodyPr wrap="square" rtlCol="0" anchor="ctr">
            <a:spAutoFit/>
          </a:bodyPr>
          <a:lstStyle/>
          <a:p>
            <a:pPr algn="ctr"/>
            <a:r>
              <a:rPr lang="en-US" dirty="0" smtClean="0"/>
              <a:t>693</a:t>
            </a:r>
            <a:endParaRPr lang="en-US" dirty="0"/>
          </a:p>
        </p:txBody>
      </p:sp>
      <p:sp>
        <p:nvSpPr>
          <p:cNvPr id="11" name="TextBox 10"/>
          <p:cNvSpPr txBox="1"/>
          <p:nvPr/>
        </p:nvSpPr>
        <p:spPr>
          <a:xfrm>
            <a:off x="3581400" y="4207348"/>
            <a:ext cx="1143000" cy="369332"/>
          </a:xfrm>
          <a:prstGeom prst="rect">
            <a:avLst/>
          </a:prstGeom>
          <a:noFill/>
        </p:spPr>
        <p:txBody>
          <a:bodyPr wrap="square" rtlCol="0" anchor="ctr">
            <a:spAutoFit/>
          </a:bodyPr>
          <a:lstStyle/>
          <a:p>
            <a:pPr algn="ctr"/>
            <a:r>
              <a:rPr lang="en-US" dirty="0" smtClean="0"/>
              <a:t>361</a:t>
            </a:r>
            <a:endParaRPr lang="en-US" dirty="0"/>
          </a:p>
        </p:txBody>
      </p:sp>
      <p:sp>
        <p:nvSpPr>
          <p:cNvPr id="12" name="TextBox 11"/>
          <p:cNvSpPr txBox="1"/>
          <p:nvPr/>
        </p:nvSpPr>
        <p:spPr>
          <a:xfrm>
            <a:off x="876300" y="5240660"/>
            <a:ext cx="2209800" cy="646331"/>
          </a:xfrm>
          <a:prstGeom prst="rect">
            <a:avLst/>
          </a:prstGeom>
          <a:noFill/>
        </p:spPr>
        <p:txBody>
          <a:bodyPr wrap="square" rtlCol="0">
            <a:spAutoFit/>
          </a:bodyPr>
          <a:lstStyle/>
          <a:p>
            <a:r>
              <a:rPr lang="en-US" dirty="0" smtClean="0"/>
              <a:t>Circle the sample that is most different.</a:t>
            </a:r>
            <a:endParaRPr lang="en-US" dirty="0"/>
          </a:p>
        </p:txBody>
      </p:sp>
      <p:sp>
        <p:nvSpPr>
          <p:cNvPr id="13" name="TextBox 12"/>
          <p:cNvSpPr txBox="1"/>
          <p:nvPr/>
        </p:nvSpPr>
        <p:spPr>
          <a:xfrm>
            <a:off x="2038350" y="6555610"/>
            <a:ext cx="5372100" cy="369332"/>
          </a:xfrm>
          <a:prstGeom prst="rect">
            <a:avLst/>
          </a:prstGeom>
          <a:noFill/>
        </p:spPr>
        <p:txBody>
          <a:bodyPr wrap="square" rtlCol="0">
            <a:spAutoFit/>
          </a:bodyPr>
          <a:lstStyle/>
          <a:p>
            <a:r>
              <a:rPr lang="en-US" dirty="0" smtClean="0"/>
              <a:t>Figure 4. </a:t>
            </a:r>
            <a:r>
              <a:rPr lang="en-US" i="1" dirty="0" smtClean="0"/>
              <a:t>Example Triangle Evaluation Sheet </a:t>
            </a:r>
            <a:endParaRPr lang="en-US" i="1" dirty="0"/>
          </a:p>
        </p:txBody>
      </p:sp>
    </p:spTree>
    <p:extLst>
      <p:ext uri="{BB962C8B-B14F-4D97-AF65-F5344CB8AC3E}">
        <p14:creationId xmlns:p14="http://schemas.microsoft.com/office/powerpoint/2010/main" val="362001674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Discrimination Test</a:t>
            </a:r>
            <a:endParaRPr lang="en-US" dirty="0"/>
          </a:p>
        </p:txBody>
      </p:sp>
      <p:sp>
        <p:nvSpPr>
          <p:cNvPr id="3" name="Content Placeholder 2"/>
          <p:cNvSpPr>
            <a:spLocks noGrp="1"/>
          </p:cNvSpPr>
          <p:nvPr>
            <p:ph idx="1"/>
          </p:nvPr>
        </p:nvSpPr>
        <p:spPr/>
        <p:txBody>
          <a:bodyPr/>
          <a:lstStyle/>
          <a:p>
            <a:r>
              <a:rPr lang="en-US" dirty="0" smtClean="0"/>
              <a:t>Paired Comparison Test</a:t>
            </a:r>
          </a:p>
          <a:p>
            <a:pPr lvl="1"/>
            <a:r>
              <a:rPr lang="en-US" dirty="0" smtClean="0"/>
              <a:t>Label samples with three-digit numbers.</a:t>
            </a:r>
          </a:p>
          <a:p>
            <a:pPr lvl="1"/>
            <a:r>
              <a:rPr lang="en-US" dirty="0" smtClean="0"/>
              <a:t>Panelist choose which sample has a better attribute.</a:t>
            </a:r>
          </a:p>
          <a:p>
            <a:pPr lvl="1"/>
            <a:endParaRPr lang="en-US" dirty="0"/>
          </a:p>
        </p:txBody>
      </p:sp>
      <p:sp>
        <p:nvSpPr>
          <p:cNvPr id="4" name="Slide Number Placeholder 3"/>
          <p:cNvSpPr>
            <a:spLocks noGrp="1"/>
          </p:cNvSpPr>
          <p:nvPr>
            <p:ph type="sldNum" sz="quarter" idx="12"/>
          </p:nvPr>
        </p:nvSpPr>
        <p:spPr/>
        <p:txBody>
          <a:bodyPr/>
          <a:lstStyle/>
          <a:p>
            <a:fld id="{4B98D9DB-9F03-49E4-BBAA-20DA05506B06}" type="slidenum">
              <a:rPr lang="en-US" smtClean="0"/>
              <a:t>12</a:t>
            </a:fld>
            <a:endParaRPr lang="en-US"/>
          </a:p>
        </p:txBody>
      </p:sp>
      <p:graphicFrame>
        <p:nvGraphicFramePr>
          <p:cNvPr id="5" name="Table 4"/>
          <p:cNvGraphicFramePr>
            <a:graphicFrameLocks noGrp="1"/>
          </p:cNvGraphicFramePr>
          <p:nvPr>
            <p:extLst>
              <p:ext uri="{D42A27DB-BD31-4B8C-83A1-F6EECF244321}">
                <p14:modId xmlns:p14="http://schemas.microsoft.com/office/powerpoint/2010/main" val="2453736369"/>
              </p:ext>
            </p:extLst>
          </p:nvPr>
        </p:nvGraphicFramePr>
        <p:xfrm>
          <a:off x="304800" y="4038600"/>
          <a:ext cx="8382000" cy="2209800"/>
        </p:xfrm>
        <a:graphic>
          <a:graphicData uri="http://schemas.openxmlformats.org/drawingml/2006/table">
            <a:tbl>
              <a:tblPr firstRow="1" bandRow="1">
                <a:tableStyleId>{5C22544A-7EE6-4342-B048-85BDC9FD1C3A}</a:tableStyleId>
              </a:tblPr>
              <a:tblGrid>
                <a:gridCol w="8382000"/>
              </a:tblGrid>
              <a:tr h="452426">
                <a:tc>
                  <a:txBody>
                    <a:bodyPr/>
                    <a:lstStyle/>
                    <a:p>
                      <a:r>
                        <a:rPr lang="en-US" b="0" dirty="0" smtClean="0">
                          <a:solidFill>
                            <a:schemeClr val="tx1"/>
                          </a:solidFill>
                        </a:rPr>
                        <a:t>Figure 5. </a:t>
                      </a:r>
                      <a:r>
                        <a:rPr lang="en-US" b="0" i="1" dirty="0" smtClean="0">
                          <a:solidFill>
                            <a:schemeClr val="tx1"/>
                          </a:solidFill>
                        </a:rPr>
                        <a:t>Example Paired</a:t>
                      </a:r>
                      <a:r>
                        <a:rPr lang="en-US" b="0" i="1" baseline="0" dirty="0" smtClean="0">
                          <a:solidFill>
                            <a:schemeClr val="tx1"/>
                          </a:solidFill>
                        </a:rPr>
                        <a:t> Comparison Evaluation Sheet</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223974">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533400">
                <a:tc>
                  <a:txBody>
                    <a:bodyPr/>
                    <a:lstStyle/>
                    <a:p>
                      <a:r>
                        <a:rPr lang="en-US" dirty="0" smtClean="0"/>
                        <a:t>Circle</a:t>
                      </a:r>
                      <a:r>
                        <a:rPr lang="en-US" baseline="0" dirty="0" smtClean="0"/>
                        <a:t> which sample is sweeter.</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6" name="Oval 5"/>
          <p:cNvSpPr/>
          <p:nvPr/>
        </p:nvSpPr>
        <p:spPr>
          <a:xfrm>
            <a:off x="2133600" y="4641273"/>
            <a:ext cx="1066800" cy="99060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b="1" dirty="0" smtClean="0">
                <a:solidFill>
                  <a:schemeClr val="tx1"/>
                </a:solidFill>
              </a:rPr>
              <a:t>328</a:t>
            </a:r>
            <a:endParaRPr lang="en-US" b="1" dirty="0">
              <a:solidFill>
                <a:schemeClr val="tx1"/>
              </a:solidFill>
            </a:endParaRPr>
          </a:p>
        </p:txBody>
      </p:sp>
      <p:sp>
        <p:nvSpPr>
          <p:cNvPr id="7" name="Oval 6"/>
          <p:cNvSpPr/>
          <p:nvPr/>
        </p:nvSpPr>
        <p:spPr>
          <a:xfrm>
            <a:off x="5181600" y="4682836"/>
            <a:ext cx="990600" cy="955964"/>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b="1" dirty="0" smtClean="0">
                <a:solidFill>
                  <a:schemeClr val="tx1"/>
                </a:solidFill>
              </a:rPr>
              <a:t>712</a:t>
            </a:r>
            <a:endParaRPr lang="en-US" b="1" dirty="0">
              <a:solidFill>
                <a:schemeClr val="tx1"/>
              </a:solidFill>
            </a:endParaRPr>
          </a:p>
        </p:txBody>
      </p:sp>
    </p:spTree>
    <p:extLst>
      <p:ext uri="{BB962C8B-B14F-4D97-AF65-F5344CB8AC3E}">
        <p14:creationId xmlns:p14="http://schemas.microsoft.com/office/powerpoint/2010/main" val="76065180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Descriptive Analysis</a:t>
            </a:r>
            <a:endParaRPr lang="en-US" dirty="0"/>
          </a:p>
        </p:txBody>
      </p:sp>
      <p:sp>
        <p:nvSpPr>
          <p:cNvPr id="3" name="Content Placeholder 2"/>
          <p:cNvSpPr>
            <a:spLocks noGrp="1"/>
          </p:cNvSpPr>
          <p:nvPr>
            <p:ph idx="1"/>
          </p:nvPr>
        </p:nvSpPr>
        <p:spPr/>
        <p:txBody>
          <a:bodyPr>
            <a:normAutofit lnSpcReduction="10000"/>
          </a:bodyPr>
          <a:lstStyle/>
          <a:p>
            <a:r>
              <a:rPr lang="en-US" dirty="0" smtClean="0"/>
              <a:t>Trained panelists</a:t>
            </a:r>
          </a:p>
          <a:p>
            <a:r>
              <a:rPr lang="en-US" dirty="0" smtClean="0"/>
              <a:t>Rates intensity for all attributes </a:t>
            </a:r>
            <a:r>
              <a:rPr lang="en-US" smtClean="0"/>
              <a:t>of product.</a:t>
            </a:r>
            <a:endParaRPr lang="en-US" dirty="0" smtClean="0"/>
          </a:p>
          <a:p>
            <a:r>
              <a:rPr lang="en-US" dirty="0" smtClean="0"/>
              <a:t>Advantages</a:t>
            </a:r>
          </a:p>
          <a:p>
            <a:pPr lvl="1"/>
            <a:r>
              <a:rPr lang="en-US" dirty="0" smtClean="0"/>
              <a:t>Gives researchers detailed information.</a:t>
            </a:r>
          </a:p>
          <a:p>
            <a:pPr lvl="1"/>
            <a:r>
              <a:rPr lang="en-US" dirty="0" smtClean="0"/>
              <a:t>Learn more about the food product in question.</a:t>
            </a:r>
          </a:p>
          <a:p>
            <a:r>
              <a:rPr lang="en-US" dirty="0" smtClean="0"/>
              <a:t>Disadvantages</a:t>
            </a:r>
          </a:p>
          <a:p>
            <a:pPr lvl="1"/>
            <a:r>
              <a:rPr lang="en-US" dirty="0" smtClean="0"/>
              <a:t>Time consuming.</a:t>
            </a:r>
          </a:p>
          <a:p>
            <a:pPr lvl="1"/>
            <a:r>
              <a:rPr lang="en-US" dirty="0" smtClean="0"/>
              <a:t>Requires panelists to be trained.</a:t>
            </a:r>
            <a:endParaRPr lang="en-US" dirty="0"/>
          </a:p>
        </p:txBody>
      </p:sp>
      <p:sp>
        <p:nvSpPr>
          <p:cNvPr id="4" name="Slide Number Placeholder 3"/>
          <p:cNvSpPr>
            <a:spLocks noGrp="1"/>
          </p:cNvSpPr>
          <p:nvPr>
            <p:ph type="sldNum" sz="quarter" idx="12"/>
          </p:nvPr>
        </p:nvSpPr>
        <p:spPr/>
        <p:txBody>
          <a:bodyPr/>
          <a:lstStyle/>
          <a:p>
            <a:fld id="{4B98D9DB-9F03-49E4-BBAA-20DA05506B06}" type="slidenum">
              <a:rPr lang="en-US" smtClean="0"/>
              <a:t>13</a:t>
            </a:fld>
            <a:endParaRPr lang="en-US"/>
          </a:p>
        </p:txBody>
      </p:sp>
    </p:spTree>
    <p:extLst>
      <p:ext uri="{BB962C8B-B14F-4D97-AF65-F5344CB8AC3E}">
        <p14:creationId xmlns:p14="http://schemas.microsoft.com/office/powerpoint/2010/main" val="254435021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rial" pitchFamily="34" charset="0"/>
                <a:cs typeface="Arial" pitchFamily="34" charset="0"/>
              </a:rPr>
              <a:t>References</a:t>
            </a:r>
            <a:endParaRPr lang="en-US" dirty="0">
              <a:latin typeface="Arial" pitchFamily="34" charset="0"/>
              <a:cs typeface="Arial" pitchFamily="34" charset="0"/>
            </a:endParaRPr>
          </a:p>
        </p:txBody>
      </p:sp>
      <p:sp>
        <p:nvSpPr>
          <p:cNvPr id="3" name="Content Placeholder 2"/>
          <p:cNvSpPr>
            <a:spLocks noGrp="1"/>
          </p:cNvSpPr>
          <p:nvPr>
            <p:ph idx="1"/>
          </p:nvPr>
        </p:nvSpPr>
        <p:spPr>
          <a:xfrm>
            <a:off x="457200" y="1828800"/>
            <a:ext cx="8229600" cy="4351282"/>
          </a:xfrm>
        </p:spPr>
        <p:txBody>
          <a:bodyPr>
            <a:normAutofit/>
          </a:bodyPr>
          <a:lstStyle/>
          <a:p>
            <a:pPr marL="0" indent="0">
              <a:buNone/>
            </a:pPr>
            <a:r>
              <a:rPr lang="en-US" sz="2800" dirty="0"/>
              <a:t>Institute of Food Technologies. (2007). </a:t>
            </a:r>
            <a:r>
              <a:rPr lang="en-US" sz="2800" i="1" dirty="0"/>
              <a:t>Sensory  	evaluation methods</a:t>
            </a:r>
            <a:r>
              <a:rPr lang="en-US" sz="2800" dirty="0"/>
              <a:t>. Chicago, IL. </a:t>
            </a:r>
            <a:r>
              <a:rPr lang="en-US" sz="2800" dirty="0" smtClean="0"/>
              <a:t>Retrieved 	from </a:t>
            </a:r>
          </a:p>
          <a:p>
            <a:pPr marL="800100" lvl="2" indent="0">
              <a:buNone/>
            </a:pPr>
            <a:r>
              <a:rPr lang="en-US" b="1" dirty="0" smtClean="0">
                <a:hlinkClick r:id="rId3"/>
              </a:rPr>
              <a:t>http</a:t>
            </a:r>
            <a:r>
              <a:rPr lang="en-US" b="1" dirty="0">
                <a:hlinkClick r:id="rId3"/>
              </a:rPr>
              <a:t>://www.ift.org/~/media/Knowledge%20Center/Learn%20Food%20Science/Outreach%20Presentations/IFTSensorySciencePartII.ppt </a:t>
            </a:r>
            <a:r>
              <a:rPr lang="en-US" b="1" dirty="0" smtClean="0"/>
              <a:t> </a:t>
            </a:r>
            <a:r>
              <a:rPr lang="en-US" dirty="0"/>
              <a:t>	</a:t>
            </a:r>
            <a:endParaRPr lang="en-US" sz="1800" dirty="0"/>
          </a:p>
          <a:p>
            <a:pPr marL="0" indent="0">
              <a:buNone/>
            </a:pPr>
            <a:r>
              <a:rPr lang="en-US" sz="2800" dirty="0"/>
              <a:t>Ward, J. (2015). </a:t>
            </a:r>
            <a:r>
              <a:rPr lang="en-US" sz="2800" i="1" dirty="0"/>
              <a:t>Principles of food science</a:t>
            </a:r>
            <a:r>
              <a:rPr lang="en-US" sz="2800" dirty="0"/>
              <a:t>. (4</a:t>
            </a:r>
            <a:r>
              <a:rPr lang="en-US" sz="2800" baseline="30000" dirty="0"/>
              <a:t>th</a:t>
            </a:r>
            <a:r>
              <a:rPr lang="en-US" sz="2800" dirty="0"/>
              <a:t> </a:t>
            </a:r>
            <a:r>
              <a:rPr lang="en-US" sz="2800" dirty="0" smtClean="0"/>
              <a:t>	</a:t>
            </a:r>
            <a:r>
              <a:rPr lang="en-US" sz="2800" dirty="0" err="1" smtClean="0"/>
              <a:t>ed</a:t>
            </a:r>
            <a:r>
              <a:rPr lang="en-US" sz="2800" dirty="0"/>
              <a:t>). </a:t>
            </a:r>
            <a:r>
              <a:rPr lang="en-US" sz="2800" dirty="0" smtClean="0"/>
              <a:t>Tinley </a:t>
            </a:r>
            <a:r>
              <a:rPr lang="en-US" sz="2800" dirty="0"/>
              <a:t>Park, IL: The </a:t>
            </a:r>
            <a:r>
              <a:rPr lang="en-US" sz="2800" dirty="0" err="1"/>
              <a:t>Goodheart-Willcox</a:t>
            </a:r>
            <a:r>
              <a:rPr lang="en-US" sz="2800" dirty="0"/>
              <a:t> </a:t>
            </a:r>
            <a:r>
              <a:rPr lang="en-US" sz="2800" dirty="0" smtClean="0"/>
              <a:t>	Company</a:t>
            </a:r>
            <a:r>
              <a:rPr lang="en-US" sz="2800" dirty="0"/>
              <a:t>, </a:t>
            </a:r>
            <a:r>
              <a:rPr lang="en-US" sz="2800" dirty="0" smtClean="0"/>
              <a:t>Inc</a:t>
            </a:r>
            <a:r>
              <a:rPr lang="en-US" sz="2800" dirty="0"/>
              <a:t>.</a:t>
            </a:r>
          </a:p>
        </p:txBody>
      </p:sp>
      <p:sp>
        <p:nvSpPr>
          <p:cNvPr id="4" name="Slide Number Placeholder 3"/>
          <p:cNvSpPr>
            <a:spLocks noGrp="1"/>
          </p:cNvSpPr>
          <p:nvPr>
            <p:ph type="sldNum" sz="quarter" idx="12"/>
          </p:nvPr>
        </p:nvSpPr>
        <p:spPr/>
        <p:txBody>
          <a:bodyPr/>
          <a:lstStyle/>
          <a:p>
            <a:fld id="{4B98D9DB-9F03-49E4-BBAA-20DA05506B06}" type="slidenum">
              <a:rPr lang="en-US" smtClean="0"/>
              <a:t>14</a:t>
            </a:fld>
            <a:endParaRPr lang="en-US"/>
          </a:p>
        </p:txBody>
      </p:sp>
    </p:spTree>
    <p:extLst>
      <p:ext uri="{BB962C8B-B14F-4D97-AF65-F5344CB8AC3E}">
        <p14:creationId xmlns:p14="http://schemas.microsoft.com/office/powerpoint/2010/main" val="8648453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5"/>
          <p:cNvSpPr txBox="1">
            <a:spLocks noChangeArrowheads="1"/>
          </p:cNvSpPr>
          <p:nvPr/>
        </p:nvSpPr>
        <p:spPr bwMode="auto">
          <a:xfrm>
            <a:off x="762000" y="1295400"/>
            <a:ext cx="8382000" cy="523220"/>
          </a:xfrm>
          <a:prstGeom prst="rect">
            <a:avLst/>
          </a:prstGeom>
          <a:solidFill>
            <a:srgbClr val="9966FF"/>
          </a:solidFill>
          <a:ln w="9525">
            <a:noFill/>
            <a:miter lim="800000"/>
            <a:headEnd/>
            <a:tailEnd/>
          </a:ln>
          <a:effectLst/>
        </p:spPr>
        <p:txBody>
          <a:bodyPr>
            <a:spAutoFit/>
          </a:bodyPr>
          <a:lstStyle/>
          <a:p>
            <a:pPr marL="0" marR="0" lvl="0" indent="0" algn="ctr" defTabSz="914400" eaLnBrk="0" fontAlgn="auto" latinLnBrk="0" hangingPunct="0">
              <a:lnSpc>
                <a:spcPct val="100000"/>
              </a:lnSpc>
              <a:spcBef>
                <a:spcPct val="50000"/>
              </a:spcBef>
              <a:spcAft>
                <a:spcPts val="0"/>
              </a:spcAft>
              <a:buClrTx/>
              <a:buSzTx/>
              <a:buFontTx/>
              <a:buNone/>
              <a:tabLst/>
              <a:defRPr/>
            </a:pPr>
            <a:r>
              <a:rPr kumimoji="0" lang="en-US" sz="2800" b="1" i="0" u="none" strike="noStrike" kern="0" cap="none" spc="0" normalizeH="0" baseline="0" noProof="0" dirty="0" smtClean="0">
                <a:ln>
                  <a:noFill/>
                </a:ln>
                <a:solidFill>
                  <a:srgbClr val="FFFFFF"/>
                </a:solidFill>
                <a:effectLst/>
                <a:uLnTx/>
                <a:uFillTx/>
                <a:latin typeface="Arial" pitchFamily="34" charset="0"/>
                <a:cs typeface="Arial" pitchFamily="34" charset="0"/>
              </a:rPr>
              <a:t>Food Science and Safety</a:t>
            </a:r>
            <a:endParaRPr kumimoji="0" lang="en-US" sz="2800" b="1" i="0" u="none" strike="noStrike" kern="0" cap="none" spc="0" normalizeH="0" baseline="0" noProof="0" dirty="0">
              <a:ln>
                <a:noFill/>
              </a:ln>
              <a:solidFill>
                <a:srgbClr val="FFFFFF"/>
              </a:solidFill>
              <a:effectLst/>
              <a:uLnTx/>
              <a:uFillTx/>
              <a:latin typeface="Arial" pitchFamily="34" charset="0"/>
              <a:cs typeface="Arial" pitchFamily="34" charset="0"/>
            </a:endParaRPr>
          </a:p>
        </p:txBody>
      </p:sp>
      <p:sp>
        <p:nvSpPr>
          <p:cNvPr id="7" name="Rectangle 4"/>
          <p:cNvSpPr>
            <a:spLocks noGrp="1" noChangeArrowheads="1"/>
          </p:cNvSpPr>
          <p:nvPr>
            <p:ph type="title"/>
          </p:nvPr>
        </p:nvSpPr>
        <p:spPr>
          <a:xfrm>
            <a:off x="533400" y="2667000"/>
            <a:ext cx="8229600" cy="1173163"/>
          </a:xfrm>
          <a:prstGeom prst="rect">
            <a:avLst/>
          </a:prstGeom>
        </p:spPr>
        <p:txBody>
          <a:bodyPr anchor="ctr">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4400" b="0" i="0" u="none" strike="noStrike" kern="0" cap="none" spc="0" normalizeH="0" baseline="0" noProof="0" dirty="0" smtClean="0">
                <a:ln>
                  <a:noFill/>
                </a:ln>
                <a:solidFill>
                  <a:sysClr val="windowText" lastClr="000000"/>
                </a:solidFill>
                <a:effectLst/>
                <a:uLnTx/>
                <a:uFillTx/>
                <a:latin typeface="Arial" pitchFamily="34" charset="0"/>
                <a:cs typeface="Arial" pitchFamily="34" charset="0"/>
              </a:rPr>
              <a:t>Evaluating Consumer Behavior</a:t>
            </a:r>
            <a:endParaRPr kumimoji="0" lang="en-US" sz="4400" b="0" i="0" u="none" strike="noStrike" kern="0" cap="none" spc="0" normalizeH="0" baseline="0" noProof="0" dirty="0">
              <a:ln>
                <a:noFill/>
              </a:ln>
              <a:solidFill>
                <a:sysClr val="windowText" lastClr="000000"/>
              </a:solidFill>
              <a:effectLst/>
              <a:uLnTx/>
              <a:uFillTx/>
              <a:latin typeface="Arial" pitchFamily="34" charset="0"/>
              <a:cs typeface="Arial" pitchFamily="34" charset="0"/>
            </a:endParaRPr>
          </a:p>
        </p:txBody>
      </p:sp>
      <p:sp>
        <p:nvSpPr>
          <p:cNvPr id="8" name="TextBox 7"/>
          <p:cNvSpPr txBox="1"/>
          <p:nvPr/>
        </p:nvSpPr>
        <p:spPr>
          <a:xfrm>
            <a:off x="533400" y="4328359"/>
            <a:ext cx="8077200" cy="58477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200" b="0" i="0" u="none" strike="noStrike" kern="0" cap="none" spc="0" normalizeH="0" baseline="0" noProof="0" dirty="0" smtClean="0">
                <a:ln>
                  <a:noFill/>
                </a:ln>
                <a:solidFill>
                  <a:sysClr val="windowText" lastClr="000000"/>
                </a:solidFill>
                <a:effectLst/>
                <a:uLnTx/>
                <a:uFillTx/>
                <a:latin typeface="Arial" pitchFamily="34" charset="0"/>
                <a:cs typeface="Arial" pitchFamily="34" charset="0"/>
              </a:rPr>
              <a:t>Unit 6 – Lesson </a:t>
            </a:r>
            <a:r>
              <a:rPr lang="en-US" sz="3200" kern="0" noProof="0" dirty="0" smtClean="0">
                <a:solidFill>
                  <a:sysClr val="windowText" lastClr="000000"/>
                </a:solidFill>
                <a:latin typeface="Arial" pitchFamily="34" charset="0"/>
                <a:cs typeface="Arial" pitchFamily="34" charset="0"/>
              </a:rPr>
              <a:t>6.1 Consumer Preferences</a:t>
            </a:r>
            <a:endParaRPr kumimoji="0" lang="en-US" sz="3200" b="0" i="0" u="none" strike="noStrike" kern="0" cap="none" spc="0" normalizeH="0" baseline="0" noProof="0" dirty="0">
              <a:ln>
                <a:noFill/>
              </a:ln>
              <a:solidFill>
                <a:sysClr val="windowText" lastClr="000000"/>
              </a:solidFill>
              <a:effectLst/>
              <a:uLnTx/>
              <a:uFillTx/>
              <a:latin typeface="Arial" pitchFamily="34" charset="0"/>
              <a:cs typeface="Arial" pitchFamily="34" charset="0"/>
            </a:endParaRPr>
          </a:p>
        </p:txBody>
      </p:sp>
      <p:sp>
        <p:nvSpPr>
          <p:cNvPr id="9" name="Slide Number Placeholder 8"/>
          <p:cNvSpPr>
            <a:spLocks noGrp="1"/>
          </p:cNvSpPr>
          <p:nvPr>
            <p:ph type="sldNum" sz="quarter" idx="4294967295"/>
          </p:nvPr>
        </p:nvSpPr>
        <p:spPr>
          <a:xfrm>
            <a:off x="6553200" y="6356350"/>
            <a:ext cx="2133600" cy="365125"/>
          </a:xfrm>
        </p:spPr>
        <p:txBody>
          <a:bodyPr/>
          <a:lstStyle/>
          <a:p>
            <a:fld id="{4B98D9DB-9F03-49E4-BBAA-20DA05506B06}" type="slidenum">
              <a:rPr lang="en-US" smtClean="0"/>
              <a:t>2</a:t>
            </a:fld>
            <a:endParaRPr lang="en-US"/>
          </a:p>
        </p:txBody>
      </p:sp>
    </p:spTree>
    <p:extLst>
      <p:ext uri="{BB962C8B-B14F-4D97-AF65-F5344CB8AC3E}">
        <p14:creationId xmlns:p14="http://schemas.microsoft.com/office/powerpoint/2010/main" val="293376682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Why Use Sensory Evaluation?</a:t>
            </a:r>
            <a:endParaRPr lang="en-US" dirty="0"/>
          </a:p>
        </p:txBody>
      </p:sp>
      <p:sp>
        <p:nvSpPr>
          <p:cNvPr id="6" name="Content Placeholder 5"/>
          <p:cNvSpPr>
            <a:spLocks noGrp="1"/>
          </p:cNvSpPr>
          <p:nvPr>
            <p:ph idx="1"/>
          </p:nvPr>
        </p:nvSpPr>
        <p:spPr/>
        <p:txBody>
          <a:bodyPr/>
          <a:lstStyle/>
          <a:p>
            <a:r>
              <a:rPr lang="en-US" dirty="0" smtClean="0"/>
              <a:t>Computers can evaluate certain attributes of a food product, </a:t>
            </a:r>
            <a:r>
              <a:rPr lang="en-US" dirty="0" smtClean="0"/>
              <a:t>but not </a:t>
            </a:r>
            <a:r>
              <a:rPr lang="en-US" dirty="0" smtClean="0"/>
              <a:t>whether people will like it.</a:t>
            </a:r>
          </a:p>
          <a:p>
            <a:r>
              <a:rPr lang="en-US" dirty="0" smtClean="0"/>
              <a:t>Reduces risk in decision making.</a:t>
            </a:r>
          </a:p>
          <a:p>
            <a:r>
              <a:rPr lang="en-US" dirty="0" smtClean="0"/>
              <a:t>Produces a product with high consumer acceptability.</a:t>
            </a:r>
          </a:p>
          <a:p>
            <a:endParaRPr lang="en-US" dirty="0"/>
          </a:p>
        </p:txBody>
      </p:sp>
      <p:sp>
        <p:nvSpPr>
          <p:cNvPr id="4" name="Slide Number Placeholder 3"/>
          <p:cNvSpPr>
            <a:spLocks noGrp="1"/>
          </p:cNvSpPr>
          <p:nvPr>
            <p:ph type="sldNum" sz="quarter" idx="12"/>
          </p:nvPr>
        </p:nvSpPr>
        <p:spPr/>
        <p:txBody>
          <a:bodyPr/>
          <a:lstStyle/>
          <a:p>
            <a:fld id="{4B98D9DB-9F03-49E4-BBAA-20DA05506B06}" type="slidenum">
              <a:rPr lang="en-US" smtClean="0"/>
              <a:t>3</a:t>
            </a:fld>
            <a:endParaRPr lang="en-US"/>
          </a:p>
        </p:txBody>
      </p:sp>
    </p:spTree>
    <p:extLst>
      <p:ext uri="{BB962C8B-B14F-4D97-AF65-F5344CB8AC3E}">
        <p14:creationId xmlns:p14="http://schemas.microsoft.com/office/powerpoint/2010/main" val="381389572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74638"/>
            <a:ext cx="8839200" cy="1084262"/>
          </a:xfrm>
        </p:spPr>
        <p:txBody>
          <a:bodyPr>
            <a:normAutofit fontScale="90000"/>
          </a:bodyPr>
          <a:lstStyle/>
          <a:p>
            <a:r>
              <a:rPr lang="en-US" dirty="0" smtClean="0"/>
              <a:t>Factors Affecting Sensory Evaluation</a:t>
            </a:r>
            <a:endParaRPr lang="en-US" dirty="0"/>
          </a:p>
        </p:txBody>
      </p:sp>
      <p:sp>
        <p:nvSpPr>
          <p:cNvPr id="3" name="Content Placeholder 2"/>
          <p:cNvSpPr>
            <a:spLocks noGrp="1"/>
          </p:cNvSpPr>
          <p:nvPr>
            <p:ph idx="1"/>
          </p:nvPr>
        </p:nvSpPr>
        <p:spPr/>
        <p:txBody>
          <a:bodyPr/>
          <a:lstStyle/>
          <a:p>
            <a:r>
              <a:rPr lang="en-US" dirty="0" smtClean="0"/>
              <a:t>Environmental biases</a:t>
            </a:r>
          </a:p>
          <a:p>
            <a:pPr lvl="1"/>
            <a:r>
              <a:rPr lang="en-US" dirty="0" smtClean="0"/>
              <a:t>Lighting, color, and ventilation</a:t>
            </a:r>
          </a:p>
          <a:p>
            <a:r>
              <a:rPr lang="en-US" dirty="0" smtClean="0"/>
              <a:t>Psychological biases</a:t>
            </a:r>
          </a:p>
          <a:p>
            <a:pPr lvl="1"/>
            <a:r>
              <a:rPr lang="en-US" dirty="0" smtClean="0"/>
              <a:t>Three digit codes and counterbalancing</a:t>
            </a:r>
          </a:p>
          <a:p>
            <a:r>
              <a:rPr lang="en-US" dirty="0" smtClean="0"/>
              <a:t>Sample equality</a:t>
            </a:r>
          </a:p>
          <a:p>
            <a:pPr lvl="1"/>
            <a:r>
              <a:rPr lang="en-US" dirty="0" smtClean="0"/>
              <a:t>Temperature, volume, cooking prep</a:t>
            </a:r>
            <a:endParaRPr lang="en-US" dirty="0"/>
          </a:p>
        </p:txBody>
      </p:sp>
      <p:sp>
        <p:nvSpPr>
          <p:cNvPr id="4" name="Slide Number Placeholder 3"/>
          <p:cNvSpPr>
            <a:spLocks noGrp="1"/>
          </p:cNvSpPr>
          <p:nvPr>
            <p:ph type="sldNum" sz="quarter" idx="12"/>
          </p:nvPr>
        </p:nvSpPr>
        <p:spPr/>
        <p:txBody>
          <a:bodyPr/>
          <a:lstStyle/>
          <a:p>
            <a:fld id="{4B98D9DB-9F03-49E4-BBAA-20DA05506B06}" type="slidenum">
              <a:rPr lang="en-US" smtClean="0"/>
              <a:t>4</a:t>
            </a:fld>
            <a:endParaRPr lang="en-US"/>
          </a:p>
        </p:txBody>
      </p:sp>
    </p:spTree>
    <p:extLst>
      <p:ext uri="{BB962C8B-B14F-4D97-AF65-F5344CB8AC3E}">
        <p14:creationId xmlns:p14="http://schemas.microsoft.com/office/powerpoint/2010/main" val="11190025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Types of Sensory Evaluations</a:t>
            </a:r>
            <a:endParaRPr lang="en-US" dirty="0"/>
          </a:p>
        </p:txBody>
      </p:sp>
      <p:sp>
        <p:nvSpPr>
          <p:cNvPr id="3" name="Content Placeholder 2"/>
          <p:cNvSpPr>
            <a:spLocks noGrp="1"/>
          </p:cNvSpPr>
          <p:nvPr>
            <p:ph idx="1"/>
          </p:nvPr>
        </p:nvSpPr>
        <p:spPr/>
        <p:txBody>
          <a:bodyPr/>
          <a:lstStyle/>
          <a:p>
            <a:r>
              <a:rPr lang="en-US" dirty="0" smtClean="0"/>
              <a:t>Acceptance test</a:t>
            </a:r>
          </a:p>
          <a:p>
            <a:pPr lvl="1"/>
            <a:r>
              <a:rPr lang="en-US" dirty="0" smtClean="0"/>
              <a:t>Does the consumer like or prefer the product?</a:t>
            </a:r>
          </a:p>
          <a:p>
            <a:r>
              <a:rPr lang="en-US" dirty="0" smtClean="0"/>
              <a:t>Discrimination test</a:t>
            </a:r>
          </a:p>
          <a:p>
            <a:pPr lvl="1"/>
            <a:r>
              <a:rPr lang="en-US" dirty="0" smtClean="0"/>
              <a:t>Are the products different?</a:t>
            </a:r>
          </a:p>
          <a:p>
            <a:r>
              <a:rPr lang="en-US" dirty="0" smtClean="0"/>
              <a:t>Descriptive analysis</a:t>
            </a:r>
          </a:p>
          <a:p>
            <a:pPr lvl="1"/>
            <a:r>
              <a:rPr lang="en-US" dirty="0" smtClean="0"/>
              <a:t>How do the products differ?</a:t>
            </a:r>
          </a:p>
          <a:p>
            <a:pPr marL="0" indent="0">
              <a:buNone/>
            </a:pPr>
            <a:endParaRPr lang="en-US" dirty="0"/>
          </a:p>
        </p:txBody>
      </p:sp>
      <p:sp>
        <p:nvSpPr>
          <p:cNvPr id="4" name="Slide Number Placeholder 3"/>
          <p:cNvSpPr>
            <a:spLocks noGrp="1"/>
          </p:cNvSpPr>
          <p:nvPr>
            <p:ph type="sldNum" sz="quarter" idx="12"/>
          </p:nvPr>
        </p:nvSpPr>
        <p:spPr/>
        <p:txBody>
          <a:bodyPr/>
          <a:lstStyle/>
          <a:p>
            <a:fld id="{4B98D9DB-9F03-49E4-BBAA-20DA05506B06}" type="slidenum">
              <a:rPr lang="en-US" smtClean="0"/>
              <a:t>5</a:t>
            </a:fld>
            <a:endParaRPr lang="en-US"/>
          </a:p>
        </p:txBody>
      </p:sp>
    </p:spTree>
    <p:extLst>
      <p:ext uri="{BB962C8B-B14F-4D97-AF65-F5344CB8AC3E}">
        <p14:creationId xmlns:p14="http://schemas.microsoft.com/office/powerpoint/2010/main" val="7791626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Acceptance Tests</a:t>
            </a:r>
            <a:endParaRPr lang="en-US" dirty="0"/>
          </a:p>
        </p:txBody>
      </p:sp>
      <p:sp>
        <p:nvSpPr>
          <p:cNvPr id="3" name="Content Placeholder 2"/>
          <p:cNvSpPr>
            <a:spLocks noGrp="1"/>
          </p:cNvSpPr>
          <p:nvPr>
            <p:ph idx="1"/>
          </p:nvPr>
        </p:nvSpPr>
        <p:spPr/>
        <p:txBody>
          <a:bodyPr/>
          <a:lstStyle/>
          <a:p>
            <a:r>
              <a:rPr lang="en-US" dirty="0" smtClean="0"/>
              <a:t>Consumer acceptance</a:t>
            </a:r>
          </a:p>
          <a:p>
            <a:pPr lvl="1"/>
            <a:r>
              <a:rPr lang="en-US" dirty="0" smtClean="0"/>
              <a:t>Rank how well the panelist likes the food product.</a:t>
            </a:r>
          </a:p>
          <a:p>
            <a:r>
              <a:rPr lang="en-US" dirty="0" smtClean="0"/>
              <a:t>Consumer preference</a:t>
            </a:r>
          </a:p>
          <a:p>
            <a:pPr lvl="1"/>
            <a:r>
              <a:rPr lang="en-US" dirty="0" smtClean="0"/>
              <a:t>Panelist choose which product they like over the other.</a:t>
            </a:r>
            <a:endParaRPr lang="en-US" dirty="0"/>
          </a:p>
        </p:txBody>
      </p:sp>
      <p:sp>
        <p:nvSpPr>
          <p:cNvPr id="4" name="Slide Number Placeholder 3"/>
          <p:cNvSpPr>
            <a:spLocks noGrp="1"/>
          </p:cNvSpPr>
          <p:nvPr>
            <p:ph type="sldNum" sz="quarter" idx="12"/>
          </p:nvPr>
        </p:nvSpPr>
        <p:spPr/>
        <p:txBody>
          <a:bodyPr/>
          <a:lstStyle/>
          <a:p>
            <a:fld id="{4B98D9DB-9F03-49E4-BBAA-20DA05506B06}" type="slidenum">
              <a:rPr lang="en-US" smtClean="0"/>
              <a:t>6</a:t>
            </a:fld>
            <a:endParaRPr lang="en-US"/>
          </a:p>
        </p:txBody>
      </p:sp>
      <p:pic>
        <p:nvPicPr>
          <p:cNvPr id="5" name="Content Placeholder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34000" y="4648200"/>
            <a:ext cx="2032000" cy="1409700"/>
          </a:xfrm>
          <a:prstGeom prst="rect">
            <a:avLst/>
          </a:prstGeom>
        </p:spPr>
      </p:pic>
    </p:spTree>
    <p:extLst>
      <p:ext uri="{BB962C8B-B14F-4D97-AF65-F5344CB8AC3E}">
        <p14:creationId xmlns:p14="http://schemas.microsoft.com/office/powerpoint/2010/main" val="20570430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Consumer Acceptance</a:t>
            </a:r>
            <a:endParaRPr lang="en-US" dirty="0"/>
          </a:p>
        </p:txBody>
      </p:sp>
      <p:sp>
        <p:nvSpPr>
          <p:cNvPr id="4" name="Slide Number Placeholder 3"/>
          <p:cNvSpPr>
            <a:spLocks noGrp="1"/>
          </p:cNvSpPr>
          <p:nvPr>
            <p:ph type="sldNum" sz="quarter" idx="12"/>
          </p:nvPr>
        </p:nvSpPr>
        <p:spPr/>
        <p:txBody>
          <a:bodyPr/>
          <a:lstStyle/>
          <a:p>
            <a:fld id="{4B98D9DB-9F03-49E4-BBAA-20DA05506B06}" type="slidenum">
              <a:rPr lang="en-US" smtClean="0"/>
              <a:t>7</a:t>
            </a:fld>
            <a:endParaRPr lang="en-US"/>
          </a:p>
        </p:txBody>
      </p:sp>
      <p:sp>
        <p:nvSpPr>
          <p:cNvPr id="6" name="Content Placeholder 5"/>
          <p:cNvSpPr>
            <a:spLocks noGrp="1"/>
          </p:cNvSpPr>
          <p:nvPr>
            <p:ph idx="1"/>
          </p:nvPr>
        </p:nvSpPr>
        <p:spPr/>
        <p:txBody>
          <a:bodyPr/>
          <a:lstStyle/>
          <a:p>
            <a:r>
              <a:rPr lang="en-US" dirty="0" smtClean="0"/>
              <a:t>Label samples with three digit numbers</a:t>
            </a:r>
          </a:p>
          <a:p>
            <a:r>
              <a:rPr lang="en-US" dirty="0" smtClean="0"/>
              <a:t>No more than 5 samples</a:t>
            </a:r>
          </a:p>
          <a:p>
            <a:r>
              <a:rPr lang="en-US" dirty="0" smtClean="0"/>
              <a:t>Develop evaluation sheet</a:t>
            </a:r>
          </a:p>
          <a:p>
            <a:pPr marL="457200" lvl="1" indent="0">
              <a:buNone/>
            </a:pPr>
            <a:endParaRPr lang="en-US" dirty="0" smtClean="0"/>
          </a:p>
        </p:txBody>
      </p:sp>
      <p:graphicFrame>
        <p:nvGraphicFramePr>
          <p:cNvPr id="5" name="Table 4"/>
          <p:cNvGraphicFramePr>
            <a:graphicFrameLocks noGrp="1"/>
          </p:cNvGraphicFramePr>
          <p:nvPr>
            <p:extLst/>
          </p:nvPr>
        </p:nvGraphicFramePr>
        <p:xfrm>
          <a:off x="297873" y="3554407"/>
          <a:ext cx="8610600" cy="2713809"/>
        </p:xfrm>
        <a:graphic>
          <a:graphicData uri="http://schemas.openxmlformats.org/drawingml/2006/table">
            <a:tbl>
              <a:tblPr firstRow="1" bandRow="1">
                <a:tableStyleId>{5C22544A-7EE6-4342-B048-85BDC9FD1C3A}</a:tableStyleId>
              </a:tblPr>
              <a:tblGrid>
                <a:gridCol w="956733"/>
                <a:gridCol w="956734"/>
                <a:gridCol w="956733"/>
                <a:gridCol w="956733"/>
                <a:gridCol w="956734"/>
                <a:gridCol w="956733"/>
                <a:gridCol w="956733"/>
                <a:gridCol w="956734"/>
                <a:gridCol w="956733"/>
              </a:tblGrid>
              <a:tr h="533150">
                <a:tc gridSpan="9">
                  <a:txBody>
                    <a:bodyPr/>
                    <a:lstStyle/>
                    <a:p>
                      <a:r>
                        <a:rPr lang="en-US" b="0" dirty="0" smtClean="0">
                          <a:solidFill>
                            <a:sysClr val="windowText" lastClr="000000"/>
                          </a:solidFill>
                        </a:rPr>
                        <a:t>Figure</a:t>
                      </a:r>
                      <a:r>
                        <a:rPr lang="en-US" b="0" baseline="0" dirty="0" smtClean="0">
                          <a:solidFill>
                            <a:sysClr val="windowText" lastClr="000000"/>
                          </a:solidFill>
                        </a:rPr>
                        <a:t> 1. </a:t>
                      </a:r>
                      <a:r>
                        <a:rPr lang="en-US" b="0" i="1" baseline="0" dirty="0" smtClean="0">
                          <a:solidFill>
                            <a:sysClr val="windowText" lastClr="000000"/>
                          </a:solidFill>
                        </a:rPr>
                        <a:t>Example Acceptance Evaluation Sheet</a:t>
                      </a:r>
                      <a:endParaRPr lang="en-US" b="0" i="1" dirty="0">
                        <a:solidFill>
                          <a:sysClr val="windowText" lastClr="000000"/>
                        </a:solidFill>
                      </a:endParaRPr>
                    </a:p>
                  </a:txBody>
                  <a:tcPr>
                    <a:lnB w="12700" cap="flat" cmpd="sng" algn="ctr">
                      <a:solidFill>
                        <a:schemeClr val="tx1"/>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051811">
                <a:tc gridSpan="9">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617025">
                <a:tc>
                  <a:txBody>
                    <a:bodyPr/>
                    <a:lstStyle/>
                    <a:p>
                      <a:pPr algn="ctr"/>
                      <a:r>
                        <a:rPr lang="en-US" b="1" dirty="0" smtClean="0"/>
                        <a:t>1</a:t>
                      </a:r>
                      <a:endParaRPr lang="en-US"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1" dirty="0" smtClean="0"/>
                        <a:t>2</a:t>
                      </a:r>
                      <a:endParaRPr lang="en-US"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1" dirty="0" smtClean="0"/>
                        <a:t>3</a:t>
                      </a:r>
                      <a:endParaRPr lang="en-US"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1" dirty="0" smtClean="0"/>
                        <a:t>4</a:t>
                      </a:r>
                      <a:endParaRPr lang="en-US"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1" dirty="0" smtClean="0"/>
                        <a:t>5</a:t>
                      </a:r>
                      <a:endParaRPr lang="en-US"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1" dirty="0" smtClean="0"/>
                        <a:t>6</a:t>
                      </a:r>
                      <a:endParaRPr lang="en-US"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1" dirty="0" smtClean="0"/>
                        <a:t>7</a:t>
                      </a:r>
                      <a:endParaRPr lang="en-US"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1" dirty="0" smtClean="0"/>
                        <a:t>8</a:t>
                      </a:r>
                      <a:endParaRPr lang="en-US"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1" dirty="0" smtClean="0"/>
                        <a:t>9</a:t>
                      </a:r>
                      <a:endParaRPr lang="en-US"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511823">
                <a:tc gridSpan="9">
                  <a:txBody>
                    <a:bodyPr/>
                    <a:lstStyle/>
                    <a:p>
                      <a:r>
                        <a:rPr lang="en-US" dirty="0" smtClean="0"/>
                        <a:t>Taste each product. Circle how much you like the product.</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bl>
          </a:graphicData>
        </a:graphic>
      </p:graphicFrame>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2726" y="4013757"/>
            <a:ext cx="990143" cy="990143"/>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48600" y="3975429"/>
            <a:ext cx="1066800" cy="1066800"/>
          </a:xfrm>
          <a:prstGeom prst="rect">
            <a:avLst/>
          </a:prstGeom>
        </p:spPr>
      </p:pic>
    </p:spTree>
    <p:extLst>
      <p:ext uri="{BB962C8B-B14F-4D97-AF65-F5344CB8AC3E}">
        <p14:creationId xmlns:p14="http://schemas.microsoft.com/office/powerpoint/2010/main" val="10238188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Consumer Preference</a:t>
            </a:r>
            <a:endParaRPr lang="en-US" dirty="0"/>
          </a:p>
        </p:txBody>
      </p:sp>
      <p:sp>
        <p:nvSpPr>
          <p:cNvPr id="3" name="Content Placeholder 2"/>
          <p:cNvSpPr>
            <a:spLocks noGrp="1"/>
          </p:cNvSpPr>
          <p:nvPr>
            <p:ph idx="1"/>
          </p:nvPr>
        </p:nvSpPr>
        <p:spPr/>
        <p:txBody>
          <a:bodyPr/>
          <a:lstStyle/>
          <a:p>
            <a:r>
              <a:rPr lang="en-US" dirty="0" smtClean="0"/>
              <a:t>Used to determine which sample consumers prefer.</a:t>
            </a:r>
          </a:p>
          <a:p>
            <a:r>
              <a:rPr lang="en-US" dirty="0" smtClean="0"/>
              <a:t>Only two samples.</a:t>
            </a:r>
          </a:p>
          <a:p>
            <a:endParaRPr lang="en-US" dirty="0"/>
          </a:p>
        </p:txBody>
      </p:sp>
      <p:sp>
        <p:nvSpPr>
          <p:cNvPr id="4" name="Slide Number Placeholder 3"/>
          <p:cNvSpPr>
            <a:spLocks noGrp="1"/>
          </p:cNvSpPr>
          <p:nvPr>
            <p:ph type="sldNum" sz="quarter" idx="12"/>
          </p:nvPr>
        </p:nvSpPr>
        <p:spPr/>
        <p:txBody>
          <a:bodyPr/>
          <a:lstStyle/>
          <a:p>
            <a:fld id="{4B98D9DB-9F03-49E4-BBAA-20DA05506B06}" type="slidenum">
              <a:rPr lang="en-US" smtClean="0"/>
              <a:t>8</a:t>
            </a:fld>
            <a:endParaRPr lang="en-US"/>
          </a:p>
        </p:txBody>
      </p:sp>
      <p:graphicFrame>
        <p:nvGraphicFramePr>
          <p:cNvPr id="6" name="Table 5"/>
          <p:cNvGraphicFramePr>
            <a:graphicFrameLocks noGrp="1"/>
          </p:cNvGraphicFramePr>
          <p:nvPr>
            <p:extLst/>
          </p:nvPr>
        </p:nvGraphicFramePr>
        <p:xfrm>
          <a:off x="762000" y="3596641"/>
          <a:ext cx="7467600" cy="2141219"/>
        </p:xfrm>
        <a:graphic>
          <a:graphicData uri="http://schemas.openxmlformats.org/drawingml/2006/table">
            <a:tbl>
              <a:tblPr firstRow="1" bandRow="1">
                <a:tableStyleId>{5C22544A-7EE6-4342-B048-85BDC9FD1C3A}</a:tableStyleId>
              </a:tblPr>
              <a:tblGrid>
                <a:gridCol w="2489200"/>
                <a:gridCol w="2489200"/>
                <a:gridCol w="2489200"/>
              </a:tblGrid>
              <a:tr h="746759">
                <a:tc gridSpan="3">
                  <a:txBody>
                    <a:bodyPr/>
                    <a:lstStyle/>
                    <a:p>
                      <a:r>
                        <a:rPr lang="en-US" b="0" dirty="0" smtClean="0">
                          <a:solidFill>
                            <a:sysClr val="windowText" lastClr="000000"/>
                          </a:solidFill>
                        </a:rPr>
                        <a:t>Taste</a:t>
                      </a:r>
                      <a:r>
                        <a:rPr lang="en-US" b="0" baseline="0" dirty="0" smtClean="0">
                          <a:solidFill>
                            <a:sysClr val="windowText" lastClr="000000"/>
                          </a:solidFill>
                        </a:rPr>
                        <a:t> each product in the order listed. </a:t>
                      </a:r>
                      <a:r>
                        <a:rPr lang="en-US" b="0" dirty="0" smtClean="0">
                          <a:solidFill>
                            <a:sysClr val="windowText" lastClr="000000"/>
                          </a:solidFill>
                        </a:rPr>
                        <a:t>Circle</a:t>
                      </a:r>
                      <a:r>
                        <a:rPr lang="en-US" b="0" baseline="0" dirty="0" smtClean="0">
                          <a:solidFill>
                            <a:sysClr val="windowText" lastClr="000000"/>
                          </a:solidFill>
                        </a:rPr>
                        <a:t> the number of the product that you prefer.</a:t>
                      </a:r>
                      <a:endParaRPr lang="en-US" b="0" dirty="0">
                        <a:solidFill>
                          <a:sysClr val="windowText" lastClr="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algn="l"/>
                      <a:endParaRPr lang="en-US" b="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dirty="0"/>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028700">
                <a:tc>
                  <a:txBody>
                    <a:bodyPr/>
                    <a:lstStyle/>
                    <a:p>
                      <a:pPr algn="ctr"/>
                      <a:r>
                        <a:rPr lang="en-US" sz="2400" b="1" dirty="0" smtClean="0"/>
                        <a:t>324</a:t>
                      </a:r>
                      <a:endParaRPr lang="en-US" sz="24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2400" b="1" dirty="0" smtClean="0"/>
                        <a:t>271</a:t>
                      </a:r>
                      <a:endParaRPr lang="en-US" sz="24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2400" b="1" dirty="0" smtClean="0"/>
                        <a:t>No preference</a:t>
                      </a:r>
                      <a:endParaRPr lang="en-US" sz="24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28600">
                <a:tc gridSpan="3">
                  <a:txBody>
                    <a:bodyPr/>
                    <a:lstStyle/>
                    <a:p>
                      <a:r>
                        <a:rPr lang="en-US" dirty="0" smtClean="0"/>
                        <a:t>Figure 2. </a:t>
                      </a:r>
                      <a:r>
                        <a:rPr lang="en-US" i="1" dirty="0" smtClean="0"/>
                        <a:t>Example Preference Evaluation Sheet</a:t>
                      </a:r>
                      <a:endParaRPr lang="en-US" i="1"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noFill/>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16321128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Discrimination Tests</a:t>
            </a:r>
            <a:endParaRPr lang="en-US" dirty="0"/>
          </a:p>
        </p:txBody>
      </p:sp>
      <p:sp>
        <p:nvSpPr>
          <p:cNvPr id="3" name="Content Placeholder 2"/>
          <p:cNvSpPr>
            <a:spLocks noGrp="1"/>
          </p:cNvSpPr>
          <p:nvPr>
            <p:ph idx="1"/>
          </p:nvPr>
        </p:nvSpPr>
        <p:spPr/>
        <p:txBody>
          <a:bodyPr/>
          <a:lstStyle/>
          <a:p>
            <a:r>
              <a:rPr lang="en-US" dirty="0" smtClean="0"/>
              <a:t>Duo-trio test</a:t>
            </a:r>
          </a:p>
          <a:p>
            <a:pPr lvl="1"/>
            <a:r>
              <a:rPr lang="en-US" dirty="0" smtClean="0"/>
              <a:t>Choose sample that matches the reference.</a:t>
            </a:r>
          </a:p>
          <a:p>
            <a:r>
              <a:rPr lang="en-US" dirty="0" smtClean="0"/>
              <a:t>Triangle test</a:t>
            </a:r>
          </a:p>
          <a:p>
            <a:pPr lvl="1"/>
            <a:r>
              <a:rPr lang="en-US" dirty="0" smtClean="0"/>
              <a:t>Choose sample that is most different.</a:t>
            </a:r>
          </a:p>
          <a:p>
            <a:r>
              <a:rPr lang="en-US" dirty="0" smtClean="0"/>
              <a:t>Paired comparison test</a:t>
            </a:r>
          </a:p>
          <a:p>
            <a:pPr lvl="1"/>
            <a:r>
              <a:rPr lang="en-US" dirty="0" smtClean="0"/>
              <a:t>Which sample has a better attribute?</a:t>
            </a:r>
            <a:endParaRPr lang="en-US" dirty="0"/>
          </a:p>
        </p:txBody>
      </p:sp>
      <p:sp>
        <p:nvSpPr>
          <p:cNvPr id="4" name="Slide Number Placeholder 3"/>
          <p:cNvSpPr>
            <a:spLocks noGrp="1"/>
          </p:cNvSpPr>
          <p:nvPr>
            <p:ph type="sldNum" sz="quarter" idx="12"/>
          </p:nvPr>
        </p:nvSpPr>
        <p:spPr/>
        <p:txBody>
          <a:bodyPr/>
          <a:lstStyle/>
          <a:p>
            <a:fld id="{4B98D9DB-9F03-49E4-BBAA-20DA05506B06}" type="slidenum">
              <a:rPr lang="en-US" smtClean="0"/>
              <a:t>9</a:t>
            </a:fld>
            <a:endParaRPr lang="en-US"/>
          </a:p>
        </p:txBody>
      </p:sp>
    </p:spTree>
    <p:extLst>
      <p:ext uri="{BB962C8B-B14F-4D97-AF65-F5344CB8AC3E}">
        <p14:creationId xmlns:p14="http://schemas.microsoft.com/office/powerpoint/2010/main" val="2029530599"/>
      </p:ext>
    </p:extLst>
  </p:cSld>
  <p:clrMapOvr>
    <a:masterClrMapping/>
  </p:clrMapOvr>
</p:sld>
</file>

<file path=ppt/theme/theme1.xml><?xml version="1.0" encoding="utf-8"?>
<a:theme xmlns:a="http://schemas.openxmlformats.org/drawingml/2006/main" name="NRE_PowerPoint_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APT_PPT_Template" id="{117BB68F-015F-4454-93BF-DEB7C2386560}" vid="{E3715A0D-0EA1-4213-B0A6-B0534BEEAA7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FSS_PPT_Template</Template>
  <TotalTime>22</TotalTime>
  <Words>1135</Words>
  <Application>Microsoft Office PowerPoint</Application>
  <PresentationFormat>On-screen Show (4:3)</PresentationFormat>
  <Paragraphs>194</Paragraphs>
  <Slides>14</Slides>
  <Notes>14</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14</vt:i4>
      </vt:variant>
    </vt:vector>
  </HeadingPairs>
  <TitlesOfParts>
    <vt:vector size="17" baseType="lpstr">
      <vt:lpstr>Arial</vt:lpstr>
      <vt:lpstr>Calibri</vt:lpstr>
      <vt:lpstr>NRE_PowerPoint_Template</vt:lpstr>
      <vt:lpstr>PowerPoint Presentation</vt:lpstr>
      <vt:lpstr>Evaluating Consumer Behavior</vt:lpstr>
      <vt:lpstr>Why Use Sensory Evaluation?</vt:lpstr>
      <vt:lpstr>Factors Affecting Sensory Evaluation</vt:lpstr>
      <vt:lpstr>Types of Sensory Evaluations</vt:lpstr>
      <vt:lpstr>Acceptance Tests</vt:lpstr>
      <vt:lpstr>Consumer Acceptance</vt:lpstr>
      <vt:lpstr>Consumer Preference</vt:lpstr>
      <vt:lpstr>Discrimination Tests</vt:lpstr>
      <vt:lpstr>Discrimination Test</vt:lpstr>
      <vt:lpstr>Discrimination Test</vt:lpstr>
      <vt:lpstr>Discrimination Test</vt:lpstr>
      <vt:lpstr>Descriptive Analysis</vt:lpstr>
      <vt:lpstr>References</vt:lpstr>
    </vt:vector>
  </TitlesOfParts>
  <Manager>Dan Jansen</Manager>
  <Company>Curriculum for Agricultural Science Education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FSS - Lesson 6.1 Consumer Preferences</dc:subject>
  <dc:creator>Leslie Fairchild</dc:creator>
  <cp:lastModifiedBy>Marlene Jansen</cp:lastModifiedBy>
  <cp:revision>8</cp:revision>
  <dcterms:created xsi:type="dcterms:W3CDTF">2015-02-16T17:41:07Z</dcterms:created>
  <dcterms:modified xsi:type="dcterms:W3CDTF">2015-09-03T20:40:58Z</dcterms:modified>
</cp:coreProperties>
</file>