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9"/>
  </p:notesMasterIdLst>
  <p:handoutMasterIdLst>
    <p:handoutMasterId r:id="rId20"/>
  </p:handoutMasterIdLst>
  <p:sldIdLst>
    <p:sldId id="256" r:id="rId2"/>
    <p:sldId id="258" r:id="rId3"/>
    <p:sldId id="269" r:id="rId4"/>
    <p:sldId id="259" r:id="rId5"/>
    <p:sldId id="270" r:id="rId6"/>
    <p:sldId id="274" r:id="rId7"/>
    <p:sldId id="271" r:id="rId8"/>
    <p:sldId id="261" r:id="rId9"/>
    <p:sldId id="262" r:id="rId10"/>
    <p:sldId id="273" r:id="rId11"/>
    <p:sldId id="272" r:id="rId12"/>
    <p:sldId id="263" r:id="rId13"/>
    <p:sldId id="265" r:id="rId14"/>
    <p:sldId id="266" r:id="rId15"/>
    <p:sldId id="267" r:id="rId16"/>
    <p:sldId id="268" r:id="rId17"/>
    <p:sldId id="257" r:id="rId1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rlene Mensch" initials="MM" lastIdx="4" clrIdx="0">
    <p:extLst>
      <p:ext uri="{19B8F6BF-5375-455C-9EA6-DF929625EA0E}">
        <p15:presenceInfo xmlns:p15="http://schemas.microsoft.com/office/powerpoint/2012/main" userId="e1c724a07b98bdc4" providerId="Windows Live"/>
      </p:ext>
    </p:extLst>
  </p:cmAuthor>
  <p:cmAuthor id="2" name="Carl Aakre" initials="CA" lastIdx="12" clrIdx="1">
    <p:extLst>
      <p:ext uri="{19B8F6BF-5375-455C-9EA6-DF929625EA0E}">
        <p15:presenceInfo xmlns:p15="http://schemas.microsoft.com/office/powerpoint/2012/main" userId="67e94fb1470a5e7e"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C623C"/>
    <a:srgbClr val="F5E571"/>
    <a:srgbClr val="9966FF"/>
    <a:srgbClr val="FF05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notesView">
  <p:normalViewPr>
    <p:restoredLeft sz="14995" autoAdjust="0"/>
    <p:restoredTop sz="73616" autoAdjust="0"/>
  </p:normalViewPr>
  <p:slideViewPr>
    <p:cSldViewPr>
      <p:cViewPr varScale="1">
        <p:scale>
          <a:sx n="50" d="100"/>
          <a:sy n="50" d="100"/>
        </p:scale>
        <p:origin x="1896" y="36"/>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sorterViewPr>
    <p:cViewPr>
      <p:scale>
        <a:sx n="100" d="100"/>
        <a:sy n="100" d="100"/>
      </p:scale>
      <p:origin x="0" y="0"/>
    </p:cViewPr>
  </p:sorterViewPr>
  <p:notesViewPr>
    <p:cSldViewPr>
      <p:cViewPr varScale="1">
        <p:scale>
          <a:sx n="52" d="100"/>
          <a:sy n="52" d="100"/>
        </p:scale>
        <p:origin x="2862"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a:latin typeface="Arial" pitchFamily="34" charset="0"/>
                <a:cs typeface="Arial" pitchFamily="34" charset="0"/>
              </a:rPr>
              <a:t>Media Bias</a:t>
            </a:r>
          </a:p>
        </p:txBody>
      </p:sp>
      <p:sp>
        <p:nvSpPr>
          <p:cNvPr id="3" name="Date Placeholder 2"/>
          <p:cNvSpPr>
            <a:spLocks noGrp="1"/>
          </p:cNvSpPr>
          <p:nvPr>
            <p:ph type="dt" sz="quarter" idx="1"/>
          </p:nvPr>
        </p:nvSpPr>
        <p:spPr>
          <a:xfrm>
            <a:off x="3429000" y="0"/>
            <a:ext cx="3427413" cy="457200"/>
          </a:xfrm>
          <a:prstGeom prst="rect">
            <a:avLst/>
          </a:prstGeom>
        </p:spPr>
        <p:txBody>
          <a:bodyPr vert="horz" lIns="91440" tIns="45720" rIns="91440" bIns="45720" rtlCol="0"/>
          <a:lstStyle>
            <a:lvl1pPr algn="r">
              <a:defRPr sz="1200"/>
            </a:lvl1pPr>
          </a:lstStyle>
          <a:p>
            <a:r>
              <a:rPr lang="en-US" dirty="0">
                <a:latin typeface="Arial" pitchFamily="34" charset="0"/>
                <a:cs typeface="Arial" pitchFamily="34" charset="0"/>
              </a:rPr>
              <a:t>Environmental Science Issues</a:t>
            </a:r>
          </a:p>
          <a:p>
            <a:r>
              <a:rPr lang="en-US" dirty="0">
                <a:latin typeface="Arial" pitchFamily="34" charset="0"/>
                <a:cs typeface="Arial" pitchFamily="34" charset="0"/>
              </a:rPr>
              <a:t>Unit 1 – Lesson 1.2 Bias and Belief</a:t>
            </a:r>
          </a:p>
        </p:txBody>
      </p:sp>
      <p:sp>
        <p:nvSpPr>
          <p:cNvPr id="4" name="Footer Placeholder 3"/>
          <p:cNvSpPr>
            <a:spLocks noGrp="1"/>
          </p:cNvSpPr>
          <p:nvPr>
            <p:ph type="ftr" sz="quarter" idx="2"/>
          </p:nvPr>
        </p:nvSpPr>
        <p:spPr>
          <a:xfrm>
            <a:off x="0" y="8685213"/>
            <a:ext cx="3352800" cy="457200"/>
          </a:xfrm>
          <a:prstGeom prst="rect">
            <a:avLst/>
          </a:prstGeom>
        </p:spPr>
        <p:txBody>
          <a:bodyPr vert="horz" lIns="91440" tIns="45720" rIns="91440" bIns="45720" rtlCol="0" anchor="b"/>
          <a:lstStyle>
            <a:lvl1pPr algn="l">
              <a:defRPr sz="1200"/>
            </a:lvl1pPr>
          </a:lstStyle>
          <a:p>
            <a:r>
              <a:rPr lang="en-US" dirty="0">
                <a:latin typeface="Arial" pitchFamily="34" charset="0"/>
                <a:cs typeface="Arial" pitchFamily="34" charset="0"/>
              </a:rPr>
              <a:t>Curriculum for Agricultural Science Education Copyright 2017</a:t>
            </a: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C251402E-0581-4045-9571-3EE683493364}" type="slidenum">
              <a:rPr lang="en-US" smtClean="0">
                <a:latin typeface="Arial" pitchFamily="34" charset="0"/>
                <a:cs typeface="Arial" pitchFamily="34" charset="0"/>
              </a:rPr>
              <a:t>‹#›</a:t>
            </a:fld>
            <a:endParaRPr lang="en-US">
              <a:latin typeface="Arial" pitchFamily="34" charset="0"/>
              <a:cs typeface="Arial" pitchFamily="34" charset="0"/>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70513" y="8685213"/>
            <a:ext cx="1066892" cy="420660"/>
          </a:xfrm>
          <a:prstGeom prst="rect">
            <a:avLst/>
          </a:prstGeom>
        </p:spPr>
      </p:pic>
    </p:spTree>
    <p:extLst>
      <p:ext uri="{BB962C8B-B14F-4D97-AF65-F5344CB8AC3E}">
        <p14:creationId xmlns:p14="http://schemas.microsoft.com/office/powerpoint/2010/main" val="2481490122"/>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itchFamily="34" charset="0"/>
                <a:cs typeface="Arial" pitchFamily="34" charset="0"/>
              </a:defRPr>
            </a:lvl1pPr>
          </a:lstStyle>
          <a:p>
            <a:r>
              <a:rPr lang="en-US" dirty="0"/>
              <a:t>Media Bias</a:t>
            </a:r>
          </a:p>
        </p:txBody>
      </p:sp>
      <p:sp>
        <p:nvSpPr>
          <p:cNvPr id="3" name="Date Placeholder 2"/>
          <p:cNvSpPr>
            <a:spLocks noGrp="1"/>
          </p:cNvSpPr>
          <p:nvPr>
            <p:ph type="dt" idx="1"/>
          </p:nvPr>
        </p:nvSpPr>
        <p:spPr>
          <a:xfrm>
            <a:off x="3352800" y="0"/>
            <a:ext cx="3503613" cy="457200"/>
          </a:xfrm>
          <a:prstGeom prst="rect">
            <a:avLst/>
          </a:prstGeom>
        </p:spPr>
        <p:txBody>
          <a:bodyPr vert="horz" lIns="91440" tIns="45720" rIns="91440" bIns="45720" rtlCol="0"/>
          <a:lstStyle>
            <a:lvl1pPr algn="r">
              <a:defRPr sz="1200"/>
            </a:lvl1pPr>
          </a:lstStyle>
          <a:p>
            <a:r>
              <a:rPr lang="en-US" dirty="0">
                <a:latin typeface="Arial" pitchFamily="34" charset="0"/>
                <a:cs typeface="Arial" pitchFamily="34" charset="0"/>
              </a:rPr>
              <a:t>Environmental Science Issues</a:t>
            </a:r>
          </a:p>
          <a:p>
            <a:r>
              <a:rPr lang="en-US" dirty="0">
                <a:latin typeface="Arial" pitchFamily="34" charset="0"/>
                <a:cs typeface="Arial" pitchFamily="34" charset="0"/>
              </a:rPr>
              <a:t>Unit 1 – Lesson 1.2 Bias and Belief</a:t>
            </a:r>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3276600" cy="457200"/>
          </a:xfrm>
          <a:prstGeom prst="rect">
            <a:avLst/>
          </a:prstGeom>
        </p:spPr>
        <p:txBody>
          <a:bodyPr vert="horz" lIns="91440" tIns="45720" rIns="91440" bIns="45720" rtlCol="0" anchor="b"/>
          <a:lstStyle>
            <a:lvl1pPr algn="l">
              <a:defRPr sz="1200"/>
            </a:lvl1pPr>
          </a:lstStyle>
          <a:p>
            <a:r>
              <a:rPr lang="en-US" dirty="0">
                <a:latin typeface="Arial" pitchFamily="34" charset="0"/>
                <a:cs typeface="Arial" pitchFamily="34" charset="0"/>
              </a:rPr>
              <a:t>Curriculum for Agricultural Science Education Copyright 2017</a:t>
            </a: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pitchFamily="34" charset="0"/>
                <a:cs typeface="Arial" pitchFamily="34" charset="0"/>
              </a:defRPr>
            </a:lvl1pPr>
          </a:lstStyle>
          <a:p>
            <a:fld id="{36C789E7-B821-4804-81D0-B1DDBDB5FECC}" type="slidenum">
              <a:rPr lang="en-US" smtClean="0"/>
              <a:pPr/>
              <a:t>‹#›</a:t>
            </a:fld>
            <a:endParaRPr lang="en-US"/>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70513" y="8685213"/>
            <a:ext cx="1066892" cy="420660"/>
          </a:xfrm>
          <a:prstGeom prst="rect">
            <a:avLst/>
          </a:prstGeom>
        </p:spPr>
      </p:pic>
    </p:spTree>
    <p:extLst>
      <p:ext uri="{BB962C8B-B14F-4D97-AF65-F5344CB8AC3E}">
        <p14:creationId xmlns:p14="http://schemas.microsoft.com/office/powerpoint/2010/main" val="1043571385"/>
      </p:ext>
    </p:extLst>
  </p:cSld>
  <p:clrMap bg1="lt1" tx1="dk1" bg2="lt2" tx2="dk2" accent1="accent1" accent2="accent2" accent3="accent3" accent4="accent4" accent5="accent5" accent6="accent6" hlink="hlink" folHlink="folHlink"/>
  <p:hf/>
  <p:notesStyle>
    <a:lvl1pPr marL="0" algn="l" defTabSz="914400" rtl="0" eaLnBrk="1" latinLnBrk="0" hangingPunct="1">
      <a:defRPr sz="1200" kern="1200">
        <a:solidFill>
          <a:schemeClr val="tx1"/>
        </a:solidFill>
        <a:latin typeface="Arial" pitchFamily="34" charset="0"/>
        <a:ea typeface="+mn-ea"/>
        <a:cs typeface="Arial" pitchFamily="34" charset="0"/>
      </a:defRPr>
    </a:lvl1pPr>
    <a:lvl2pPr marL="457200" algn="l" defTabSz="914400" rtl="0" eaLnBrk="1" latinLnBrk="0" hangingPunct="1">
      <a:defRPr sz="1200" kern="1200">
        <a:solidFill>
          <a:schemeClr val="tx1"/>
        </a:solidFill>
        <a:latin typeface="Arial" pitchFamily="34" charset="0"/>
        <a:ea typeface="+mn-ea"/>
        <a:cs typeface="Arial" pitchFamily="34" charset="0"/>
      </a:defRPr>
    </a:lvl2pPr>
    <a:lvl3pPr marL="914400" algn="l" defTabSz="914400" rtl="0" eaLnBrk="1" latinLnBrk="0" hangingPunct="1">
      <a:defRPr sz="1200" kern="1200">
        <a:solidFill>
          <a:schemeClr val="tx1"/>
        </a:solidFill>
        <a:latin typeface="Arial" pitchFamily="34" charset="0"/>
        <a:ea typeface="+mn-ea"/>
        <a:cs typeface="Arial" pitchFamily="34" charset="0"/>
      </a:defRPr>
    </a:lvl3pPr>
    <a:lvl4pPr marL="1371600" algn="l" defTabSz="914400" rtl="0" eaLnBrk="1" latinLnBrk="0" hangingPunct="1">
      <a:defRPr sz="1200" kern="1200">
        <a:solidFill>
          <a:schemeClr val="tx1"/>
        </a:solidFill>
        <a:latin typeface="Arial" pitchFamily="34" charset="0"/>
        <a:ea typeface="+mn-ea"/>
        <a:cs typeface="Arial" pitchFamily="34" charset="0"/>
      </a:defRPr>
    </a:lvl4pPr>
    <a:lvl5pPr marL="1828800" algn="l" defTabSz="914400" rtl="0" eaLnBrk="1" latinLnBrk="0" hangingPunct="1">
      <a:defRPr sz="1200" kern="1200">
        <a:solidFill>
          <a:schemeClr val="tx1"/>
        </a:solidFill>
        <a:latin typeface="Arial" pitchFamily="34" charset="0"/>
        <a:ea typeface="+mn-ea"/>
        <a:cs typeface="Arial"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36C789E7-B821-4804-81D0-B1DDBDB5FECC}" type="slidenum">
              <a:rPr lang="en-US" smtClean="0">
                <a:latin typeface="Arial" pitchFamily="34" charset="0"/>
                <a:cs typeface="Arial" pitchFamily="34" charset="0"/>
              </a:rPr>
              <a:t>1</a:t>
            </a:fld>
            <a:endParaRPr lang="en-US" dirty="0">
              <a:latin typeface="Arial" pitchFamily="34" charset="0"/>
              <a:cs typeface="Arial" pitchFamily="34" charset="0"/>
            </a:endParaRPr>
          </a:p>
        </p:txBody>
      </p:sp>
      <p:sp>
        <p:nvSpPr>
          <p:cNvPr id="5" name="Footer Placeholder 4"/>
          <p:cNvSpPr>
            <a:spLocks noGrp="1"/>
          </p:cNvSpPr>
          <p:nvPr>
            <p:ph type="ftr" sz="quarter" idx="11"/>
          </p:nvPr>
        </p:nvSpPr>
        <p:spPr/>
        <p:txBody>
          <a:bodyPr/>
          <a:lstStyle/>
          <a:p>
            <a:r>
              <a:rPr lang="en-US" dirty="0">
                <a:latin typeface="Arial" pitchFamily="34" charset="0"/>
                <a:cs typeface="Arial" pitchFamily="34" charset="0"/>
              </a:rPr>
              <a:t>Curriculum for Agricultural Science Education Copyright 2017</a:t>
            </a:r>
          </a:p>
        </p:txBody>
      </p:sp>
      <p:sp>
        <p:nvSpPr>
          <p:cNvPr id="6" name="Header Placeholder 5"/>
          <p:cNvSpPr>
            <a:spLocks noGrp="1"/>
          </p:cNvSpPr>
          <p:nvPr>
            <p:ph type="hdr" sz="quarter" idx="12"/>
          </p:nvPr>
        </p:nvSpPr>
        <p:spPr/>
        <p:txBody>
          <a:bodyPr/>
          <a:lstStyle/>
          <a:p>
            <a:r>
              <a:rPr lang="en-US" dirty="0"/>
              <a:t>Media Bias</a:t>
            </a:r>
          </a:p>
        </p:txBody>
      </p:sp>
      <p:sp>
        <p:nvSpPr>
          <p:cNvPr id="7" name="Date Placeholder 6"/>
          <p:cNvSpPr>
            <a:spLocks noGrp="1"/>
          </p:cNvSpPr>
          <p:nvPr>
            <p:ph type="dt" idx="13"/>
          </p:nvPr>
        </p:nvSpPr>
        <p:spPr/>
        <p:txBody>
          <a:bodyPr/>
          <a:lstStyle/>
          <a:p>
            <a:r>
              <a:rPr lang="en-US" dirty="0">
                <a:latin typeface="Arial" pitchFamily="34" charset="0"/>
                <a:cs typeface="Arial" pitchFamily="34" charset="0"/>
              </a:rPr>
              <a:t>Environmental Science Issues</a:t>
            </a:r>
          </a:p>
          <a:p>
            <a:r>
              <a:rPr lang="en-US" dirty="0">
                <a:latin typeface="Arial" pitchFamily="34" charset="0"/>
                <a:cs typeface="Arial" pitchFamily="34" charset="0"/>
              </a:rPr>
              <a:t>Unit 1 – Lesson 1.2 Bias and Belief</a:t>
            </a:r>
            <a:endParaRPr lang="en-US" dirty="0"/>
          </a:p>
        </p:txBody>
      </p:sp>
    </p:spTree>
    <p:extLst>
      <p:ext uri="{BB962C8B-B14F-4D97-AF65-F5344CB8AC3E}">
        <p14:creationId xmlns:p14="http://schemas.microsoft.com/office/powerpoint/2010/main" val="42663265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Media uses</a:t>
            </a:r>
            <a:r>
              <a:rPr lang="en-US" baseline="0" dirty="0"/>
              <a:t> an inverted pyramid when reporting news. Most important is the fact, then the details supporting the fact, and finally the background information. Many times, the background information is important for a true understanding of a news story.</a:t>
            </a:r>
            <a:endParaRPr lang="en-US" dirty="0"/>
          </a:p>
        </p:txBody>
      </p:sp>
      <p:sp>
        <p:nvSpPr>
          <p:cNvPr id="4" name="Header Placeholder 3"/>
          <p:cNvSpPr>
            <a:spLocks noGrp="1"/>
          </p:cNvSpPr>
          <p:nvPr>
            <p:ph type="hdr" sz="quarter" idx="10"/>
          </p:nvPr>
        </p:nvSpPr>
        <p:spPr/>
        <p:txBody>
          <a:bodyPr/>
          <a:lstStyle/>
          <a:p>
            <a:r>
              <a:rPr lang="en-US"/>
              <a:t>Media Bias</a:t>
            </a:r>
            <a:endParaRPr lang="en-US" dirty="0"/>
          </a:p>
        </p:txBody>
      </p:sp>
      <p:sp>
        <p:nvSpPr>
          <p:cNvPr id="5" name="Date Placeholder 4"/>
          <p:cNvSpPr>
            <a:spLocks noGrp="1"/>
          </p:cNvSpPr>
          <p:nvPr>
            <p:ph type="dt" idx="11"/>
          </p:nvPr>
        </p:nvSpPr>
        <p:spPr/>
        <p:txBody>
          <a:bodyPr/>
          <a:lstStyle/>
          <a:p>
            <a:r>
              <a:rPr lang="en-US">
                <a:latin typeface="Arial" pitchFamily="34" charset="0"/>
                <a:cs typeface="Arial" pitchFamily="34" charset="0"/>
              </a:rPr>
              <a:t>Environmental Science Issues</a:t>
            </a:r>
          </a:p>
          <a:p>
            <a:r>
              <a:rPr lang="en-US">
                <a:latin typeface="Arial" pitchFamily="34" charset="0"/>
                <a:cs typeface="Arial" pitchFamily="34" charset="0"/>
              </a:rPr>
              <a:t>Unit 1 – Lesson 1.2 Bias and Belief</a:t>
            </a:r>
            <a:endParaRPr lang="en-US" dirty="0"/>
          </a:p>
        </p:txBody>
      </p:sp>
      <p:sp>
        <p:nvSpPr>
          <p:cNvPr id="6" name="Footer Placeholder 5"/>
          <p:cNvSpPr>
            <a:spLocks noGrp="1"/>
          </p:cNvSpPr>
          <p:nvPr>
            <p:ph type="ftr" sz="quarter" idx="12"/>
          </p:nvPr>
        </p:nvSpPr>
        <p:spPr/>
        <p:txBody>
          <a:bodyPr/>
          <a:lstStyle/>
          <a:p>
            <a:r>
              <a:rPr lang="en-US" dirty="0">
                <a:latin typeface="Arial" pitchFamily="34" charset="0"/>
                <a:cs typeface="Arial" pitchFamily="34" charset="0"/>
              </a:rPr>
              <a:t>Curriculum for Agricultural Science Education Copyright 2017</a:t>
            </a:r>
          </a:p>
        </p:txBody>
      </p:sp>
      <p:sp>
        <p:nvSpPr>
          <p:cNvPr id="7" name="Slide Number Placeholder 6"/>
          <p:cNvSpPr>
            <a:spLocks noGrp="1"/>
          </p:cNvSpPr>
          <p:nvPr>
            <p:ph type="sldNum" sz="quarter" idx="13"/>
          </p:nvPr>
        </p:nvSpPr>
        <p:spPr/>
        <p:txBody>
          <a:bodyPr/>
          <a:lstStyle/>
          <a:p>
            <a:fld id="{36C789E7-B821-4804-81D0-B1DDBDB5FECC}" type="slidenum">
              <a:rPr lang="en-US" smtClean="0"/>
              <a:pPr/>
              <a:t>10</a:t>
            </a:fld>
            <a:endParaRPr lang="en-US"/>
          </a:p>
        </p:txBody>
      </p:sp>
    </p:spTree>
    <p:extLst>
      <p:ext uri="{BB962C8B-B14F-4D97-AF65-F5344CB8AC3E}">
        <p14:creationId xmlns:p14="http://schemas.microsoft.com/office/powerpoint/2010/main" val="33216340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Many</a:t>
            </a:r>
            <a:r>
              <a:rPr lang="en-US" baseline="0" dirty="0"/>
              <a:t> people do not read the details and only read the news headlines. The headline can influence a person to be excited or emotional towards an issue that may not even exist. How do each of these headlines convey the issue of a water shortage?</a:t>
            </a:r>
            <a:endParaRPr lang="en-US" dirty="0"/>
          </a:p>
        </p:txBody>
      </p:sp>
      <p:sp>
        <p:nvSpPr>
          <p:cNvPr id="4" name="Header Placeholder 3"/>
          <p:cNvSpPr>
            <a:spLocks noGrp="1"/>
          </p:cNvSpPr>
          <p:nvPr>
            <p:ph type="hdr" sz="quarter" idx="10"/>
          </p:nvPr>
        </p:nvSpPr>
        <p:spPr/>
        <p:txBody>
          <a:bodyPr/>
          <a:lstStyle/>
          <a:p>
            <a:r>
              <a:rPr lang="en-US"/>
              <a:t>Media Bias</a:t>
            </a:r>
            <a:endParaRPr lang="en-US" dirty="0"/>
          </a:p>
        </p:txBody>
      </p:sp>
      <p:sp>
        <p:nvSpPr>
          <p:cNvPr id="5" name="Date Placeholder 4"/>
          <p:cNvSpPr>
            <a:spLocks noGrp="1"/>
          </p:cNvSpPr>
          <p:nvPr>
            <p:ph type="dt" idx="11"/>
          </p:nvPr>
        </p:nvSpPr>
        <p:spPr/>
        <p:txBody>
          <a:bodyPr/>
          <a:lstStyle/>
          <a:p>
            <a:r>
              <a:rPr lang="en-US">
                <a:latin typeface="Arial" pitchFamily="34" charset="0"/>
                <a:cs typeface="Arial" pitchFamily="34" charset="0"/>
              </a:rPr>
              <a:t>Environmental Science Issues</a:t>
            </a:r>
          </a:p>
          <a:p>
            <a:r>
              <a:rPr lang="en-US">
                <a:latin typeface="Arial" pitchFamily="34" charset="0"/>
                <a:cs typeface="Arial" pitchFamily="34" charset="0"/>
              </a:rPr>
              <a:t>Unit 1 – Lesson 1.2 Bias and Belief</a:t>
            </a:r>
            <a:endParaRPr lang="en-US" dirty="0"/>
          </a:p>
        </p:txBody>
      </p:sp>
      <p:sp>
        <p:nvSpPr>
          <p:cNvPr id="6" name="Footer Placeholder 5"/>
          <p:cNvSpPr>
            <a:spLocks noGrp="1"/>
          </p:cNvSpPr>
          <p:nvPr>
            <p:ph type="ftr" sz="quarter" idx="12"/>
          </p:nvPr>
        </p:nvSpPr>
        <p:spPr/>
        <p:txBody>
          <a:bodyPr/>
          <a:lstStyle/>
          <a:p>
            <a:r>
              <a:rPr lang="en-US" dirty="0">
                <a:latin typeface="Arial" pitchFamily="34" charset="0"/>
                <a:cs typeface="Arial" pitchFamily="34" charset="0"/>
              </a:rPr>
              <a:t>Curriculum for Agricultural Science Education Copyright 2017</a:t>
            </a:r>
          </a:p>
        </p:txBody>
      </p:sp>
      <p:sp>
        <p:nvSpPr>
          <p:cNvPr id="7" name="Slide Number Placeholder 6"/>
          <p:cNvSpPr>
            <a:spLocks noGrp="1"/>
          </p:cNvSpPr>
          <p:nvPr>
            <p:ph type="sldNum" sz="quarter" idx="13"/>
          </p:nvPr>
        </p:nvSpPr>
        <p:spPr/>
        <p:txBody>
          <a:bodyPr/>
          <a:lstStyle/>
          <a:p>
            <a:fld id="{36C789E7-B821-4804-81D0-B1DDBDB5FECC}" type="slidenum">
              <a:rPr lang="en-US" smtClean="0"/>
              <a:pPr/>
              <a:t>11</a:t>
            </a:fld>
            <a:endParaRPr lang="en-US"/>
          </a:p>
        </p:txBody>
      </p:sp>
    </p:spTree>
    <p:extLst>
      <p:ext uri="{BB962C8B-B14F-4D97-AF65-F5344CB8AC3E}">
        <p14:creationId xmlns:p14="http://schemas.microsoft.com/office/powerpoint/2010/main" val="42909993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words used in reporting</a:t>
            </a:r>
            <a:r>
              <a:rPr lang="en-US" baseline="0" dirty="0"/>
              <a:t> can have strong influence and meaning. Words can express negative and positive feelings towards the same issue or news story.</a:t>
            </a:r>
            <a:endParaRPr lang="en-US" dirty="0"/>
          </a:p>
        </p:txBody>
      </p:sp>
      <p:sp>
        <p:nvSpPr>
          <p:cNvPr id="4" name="Header Placeholder 3"/>
          <p:cNvSpPr>
            <a:spLocks noGrp="1"/>
          </p:cNvSpPr>
          <p:nvPr>
            <p:ph type="hdr" sz="quarter" idx="10"/>
          </p:nvPr>
        </p:nvSpPr>
        <p:spPr/>
        <p:txBody>
          <a:bodyPr/>
          <a:lstStyle/>
          <a:p>
            <a:r>
              <a:rPr lang="en-US"/>
              <a:t>Media Bias</a:t>
            </a:r>
            <a:endParaRPr lang="en-US" dirty="0"/>
          </a:p>
        </p:txBody>
      </p:sp>
      <p:sp>
        <p:nvSpPr>
          <p:cNvPr id="5" name="Date Placeholder 4"/>
          <p:cNvSpPr>
            <a:spLocks noGrp="1"/>
          </p:cNvSpPr>
          <p:nvPr>
            <p:ph type="dt" idx="11"/>
          </p:nvPr>
        </p:nvSpPr>
        <p:spPr/>
        <p:txBody>
          <a:bodyPr/>
          <a:lstStyle/>
          <a:p>
            <a:r>
              <a:rPr lang="en-US">
                <a:latin typeface="Arial" pitchFamily="34" charset="0"/>
                <a:cs typeface="Arial" pitchFamily="34" charset="0"/>
              </a:rPr>
              <a:t>Environmental Science Issues</a:t>
            </a:r>
          </a:p>
          <a:p>
            <a:r>
              <a:rPr lang="en-US">
                <a:latin typeface="Arial" pitchFamily="34" charset="0"/>
                <a:cs typeface="Arial" pitchFamily="34" charset="0"/>
              </a:rPr>
              <a:t>Unit 1 – Lesson 1.2 Bias and Belief</a:t>
            </a:r>
            <a:endParaRPr lang="en-US" dirty="0"/>
          </a:p>
        </p:txBody>
      </p:sp>
      <p:sp>
        <p:nvSpPr>
          <p:cNvPr id="6" name="Footer Placeholder 5"/>
          <p:cNvSpPr>
            <a:spLocks noGrp="1"/>
          </p:cNvSpPr>
          <p:nvPr>
            <p:ph type="ftr" sz="quarter" idx="12"/>
          </p:nvPr>
        </p:nvSpPr>
        <p:spPr/>
        <p:txBody>
          <a:bodyPr/>
          <a:lstStyle/>
          <a:p>
            <a:r>
              <a:rPr lang="en-US" dirty="0">
                <a:latin typeface="Arial" pitchFamily="34" charset="0"/>
                <a:cs typeface="Arial" pitchFamily="34" charset="0"/>
              </a:rPr>
              <a:t>Curriculum for Agricultural Science Education Copyright 2017</a:t>
            </a:r>
          </a:p>
        </p:txBody>
      </p:sp>
      <p:sp>
        <p:nvSpPr>
          <p:cNvPr id="7" name="Slide Number Placeholder 6"/>
          <p:cNvSpPr>
            <a:spLocks noGrp="1"/>
          </p:cNvSpPr>
          <p:nvPr>
            <p:ph type="sldNum" sz="quarter" idx="13"/>
          </p:nvPr>
        </p:nvSpPr>
        <p:spPr/>
        <p:txBody>
          <a:bodyPr/>
          <a:lstStyle/>
          <a:p>
            <a:fld id="{36C789E7-B821-4804-81D0-B1DDBDB5FECC}" type="slidenum">
              <a:rPr lang="en-US" smtClean="0"/>
              <a:pPr/>
              <a:t>12</a:t>
            </a:fld>
            <a:endParaRPr lang="en-US"/>
          </a:p>
        </p:txBody>
      </p:sp>
    </p:spTree>
    <p:extLst>
      <p:ext uri="{BB962C8B-B14F-4D97-AF65-F5344CB8AC3E}">
        <p14:creationId xmlns:p14="http://schemas.microsoft.com/office/powerpoint/2010/main" val="37260713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Pictures</a:t>
            </a:r>
            <a:r>
              <a:rPr lang="en-US" baseline="0" dirty="0"/>
              <a:t> and captions describing those pictures can influence feelings and bias for or against an issue. The same caption with a different picture can show bias. A picture may flatter or detract, changing the perception of the situation. What biases exist in the photos shown here?</a:t>
            </a:r>
            <a:endParaRPr lang="en-US" dirty="0"/>
          </a:p>
        </p:txBody>
      </p:sp>
      <p:sp>
        <p:nvSpPr>
          <p:cNvPr id="4" name="Header Placeholder 3"/>
          <p:cNvSpPr>
            <a:spLocks noGrp="1"/>
          </p:cNvSpPr>
          <p:nvPr>
            <p:ph type="hdr" sz="quarter" idx="10"/>
          </p:nvPr>
        </p:nvSpPr>
        <p:spPr/>
        <p:txBody>
          <a:bodyPr/>
          <a:lstStyle/>
          <a:p>
            <a:r>
              <a:rPr lang="en-US"/>
              <a:t>Media Bias</a:t>
            </a:r>
            <a:endParaRPr lang="en-US" dirty="0"/>
          </a:p>
        </p:txBody>
      </p:sp>
      <p:sp>
        <p:nvSpPr>
          <p:cNvPr id="5" name="Date Placeholder 4"/>
          <p:cNvSpPr>
            <a:spLocks noGrp="1"/>
          </p:cNvSpPr>
          <p:nvPr>
            <p:ph type="dt" idx="11"/>
          </p:nvPr>
        </p:nvSpPr>
        <p:spPr/>
        <p:txBody>
          <a:bodyPr/>
          <a:lstStyle/>
          <a:p>
            <a:r>
              <a:rPr lang="en-US">
                <a:latin typeface="Arial" pitchFamily="34" charset="0"/>
                <a:cs typeface="Arial" pitchFamily="34" charset="0"/>
              </a:rPr>
              <a:t>Environmental Science Issues</a:t>
            </a:r>
          </a:p>
          <a:p>
            <a:r>
              <a:rPr lang="en-US">
                <a:latin typeface="Arial" pitchFamily="34" charset="0"/>
                <a:cs typeface="Arial" pitchFamily="34" charset="0"/>
              </a:rPr>
              <a:t>Unit 1 – Lesson 1.2 Bias and Belief</a:t>
            </a:r>
            <a:endParaRPr lang="en-US" dirty="0"/>
          </a:p>
        </p:txBody>
      </p:sp>
      <p:sp>
        <p:nvSpPr>
          <p:cNvPr id="6" name="Footer Placeholder 5"/>
          <p:cNvSpPr>
            <a:spLocks noGrp="1"/>
          </p:cNvSpPr>
          <p:nvPr>
            <p:ph type="ftr" sz="quarter" idx="12"/>
          </p:nvPr>
        </p:nvSpPr>
        <p:spPr/>
        <p:txBody>
          <a:bodyPr/>
          <a:lstStyle/>
          <a:p>
            <a:r>
              <a:rPr lang="en-US" dirty="0">
                <a:latin typeface="Arial" pitchFamily="34" charset="0"/>
                <a:cs typeface="Arial" pitchFamily="34" charset="0"/>
              </a:rPr>
              <a:t>Curriculum for Agricultural Science Education Copyright 2017</a:t>
            </a:r>
          </a:p>
        </p:txBody>
      </p:sp>
      <p:sp>
        <p:nvSpPr>
          <p:cNvPr id="7" name="Slide Number Placeholder 6"/>
          <p:cNvSpPr>
            <a:spLocks noGrp="1"/>
          </p:cNvSpPr>
          <p:nvPr>
            <p:ph type="sldNum" sz="quarter" idx="13"/>
          </p:nvPr>
        </p:nvSpPr>
        <p:spPr/>
        <p:txBody>
          <a:bodyPr/>
          <a:lstStyle/>
          <a:p>
            <a:fld id="{36C789E7-B821-4804-81D0-B1DDBDB5FECC}" type="slidenum">
              <a:rPr lang="en-US" smtClean="0"/>
              <a:pPr/>
              <a:t>13</a:t>
            </a:fld>
            <a:endParaRPr lang="en-US"/>
          </a:p>
        </p:txBody>
      </p:sp>
    </p:spTree>
    <p:extLst>
      <p:ext uri="{BB962C8B-B14F-4D97-AF65-F5344CB8AC3E}">
        <p14:creationId xmlns:p14="http://schemas.microsoft.com/office/powerpoint/2010/main" val="13226840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How a</a:t>
            </a:r>
            <a:r>
              <a:rPr lang="en-US" baseline="0" dirty="0"/>
              <a:t> person, place or event is described in media can affect how you perceive the issue.</a:t>
            </a:r>
            <a:endParaRPr lang="en-US" dirty="0"/>
          </a:p>
        </p:txBody>
      </p:sp>
      <p:sp>
        <p:nvSpPr>
          <p:cNvPr id="4" name="Header Placeholder 3"/>
          <p:cNvSpPr>
            <a:spLocks noGrp="1"/>
          </p:cNvSpPr>
          <p:nvPr>
            <p:ph type="hdr" sz="quarter" idx="10"/>
          </p:nvPr>
        </p:nvSpPr>
        <p:spPr/>
        <p:txBody>
          <a:bodyPr/>
          <a:lstStyle/>
          <a:p>
            <a:r>
              <a:rPr lang="en-US"/>
              <a:t>Media Bias</a:t>
            </a:r>
            <a:endParaRPr lang="en-US" dirty="0"/>
          </a:p>
        </p:txBody>
      </p:sp>
      <p:sp>
        <p:nvSpPr>
          <p:cNvPr id="5" name="Date Placeholder 4"/>
          <p:cNvSpPr>
            <a:spLocks noGrp="1"/>
          </p:cNvSpPr>
          <p:nvPr>
            <p:ph type="dt" idx="11"/>
          </p:nvPr>
        </p:nvSpPr>
        <p:spPr/>
        <p:txBody>
          <a:bodyPr/>
          <a:lstStyle/>
          <a:p>
            <a:r>
              <a:rPr lang="en-US">
                <a:latin typeface="Arial" pitchFamily="34" charset="0"/>
                <a:cs typeface="Arial" pitchFamily="34" charset="0"/>
              </a:rPr>
              <a:t>Environmental Science Issues</a:t>
            </a:r>
          </a:p>
          <a:p>
            <a:r>
              <a:rPr lang="en-US">
                <a:latin typeface="Arial" pitchFamily="34" charset="0"/>
                <a:cs typeface="Arial" pitchFamily="34" charset="0"/>
              </a:rPr>
              <a:t>Unit 1 – Lesson 1.2 Bias and Belief</a:t>
            </a:r>
            <a:endParaRPr lang="en-US" dirty="0"/>
          </a:p>
        </p:txBody>
      </p:sp>
      <p:sp>
        <p:nvSpPr>
          <p:cNvPr id="6" name="Footer Placeholder 5"/>
          <p:cNvSpPr>
            <a:spLocks noGrp="1"/>
          </p:cNvSpPr>
          <p:nvPr>
            <p:ph type="ftr" sz="quarter" idx="12"/>
          </p:nvPr>
        </p:nvSpPr>
        <p:spPr/>
        <p:txBody>
          <a:bodyPr/>
          <a:lstStyle/>
          <a:p>
            <a:r>
              <a:rPr lang="en-US" dirty="0">
                <a:latin typeface="Arial" pitchFamily="34" charset="0"/>
                <a:cs typeface="Arial" pitchFamily="34" charset="0"/>
              </a:rPr>
              <a:t>Curriculum for Agricultural Science Education Copyright 2017</a:t>
            </a:r>
          </a:p>
        </p:txBody>
      </p:sp>
      <p:sp>
        <p:nvSpPr>
          <p:cNvPr id="7" name="Slide Number Placeholder 6"/>
          <p:cNvSpPr>
            <a:spLocks noGrp="1"/>
          </p:cNvSpPr>
          <p:nvPr>
            <p:ph type="sldNum" sz="quarter" idx="13"/>
          </p:nvPr>
        </p:nvSpPr>
        <p:spPr/>
        <p:txBody>
          <a:bodyPr/>
          <a:lstStyle/>
          <a:p>
            <a:fld id="{36C789E7-B821-4804-81D0-B1DDBDB5FECC}" type="slidenum">
              <a:rPr lang="en-US" smtClean="0"/>
              <a:pPr/>
              <a:t>14</a:t>
            </a:fld>
            <a:endParaRPr lang="en-US"/>
          </a:p>
        </p:txBody>
      </p:sp>
    </p:spTree>
    <p:extLst>
      <p:ext uri="{BB962C8B-B14F-4D97-AF65-F5344CB8AC3E}">
        <p14:creationId xmlns:p14="http://schemas.microsoft.com/office/powerpoint/2010/main" val="136656396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Numbers and description</a:t>
            </a:r>
            <a:r>
              <a:rPr lang="en-US" baseline="0" dirty="0"/>
              <a:t> of those numbers can be used to portray bias.</a:t>
            </a:r>
            <a:endParaRPr lang="en-US" dirty="0"/>
          </a:p>
        </p:txBody>
      </p:sp>
      <p:sp>
        <p:nvSpPr>
          <p:cNvPr id="4" name="Header Placeholder 3"/>
          <p:cNvSpPr>
            <a:spLocks noGrp="1"/>
          </p:cNvSpPr>
          <p:nvPr>
            <p:ph type="hdr" sz="quarter" idx="10"/>
          </p:nvPr>
        </p:nvSpPr>
        <p:spPr/>
        <p:txBody>
          <a:bodyPr/>
          <a:lstStyle/>
          <a:p>
            <a:r>
              <a:rPr lang="en-US"/>
              <a:t>Media Bias</a:t>
            </a:r>
            <a:endParaRPr lang="en-US" dirty="0"/>
          </a:p>
        </p:txBody>
      </p:sp>
      <p:sp>
        <p:nvSpPr>
          <p:cNvPr id="5" name="Date Placeholder 4"/>
          <p:cNvSpPr>
            <a:spLocks noGrp="1"/>
          </p:cNvSpPr>
          <p:nvPr>
            <p:ph type="dt" idx="11"/>
          </p:nvPr>
        </p:nvSpPr>
        <p:spPr/>
        <p:txBody>
          <a:bodyPr/>
          <a:lstStyle/>
          <a:p>
            <a:r>
              <a:rPr lang="en-US">
                <a:latin typeface="Arial" pitchFamily="34" charset="0"/>
                <a:cs typeface="Arial" pitchFamily="34" charset="0"/>
              </a:rPr>
              <a:t>Environmental Science Issues</a:t>
            </a:r>
          </a:p>
          <a:p>
            <a:r>
              <a:rPr lang="en-US">
                <a:latin typeface="Arial" pitchFamily="34" charset="0"/>
                <a:cs typeface="Arial" pitchFamily="34" charset="0"/>
              </a:rPr>
              <a:t>Unit 1 – Lesson 1.2 Bias and Belief</a:t>
            </a:r>
            <a:endParaRPr lang="en-US" dirty="0"/>
          </a:p>
        </p:txBody>
      </p:sp>
      <p:sp>
        <p:nvSpPr>
          <p:cNvPr id="6" name="Footer Placeholder 5"/>
          <p:cNvSpPr>
            <a:spLocks noGrp="1"/>
          </p:cNvSpPr>
          <p:nvPr>
            <p:ph type="ftr" sz="quarter" idx="12"/>
          </p:nvPr>
        </p:nvSpPr>
        <p:spPr/>
        <p:txBody>
          <a:bodyPr/>
          <a:lstStyle/>
          <a:p>
            <a:r>
              <a:rPr lang="en-US" dirty="0">
                <a:latin typeface="Arial" pitchFamily="34" charset="0"/>
                <a:cs typeface="Arial" pitchFamily="34" charset="0"/>
              </a:rPr>
              <a:t>Curriculum for Agricultural Science Education Copyright 2017</a:t>
            </a:r>
          </a:p>
        </p:txBody>
      </p:sp>
      <p:sp>
        <p:nvSpPr>
          <p:cNvPr id="7" name="Slide Number Placeholder 6"/>
          <p:cNvSpPr>
            <a:spLocks noGrp="1"/>
          </p:cNvSpPr>
          <p:nvPr>
            <p:ph type="sldNum" sz="quarter" idx="13"/>
          </p:nvPr>
        </p:nvSpPr>
        <p:spPr/>
        <p:txBody>
          <a:bodyPr/>
          <a:lstStyle/>
          <a:p>
            <a:fld id="{36C789E7-B821-4804-81D0-B1DDBDB5FECC}" type="slidenum">
              <a:rPr lang="en-US" smtClean="0"/>
              <a:pPr/>
              <a:t>15</a:t>
            </a:fld>
            <a:endParaRPr lang="en-US"/>
          </a:p>
        </p:txBody>
      </p:sp>
    </p:spTree>
    <p:extLst>
      <p:ext uri="{BB962C8B-B14F-4D97-AF65-F5344CB8AC3E}">
        <p14:creationId xmlns:p14="http://schemas.microsoft.com/office/powerpoint/2010/main" val="37198689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researching</a:t>
            </a:r>
            <a:r>
              <a:rPr lang="en-US" baseline="0" dirty="0"/>
              <a:t> information you need to know who is providing the information and if they have any personal bias. The only way of knowing if your source has bias is to research multiple sources of information.</a:t>
            </a:r>
            <a:endParaRPr lang="en-US" dirty="0"/>
          </a:p>
        </p:txBody>
      </p:sp>
      <p:sp>
        <p:nvSpPr>
          <p:cNvPr id="4" name="Header Placeholder 3"/>
          <p:cNvSpPr>
            <a:spLocks noGrp="1"/>
          </p:cNvSpPr>
          <p:nvPr>
            <p:ph type="hdr" sz="quarter" idx="10"/>
          </p:nvPr>
        </p:nvSpPr>
        <p:spPr/>
        <p:txBody>
          <a:bodyPr/>
          <a:lstStyle/>
          <a:p>
            <a:r>
              <a:rPr lang="en-US"/>
              <a:t>Media Bias</a:t>
            </a:r>
            <a:endParaRPr lang="en-US" dirty="0"/>
          </a:p>
        </p:txBody>
      </p:sp>
      <p:sp>
        <p:nvSpPr>
          <p:cNvPr id="5" name="Date Placeholder 4"/>
          <p:cNvSpPr>
            <a:spLocks noGrp="1"/>
          </p:cNvSpPr>
          <p:nvPr>
            <p:ph type="dt" idx="11"/>
          </p:nvPr>
        </p:nvSpPr>
        <p:spPr/>
        <p:txBody>
          <a:bodyPr/>
          <a:lstStyle/>
          <a:p>
            <a:r>
              <a:rPr lang="en-US" dirty="0">
                <a:latin typeface="Arial" pitchFamily="34" charset="0"/>
                <a:cs typeface="Arial" pitchFamily="34" charset="0"/>
              </a:rPr>
              <a:t>Environmental Science Issues</a:t>
            </a:r>
          </a:p>
          <a:p>
            <a:r>
              <a:rPr lang="en-US" dirty="0">
                <a:latin typeface="Arial" pitchFamily="34" charset="0"/>
                <a:cs typeface="Arial" pitchFamily="34" charset="0"/>
              </a:rPr>
              <a:t>Unit 1 – Lesson 1.2 Bias and Belief</a:t>
            </a:r>
            <a:endParaRPr lang="en-US" dirty="0"/>
          </a:p>
        </p:txBody>
      </p:sp>
      <p:sp>
        <p:nvSpPr>
          <p:cNvPr id="6" name="Footer Placeholder 5"/>
          <p:cNvSpPr>
            <a:spLocks noGrp="1"/>
          </p:cNvSpPr>
          <p:nvPr>
            <p:ph type="ftr" sz="quarter" idx="12"/>
          </p:nvPr>
        </p:nvSpPr>
        <p:spPr/>
        <p:txBody>
          <a:bodyPr/>
          <a:lstStyle/>
          <a:p>
            <a:r>
              <a:rPr lang="en-US" dirty="0">
                <a:latin typeface="Arial" pitchFamily="34" charset="0"/>
                <a:cs typeface="Arial" pitchFamily="34" charset="0"/>
              </a:rPr>
              <a:t>Curriculum for Agricultural Science Education Copyright 2017</a:t>
            </a:r>
          </a:p>
        </p:txBody>
      </p:sp>
      <p:sp>
        <p:nvSpPr>
          <p:cNvPr id="7" name="Slide Number Placeholder 6"/>
          <p:cNvSpPr>
            <a:spLocks noGrp="1"/>
          </p:cNvSpPr>
          <p:nvPr>
            <p:ph type="sldNum" sz="quarter" idx="13"/>
          </p:nvPr>
        </p:nvSpPr>
        <p:spPr/>
        <p:txBody>
          <a:bodyPr/>
          <a:lstStyle/>
          <a:p>
            <a:fld id="{36C789E7-B821-4804-81D0-B1DDBDB5FECC}" type="slidenum">
              <a:rPr lang="en-US" smtClean="0"/>
              <a:pPr/>
              <a:t>16</a:t>
            </a:fld>
            <a:endParaRPr lang="en-US"/>
          </a:p>
        </p:txBody>
      </p:sp>
    </p:spTree>
    <p:extLst>
      <p:ext uri="{BB962C8B-B14F-4D97-AF65-F5344CB8AC3E}">
        <p14:creationId xmlns:p14="http://schemas.microsoft.com/office/powerpoint/2010/main" val="423115201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36C789E7-B821-4804-81D0-B1DDBDB5FECC}" type="slidenum">
              <a:rPr lang="en-US" smtClean="0">
                <a:latin typeface="Arial" pitchFamily="34" charset="0"/>
                <a:cs typeface="Arial" pitchFamily="34" charset="0"/>
              </a:rPr>
              <a:t>17</a:t>
            </a:fld>
            <a:endParaRPr lang="en-US" dirty="0">
              <a:latin typeface="Arial" pitchFamily="34" charset="0"/>
              <a:cs typeface="Arial" pitchFamily="34" charset="0"/>
            </a:endParaRPr>
          </a:p>
        </p:txBody>
      </p:sp>
      <p:sp>
        <p:nvSpPr>
          <p:cNvPr id="5" name="Footer Placeholder 4"/>
          <p:cNvSpPr>
            <a:spLocks noGrp="1"/>
          </p:cNvSpPr>
          <p:nvPr>
            <p:ph type="ftr" sz="quarter" idx="11"/>
          </p:nvPr>
        </p:nvSpPr>
        <p:spPr/>
        <p:txBody>
          <a:bodyPr/>
          <a:lstStyle/>
          <a:p>
            <a:r>
              <a:rPr lang="en-US" dirty="0">
                <a:latin typeface="Arial" pitchFamily="34" charset="0"/>
                <a:cs typeface="Arial" pitchFamily="34" charset="0"/>
              </a:rPr>
              <a:t>Curriculum for Agricultural Science Education Copyright 2017</a:t>
            </a:r>
          </a:p>
        </p:txBody>
      </p:sp>
      <p:sp>
        <p:nvSpPr>
          <p:cNvPr id="6" name="Header Placeholder 5"/>
          <p:cNvSpPr>
            <a:spLocks noGrp="1"/>
          </p:cNvSpPr>
          <p:nvPr>
            <p:ph type="hdr" sz="quarter" idx="12"/>
          </p:nvPr>
        </p:nvSpPr>
        <p:spPr/>
        <p:txBody>
          <a:bodyPr/>
          <a:lstStyle/>
          <a:p>
            <a:r>
              <a:rPr lang="en-US" dirty="0"/>
              <a:t>Media Bias</a:t>
            </a:r>
          </a:p>
        </p:txBody>
      </p:sp>
      <p:sp>
        <p:nvSpPr>
          <p:cNvPr id="7" name="Date Placeholder 6"/>
          <p:cNvSpPr>
            <a:spLocks noGrp="1"/>
          </p:cNvSpPr>
          <p:nvPr>
            <p:ph type="dt" idx="13"/>
          </p:nvPr>
        </p:nvSpPr>
        <p:spPr/>
        <p:txBody>
          <a:bodyPr/>
          <a:lstStyle/>
          <a:p>
            <a:r>
              <a:rPr lang="en-US" dirty="0">
                <a:latin typeface="Arial" pitchFamily="34" charset="0"/>
                <a:cs typeface="Arial" pitchFamily="34" charset="0"/>
              </a:rPr>
              <a:t>Environmental Science Issues</a:t>
            </a:r>
          </a:p>
          <a:p>
            <a:r>
              <a:rPr lang="en-US" dirty="0">
                <a:latin typeface="Arial" pitchFamily="34" charset="0"/>
                <a:cs typeface="Arial" pitchFamily="34" charset="0"/>
              </a:rPr>
              <a:t>Unit 1 – Lesson 1.2 Bias and Belief</a:t>
            </a:r>
            <a:endParaRPr lang="en-US" dirty="0"/>
          </a:p>
        </p:txBody>
      </p:sp>
    </p:spTree>
    <p:extLst>
      <p:ext uri="{BB962C8B-B14F-4D97-AF65-F5344CB8AC3E}">
        <p14:creationId xmlns:p14="http://schemas.microsoft.com/office/powerpoint/2010/main" val="3364366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36C789E7-B821-4804-81D0-B1DDBDB5FECC}" type="slidenum">
              <a:rPr lang="en-US" smtClean="0">
                <a:latin typeface="Arial" pitchFamily="34" charset="0"/>
                <a:cs typeface="Arial" pitchFamily="34" charset="0"/>
              </a:rPr>
              <a:t>2</a:t>
            </a:fld>
            <a:endParaRPr lang="en-US">
              <a:latin typeface="Arial" pitchFamily="34" charset="0"/>
              <a:cs typeface="Arial" pitchFamily="34" charset="0"/>
            </a:endParaRPr>
          </a:p>
        </p:txBody>
      </p:sp>
      <p:sp>
        <p:nvSpPr>
          <p:cNvPr id="5" name="Footer Placeholder 4"/>
          <p:cNvSpPr>
            <a:spLocks noGrp="1"/>
          </p:cNvSpPr>
          <p:nvPr>
            <p:ph type="ftr" sz="quarter" idx="11"/>
          </p:nvPr>
        </p:nvSpPr>
        <p:spPr/>
        <p:txBody>
          <a:bodyPr/>
          <a:lstStyle/>
          <a:p>
            <a:r>
              <a:rPr lang="en-US" dirty="0">
                <a:latin typeface="Arial" pitchFamily="34" charset="0"/>
                <a:cs typeface="Arial" pitchFamily="34" charset="0"/>
              </a:rPr>
              <a:t>Curriculum for Agricultural Science Education Copyright 2017</a:t>
            </a:r>
          </a:p>
        </p:txBody>
      </p:sp>
      <p:sp>
        <p:nvSpPr>
          <p:cNvPr id="6" name="Header Placeholder 5"/>
          <p:cNvSpPr>
            <a:spLocks noGrp="1"/>
          </p:cNvSpPr>
          <p:nvPr>
            <p:ph type="hdr" sz="quarter" idx="12"/>
          </p:nvPr>
        </p:nvSpPr>
        <p:spPr/>
        <p:txBody>
          <a:bodyPr/>
          <a:lstStyle/>
          <a:p>
            <a:r>
              <a:rPr lang="en-US" dirty="0"/>
              <a:t>Media Bias</a:t>
            </a:r>
          </a:p>
        </p:txBody>
      </p:sp>
      <p:sp>
        <p:nvSpPr>
          <p:cNvPr id="7" name="Date Placeholder 6"/>
          <p:cNvSpPr>
            <a:spLocks noGrp="1"/>
          </p:cNvSpPr>
          <p:nvPr>
            <p:ph type="dt" idx="13"/>
          </p:nvPr>
        </p:nvSpPr>
        <p:spPr/>
        <p:txBody>
          <a:bodyPr/>
          <a:lstStyle/>
          <a:p>
            <a:r>
              <a:rPr lang="en-US" dirty="0">
                <a:latin typeface="Arial" pitchFamily="34" charset="0"/>
                <a:cs typeface="Arial" pitchFamily="34" charset="0"/>
              </a:rPr>
              <a:t>Environmental Science Issues</a:t>
            </a:r>
          </a:p>
          <a:p>
            <a:r>
              <a:rPr lang="en-US" dirty="0">
                <a:latin typeface="Arial" pitchFamily="34" charset="0"/>
                <a:cs typeface="Arial" pitchFamily="34" charset="0"/>
              </a:rPr>
              <a:t>Unit 1 – Lesson 1.2 Bias and Belief</a:t>
            </a:r>
            <a:endParaRPr lang="en-US" dirty="0"/>
          </a:p>
        </p:txBody>
      </p:sp>
    </p:spTree>
    <p:extLst>
      <p:ext uri="{BB962C8B-B14F-4D97-AF65-F5344CB8AC3E}">
        <p14:creationId xmlns:p14="http://schemas.microsoft.com/office/powerpoint/2010/main" val="31314524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a:t>Media Bias</a:t>
            </a:r>
            <a:endParaRPr lang="en-US" dirty="0"/>
          </a:p>
        </p:txBody>
      </p:sp>
      <p:sp>
        <p:nvSpPr>
          <p:cNvPr id="5" name="Date Placeholder 4"/>
          <p:cNvSpPr>
            <a:spLocks noGrp="1"/>
          </p:cNvSpPr>
          <p:nvPr>
            <p:ph type="dt" idx="11"/>
          </p:nvPr>
        </p:nvSpPr>
        <p:spPr/>
        <p:txBody>
          <a:bodyPr/>
          <a:lstStyle/>
          <a:p>
            <a:r>
              <a:rPr lang="en-US">
                <a:latin typeface="Arial" pitchFamily="34" charset="0"/>
                <a:cs typeface="Arial" pitchFamily="34" charset="0"/>
              </a:rPr>
              <a:t>Environmental Science Issues</a:t>
            </a:r>
          </a:p>
          <a:p>
            <a:r>
              <a:rPr lang="en-US">
                <a:latin typeface="Arial" pitchFamily="34" charset="0"/>
                <a:cs typeface="Arial" pitchFamily="34" charset="0"/>
              </a:rPr>
              <a:t>Unit 1 – Lesson 1.2 Bias and Belief</a:t>
            </a:r>
            <a:endParaRPr lang="en-US" dirty="0"/>
          </a:p>
        </p:txBody>
      </p:sp>
      <p:sp>
        <p:nvSpPr>
          <p:cNvPr id="6" name="Footer Placeholder 5"/>
          <p:cNvSpPr>
            <a:spLocks noGrp="1"/>
          </p:cNvSpPr>
          <p:nvPr>
            <p:ph type="ftr" sz="quarter" idx="12"/>
          </p:nvPr>
        </p:nvSpPr>
        <p:spPr/>
        <p:txBody>
          <a:bodyPr/>
          <a:lstStyle/>
          <a:p>
            <a:r>
              <a:rPr lang="en-US" dirty="0">
                <a:latin typeface="Arial" pitchFamily="34" charset="0"/>
                <a:cs typeface="Arial" pitchFamily="34" charset="0"/>
              </a:rPr>
              <a:t>Curriculum for Agricultural Science Education Copyright 2017</a:t>
            </a:r>
          </a:p>
        </p:txBody>
      </p:sp>
      <p:sp>
        <p:nvSpPr>
          <p:cNvPr id="7" name="Slide Number Placeholder 6"/>
          <p:cNvSpPr>
            <a:spLocks noGrp="1"/>
          </p:cNvSpPr>
          <p:nvPr>
            <p:ph type="sldNum" sz="quarter" idx="13"/>
          </p:nvPr>
        </p:nvSpPr>
        <p:spPr/>
        <p:txBody>
          <a:bodyPr/>
          <a:lstStyle/>
          <a:p>
            <a:fld id="{36C789E7-B821-4804-81D0-B1DDBDB5FECC}" type="slidenum">
              <a:rPr lang="en-US" smtClean="0"/>
              <a:pPr/>
              <a:t>3</a:t>
            </a:fld>
            <a:endParaRPr lang="en-US"/>
          </a:p>
        </p:txBody>
      </p:sp>
    </p:spTree>
    <p:extLst>
      <p:ext uri="{BB962C8B-B14F-4D97-AF65-F5344CB8AC3E}">
        <p14:creationId xmlns:p14="http://schemas.microsoft.com/office/powerpoint/2010/main" val="3640798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Bias is</a:t>
            </a:r>
            <a:r>
              <a:rPr lang="en-US" sz="1200" baseline="0" dirty="0"/>
              <a:t> a preconceived opinion that is often unreasoned and unproven.</a:t>
            </a:r>
          </a:p>
          <a:p>
            <a:endParaRPr lang="en-US" sz="1200" baseline="0" dirty="0"/>
          </a:p>
          <a:p>
            <a:r>
              <a:rPr lang="en-US" sz="1200" baseline="0" dirty="0"/>
              <a:t>You can have conscious awareness of your bias at times, but may be unconsciously aware as well.</a:t>
            </a:r>
          </a:p>
          <a:p>
            <a:endParaRPr lang="en-US" sz="1200" baseline="0" dirty="0"/>
          </a:p>
          <a:p>
            <a:r>
              <a:rPr lang="en-US" sz="1200" baseline="0" dirty="0"/>
              <a:t>Bias is based upon your past experiences and learning and is unavoidable. Some of learning comes from media exposure. Your past experiences will have an effect on how your perceive information from media.</a:t>
            </a:r>
          </a:p>
          <a:p>
            <a:endParaRPr lang="en-US" baseline="0" dirty="0"/>
          </a:p>
        </p:txBody>
      </p:sp>
      <p:sp>
        <p:nvSpPr>
          <p:cNvPr id="4" name="Header Placeholder 3"/>
          <p:cNvSpPr>
            <a:spLocks noGrp="1"/>
          </p:cNvSpPr>
          <p:nvPr>
            <p:ph type="hdr" sz="quarter" idx="10"/>
          </p:nvPr>
        </p:nvSpPr>
        <p:spPr/>
        <p:txBody>
          <a:bodyPr/>
          <a:lstStyle/>
          <a:p>
            <a:r>
              <a:rPr lang="en-US"/>
              <a:t>Media Bias</a:t>
            </a:r>
            <a:endParaRPr lang="en-US" dirty="0"/>
          </a:p>
        </p:txBody>
      </p:sp>
      <p:sp>
        <p:nvSpPr>
          <p:cNvPr id="5" name="Date Placeholder 4"/>
          <p:cNvSpPr>
            <a:spLocks noGrp="1"/>
          </p:cNvSpPr>
          <p:nvPr>
            <p:ph type="dt" idx="11"/>
          </p:nvPr>
        </p:nvSpPr>
        <p:spPr/>
        <p:txBody>
          <a:bodyPr/>
          <a:lstStyle/>
          <a:p>
            <a:r>
              <a:rPr lang="en-US">
                <a:latin typeface="Arial" pitchFamily="34" charset="0"/>
                <a:cs typeface="Arial" pitchFamily="34" charset="0"/>
              </a:rPr>
              <a:t>Environmental Science Issues</a:t>
            </a:r>
          </a:p>
          <a:p>
            <a:r>
              <a:rPr lang="en-US">
                <a:latin typeface="Arial" pitchFamily="34" charset="0"/>
                <a:cs typeface="Arial" pitchFamily="34" charset="0"/>
              </a:rPr>
              <a:t>Unit 1 – Lesson 1.2 Bias and Belief</a:t>
            </a:r>
            <a:endParaRPr lang="en-US" dirty="0"/>
          </a:p>
        </p:txBody>
      </p:sp>
      <p:sp>
        <p:nvSpPr>
          <p:cNvPr id="6" name="Footer Placeholder 5"/>
          <p:cNvSpPr>
            <a:spLocks noGrp="1"/>
          </p:cNvSpPr>
          <p:nvPr>
            <p:ph type="ftr" sz="quarter" idx="12"/>
          </p:nvPr>
        </p:nvSpPr>
        <p:spPr/>
        <p:txBody>
          <a:bodyPr/>
          <a:lstStyle/>
          <a:p>
            <a:r>
              <a:rPr lang="en-US" dirty="0">
                <a:latin typeface="Arial" pitchFamily="34" charset="0"/>
                <a:cs typeface="Arial" pitchFamily="34" charset="0"/>
              </a:rPr>
              <a:t>Curriculum for Agricultural Science Education Copyright 2017</a:t>
            </a:r>
          </a:p>
        </p:txBody>
      </p:sp>
      <p:sp>
        <p:nvSpPr>
          <p:cNvPr id="7" name="Slide Number Placeholder 6"/>
          <p:cNvSpPr>
            <a:spLocks noGrp="1"/>
          </p:cNvSpPr>
          <p:nvPr>
            <p:ph type="sldNum" sz="quarter" idx="13"/>
          </p:nvPr>
        </p:nvSpPr>
        <p:spPr/>
        <p:txBody>
          <a:bodyPr/>
          <a:lstStyle/>
          <a:p>
            <a:fld id="{36C789E7-B821-4804-81D0-B1DDBDB5FECC}" type="slidenum">
              <a:rPr lang="en-US" smtClean="0"/>
              <a:pPr/>
              <a:t>4</a:t>
            </a:fld>
            <a:endParaRPr lang="en-US"/>
          </a:p>
        </p:txBody>
      </p:sp>
    </p:spTree>
    <p:extLst>
      <p:ext uri="{BB962C8B-B14F-4D97-AF65-F5344CB8AC3E}">
        <p14:creationId xmlns:p14="http://schemas.microsoft.com/office/powerpoint/2010/main" val="24877867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wording, the pictures, and the sources used for a story can all influence how you perceive the issue.</a:t>
            </a:r>
          </a:p>
        </p:txBody>
      </p:sp>
      <p:sp>
        <p:nvSpPr>
          <p:cNvPr id="4" name="Header Placeholder 3"/>
          <p:cNvSpPr>
            <a:spLocks noGrp="1"/>
          </p:cNvSpPr>
          <p:nvPr>
            <p:ph type="hdr" sz="quarter" idx="10"/>
          </p:nvPr>
        </p:nvSpPr>
        <p:spPr/>
        <p:txBody>
          <a:bodyPr/>
          <a:lstStyle/>
          <a:p>
            <a:r>
              <a:rPr lang="en-US"/>
              <a:t>Media Bias</a:t>
            </a:r>
            <a:endParaRPr lang="en-US" dirty="0"/>
          </a:p>
        </p:txBody>
      </p:sp>
      <p:sp>
        <p:nvSpPr>
          <p:cNvPr id="5" name="Date Placeholder 4"/>
          <p:cNvSpPr>
            <a:spLocks noGrp="1"/>
          </p:cNvSpPr>
          <p:nvPr>
            <p:ph type="dt" idx="11"/>
          </p:nvPr>
        </p:nvSpPr>
        <p:spPr/>
        <p:txBody>
          <a:bodyPr/>
          <a:lstStyle/>
          <a:p>
            <a:r>
              <a:rPr lang="en-US">
                <a:latin typeface="Arial" pitchFamily="34" charset="0"/>
                <a:cs typeface="Arial" pitchFamily="34" charset="0"/>
              </a:rPr>
              <a:t>Environmental Science Issues</a:t>
            </a:r>
          </a:p>
          <a:p>
            <a:r>
              <a:rPr lang="en-US">
                <a:latin typeface="Arial" pitchFamily="34" charset="0"/>
                <a:cs typeface="Arial" pitchFamily="34" charset="0"/>
              </a:rPr>
              <a:t>Unit 1 – Lesson 1.2 Bias and Belief</a:t>
            </a:r>
            <a:endParaRPr lang="en-US" dirty="0"/>
          </a:p>
        </p:txBody>
      </p:sp>
      <p:sp>
        <p:nvSpPr>
          <p:cNvPr id="6" name="Footer Placeholder 5"/>
          <p:cNvSpPr>
            <a:spLocks noGrp="1"/>
          </p:cNvSpPr>
          <p:nvPr>
            <p:ph type="ftr" sz="quarter" idx="12"/>
          </p:nvPr>
        </p:nvSpPr>
        <p:spPr/>
        <p:txBody>
          <a:bodyPr/>
          <a:lstStyle/>
          <a:p>
            <a:r>
              <a:rPr lang="en-US" dirty="0">
                <a:latin typeface="Arial" pitchFamily="34" charset="0"/>
                <a:cs typeface="Arial" pitchFamily="34" charset="0"/>
              </a:rPr>
              <a:t>Curriculum for Agricultural Science Education Copyright 2017</a:t>
            </a:r>
          </a:p>
        </p:txBody>
      </p:sp>
      <p:sp>
        <p:nvSpPr>
          <p:cNvPr id="7" name="Slide Number Placeholder 6"/>
          <p:cNvSpPr>
            <a:spLocks noGrp="1"/>
          </p:cNvSpPr>
          <p:nvPr>
            <p:ph type="sldNum" sz="quarter" idx="13"/>
          </p:nvPr>
        </p:nvSpPr>
        <p:spPr/>
        <p:txBody>
          <a:bodyPr/>
          <a:lstStyle/>
          <a:p>
            <a:fld id="{36C789E7-B821-4804-81D0-B1DDBDB5FECC}" type="slidenum">
              <a:rPr lang="en-US" smtClean="0"/>
              <a:pPr/>
              <a:t>5</a:t>
            </a:fld>
            <a:endParaRPr lang="en-US"/>
          </a:p>
        </p:txBody>
      </p:sp>
    </p:spTree>
    <p:extLst>
      <p:ext uri="{BB962C8B-B14F-4D97-AF65-F5344CB8AC3E}">
        <p14:creationId xmlns:p14="http://schemas.microsoft.com/office/powerpoint/2010/main" val="34334836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example, what type(s) of bias do you see in these two headlines?</a:t>
            </a:r>
          </a:p>
        </p:txBody>
      </p:sp>
      <p:sp>
        <p:nvSpPr>
          <p:cNvPr id="4" name="Header Placeholder 3"/>
          <p:cNvSpPr>
            <a:spLocks noGrp="1"/>
          </p:cNvSpPr>
          <p:nvPr>
            <p:ph type="hdr" sz="quarter" idx="10"/>
          </p:nvPr>
        </p:nvSpPr>
        <p:spPr/>
        <p:txBody>
          <a:bodyPr/>
          <a:lstStyle/>
          <a:p>
            <a:r>
              <a:rPr lang="en-US"/>
              <a:t>Media Bias</a:t>
            </a:r>
            <a:endParaRPr lang="en-US" dirty="0"/>
          </a:p>
        </p:txBody>
      </p:sp>
      <p:sp>
        <p:nvSpPr>
          <p:cNvPr id="5" name="Date Placeholder 4"/>
          <p:cNvSpPr>
            <a:spLocks noGrp="1"/>
          </p:cNvSpPr>
          <p:nvPr>
            <p:ph type="dt" idx="11"/>
          </p:nvPr>
        </p:nvSpPr>
        <p:spPr/>
        <p:txBody>
          <a:bodyPr/>
          <a:lstStyle/>
          <a:p>
            <a:r>
              <a:rPr lang="en-US">
                <a:latin typeface="Arial" pitchFamily="34" charset="0"/>
                <a:cs typeface="Arial" pitchFamily="34" charset="0"/>
              </a:rPr>
              <a:t>Environmental Science Issues</a:t>
            </a:r>
          </a:p>
          <a:p>
            <a:r>
              <a:rPr lang="en-US">
                <a:latin typeface="Arial" pitchFamily="34" charset="0"/>
                <a:cs typeface="Arial" pitchFamily="34" charset="0"/>
              </a:rPr>
              <a:t>Unit 1 – Lesson 1.2 Bias and Belief</a:t>
            </a:r>
            <a:endParaRPr lang="en-US" dirty="0"/>
          </a:p>
        </p:txBody>
      </p:sp>
      <p:sp>
        <p:nvSpPr>
          <p:cNvPr id="6" name="Footer Placeholder 5"/>
          <p:cNvSpPr>
            <a:spLocks noGrp="1"/>
          </p:cNvSpPr>
          <p:nvPr>
            <p:ph type="ftr" sz="quarter" idx="12"/>
          </p:nvPr>
        </p:nvSpPr>
        <p:spPr/>
        <p:txBody>
          <a:bodyPr/>
          <a:lstStyle/>
          <a:p>
            <a:r>
              <a:rPr lang="en-US" dirty="0">
                <a:latin typeface="Arial" pitchFamily="34" charset="0"/>
                <a:cs typeface="Arial" pitchFamily="34" charset="0"/>
              </a:rPr>
              <a:t>Curriculum for Agricultural Science Education Copyright 2017</a:t>
            </a:r>
          </a:p>
        </p:txBody>
      </p:sp>
      <p:sp>
        <p:nvSpPr>
          <p:cNvPr id="7" name="Slide Number Placeholder 6"/>
          <p:cNvSpPr>
            <a:spLocks noGrp="1"/>
          </p:cNvSpPr>
          <p:nvPr>
            <p:ph type="sldNum" sz="quarter" idx="13"/>
          </p:nvPr>
        </p:nvSpPr>
        <p:spPr/>
        <p:txBody>
          <a:bodyPr/>
          <a:lstStyle/>
          <a:p>
            <a:fld id="{36C789E7-B821-4804-81D0-B1DDBDB5FECC}" type="slidenum">
              <a:rPr lang="en-US" smtClean="0"/>
              <a:pPr/>
              <a:t>6</a:t>
            </a:fld>
            <a:endParaRPr lang="en-US"/>
          </a:p>
        </p:txBody>
      </p:sp>
    </p:spTree>
    <p:extLst>
      <p:ext uri="{BB962C8B-B14F-4D97-AF65-F5344CB8AC3E}">
        <p14:creationId xmlns:p14="http://schemas.microsoft.com/office/powerpoint/2010/main" val="29496181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a:t>
            </a:r>
            <a:r>
              <a:rPr lang="en-US" baseline="0" dirty="0"/>
              <a:t> are eight forms of bias to look for in media. Being aware of bias while researching information helps you look past bias and find information to use to make a decision.</a:t>
            </a:r>
            <a:endParaRPr lang="en-US" dirty="0"/>
          </a:p>
        </p:txBody>
      </p:sp>
      <p:sp>
        <p:nvSpPr>
          <p:cNvPr id="4" name="Header Placeholder 3"/>
          <p:cNvSpPr>
            <a:spLocks noGrp="1"/>
          </p:cNvSpPr>
          <p:nvPr>
            <p:ph type="hdr" sz="quarter" idx="10"/>
          </p:nvPr>
        </p:nvSpPr>
        <p:spPr/>
        <p:txBody>
          <a:bodyPr/>
          <a:lstStyle/>
          <a:p>
            <a:r>
              <a:rPr lang="en-US"/>
              <a:t>Media Bias</a:t>
            </a:r>
            <a:endParaRPr lang="en-US" dirty="0"/>
          </a:p>
        </p:txBody>
      </p:sp>
      <p:sp>
        <p:nvSpPr>
          <p:cNvPr id="5" name="Date Placeholder 4"/>
          <p:cNvSpPr>
            <a:spLocks noGrp="1"/>
          </p:cNvSpPr>
          <p:nvPr>
            <p:ph type="dt" idx="11"/>
          </p:nvPr>
        </p:nvSpPr>
        <p:spPr/>
        <p:txBody>
          <a:bodyPr/>
          <a:lstStyle/>
          <a:p>
            <a:r>
              <a:rPr lang="en-US">
                <a:latin typeface="Arial" pitchFamily="34" charset="0"/>
                <a:cs typeface="Arial" pitchFamily="34" charset="0"/>
              </a:rPr>
              <a:t>Environmental Science Issues</a:t>
            </a:r>
          </a:p>
          <a:p>
            <a:r>
              <a:rPr lang="en-US">
                <a:latin typeface="Arial" pitchFamily="34" charset="0"/>
                <a:cs typeface="Arial" pitchFamily="34" charset="0"/>
              </a:rPr>
              <a:t>Unit 1 – Lesson 1.2 Bias and Belief</a:t>
            </a:r>
            <a:endParaRPr lang="en-US" dirty="0"/>
          </a:p>
        </p:txBody>
      </p:sp>
      <p:sp>
        <p:nvSpPr>
          <p:cNvPr id="6" name="Footer Placeholder 5"/>
          <p:cNvSpPr>
            <a:spLocks noGrp="1"/>
          </p:cNvSpPr>
          <p:nvPr>
            <p:ph type="ftr" sz="quarter" idx="12"/>
          </p:nvPr>
        </p:nvSpPr>
        <p:spPr/>
        <p:txBody>
          <a:bodyPr/>
          <a:lstStyle/>
          <a:p>
            <a:r>
              <a:rPr lang="en-US" dirty="0">
                <a:latin typeface="Arial" pitchFamily="34" charset="0"/>
                <a:cs typeface="Arial" pitchFamily="34" charset="0"/>
              </a:rPr>
              <a:t>Curriculum for Agricultural Science Education Copyright 2017</a:t>
            </a:r>
          </a:p>
        </p:txBody>
      </p:sp>
      <p:sp>
        <p:nvSpPr>
          <p:cNvPr id="7" name="Slide Number Placeholder 6"/>
          <p:cNvSpPr>
            <a:spLocks noGrp="1"/>
          </p:cNvSpPr>
          <p:nvPr>
            <p:ph type="sldNum" sz="quarter" idx="13"/>
          </p:nvPr>
        </p:nvSpPr>
        <p:spPr/>
        <p:txBody>
          <a:bodyPr/>
          <a:lstStyle/>
          <a:p>
            <a:fld id="{36C789E7-B821-4804-81D0-B1DDBDB5FECC}" type="slidenum">
              <a:rPr lang="en-US" smtClean="0"/>
              <a:pPr/>
              <a:t>7</a:t>
            </a:fld>
            <a:endParaRPr lang="en-US"/>
          </a:p>
        </p:txBody>
      </p:sp>
    </p:spTree>
    <p:extLst>
      <p:ext uri="{BB962C8B-B14F-4D97-AF65-F5344CB8AC3E}">
        <p14:creationId xmlns:p14="http://schemas.microsoft.com/office/powerpoint/2010/main" val="17586664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Journalists</a:t>
            </a:r>
            <a:r>
              <a:rPr lang="en-US" baseline="0" dirty="0"/>
              <a:t> will leave out information or provide their own opinion while explaining a fact. For example. If you have 3 of 4 pages completed for a research paper, you may say you are almost done. Your teacher may say you’re only 75% complete.</a:t>
            </a:r>
            <a:endParaRPr lang="en-US" dirty="0"/>
          </a:p>
        </p:txBody>
      </p:sp>
      <p:sp>
        <p:nvSpPr>
          <p:cNvPr id="4" name="Header Placeholder 3"/>
          <p:cNvSpPr>
            <a:spLocks noGrp="1"/>
          </p:cNvSpPr>
          <p:nvPr>
            <p:ph type="hdr" sz="quarter" idx="10"/>
          </p:nvPr>
        </p:nvSpPr>
        <p:spPr/>
        <p:txBody>
          <a:bodyPr/>
          <a:lstStyle/>
          <a:p>
            <a:r>
              <a:rPr lang="en-US"/>
              <a:t>Media Bias</a:t>
            </a:r>
            <a:endParaRPr lang="en-US" dirty="0"/>
          </a:p>
        </p:txBody>
      </p:sp>
      <p:sp>
        <p:nvSpPr>
          <p:cNvPr id="5" name="Date Placeholder 4"/>
          <p:cNvSpPr>
            <a:spLocks noGrp="1"/>
          </p:cNvSpPr>
          <p:nvPr>
            <p:ph type="dt" idx="11"/>
          </p:nvPr>
        </p:nvSpPr>
        <p:spPr/>
        <p:txBody>
          <a:bodyPr/>
          <a:lstStyle/>
          <a:p>
            <a:r>
              <a:rPr lang="en-US">
                <a:latin typeface="Arial" pitchFamily="34" charset="0"/>
                <a:cs typeface="Arial" pitchFamily="34" charset="0"/>
              </a:rPr>
              <a:t>Environmental Science Issues</a:t>
            </a:r>
          </a:p>
          <a:p>
            <a:r>
              <a:rPr lang="en-US">
                <a:latin typeface="Arial" pitchFamily="34" charset="0"/>
                <a:cs typeface="Arial" pitchFamily="34" charset="0"/>
              </a:rPr>
              <a:t>Unit 1 – Lesson 1.2 Bias and Belief</a:t>
            </a:r>
            <a:endParaRPr lang="en-US" dirty="0"/>
          </a:p>
        </p:txBody>
      </p:sp>
      <p:sp>
        <p:nvSpPr>
          <p:cNvPr id="6" name="Footer Placeholder 5"/>
          <p:cNvSpPr>
            <a:spLocks noGrp="1"/>
          </p:cNvSpPr>
          <p:nvPr>
            <p:ph type="ftr" sz="quarter" idx="12"/>
          </p:nvPr>
        </p:nvSpPr>
        <p:spPr/>
        <p:txBody>
          <a:bodyPr/>
          <a:lstStyle/>
          <a:p>
            <a:r>
              <a:rPr lang="en-US" dirty="0">
                <a:latin typeface="Arial" pitchFamily="34" charset="0"/>
                <a:cs typeface="Arial" pitchFamily="34" charset="0"/>
              </a:rPr>
              <a:t>Curriculum for Agricultural Science Education Copyright 2017</a:t>
            </a:r>
          </a:p>
        </p:txBody>
      </p:sp>
      <p:sp>
        <p:nvSpPr>
          <p:cNvPr id="7" name="Slide Number Placeholder 6"/>
          <p:cNvSpPr>
            <a:spLocks noGrp="1"/>
          </p:cNvSpPr>
          <p:nvPr>
            <p:ph type="sldNum" sz="quarter" idx="13"/>
          </p:nvPr>
        </p:nvSpPr>
        <p:spPr/>
        <p:txBody>
          <a:bodyPr/>
          <a:lstStyle/>
          <a:p>
            <a:fld id="{36C789E7-B821-4804-81D0-B1DDBDB5FECC}" type="slidenum">
              <a:rPr lang="en-US" smtClean="0"/>
              <a:pPr/>
              <a:t>8</a:t>
            </a:fld>
            <a:endParaRPr lang="en-US"/>
          </a:p>
        </p:txBody>
      </p:sp>
    </p:spTree>
    <p:extLst>
      <p:ext uri="{BB962C8B-B14F-4D97-AF65-F5344CB8AC3E}">
        <p14:creationId xmlns:p14="http://schemas.microsoft.com/office/powerpoint/2010/main" val="30620323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location of a story tells us how important the story is perceived to be by the media outlet.</a:t>
            </a:r>
          </a:p>
        </p:txBody>
      </p:sp>
      <p:sp>
        <p:nvSpPr>
          <p:cNvPr id="4" name="Header Placeholder 3"/>
          <p:cNvSpPr>
            <a:spLocks noGrp="1"/>
          </p:cNvSpPr>
          <p:nvPr>
            <p:ph type="hdr" sz="quarter" idx="10"/>
          </p:nvPr>
        </p:nvSpPr>
        <p:spPr/>
        <p:txBody>
          <a:bodyPr/>
          <a:lstStyle/>
          <a:p>
            <a:r>
              <a:rPr lang="en-US"/>
              <a:t>Media Bias</a:t>
            </a:r>
            <a:endParaRPr lang="en-US" dirty="0"/>
          </a:p>
        </p:txBody>
      </p:sp>
      <p:sp>
        <p:nvSpPr>
          <p:cNvPr id="5" name="Date Placeholder 4"/>
          <p:cNvSpPr>
            <a:spLocks noGrp="1"/>
          </p:cNvSpPr>
          <p:nvPr>
            <p:ph type="dt" idx="11"/>
          </p:nvPr>
        </p:nvSpPr>
        <p:spPr/>
        <p:txBody>
          <a:bodyPr/>
          <a:lstStyle/>
          <a:p>
            <a:r>
              <a:rPr lang="en-US">
                <a:latin typeface="Arial" pitchFamily="34" charset="0"/>
                <a:cs typeface="Arial" pitchFamily="34" charset="0"/>
              </a:rPr>
              <a:t>Environmental Science Issues</a:t>
            </a:r>
          </a:p>
          <a:p>
            <a:r>
              <a:rPr lang="en-US">
                <a:latin typeface="Arial" pitchFamily="34" charset="0"/>
                <a:cs typeface="Arial" pitchFamily="34" charset="0"/>
              </a:rPr>
              <a:t>Unit 1 – Lesson 1.2 Bias and Belief</a:t>
            </a:r>
            <a:endParaRPr lang="en-US" dirty="0"/>
          </a:p>
        </p:txBody>
      </p:sp>
      <p:sp>
        <p:nvSpPr>
          <p:cNvPr id="6" name="Footer Placeholder 5"/>
          <p:cNvSpPr>
            <a:spLocks noGrp="1"/>
          </p:cNvSpPr>
          <p:nvPr>
            <p:ph type="ftr" sz="quarter" idx="12"/>
          </p:nvPr>
        </p:nvSpPr>
        <p:spPr/>
        <p:txBody>
          <a:bodyPr/>
          <a:lstStyle/>
          <a:p>
            <a:r>
              <a:rPr lang="en-US" dirty="0">
                <a:latin typeface="Arial" pitchFamily="34" charset="0"/>
                <a:cs typeface="Arial" pitchFamily="34" charset="0"/>
              </a:rPr>
              <a:t>Curriculum for Agricultural Science Education Copyright 2017</a:t>
            </a:r>
          </a:p>
        </p:txBody>
      </p:sp>
      <p:sp>
        <p:nvSpPr>
          <p:cNvPr id="7" name="Slide Number Placeholder 6"/>
          <p:cNvSpPr>
            <a:spLocks noGrp="1"/>
          </p:cNvSpPr>
          <p:nvPr>
            <p:ph type="sldNum" sz="quarter" idx="13"/>
          </p:nvPr>
        </p:nvSpPr>
        <p:spPr/>
        <p:txBody>
          <a:bodyPr/>
          <a:lstStyle/>
          <a:p>
            <a:fld id="{36C789E7-B821-4804-81D0-B1DDBDB5FECC}" type="slidenum">
              <a:rPr lang="en-US" smtClean="0"/>
              <a:pPr/>
              <a:t>9</a:t>
            </a:fld>
            <a:endParaRPr lang="en-US" dirty="0"/>
          </a:p>
        </p:txBody>
      </p:sp>
    </p:spTree>
    <p:extLst>
      <p:ext uri="{BB962C8B-B14F-4D97-AF65-F5344CB8AC3E}">
        <p14:creationId xmlns:p14="http://schemas.microsoft.com/office/powerpoint/2010/main" val="254492211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pSp>
        <p:nvGrpSpPr>
          <p:cNvPr id="7" name="Group 10"/>
          <p:cNvGrpSpPr>
            <a:grpSpLocks/>
          </p:cNvGrpSpPr>
          <p:nvPr userDrawn="1"/>
        </p:nvGrpSpPr>
        <p:grpSpPr bwMode="auto">
          <a:xfrm>
            <a:off x="838200" y="228600"/>
            <a:ext cx="8305800" cy="5480050"/>
            <a:chOff x="528" y="144"/>
            <a:chExt cx="5232" cy="3452"/>
          </a:xfrm>
        </p:grpSpPr>
        <p:pic>
          <p:nvPicPr>
            <p:cNvPr id="8" name="Picture 7"/>
            <p:cNvPicPr>
              <a:picLocks noChangeAspect="1" noChangeArrowheads="1"/>
            </p:cNvPicPr>
            <p:nvPr/>
          </p:nvPicPr>
          <p:blipFill>
            <a:blip r:embed="rId2" cstate="print"/>
            <a:srcRect/>
            <a:stretch>
              <a:fillRect/>
            </a:stretch>
          </p:blipFill>
          <p:spPr bwMode="auto">
            <a:xfrm>
              <a:off x="1200" y="144"/>
              <a:ext cx="3452" cy="3452"/>
            </a:xfrm>
            <a:prstGeom prst="rect">
              <a:avLst/>
            </a:prstGeom>
            <a:noFill/>
            <a:ln w="9525">
              <a:noFill/>
              <a:miter lim="800000"/>
              <a:headEnd/>
              <a:tailEnd/>
            </a:ln>
          </p:spPr>
        </p:pic>
        <p:sp>
          <p:nvSpPr>
            <p:cNvPr id="9" name="Text Box 8"/>
            <p:cNvSpPr txBox="1">
              <a:spLocks noChangeArrowheads="1"/>
            </p:cNvSpPr>
            <p:nvPr/>
          </p:nvSpPr>
          <p:spPr bwMode="auto">
            <a:xfrm>
              <a:off x="528" y="3072"/>
              <a:ext cx="5232" cy="330"/>
            </a:xfrm>
            <a:prstGeom prst="rect">
              <a:avLst/>
            </a:prstGeom>
            <a:solidFill>
              <a:srgbClr val="4C623C"/>
            </a:solidFill>
            <a:ln w="9525">
              <a:noFill/>
              <a:miter lim="800000"/>
              <a:headEnd/>
              <a:tailEnd/>
            </a:ln>
            <a:effectLst/>
          </p:spPr>
          <p:txBody>
            <a:bodyPr>
              <a:spAutoFit/>
            </a:bodyPr>
            <a:lstStyle/>
            <a:p>
              <a:pPr marL="0" marR="0" lvl="0" indent="0" algn="ctr" defTabSz="914400" eaLnBrk="0" fontAlgn="auto" latinLnBrk="0" hangingPunct="0">
                <a:lnSpc>
                  <a:spcPct val="100000"/>
                </a:lnSpc>
                <a:spcBef>
                  <a:spcPct val="50000"/>
                </a:spcBef>
                <a:spcAft>
                  <a:spcPts val="0"/>
                </a:spcAft>
                <a:buClrTx/>
                <a:buSzTx/>
                <a:buFontTx/>
                <a:buNone/>
                <a:tabLst/>
                <a:defRPr/>
              </a:pPr>
              <a:r>
                <a:rPr kumimoji="0" lang="en-US" sz="2800" b="1" i="0" u="none" strike="noStrike" kern="0" cap="none" spc="0" normalizeH="0" baseline="0" noProof="0" dirty="0">
                  <a:ln>
                    <a:noFill/>
                  </a:ln>
                  <a:solidFill>
                    <a:schemeClr val="bg1"/>
                  </a:solidFill>
                  <a:effectLst/>
                  <a:uLnTx/>
                  <a:uFillTx/>
                  <a:latin typeface="Arial" pitchFamily="34" charset="0"/>
                  <a:cs typeface="Arial" pitchFamily="34" charset="0"/>
                </a:rPr>
                <a:t>Environmental Science Issues</a:t>
              </a:r>
            </a:p>
          </p:txBody>
        </p:sp>
      </p:grpSp>
    </p:spTree>
    <p:extLst>
      <p:ext uri="{BB962C8B-B14F-4D97-AF65-F5344CB8AC3E}">
        <p14:creationId xmlns:p14="http://schemas.microsoft.com/office/powerpoint/2010/main" val="37426855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25888729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Tree>
    <p:extLst>
      <p:ext uri="{BB962C8B-B14F-4D97-AF65-F5344CB8AC3E}">
        <p14:creationId xmlns:p14="http://schemas.microsoft.com/office/powerpoint/2010/main" val="41293868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7200" y="18288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828801"/>
            <a:ext cx="4038600" cy="4419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Slide Number Placeholder 6"/>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7393614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Slide Number Placeholder 4"/>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13095817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19590416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08426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770776"/>
            <a:ext cx="8229600" cy="44093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B98D9DB-9F03-49E4-BBAA-20DA05506B06}" type="slidenum">
              <a:rPr lang="en-US" smtClean="0"/>
              <a:t>‹#›</a:t>
            </a:fld>
            <a:endParaRPr lang="en-US"/>
          </a:p>
        </p:txBody>
      </p:sp>
      <p:sp>
        <p:nvSpPr>
          <p:cNvPr id="7" name="Text Box 7"/>
          <p:cNvSpPr txBox="1">
            <a:spLocks noChangeArrowheads="1"/>
          </p:cNvSpPr>
          <p:nvPr/>
        </p:nvSpPr>
        <p:spPr bwMode="auto">
          <a:xfrm>
            <a:off x="838200" y="1396180"/>
            <a:ext cx="8305800" cy="366713"/>
          </a:xfrm>
          <a:prstGeom prst="rect">
            <a:avLst/>
          </a:prstGeom>
          <a:solidFill>
            <a:srgbClr val="4C623C"/>
          </a:solidFill>
          <a:ln w="9525">
            <a:noFill/>
            <a:miter lim="800000"/>
            <a:headEnd/>
            <a:tailEnd/>
          </a:ln>
          <a:effectLst/>
        </p:spPr>
        <p:txBody>
          <a:bodyPr>
            <a:spAutoFit/>
          </a:bodyPr>
          <a:lstStyle/>
          <a:p>
            <a:pPr marL="0" marR="0" lvl="0" indent="0" defTabSz="914400" eaLnBrk="1" fontAlgn="auto" latinLnBrk="0" hangingPunct="1">
              <a:lnSpc>
                <a:spcPct val="100000"/>
              </a:lnSpc>
              <a:spcBef>
                <a:spcPct val="5000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pic>
        <p:nvPicPr>
          <p:cNvPr id="4" name="Picture 3"/>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7315200" y="6328582"/>
            <a:ext cx="1066892" cy="420660"/>
          </a:xfrm>
          <a:prstGeom prst="rect">
            <a:avLst/>
          </a:prstGeom>
        </p:spPr>
      </p:pic>
    </p:spTree>
    <p:extLst>
      <p:ext uri="{BB962C8B-B14F-4D97-AF65-F5344CB8AC3E}">
        <p14:creationId xmlns:p14="http://schemas.microsoft.com/office/powerpoint/2010/main" val="323411580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4" r:id="rId5"/>
    <p:sldLayoutId id="2147483655" r:id="rId6"/>
  </p:sldLayoutIdLst>
  <p:hf hdr="0" ftr="0" dt="0"/>
  <p:txStyles>
    <p:titleStyle>
      <a:lvl1pPr algn="ctr" defTabSz="914400" rtl="0" eaLnBrk="1" latinLnBrk="0" hangingPunct="1">
        <a:spcBef>
          <a:spcPct val="0"/>
        </a:spcBef>
        <a:buNone/>
        <a:defRPr sz="4400" kern="1200">
          <a:solidFill>
            <a:schemeClr val="tx1"/>
          </a:solidFill>
          <a:latin typeface="Arial" pitchFamily="34" charset="0"/>
          <a:ea typeface="+mj-ea"/>
          <a:cs typeface="Arial" pitchFamily="34" charset="0"/>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7.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hyperlink" Target="http://mediasmarts.ca/sites/mediasmarts/files/pdfs/lesson-plan/Lesson_Bias_News_Sources.pdf" TargetMode="External"/><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4.jp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293259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sosceles Triangle 5"/>
          <p:cNvSpPr/>
          <p:nvPr/>
        </p:nvSpPr>
        <p:spPr>
          <a:xfrm rot="10800000">
            <a:off x="5537954" y="2895631"/>
            <a:ext cx="2575104" cy="3112279"/>
          </a:xfrm>
          <a:prstGeom prst="triangle">
            <a:avLst/>
          </a:prstGeom>
          <a:noFill/>
          <a:ln>
            <a:solidFill>
              <a:schemeClr val="accent1">
                <a:shade val="95000"/>
                <a:satMod val="105000"/>
                <a:alpha val="5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a:p>
        </p:txBody>
      </p:sp>
      <p:sp>
        <p:nvSpPr>
          <p:cNvPr id="2" name="Title 1"/>
          <p:cNvSpPr>
            <a:spLocks noGrp="1"/>
          </p:cNvSpPr>
          <p:nvPr>
            <p:ph type="title"/>
          </p:nvPr>
        </p:nvSpPr>
        <p:spPr/>
        <p:txBody>
          <a:bodyPr/>
          <a:lstStyle/>
          <a:p>
            <a:r>
              <a:rPr lang="en-US" dirty="0"/>
              <a:t>Placement</a:t>
            </a:r>
          </a:p>
        </p:txBody>
      </p:sp>
      <p:sp>
        <p:nvSpPr>
          <p:cNvPr id="3" name="Content Placeholder 2"/>
          <p:cNvSpPr>
            <a:spLocks noGrp="1"/>
          </p:cNvSpPr>
          <p:nvPr>
            <p:ph sz="half" idx="1"/>
          </p:nvPr>
        </p:nvSpPr>
        <p:spPr>
          <a:xfrm>
            <a:off x="248195" y="1824318"/>
            <a:ext cx="4422706" cy="4525963"/>
          </a:xfrm>
        </p:spPr>
        <p:txBody>
          <a:bodyPr/>
          <a:lstStyle/>
          <a:p>
            <a:r>
              <a:rPr lang="en-US" sz="3200" dirty="0"/>
              <a:t>Stories are organized as an “inverted pyramid.”</a:t>
            </a:r>
          </a:p>
          <a:p>
            <a:pPr lvl="1"/>
            <a:r>
              <a:rPr lang="en-US" sz="2800" dirty="0"/>
              <a:t>Most significant facts</a:t>
            </a:r>
          </a:p>
          <a:p>
            <a:pPr lvl="1"/>
            <a:r>
              <a:rPr lang="en-US" sz="2800" dirty="0"/>
              <a:t>Details</a:t>
            </a:r>
          </a:p>
          <a:p>
            <a:pPr lvl="1"/>
            <a:r>
              <a:rPr lang="en-US" sz="2800" dirty="0"/>
              <a:t>Background information</a:t>
            </a:r>
          </a:p>
          <a:p>
            <a:endParaRPr lang="en-US" dirty="0"/>
          </a:p>
        </p:txBody>
      </p:sp>
      <p:sp>
        <p:nvSpPr>
          <p:cNvPr id="4" name="Content Placeholder 3"/>
          <p:cNvSpPr>
            <a:spLocks noGrp="1"/>
          </p:cNvSpPr>
          <p:nvPr>
            <p:ph sz="half" idx="2"/>
          </p:nvPr>
        </p:nvSpPr>
        <p:spPr>
          <a:xfrm>
            <a:off x="4876800" y="1933970"/>
            <a:ext cx="3929919" cy="4306657"/>
          </a:xfrm>
          <a:ln>
            <a:solidFill>
              <a:schemeClr val="accent3">
                <a:lumMod val="50000"/>
              </a:schemeClr>
            </a:solidFill>
          </a:ln>
        </p:spPr>
        <p:txBody>
          <a:bodyPr/>
          <a:lstStyle/>
          <a:p>
            <a:pPr marL="0" indent="0">
              <a:buNone/>
            </a:pPr>
            <a:r>
              <a:rPr lang="en-US" dirty="0"/>
              <a:t>Example:</a:t>
            </a:r>
          </a:p>
        </p:txBody>
      </p:sp>
      <p:sp>
        <p:nvSpPr>
          <p:cNvPr id="5" name="Slide Number Placeholder 4"/>
          <p:cNvSpPr>
            <a:spLocks noGrp="1"/>
          </p:cNvSpPr>
          <p:nvPr>
            <p:ph type="sldNum" sz="quarter" idx="12"/>
          </p:nvPr>
        </p:nvSpPr>
        <p:spPr/>
        <p:txBody>
          <a:bodyPr/>
          <a:lstStyle/>
          <a:p>
            <a:fld id="{4B98D9DB-9F03-49E4-BBAA-20DA05506B06}" type="slidenum">
              <a:rPr lang="en-US" smtClean="0"/>
              <a:t>10</a:t>
            </a:fld>
            <a:endParaRPr lang="en-US"/>
          </a:p>
        </p:txBody>
      </p:sp>
      <p:sp>
        <p:nvSpPr>
          <p:cNvPr id="7" name="TextBox 6"/>
          <p:cNvSpPr txBox="1"/>
          <p:nvPr/>
        </p:nvSpPr>
        <p:spPr>
          <a:xfrm>
            <a:off x="4920519" y="2429097"/>
            <a:ext cx="3886200" cy="461665"/>
          </a:xfrm>
          <a:prstGeom prst="rect">
            <a:avLst/>
          </a:prstGeom>
          <a:noFill/>
        </p:spPr>
        <p:txBody>
          <a:bodyPr wrap="square" rtlCol="0">
            <a:spAutoFit/>
          </a:bodyPr>
          <a:lstStyle/>
          <a:p>
            <a:r>
              <a:rPr lang="en-US" sz="2400" dirty="0">
                <a:latin typeface="Arial" panose="020B0604020202020204" pitchFamily="34" charset="0"/>
                <a:cs typeface="Arial" panose="020B0604020202020204" pitchFamily="34" charset="0"/>
              </a:rPr>
              <a:t>Fact: My paper is not done.</a:t>
            </a:r>
          </a:p>
        </p:txBody>
      </p:sp>
      <p:sp>
        <p:nvSpPr>
          <p:cNvPr id="8" name="TextBox 7"/>
          <p:cNvSpPr txBox="1"/>
          <p:nvPr/>
        </p:nvSpPr>
        <p:spPr>
          <a:xfrm>
            <a:off x="4920519" y="3050333"/>
            <a:ext cx="4223481" cy="830997"/>
          </a:xfrm>
          <a:prstGeom prst="rect">
            <a:avLst/>
          </a:prstGeom>
          <a:noFill/>
        </p:spPr>
        <p:txBody>
          <a:bodyPr wrap="square" rtlCol="0">
            <a:spAutoFit/>
          </a:bodyPr>
          <a:lstStyle/>
          <a:p>
            <a:r>
              <a:rPr lang="en-US" sz="2400" dirty="0">
                <a:latin typeface="Arial" panose="020B0604020202020204" pitchFamily="34" charset="0"/>
                <a:cs typeface="Arial" panose="020B0604020202020204" pitchFamily="34" charset="0"/>
              </a:rPr>
              <a:t>Details: Three of the six pages are complete.</a:t>
            </a:r>
          </a:p>
        </p:txBody>
      </p:sp>
      <p:sp>
        <p:nvSpPr>
          <p:cNvPr id="9" name="TextBox 8"/>
          <p:cNvSpPr txBox="1"/>
          <p:nvPr/>
        </p:nvSpPr>
        <p:spPr>
          <a:xfrm>
            <a:off x="4964213" y="3995923"/>
            <a:ext cx="3722587" cy="1200329"/>
          </a:xfrm>
          <a:prstGeom prst="rect">
            <a:avLst/>
          </a:prstGeom>
          <a:noFill/>
        </p:spPr>
        <p:txBody>
          <a:bodyPr wrap="square" rtlCol="0">
            <a:spAutoFit/>
          </a:bodyPr>
          <a:lstStyle/>
          <a:p>
            <a:r>
              <a:rPr lang="en-US" sz="2400" dirty="0">
                <a:latin typeface="Arial" panose="020B0604020202020204" pitchFamily="34" charset="0"/>
                <a:cs typeface="Arial" panose="020B0604020202020204" pitchFamily="34" charset="0"/>
              </a:rPr>
              <a:t>Background: I have been ill in the hospital for the past month.</a:t>
            </a:r>
          </a:p>
        </p:txBody>
      </p:sp>
    </p:spTree>
    <p:extLst>
      <p:ext uri="{BB962C8B-B14F-4D97-AF65-F5344CB8AC3E}">
        <p14:creationId xmlns:p14="http://schemas.microsoft.com/office/powerpoint/2010/main" val="1393465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Headline</a:t>
            </a:r>
          </a:p>
        </p:txBody>
      </p:sp>
      <p:sp>
        <p:nvSpPr>
          <p:cNvPr id="3" name="Content Placeholder 2"/>
          <p:cNvSpPr>
            <a:spLocks noGrp="1"/>
          </p:cNvSpPr>
          <p:nvPr>
            <p:ph sz="half" idx="1"/>
          </p:nvPr>
        </p:nvSpPr>
        <p:spPr>
          <a:xfrm>
            <a:off x="457200" y="1981200"/>
            <a:ext cx="8229600" cy="4373563"/>
          </a:xfrm>
        </p:spPr>
        <p:txBody>
          <a:bodyPr>
            <a:normAutofit lnSpcReduction="10000"/>
          </a:bodyPr>
          <a:lstStyle/>
          <a:p>
            <a:r>
              <a:rPr lang="en-US" sz="3500" dirty="0"/>
              <a:t>Many people only read media headlines.</a:t>
            </a:r>
          </a:p>
          <a:p>
            <a:pPr lvl="1"/>
            <a:r>
              <a:rPr lang="en-US" sz="3000" dirty="0"/>
              <a:t>Convey excitement where little exists</a:t>
            </a:r>
          </a:p>
          <a:p>
            <a:pPr lvl="1"/>
            <a:r>
              <a:rPr lang="en-US" sz="3000" dirty="0"/>
              <a:t>Express approval or condemnation</a:t>
            </a:r>
          </a:p>
        </p:txBody>
      </p:sp>
      <p:sp>
        <p:nvSpPr>
          <p:cNvPr id="4" name="Content Placeholder 3"/>
          <p:cNvSpPr>
            <a:spLocks noGrp="1"/>
          </p:cNvSpPr>
          <p:nvPr>
            <p:ph sz="half" idx="2"/>
          </p:nvPr>
        </p:nvSpPr>
        <p:spPr>
          <a:xfrm>
            <a:off x="381000" y="4130675"/>
            <a:ext cx="8382000" cy="2590800"/>
          </a:xfrm>
        </p:spPr>
        <p:txBody>
          <a:bodyPr>
            <a:normAutofit lnSpcReduction="10000"/>
          </a:bodyPr>
          <a:lstStyle/>
          <a:p>
            <a:pPr marL="0" indent="0">
              <a:buNone/>
            </a:pPr>
            <a:r>
              <a:rPr lang="en-US" dirty="0"/>
              <a:t>Examples:</a:t>
            </a:r>
          </a:p>
          <a:p>
            <a:r>
              <a:rPr lang="en-US" sz="2600" i="1" dirty="0"/>
              <a:t>Drought Is Just the Beginning of Our Frightening Water Emergency</a:t>
            </a:r>
          </a:p>
          <a:p>
            <a:r>
              <a:rPr lang="en-US" sz="2600" i="1" dirty="0"/>
              <a:t>6 Solutions to the Water Shortage Crisis</a:t>
            </a:r>
          </a:p>
          <a:p>
            <a:r>
              <a:rPr lang="en-US" sz="2600" i="1" dirty="0"/>
              <a:t>NASA collects data about water crisis showing extreme global aquifer depletion</a:t>
            </a:r>
          </a:p>
          <a:p>
            <a:endParaRPr lang="en-US" dirty="0"/>
          </a:p>
          <a:p>
            <a:pPr marL="0" indent="0">
              <a:buNone/>
            </a:pPr>
            <a:endParaRPr lang="en-US" dirty="0"/>
          </a:p>
        </p:txBody>
      </p:sp>
      <p:sp>
        <p:nvSpPr>
          <p:cNvPr id="5" name="Slide Number Placeholder 4"/>
          <p:cNvSpPr>
            <a:spLocks noGrp="1"/>
          </p:cNvSpPr>
          <p:nvPr>
            <p:ph type="sldNum" sz="quarter" idx="12"/>
          </p:nvPr>
        </p:nvSpPr>
        <p:spPr/>
        <p:txBody>
          <a:bodyPr/>
          <a:lstStyle/>
          <a:p>
            <a:fld id="{4B98D9DB-9F03-49E4-BBAA-20DA05506B06}" type="slidenum">
              <a:rPr lang="en-US" smtClean="0"/>
              <a:t>11</a:t>
            </a:fld>
            <a:endParaRPr lang="en-US"/>
          </a:p>
        </p:txBody>
      </p:sp>
    </p:spTree>
    <p:extLst>
      <p:ext uri="{BB962C8B-B14F-4D97-AF65-F5344CB8AC3E}">
        <p14:creationId xmlns:p14="http://schemas.microsoft.com/office/powerpoint/2010/main" val="42595944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Word Choice and Tone</a:t>
            </a:r>
          </a:p>
        </p:txBody>
      </p:sp>
      <p:sp>
        <p:nvSpPr>
          <p:cNvPr id="3" name="Content Placeholder 2"/>
          <p:cNvSpPr>
            <a:spLocks noGrp="1"/>
          </p:cNvSpPr>
          <p:nvPr>
            <p:ph sz="half" idx="1"/>
          </p:nvPr>
        </p:nvSpPr>
        <p:spPr>
          <a:xfrm>
            <a:off x="457200" y="1828800"/>
            <a:ext cx="8382000" cy="1904999"/>
          </a:xfrm>
        </p:spPr>
        <p:txBody>
          <a:bodyPr>
            <a:noAutofit/>
          </a:bodyPr>
          <a:lstStyle/>
          <a:p>
            <a:r>
              <a:rPr lang="en-US" sz="3200" dirty="0"/>
              <a:t>Words have positive and negative connotations.</a:t>
            </a:r>
          </a:p>
          <a:p>
            <a:r>
              <a:rPr lang="en-US" sz="3200" dirty="0"/>
              <a:t>Connotations can describe a fact differently.</a:t>
            </a:r>
          </a:p>
          <a:p>
            <a:endParaRPr lang="en-US" dirty="0"/>
          </a:p>
        </p:txBody>
      </p:sp>
      <p:sp>
        <p:nvSpPr>
          <p:cNvPr id="4" name="Content Placeholder 3"/>
          <p:cNvSpPr>
            <a:spLocks noGrp="1"/>
          </p:cNvSpPr>
          <p:nvPr>
            <p:ph sz="half" idx="2"/>
          </p:nvPr>
        </p:nvSpPr>
        <p:spPr>
          <a:xfrm>
            <a:off x="457200" y="3981451"/>
            <a:ext cx="8229600" cy="2266949"/>
          </a:xfrm>
          <a:ln>
            <a:solidFill>
              <a:schemeClr val="accent3">
                <a:lumMod val="50000"/>
              </a:schemeClr>
            </a:solidFill>
          </a:ln>
        </p:spPr>
        <p:txBody>
          <a:bodyPr>
            <a:normAutofit fontScale="92500" lnSpcReduction="10000"/>
          </a:bodyPr>
          <a:lstStyle/>
          <a:p>
            <a:pPr marL="0" indent="0">
              <a:buNone/>
            </a:pPr>
            <a:r>
              <a:rPr lang="en-US" dirty="0"/>
              <a:t>Example: </a:t>
            </a:r>
            <a:r>
              <a:rPr lang="en-US" i="1" dirty="0"/>
              <a:t>Final score of a hockey game is 3-2.</a:t>
            </a:r>
          </a:p>
          <a:p>
            <a:pPr marL="0" indent="0">
              <a:buNone/>
            </a:pPr>
            <a:endParaRPr lang="en-US" i="1" dirty="0"/>
          </a:p>
          <a:p>
            <a:pPr marL="0" indent="0">
              <a:buNone/>
            </a:pPr>
            <a:r>
              <a:rPr lang="en-US" dirty="0"/>
              <a:t>Winning team: </a:t>
            </a:r>
            <a:r>
              <a:rPr lang="en-US" i="1" dirty="0"/>
              <a:t>“We outmatched them for 60 minutes.”</a:t>
            </a:r>
          </a:p>
          <a:p>
            <a:pPr marL="0" indent="0">
              <a:buNone/>
            </a:pPr>
            <a:endParaRPr lang="en-US" dirty="0"/>
          </a:p>
          <a:p>
            <a:pPr marL="0" indent="0">
              <a:buNone/>
            </a:pPr>
            <a:r>
              <a:rPr lang="en-US" dirty="0"/>
              <a:t>Losing team: </a:t>
            </a:r>
            <a:r>
              <a:rPr lang="en-US" i="1" dirty="0"/>
              <a:t>“We lost a close hard fought game.”</a:t>
            </a:r>
          </a:p>
        </p:txBody>
      </p:sp>
      <p:sp>
        <p:nvSpPr>
          <p:cNvPr id="5" name="Slide Number Placeholder 4"/>
          <p:cNvSpPr>
            <a:spLocks noGrp="1"/>
          </p:cNvSpPr>
          <p:nvPr>
            <p:ph type="sldNum" sz="quarter" idx="12"/>
          </p:nvPr>
        </p:nvSpPr>
        <p:spPr/>
        <p:txBody>
          <a:bodyPr/>
          <a:lstStyle/>
          <a:p>
            <a:fld id="{4B98D9DB-9F03-49E4-BBAA-20DA05506B06}" type="slidenum">
              <a:rPr lang="en-US" smtClean="0"/>
              <a:t>12</a:t>
            </a:fld>
            <a:endParaRPr lang="en-US"/>
          </a:p>
        </p:txBody>
      </p:sp>
    </p:spTree>
    <p:extLst>
      <p:ext uri="{BB962C8B-B14F-4D97-AF65-F5344CB8AC3E}">
        <p14:creationId xmlns:p14="http://schemas.microsoft.com/office/powerpoint/2010/main" val="5582423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Photos and Captions</a:t>
            </a:r>
          </a:p>
        </p:txBody>
      </p:sp>
      <p:sp>
        <p:nvSpPr>
          <p:cNvPr id="5" name="Slide Number Placeholder 4"/>
          <p:cNvSpPr>
            <a:spLocks noGrp="1"/>
          </p:cNvSpPr>
          <p:nvPr>
            <p:ph type="sldNum" sz="quarter" idx="12"/>
          </p:nvPr>
        </p:nvSpPr>
        <p:spPr/>
        <p:txBody>
          <a:bodyPr/>
          <a:lstStyle/>
          <a:p>
            <a:fld id="{4B98D9DB-9F03-49E4-BBAA-20DA05506B06}" type="slidenum">
              <a:rPr lang="en-US" smtClean="0"/>
              <a:t>13</a:t>
            </a:fld>
            <a:endParaRPr lang="en-US"/>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3000" y="2057400"/>
            <a:ext cx="2362200" cy="3540533"/>
          </a:xfrm>
          <a:prstGeom prst="rect">
            <a:avLst/>
          </a:prstGeom>
        </p:spPr>
      </p:pic>
      <p:sp>
        <p:nvSpPr>
          <p:cNvPr id="10" name="TextBox 9"/>
          <p:cNvSpPr txBox="1"/>
          <p:nvPr/>
        </p:nvSpPr>
        <p:spPr>
          <a:xfrm>
            <a:off x="990600" y="5521146"/>
            <a:ext cx="2667000" cy="1200329"/>
          </a:xfrm>
          <a:prstGeom prst="rect">
            <a:avLst/>
          </a:prstGeom>
          <a:noFill/>
        </p:spPr>
        <p:txBody>
          <a:bodyPr wrap="square" rtlCol="0">
            <a:spAutoFit/>
          </a:bodyPr>
          <a:lstStyle/>
          <a:p>
            <a:pPr algn="ctr"/>
            <a:r>
              <a:rPr lang="en-US" sz="2400" dirty="0">
                <a:latin typeface="Arial" panose="020B0604020202020204" pitchFamily="34" charset="0"/>
                <a:cs typeface="Arial" panose="020B0604020202020204" pitchFamily="34" charset="0"/>
              </a:rPr>
              <a:t>Hunters harvest record number of deer.</a:t>
            </a:r>
          </a:p>
        </p:txBody>
      </p:sp>
      <p:sp>
        <p:nvSpPr>
          <p:cNvPr id="13" name="TextBox 12"/>
          <p:cNvSpPr txBox="1"/>
          <p:nvPr/>
        </p:nvSpPr>
        <p:spPr>
          <a:xfrm>
            <a:off x="4572000" y="5190767"/>
            <a:ext cx="3416148" cy="1200329"/>
          </a:xfrm>
          <a:prstGeom prst="rect">
            <a:avLst/>
          </a:prstGeom>
          <a:noFill/>
        </p:spPr>
        <p:txBody>
          <a:bodyPr wrap="square" rtlCol="0">
            <a:spAutoFit/>
          </a:bodyPr>
          <a:lstStyle/>
          <a:p>
            <a:pPr algn="ctr"/>
            <a:r>
              <a:rPr lang="en-US" sz="2400" dirty="0">
                <a:latin typeface="Arial" panose="020B0604020202020204" pitchFamily="34" charset="0"/>
                <a:cs typeface="Arial" panose="020B0604020202020204" pitchFamily="34" charset="0"/>
              </a:rPr>
              <a:t>Hunters harvest record number of deer.</a:t>
            </a:r>
          </a:p>
          <a:p>
            <a:pPr algn="ctr"/>
            <a:r>
              <a:rPr lang="en-US" sz="2400" dirty="0">
                <a:latin typeface="Arial" panose="020B0604020202020204" pitchFamily="34" charset="0"/>
                <a:cs typeface="Arial" panose="020B0604020202020204" pitchFamily="34" charset="0"/>
              </a:rPr>
              <a:t> </a:t>
            </a:r>
            <a:r>
              <a:rPr lang="en-US" sz="1400" dirty="0">
                <a:latin typeface="Arial" panose="020B0604020202020204" pitchFamily="34" charset="0"/>
                <a:cs typeface="Arial" panose="020B0604020202020204" pitchFamily="34" charset="0"/>
              </a:rPr>
              <a:t>(</a:t>
            </a:r>
            <a:r>
              <a:rPr lang="en-US" sz="1400" i="1" dirty="0">
                <a:latin typeface="Arial" panose="020B0604020202020204" pitchFamily="34" charset="0"/>
                <a:cs typeface="Arial" panose="020B0604020202020204" pitchFamily="34" charset="0"/>
              </a:rPr>
              <a:t>photo, MN DNR</a:t>
            </a:r>
            <a:r>
              <a:rPr lang="en-US" sz="1400" dirty="0">
                <a:latin typeface="Arial" panose="020B0604020202020204" pitchFamily="34" charset="0"/>
                <a:cs typeface="Arial" panose="020B0604020202020204" pitchFamily="34" charset="0"/>
              </a:rPr>
              <a:t>)</a:t>
            </a:r>
          </a:p>
        </p:txBody>
      </p:sp>
      <p:pic>
        <p:nvPicPr>
          <p:cNvPr id="15" name="Picture 2" descr="Tom's News Item on MN Governor DNR Poaching 3-15 1427493721_10077321+1poach03281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95636" y="2512469"/>
            <a:ext cx="4518025" cy="25910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58208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Names and Titles</a:t>
            </a:r>
          </a:p>
        </p:txBody>
      </p:sp>
      <p:sp>
        <p:nvSpPr>
          <p:cNvPr id="3" name="Content Placeholder 2"/>
          <p:cNvSpPr>
            <a:spLocks noGrp="1"/>
          </p:cNvSpPr>
          <p:nvPr>
            <p:ph sz="half" idx="1"/>
          </p:nvPr>
        </p:nvSpPr>
        <p:spPr>
          <a:xfrm>
            <a:off x="457200" y="1828800"/>
            <a:ext cx="8229600" cy="4892675"/>
          </a:xfrm>
        </p:spPr>
        <p:txBody>
          <a:bodyPr>
            <a:normAutofit lnSpcReduction="10000"/>
          </a:bodyPr>
          <a:lstStyle/>
          <a:p>
            <a:r>
              <a:rPr lang="en-US" sz="3200" dirty="0"/>
              <a:t>Labels and titles in media can project bias.</a:t>
            </a:r>
          </a:p>
          <a:p>
            <a:pPr lvl="1"/>
            <a:r>
              <a:rPr lang="en-US" sz="3200" dirty="0"/>
              <a:t>People:</a:t>
            </a:r>
          </a:p>
          <a:p>
            <a:pPr lvl="2"/>
            <a:r>
              <a:rPr lang="en-US" sz="3200" dirty="0"/>
              <a:t>“Ex-con” or “misdemeanor as a juvenile”</a:t>
            </a:r>
          </a:p>
          <a:p>
            <a:pPr lvl="1"/>
            <a:r>
              <a:rPr lang="en-US" sz="3200" dirty="0"/>
              <a:t>Places:</a:t>
            </a:r>
          </a:p>
          <a:p>
            <a:pPr lvl="2"/>
            <a:r>
              <a:rPr lang="en-US" sz="3200" dirty="0"/>
              <a:t>“Slum” versus “Messy room”</a:t>
            </a:r>
          </a:p>
          <a:p>
            <a:pPr lvl="1"/>
            <a:r>
              <a:rPr lang="en-US" sz="3200" dirty="0"/>
              <a:t>Events:</a:t>
            </a:r>
          </a:p>
          <a:p>
            <a:pPr lvl="2"/>
            <a:r>
              <a:rPr lang="en-US" sz="3200" dirty="0"/>
              <a:t>“All-out war” or “Food fight in the cafeteria</a:t>
            </a:r>
            <a:r>
              <a:rPr lang="en-US" sz="2800" dirty="0"/>
              <a:t>”</a:t>
            </a:r>
          </a:p>
        </p:txBody>
      </p:sp>
      <p:sp>
        <p:nvSpPr>
          <p:cNvPr id="5" name="Slide Number Placeholder 4"/>
          <p:cNvSpPr>
            <a:spLocks noGrp="1"/>
          </p:cNvSpPr>
          <p:nvPr>
            <p:ph type="sldNum" sz="quarter" idx="12"/>
          </p:nvPr>
        </p:nvSpPr>
        <p:spPr/>
        <p:txBody>
          <a:bodyPr/>
          <a:lstStyle/>
          <a:p>
            <a:fld id="{4B98D9DB-9F03-49E4-BBAA-20DA05506B06}" type="slidenum">
              <a:rPr lang="en-US" smtClean="0"/>
              <a:t>14</a:t>
            </a:fld>
            <a:endParaRPr lang="en-US"/>
          </a:p>
        </p:txBody>
      </p:sp>
    </p:spTree>
    <p:extLst>
      <p:ext uri="{BB962C8B-B14F-4D97-AF65-F5344CB8AC3E}">
        <p14:creationId xmlns:p14="http://schemas.microsoft.com/office/powerpoint/2010/main" val="203937850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Statistics and Crowd Counts</a:t>
            </a:r>
          </a:p>
        </p:txBody>
      </p:sp>
      <p:sp>
        <p:nvSpPr>
          <p:cNvPr id="3" name="Content Placeholder 2"/>
          <p:cNvSpPr>
            <a:spLocks noGrp="1"/>
          </p:cNvSpPr>
          <p:nvPr>
            <p:ph sz="half" idx="1"/>
          </p:nvPr>
        </p:nvSpPr>
        <p:spPr>
          <a:xfrm>
            <a:off x="457200" y="1828800"/>
            <a:ext cx="8229600" cy="4525963"/>
          </a:xfrm>
        </p:spPr>
        <p:txBody>
          <a:bodyPr>
            <a:normAutofit lnSpcReduction="10000"/>
          </a:bodyPr>
          <a:lstStyle/>
          <a:p>
            <a:r>
              <a:rPr lang="en-US" sz="3200" dirty="0"/>
              <a:t>Numbers are inflated to make them more “newsworthy.”</a:t>
            </a:r>
          </a:p>
        </p:txBody>
      </p:sp>
      <p:sp>
        <p:nvSpPr>
          <p:cNvPr id="4" name="Content Placeholder 3"/>
          <p:cNvSpPr>
            <a:spLocks noGrp="1"/>
          </p:cNvSpPr>
          <p:nvPr>
            <p:ph sz="half" idx="2"/>
          </p:nvPr>
        </p:nvSpPr>
        <p:spPr>
          <a:xfrm>
            <a:off x="457200" y="3276601"/>
            <a:ext cx="8229600" cy="2971800"/>
          </a:xfrm>
          <a:ln>
            <a:solidFill>
              <a:schemeClr val="accent3">
                <a:lumMod val="50000"/>
              </a:schemeClr>
            </a:solidFill>
          </a:ln>
        </p:spPr>
        <p:txBody>
          <a:bodyPr>
            <a:normAutofit lnSpcReduction="10000"/>
          </a:bodyPr>
          <a:lstStyle/>
          <a:p>
            <a:pPr marL="0" indent="0">
              <a:buNone/>
            </a:pPr>
            <a:r>
              <a:rPr lang="en-US" dirty="0"/>
              <a:t>Student:</a:t>
            </a:r>
          </a:p>
          <a:p>
            <a:pPr marL="0" indent="0">
              <a:buNone/>
            </a:pPr>
            <a:r>
              <a:rPr lang="en-US" i="1" dirty="0"/>
              <a:t>My research paper is over three pages long!</a:t>
            </a:r>
          </a:p>
          <a:p>
            <a:pPr marL="0" indent="0">
              <a:buNone/>
            </a:pPr>
            <a:endParaRPr lang="en-US" dirty="0"/>
          </a:p>
          <a:p>
            <a:pPr marL="0" indent="0">
              <a:buNone/>
            </a:pPr>
            <a:r>
              <a:rPr lang="en-US" dirty="0"/>
              <a:t>Teacher:</a:t>
            </a:r>
          </a:p>
          <a:p>
            <a:pPr marL="0" indent="0">
              <a:buNone/>
            </a:pPr>
            <a:r>
              <a:rPr lang="en-US" i="1" dirty="0"/>
              <a:t>Your research paper is less than the four required pages.</a:t>
            </a:r>
          </a:p>
        </p:txBody>
      </p:sp>
      <p:sp>
        <p:nvSpPr>
          <p:cNvPr id="5" name="Slide Number Placeholder 4"/>
          <p:cNvSpPr>
            <a:spLocks noGrp="1"/>
          </p:cNvSpPr>
          <p:nvPr>
            <p:ph type="sldNum" sz="quarter" idx="12"/>
          </p:nvPr>
        </p:nvSpPr>
        <p:spPr/>
        <p:txBody>
          <a:bodyPr/>
          <a:lstStyle/>
          <a:p>
            <a:fld id="{4B98D9DB-9F03-49E4-BBAA-20DA05506B06}" type="slidenum">
              <a:rPr lang="en-US" smtClean="0"/>
              <a:t>15</a:t>
            </a:fld>
            <a:endParaRPr lang="en-US"/>
          </a:p>
        </p:txBody>
      </p:sp>
    </p:spTree>
    <p:extLst>
      <p:ext uri="{BB962C8B-B14F-4D97-AF65-F5344CB8AC3E}">
        <p14:creationId xmlns:p14="http://schemas.microsoft.com/office/powerpoint/2010/main" val="6439652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Source Control</a:t>
            </a:r>
          </a:p>
        </p:txBody>
      </p:sp>
      <p:sp>
        <p:nvSpPr>
          <p:cNvPr id="3" name="Content Placeholder 2"/>
          <p:cNvSpPr>
            <a:spLocks noGrp="1"/>
          </p:cNvSpPr>
          <p:nvPr>
            <p:ph sz="half" idx="1"/>
          </p:nvPr>
        </p:nvSpPr>
        <p:spPr>
          <a:xfrm>
            <a:off x="457200" y="1828800"/>
            <a:ext cx="6324600" cy="4724400"/>
          </a:xfrm>
        </p:spPr>
        <p:txBody>
          <a:bodyPr>
            <a:normAutofit/>
          </a:bodyPr>
          <a:lstStyle/>
          <a:p>
            <a:r>
              <a:rPr lang="en-US" sz="3200" dirty="0"/>
              <a:t>Consider where the news information is coming from.</a:t>
            </a:r>
          </a:p>
          <a:p>
            <a:r>
              <a:rPr lang="en-US" sz="3200" dirty="0"/>
              <a:t>Who is a more reliable source about an oil spill?</a:t>
            </a:r>
          </a:p>
          <a:p>
            <a:pPr lvl="1"/>
            <a:r>
              <a:rPr lang="en-US" sz="2800" dirty="0"/>
              <a:t>Reporter</a:t>
            </a:r>
          </a:p>
          <a:p>
            <a:pPr lvl="1"/>
            <a:r>
              <a:rPr lang="en-US" sz="2800" dirty="0"/>
              <a:t>Eyewitness</a:t>
            </a:r>
          </a:p>
          <a:p>
            <a:pPr lvl="1"/>
            <a:r>
              <a:rPr lang="en-US" sz="2800" dirty="0"/>
              <a:t>Oil supplier</a:t>
            </a:r>
          </a:p>
          <a:p>
            <a:pPr lvl="1"/>
            <a:r>
              <a:rPr lang="en-US" sz="2800" dirty="0"/>
              <a:t>Scientists</a:t>
            </a:r>
          </a:p>
          <a:p>
            <a:pPr lvl="1"/>
            <a:r>
              <a:rPr lang="en-US" sz="2800" dirty="0"/>
              <a:t>Government official</a:t>
            </a:r>
          </a:p>
        </p:txBody>
      </p:sp>
      <p:pic>
        <p:nvPicPr>
          <p:cNvPr id="6" name="Content Placeholder 5"/>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6324600" y="2779385"/>
            <a:ext cx="2090763" cy="2662238"/>
          </a:xfrm>
        </p:spPr>
      </p:pic>
      <p:sp>
        <p:nvSpPr>
          <p:cNvPr id="5" name="Slide Number Placeholder 4"/>
          <p:cNvSpPr>
            <a:spLocks noGrp="1"/>
          </p:cNvSpPr>
          <p:nvPr>
            <p:ph type="sldNum" sz="quarter" idx="12"/>
          </p:nvPr>
        </p:nvSpPr>
        <p:spPr/>
        <p:txBody>
          <a:bodyPr/>
          <a:lstStyle/>
          <a:p>
            <a:fld id="{4B98D9DB-9F03-49E4-BBAA-20DA05506B06}" type="slidenum">
              <a:rPr lang="en-US" smtClean="0"/>
              <a:t>16</a:t>
            </a:fld>
            <a:endParaRPr lang="en-US"/>
          </a:p>
        </p:txBody>
      </p:sp>
    </p:spTree>
    <p:extLst>
      <p:ext uri="{BB962C8B-B14F-4D97-AF65-F5344CB8AC3E}">
        <p14:creationId xmlns:p14="http://schemas.microsoft.com/office/powerpoint/2010/main" val="288384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Arial" pitchFamily="34" charset="0"/>
                <a:cs typeface="Arial" pitchFamily="34" charset="0"/>
              </a:rPr>
              <a:t>References</a:t>
            </a:r>
          </a:p>
        </p:txBody>
      </p:sp>
      <p:sp>
        <p:nvSpPr>
          <p:cNvPr id="4" name="Slide Number Placeholder 3"/>
          <p:cNvSpPr>
            <a:spLocks noGrp="1"/>
          </p:cNvSpPr>
          <p:nvPr>
            <p:ph type="sldNum" sz="quarter" idx="12"/>
          </p:nvPr>
        </p:nvSpPr>
        <p:spPr/>
        <p:txBody>
          <a:bodyPr/>
          <a:lstStyle/>
          <a:p>
            <a:fld id="{4B98D9DB-9F03-49E4-BBAA-20DA05506B06}" type="slidenum">
              <a:rPr lang="en-US" smtClean="0"/>
              <a:t>17</a:t>
            </a:fld>
            <a:endParaRPr lang="en-US"/>
          </a:p>
        </p:txBody>
      </p:sp>
      <p:sp>
        <p:nvSpPr>
          <p:cNvPr id="3" name="Content Placeholder 2"/>
          <p:cNvSpPr>
            <a:spLocks noGrp="1"/>
          </p:cNvSpPr>
          <p:nvPr>
            <p:ph idx="1"/>
          </p:nvPr>
        </p:nvSpPr>
        <p:spPr/>
        <p:txBody>
          <a:bodyPr/>
          <a:lstStyle/>
          <a:p>
            <a:r>
              <a:rPr lang="en-US" dirty="0"/>
              <a:t>Johnson, Matthew. (2012). </a:t>
            </a:r>
            <a:r>
              <a:rPr lang="en-US" i="1" dirty="0"/>
              <a:t>Bias in news sources. </a:t>
            </a:r>
            <a:r>
              <a:rPr lang="en-US" dirty="0"/>
              <a:t>Retrieved from </a:t>
            </a:r>
            <a:r>
              <a:rPr lang="en-US" b="1" dirty="0">
                <a:hlinkClick r:id="rId3"/>
              </a:rPr>
              <a:t>http://mediasmarts.ca/sites/mediasmarts/files/pdfs/lesson-plan/Lesson_Bias_News_Sources.pdf</a:t>
            </a:r>
            <a:r>
              <a:rPr lang="en-US" dirty="0"/>
              <a:t> </a:t>
            </a:r>
          </a:p>
          <a:p>
            <a:pPr marL="0" indent="0">
              <a:buNone/>
            </a:pPr>
            <a:endParaRPr lang="en-US" dirty="0"/>
          </a:p>
        </p:txBody>
      </p:sp>
    </p:spTree>
    <p:extLst>
      <p:ext uri="{BB962C8B-B14F-4D97-AF65-F5344CB8AC3E}">
        <p14:creationId xmlns:p14="http://schemas.microsoft.com/office/powerpoint/2010/main" val="8648453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5"/>
          <p:cNvSpPr txBox="1">
            <a:spLocks noChangeArrowheads="1"/>
          </p:cNvSpPr>
          <p:nvPr/>
        </p:nvSpPr>
        <p:spPr bwMode="auto">
          <a:xfrm>
            <a:off x="762000" y="1295400"/>
            <a:ext cx="8382000" cy="523220"/>
          </a:xfrm>
          <a:prstGeom prst="rect">
            <a:avLst/>
          </a:prstGeom>
          <a:solidFill>
            <a:srgbClr val="4C623C"/>
          </a:solidFill>
          <a:ln w="9525">
            <a:noFill/>
            <a:miter lim="800000"/>
            <a:headEnd/>
            <a:tailEnd/>
          </a:ln>
          <a:effectLst/>
        </p:spPr>
        <p:txBody>
          <a:bodyPr>
            <a:spAutoFit/>
          </a:bodyPr>
          <a:lstStyle/>
          <a:p>
            <a:pPr marL="0" marR="0" lvl="0" indent="0" algn="ctr" defTabSz="914400" eaLnBrk="0" fontAlgn="auto" latinLnBrk="0" hangingPunct="0">
              <a:lnSpc>
                <a:spcPct val="100000"/>
              </a:lnSpc>
              <a:spcBef>
                <a:spcPct val="50000"/>
              </a:spcBef>
              <a:spcAft>
                <a:spcPts val="0"/>
              </a:spcAft>
              <a:buClrTx/>
              <a:buSzTx/>
              <a:buFontTx/>
              <a:buNone/>
              <a:tabLst/>
              <a:defRPr/>
            </a:pPr>
            <a:r>
              <a:rPr kumimoji="0" lang="en-US" sz="2800" b="1" i="0" u="none" strike="noStrike" kern="0" cap="none" spc="0" normalizeH="0" baseline="0" noProof="0" dirty="0">
                <a:ln>
                  <a:noFill/>
                </a:ln>
                <a:solidFill>
                  <a:schemeClr val="bg1"/>
                </a:solidFill>
                <a:effectLst/>
                <a:uLnTx/>
                <a:uFillTx/>
                <a:latin typeface="Arial" pitchFamily="34" charset="0"/>
                <a:cs typeface="Arial" pitchFamily="34" charset="0"/>
              </a:rPr>
              <a:t>Environmental Science Issues</a:t>
            </a:r>
          </a:p>
        </p:txBody>
      </p:sp>
      <p:sp>
        <p:nvSpPr>
          <p:cNvPr id="7" name="Rectangle 4"/>
          <p:cNvSpPr>
            <a:spLocks noGrp="1" noChangeArrowheads="1"/>
          </p:cNvSpPr>
          <p:nvPr>
            <p:ph type="title"/>
          </p:nvPr>
        </p:nvSpPr>
        <p:spPr>
          <a:xfrm>
            <a:off x="533400" y="2667000"/>
            <a:ext cx="8229600" cy="1173163"/>
          </a:xfrm>
          <a:prstGeom prst="rect">
            <a:avLst/>
          </a:prstGeom>
        </p:spPr>
        <p:txBody>
          <a:bodyPr anchor="ctr">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4400" b="0" kern="0" cap="none" dirty="0">
                <a:solidFill>
                  <a:sysClr val="windowText" lastClr="000000"/>
                </a:solidFill>
              </a:rPr>
              <a:t>Media Bias</a:t>
            </a:r>
            <a:endParaRPr kumimoji="0" lang="en-US" sz="4400" b="0" i="0" u="none" strike="noStrike" kern="0" cap="none" spc="0" normalizeH="0" baseline="0" noProof="0" dirty="0">
              <a:ln>
                <a:noFill/>
              </a:ln>
              <a:solidFill>
                <a:sysClr val="windowText" lastClr="000000"/>
              </a:solidFill>
              <a:effectLst/>
              <a:uLnTx/>
              <a:uFillTx/>
              <a:latin typeface="Arial" pitchFamily="34" charset="0"/>
              <a:cs typeface="Arial" pitchFamily="34" charset="0"/>
            </a:endParaRPr>
          </a:p>
        </p:txBody>
      </p:sp>
      <p:sp>
        <p:nvSpPr>
          <p:cNvPr id="8" name="TextBox 7"/>
          <p:cNvSpPr txBox="1"/>
          <p:nvPr/>
        </p:nvSpPr>
        <p:spPr>
          <a:xfrm>
            <a:off x="533400" y="4328359"/>
            <a:ext cx="8077200" cy="58477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200" b="0" i="0" u="none" strike="noStrike" kern="0" cap="none" spc="0" normalizeH="0" baseline="0" noProof="0" dirty="0">
                <a:ln>
                  <a:noFill/>
                </a:ln>
                <a:solidFill>
                  <a:sysClr val="windowText" lastClr="000000"/>
                </a:solidFill>
                <a:effectLst/>
                <a:uLnTx/>
                <a:uFillTx/>
                <a:latin typeface="Arial" pitchFamily="34" charset="0"/>
                <a:cs typeface="Arial" pitchFamily="34" charset="0"/>
              </a:rPr>
              <a:t>Unit 1 – Lesson </a:t>
            </a:r>
            <a:r>
              <a:rPr lang="en-US" sz="3200" kern="0" dirty="0">
                <a:solidFill>
                  <a:sysClr val="windowText" lastClr="000000"/>
                </a:solidFill>
                <a:latin typeface="Arial" pitchFamily="34" charset="0"/>
                <a:cs typeface="Arial" pitchFamily="34" charset="0"/>
              </a:rPr>
              <a:t>1.2</a:t>
            </a:r>
            <a:r>
              <a:rPr lang="en-US" sz="3200" kern="0" noProof="0" dirty="0">
                <a:solidFill>
                  <a:sysClr val="windowText" lastClr="000000"/>
                </a:solidFill>
                <a:latin typeface="Arial" pitchFamily="34" charset="0"/>
                <a:cs typeface="Arial" pitchFamily="34" charset="0"/>
              </a:rPr>
              <a:t> Bias and Belief</a:t>
            </a:r>
            <a:endParaRPr kumimoji="0" lang="en-US" sz="3200" b="0" i="0" u="none" strike="noStrike" kern="0" cap="none" spc="0" normalizeH="0" baseline="0" noProof="0" dirty="0">
              <a:ln>
                <a:noFill/>
              </a:ln>
              <a:solidFill>
                <a:sysClr val="windowText" lastClr="000000"/>
              </a:solidFill>
              <a:effectLst/>
              <a:uLnTx/>
              <a:uFillTx/>
              <a:latin typeface="Arial" pitchFamily="34" charset="0"/>
              <a:cs typeface="Arial" pitchFamily="34" charset="0"/>
            </a:endParaRPr>
          </a:p>
        </p:txBody>
      </p:sp>
      <p:sp>
        <p:nvSpPr>
          <p:cNvPr id="9" name="Slide Number Placeholder 8"/>
          <p:cNvSpPr>
            <a:spLocks noGrp="1"/>
          </p:cNvSpPr>
          <p:nvPr>
            <p:ph type="sldNum" sz="quarter" idx="4294967295"/>
          </p:nvPr>
        </p:nvSpPr>
        <p:spPr>
          <a:xfrm>
            <a:off x="6553200" y="6356350"/>
            <a:ext cx="2133600" cy="365125"/>
          </a:xfrm>
        </p:spPr>
        <p:txBody>
          <a:bodyPr/>
          <a:lstStyle/>
          <a:p>
            <a:fld id="{4B98D9DB-9F03-49E4-BBAA-20DA05506B06}" type="slidenum">
              <a:rPr lang="en-US" smtClean="0"/>
              <a:t>2</a:t>
            </a:fld>
            <a:endParaRPr lang="en-US"/>
          </a:p>
        </p:txBody>
      </p:sp>
    </p:spTree>
    <p:extLst>
      <p:ext uri="{BB962C8B-B14F-4D97-AF65-F5344CB8AC3E}">
        <p14:creationId xmlns:p14="http://schemas.microsoft.com/office/powerpoint/2010/main" val="29337668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Everyone Has Bias</a:t>
            </a:r>
          </a:p>
        </p:txBody>
      </p:sp>
      <p:sp>
        <p:nvSpPr>
          <p:cNvPr id="3" name="Content Placeholder 2"/>
          <p:cNvSpPr>
            <a:spLocks noGrp="1"/>
          </p:cNvSpPr>
          <p:nvPr>
            <p:ph idx="1"/>
          </p:nvPr>
        </p:nvSpPr>
        <p:spPr>
          <a:xfrm>
            <a:off x="457200" y="1770775"/>
            <a:ext cx="8229600" cy="4950699"/>
          </a:xfrm>
        </p:spPr>
        <p:txBody>
          <a:bodyPr/>
          <a:lstStyle/>
          <a:p>
            <a:pPr marL="0" lvl="0" indent="0">
              <a:buNone/>
            </a:pPr>
            <a:r>
              <a:rPr lang="en-US" i="1" dirty="0"/>
              <a:t>“I have yet to see a piece of writing, political or non-political, that does not have a slant. All writing slants the way a writer leans, and no man is born perpendicular.” </a:t>
            </a:r>
            <a:br>
              <a:rPr lang="en-US" dirty="0"/>
            </a:br>
            <a:r>
              <a:rPr lang="en-US" dirty="0"/>
              <a:t>					― E.B. White</a:t>
            </a:r>
          </a:p>
          <a:p>
            <a:pPr marL="0" lvl="0" indent="0">
              <a:buNone/>
            </a:pPr>
            <a:endParaRPr lang="en-US" i="1" dirty="0"/>
          </a:p>
          <a:p>
            <a:pPr marL="0" lvl="0" indent="0">
              <a:buNone/>
            </a:pPr>
            <a:r>
              <a:rPr lang="en-US" i="1" dirty="0"/>
              <a:t>“I like the way I look, but I don’t like the way my mirror presents me. It’s biased.” </a:t>
            </a:r>
            <a:br>
              <a:rPr lang="en-US" dirty="0"/>
            </a:br>
            <a:r>
              <a:rPr lang="en-US" dirty="0"/>
              <a:t>					― Jarod </a:t>
            </a:r>
            <a:r>
              <a:rPr lang="en-US" dirty="0" err="1"/>
              <a:t>Kintz</a:t>
            </a:r>
            <a:endParaRPr lang="en-US" altLang="en-US" dirty="0"/>
          </a:p>
          <a:p>
            <a:pPr marL="0" indent="0">
              <a:buNone/>
            </a:pPr>
            <a:endParaRPr lang="en-US" dirty="0"/>
          </a:p>
        </p:txBody>
      </p:sp>
      <p:sp>
        <p:nvSpPr>
          <p:cNvPr id="4" name="Slide Number Placeholder 3"/>
          <p:cNvSpPr>
            <a:spLocks noGrp="1"/>
          </p:cNvSpPr>
          <p:nvPr>
            <p:ph type="sldNum" sz="quarter" idx="12"/>
          </p:nvPr>
        </p:nvSpPr>
        <p:spPr/>
        <p:txBody>
          <a:bodyPr/>
          <a:lstStyle/>
          <a:p>
            <a:fld id="{4B98D9DB-9F03-49E4-BBAA-20DA05506B06}" type="slidenum">
              <a:rPr lang="en-US" smtClean="0"/>
              <a:t>3</a:t>
            </a:fld>
            <a:endParaRPr lang="en-US"/>
          </a:p>
        </p:txBody>
      </p:sp>
    </p:spTree>
    <p:extLst>
      <p:ext uri="{BB962C8B-B14F-4D97-AF65-F5344CB8AC3E}">
        <p14:creationId xmlns:p14="http://schemas.microsoft.com/office/powerpoint/2010/main" val="31926127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is Bias?</a:t>
            </a:r>
          </a:p>
        </p:txBody>
      </p:sp>
      <p:sp>
        <p:nvSpPr>
          <p:cNvPr id="3" name="Content Placeholder 2"/>
          <p:cNvSpPr>
            <a:spLocks noGrp="1"/>
          </p:cNvSpPr>
          <p:nvPr>
            <p:ph idx="1"/>
          </p:nvPr>
        </p:nvSpPr>
        <p:spPr/>
        <p:txBody>
          <a:bodyPr/>
          <a:lstStyle/>
          <a:p>
            <a:r>
              <a:rPr lang="en-US" dirty="0"/>
              <a:t>A tendency, trend, inclination, feeling, or opinion</a:t>
            </a:r>
          </a:p>
          <a:p>
            <a:r>
              <a:rPr lang="en-US" dirty="0"/>
              <a:t>Conscious or unconscious</a:t>
            </a:r>
          </a:p>
          <a:p>
            <a:r>
              <a:rPr lang="en-US" dirty="0"/>
              <a:t>Based on prior learning and experience</a:t>
            </a:r>
          </a:p>
          <a:p>
            <a:r>
              <a:rPr lang="en-US" dirty="0"/>
              <a:t>Exposure to media can produce biases.</a:t>
            </a:r>
          </a:p>
          <a:p>
            <a:r>
              <a:rPr lang="en-US" dirty="0"/>
              <a:t>Biases can cause individuals to interpret information differently. </a:t>
            </a:r>
          </a:p>
        </p:txBody>
      </p:sp>
      <p:sp>
        <p:nvSpPr>
          <p:cNvPr id="4" name="Slide Number Placeholder 3"/>
          <p:cNvSpPr>
            <a:spLocks noGrp="1"/>
          </p:cNvSpPr>
          <p:nvPr>
            <p:ph type="sldNum" sz="quarter" idx="12"/>
          </p:nvPr>
        </p:nvSpPr>
        <p:spPr/>
        <p:txBody>
          <a:bodyPr/>
          <a:lstStyle/>
          <a:p>
            <a:fld id="{4B98D9DB-9F03-49E4-BBAA-20DA05506B06}" type="slidenum">
              <a:rPr lang="en-US" smtClean="0"/>
              <a:t>4</a:t>
            </a:fld>
            <a:endParaRPr lang="en-US"/>
          </a:p>
        </p:txBody>
      </p:sp>
    </p:spTree>
    <p:extLst>
      <p:ext uri="{BB962C8B-B14F-4D97-AF65-F5344CB8AC3E}">
        <p14:creationId xmlns:p14="http://schemas.microsoft.com/office/powerpoint/2010/main" val="1137218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5257800" cy="1084262"/>
          </a:xfrm>
        </p:spPr>
        <p:txBody>
          <a:bodyPr/>
          <a:lstStyle/>
          <a:p>
            <a:r>
              <a:rPr lang="en-US" dirty="0"/>
              <a:t>Media has Bias</a:t>
            </a:r>
          </a:p>
        </p:txBody>
      </p:sp>
      <p:sp>
        <p:nvSpPr>
          <p:cNvPr id="3" name="Content Placeholder 2"/>
          <p:cNvSpPr>
            <a:spLocks noGrp="1"/>
          </p:cNvSpPr>
          <p:nvPr>
            <p:ph sz="half" idx="1"/>
          </p:nvPr>
        </p:nvSpPr>
        <p:spPr>
          <a:xfrm>
            <a:off x="457200" y="1977281"/>
            <a:ext cx="8229600" cy="4525963"/>
          </a:xfrm>
        </p:spPr>
        <p:txBody>
          <a:bodyPr>
            <a:normAutofit/>
          </a:bodyPr>
          <a:lstStyle/>
          <a:p>
            <a:r>
              <a:rPr lang="en-US" sz="3200" dirty="0"/>
              <a:t>Media can promote a specific viewpoint using words and images.</a:t>
            </a:r>
          </a:p>
          <a:p>
            <a:r>
              <a:rPr lang="en-US" sz="3200" dirty="0"/>
              <a:t>Be aware of bias while researching.</a:t>
            </a:r>
          </a:p>
          <a:p>
            <a:endParaRPr lang="en-US" sz="3000" dirty="0"/>
          </a:p>
        </p:txBody>
      </p:sp>
      <p:sp>
        <p:nvSpPr>
          <p:cNvPr id="5" name="Slide Number Placeholder 4"/>
          <p:cNvSpPr>
            <a:spLocks noGrp="1"/>
          </p:cNvSpPr>
          <p:nvPr>
            <p:ph type="sldNum" sz="quarter" idx="12"/>
          </p:nvPr>
        </p:nvSpPr>
        <p:spPr/>
        <p:txBody>
          <a:bodyPr/>
          <a:lstStyle/>
          <a:p>
            <a:fld id="{4B98D9DB-9F03-49E4-BBAA-20DA05506B06}" type="slidenum">
              <a:rPr lang="en-US" smtClean="0"/>
              <a:t>5</a:t>
            </a:fld>
            <a:endParaRPr lang="en-US"/>
          </a:p>
        </p:txBody>
      </p:sp>
    </p:spTree>
    <p:extLst>
      <p:ext uri="{BB962C8B-B14F-4D97-AF65-F5344CB8AC3E}">
        <p14:creationId xmlns:p14="http://schemas.microsoft.com/office/powerpoint/2010/main" val="30024762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Media Bias</a:t>
            </a:r>
          </a:p>
        </p:txBody>
      </p:sp>
      <p:sp>
        <p:nvSpPr>
          <p:cNvPr id="5" name="Slide Number Placeholder 4"/>
          <p:cNvSpPr>
            <a:spLocks noGrp="1"/>
          </p:cNvSpPr>
          <p:nvPr>
            <p:ph type="sldNum" sz="quarter" idx="12"/>
          </p:nvPr>
        </p:nvSpPr>
        <p:spPr/>
        <p:txBody>
          <a:bodyPr/>
          <a:lstStyle/>
          <a:p>
            <a:fld id="{4B98D9DB-9F03-49E4-BBAA-20DA05506B06}" type="slidenum">
              <a:rPr lang="en-US" smtClean="0"/>
              <a:t>6</a:t>
            </a:fld>
            <a:endParaRPr lang="en-US"/>
          </a:p>
        </p:txBody>
      </p:sp>
      <p:pic>
        <p:nvPicPr>
          <p:cNvPr id="6" name="Content Placeholder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73500" y="2743200"/>
            <a:ext cx="5080000" cy="3048000"/>
          </a:xfrm>
          <a:prstGeom prst="rect">
            <a:avLst/>
          </a:prstGeom>
        </p:spPr>
      </p:pic>
      <p:pic>
        <p:nvPicPr>
          <p:cNvPr id="7" name="Content Placeholder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2399" y="2019209"/>
            <a:ext cx="3522161" cy="4702266"/>
          </a:xfrm>
          <a:prstGeom prst="rect">
            <a:avLst/>
          </a:prstGeom>
        </p:spPr>
      </p:pic>
    </p:spTree>
    <p:extLst>
      <p:ext uri="{BB962C8B-B14F-4D97-AF65-F5344CB8AC3E}">
        <p14:creationId xmlns:p14="http://schemas.microsoft.com/office/powerpoint/2010/main" val="27238315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Forms of Bias</a:t>
            </a:r>
          </a:p>
        </p:txBody>
      </p:sp>
      <p:sp>
        <p:nvSpPr>
          <p:cNvPr id="3" name="Content Placeholder 2"/>
          <p:cNvSpPr>
            <a:spLocks noGrp="1"/>
          </p:cNvSpPr>
          <p:nvPr>
            <p:ph idx="1"/>
          </p:nvPr>
        </p:nvSpPr>
        <p:spPr>
          <a:xfrm>
            <a:off x="457200" y="1770775"/>
            <a:ext cx="8686800" cy="4950699"/>
          </a:xfrm>
        </p:spPr>
        <p:txBody>
          <a:bodyPr>
            <a:normAutofit/>
          </a:bodyPr>
          <a:lstStyle/>
          <a:p>
            <a:r>
              <a:rPr lang="en-US" dirty="0"/>
              <a:t>Selection and omission</a:t>
            </a:r>
          </a:p>
          <a:p>
            <a:r>
              <a:rPr lang="en-US" dirty="0"/>
              <a:t>Placement</a:t>
            </a:r>
          </a:p>
          <a:p>
            <a:r>
              <a:rPr lang="en-US" dirty="0"/>
              <a:t>Headline</a:t>
            </a:r>
          </a:p>
          <a:p>
            <a:r>
              <a:rPr lang="en-US" dirty="0"/>
              <a:t>Word choice and tone</a:t>
            </a:r>
          </a:p>
          <a:p>
            <a:r>
              <a:rPr lang="en-US" dirty="0"/>
              <a:t>Photos</a:t>
            </a:r>
          </a:p>
          <a:p>
            <a:r>
              <a:rPr lang="en-US" dirty="0"/>
              <a:t>Names and titles</a:t>
            </a:r>
          </a:p>
          <a:p>
            <a:r>
              <a:rPr lang="en-US" dirty="0"/>
              <a:t>Statistics</a:t>
            </a:r>
          </a:p>
          <a:p>
            <a:r>
              <a:rPr lang="en-US" dirty="0"/>
              <a:t>Source control</a:t>
            </a:r>
          </a:p>
          <a:p>
            <a:endParaRPr lang="en-US" dirty="0"/>
          </a:p>
        </p:txBody>
      </p:sp>
      <p:sp>
        <p:nvSpPr>
          <p:cNvPr id="4" name="Slide Number Placeholder 3"/>
          <p:cNvSpPr>
            <a:spLocks noGrp="1"/>
          </p:cNvSpPr>
          <p:nvPr>
            <p:ph type="sldNum" sz="quarter" idx="12"/>
          </p:nvPr>
        </p:nvSpPr>
        <p:spPr/>
        <p:txBody>
          <a:bodyPr/>
          <a:lstStyle/>
          <a:p>
            <a:fld id="{4B98D9DB-9F03-49E4-BBAA-20DA05506B06}" type="slidenum">
              <a:rPr lang="en-US" smtClean="0"/>
              <a:t>7</a:t>
            </a:fld>
            <a:endParaRPr lang="en-US"/>
          </a:p>
        </p:txBody>
      </p:sp>
    </p:spTree>
    <p:extLst>
      <p:ext uri="{BB962C8B-B14F-4D97-AF65-F5344CB8AC3E}">
        <p14:creationId xmlns:p14="http://schemas.microsoft.com/office/powerpoint/2010/main" val="6458122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Selection and Omission</a:t>
            </a:r>
          </a:p>
        </p:txBody>
      </p:sp>
      <p:sp>
        <p:nvSpPr>
          <p:cNvPr id="3" name="Content Placeholder 2"/>
          <p:cNvSpPr>
            <a:spLocks noGrp="1"/>
          </p:cNvSpPr>
          <p:nvPr>
            <p:ph sz="half" idx="1"/>
          </p:nvPr>
        </p:nvSpPr>
        <p:spPr>
          <a:xfrm>
            <a:off x="457200" y="1828800"/>
            <a:ext cx="8382000" cy="4525963"/>
          </a:xfrm>
        </p:spPr>
        <p:txBody>
          <a:bodyPr>
            <a:normAutofit fontScale="92500" lnSpcReduction="10000"/>
          </a:bodyPr>
          <a:lstStyle/>
          <a:p>
            <a:r>
              <a:rPr lang="en-US" sz="3800" dirty="0"/>
              <a:t>Journalists will choose not to use or not use a specific news item.</a:t>
            </a:r>
          </a:p>
          <a:p>
            <a:pPr lvl="1"/>
            <a:r>
              <a:rPr lang="en-US" sz="3300" dirty="0"/>
              <a:t>Ignoring details</a:t>
            </a:r>
          </a:p>
          <a:p>
            <a:pPr lvl="1"/>
            <a:r>
              <a:rPr lang="en-US" sz="3300" dirty="0"/>
              <a:t>Different opinion about an event</a:t>
            </a:r>
          </a:p>
        </p:txBody>
      </p:sp>
      <p:sp>
        <p:nvSpPr>
          <p:cNvPr id="4" name="Content Placeholder 3"/>
          <p:cNvSpPr>
            <a:spLocks noGrp="1"/>
          </p:cNvSpPr>
          <p:nvPr>
            <p:ph sz="half" idx="2"/>
          </p:nvPr>
        </p:nvSpPr>
        <p:spPr>
          <a:xfrm>
            <a:off x="457200" y="4038599"/>
            <a:ext cx="8229600" cy="2209801"/>
          </a:xfrm>
          <a:ln>
            <a:solidFill>
              <a:schemeClr val="accent3">
                <a:lumMod val="50000"/>
              </a:schemeClr>
            </a:solidFill>
          </a:ln>
        </p:spPr>
        <p:txBody>
          <a:bodyPr>
            <a:normAutofit fontScale="92500" lnSpcReduction="10000"/>
          </a:bodyPr>
          <a:lstStyle/>
          <a:p>
            <a:pPr marL="0" indent="0">
              <a:buNone/>
            </a:pPr>
            <a:r>
              <a:rPr lang="en-US" dirty="0"/>
              <a:t>Example: </a:t>
            </a:r>
            <a:r>
              <a:rPr lang="en-US" i="1" dirty="0"/>
              <a:t>Your paper is not done.</a:t>
            </a:r>
          </a:p>
          <a:p>
            <a:pPr marL="0" indent="0">
              <a:buNone/>
            </a:pPr>
            <a:endParaRPr lang="en-US" dirty="0"/>
          </a:p>
          <a:p>
            <a:pPr marL="0" indent="0">
              <a:buNone/>
            </a:pPr>
            <a:r>
              <a:rPr lang="en-US" dirty="0"/>
              <a:t>Student bias: </a:t>
            </a:r>
            <a:r>
              <a:rPr lang="en-US" i="1" dirty="0"/>
              <a:t>I am almost done with my paper.</a:t>
            </a:r>
          </a:p>
          <a:p>
            <a:pPr marL="0" indent="0">
              <a:buNone/>
            </a:pPr>
            <a:endParaRPr lang="en-US" dirty="0"/>
          </a:p>
          <a:p>
            <a:pPr marL="0" indent="0">
              <a:buNone/>
            </a:pPr>
            <a:r>
              <a:rPr lang="en-US" dirty="0"/>
              <a:t>Teacher bias: </a:t>
            </a:r>
            <a:r>
              <a:rPr lang="en-US" i="1" dirty="0"/>
              <a:t>Your paper is missing vital information.</a:t>
            </a:r>
          </a:p>
        </p:txBody>
      </p:sp>
      <p:sp>
        <p:nvSpPr>
          <p:cNvPr id="5" name="Slide Number Placeholder 4"/>
          <p:cNvSpPr>
            <a:spLocks noGrp="1"/>
          </p:cNvSpPr>
          <p:nvPr>
            <p:ph type="sldNum" sz="quarter" idx="12"/>
          </p:nvPr>
        </p:nvSpPr>
        <p:spPr/>
        <p:txBody>
          <a:bodyPr/>
          <a:lstStyle/>
          <a:p>
            <a:fld id="{4B98D9DB-9F03-49E4-BBAA-20DA05506B06}" type="slidenum">
              <a:rPr lang="en-US" smtClean="0"/>
              <a:t>8</a:t>
            </a:fld>
            <a:endParaRPr lang="en-US"/>
          </a:p>
        </p:txBody>
      </p:sp>
    </p:spTree>
    <p:extLst>
      <p:ext uri="{BB962C8B-B14F-4D97-AF65-F5344CB8AC3E}">
        <p14:creationId xmlns:p14="http://schemas.microsoft.com/office/powerpoint/2010/main" val="39263774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Placement</a:t>
            </a:r>
          </a:p>
        </p:txBody>
      </p:sp>
      <p:sp>
        <p:nvSpPr>
          <p:cNvPr id="3" name="Content Placeholder 2"/>
          <p:cNvSpPr>
            <a:spLocks noGrp="1"/>
          </p:cNvSpPr>
          <p:nvPr>
            <p:ph sz="half" idx="1"/>
          </p:nvPr>
        </p:nvSpPr>
        <p:spPr>
          <a:xfrm>
            <a:off x="248194" y="1824318"/>
            <a:ext cx="4019006" cy="4728882"/>
          </a:xfrm>
        </p:spPr>
        <p:txBody>
          <a:bodyPr/>
          <a:lstStyle/>
          <a:p>
            <a:r>
              <a:rPr lang="en-US" sz="3200" dirty="0"/>
              <a:t>Placement of story in media has perceived bias.</a:t>
            </a:r>
          </a:p>
          <a:p>
            <a:pPr lvl="1"/>
            <a:r>
              <a:rPr lang="en-US" sz="2800" dirty="0"/>
              <a:t>Print: Front page judged as more significant</a:t>
            </a:r>
          </a:p>
          <a:p>
            <a:pPr lvl="1"/>
            <a:r>
              <a:rPr lang="en-US" sz="2800" dirty="0"/>
              <a:t>Web: Top stories viewed as most important</a:t>
            </a:r>
          </a:p>
          <a:p>
            <a:pPr marL="0" indent="0">
              <a:buNone/>
            </a:pPr>
            <a:endParaRPr lang="en-US" dirty="0"/>
          </a:p>
        </p:txBody>
      </p:sp>
      <p:sp>
        <p:nvSpPr>
          <p:cNvPr id="5" name="Slide Number Placeholder 4"/>
          <p:cNvSpPr>
            <a:spLocks noGrp="1"/>
          </p:cNvSpPr>
          <p:nvPr>
            <p:ph type="sldNum" sz="quarter" idx="12"/>
          </p:nvPr>
        </p:nvSpPr>
        <p:spPr/>
        <p:txBody>
          <a:bodyPr/>
          <a:lstStyle/>
          <a:p>
            <a:fld id="{4B98D9DB-9F03-49E4-BBAA-20DA05506B06}" type="slidenum">
              <a:rPr lang="en-US" smtClean="0"/>
              <a:t>9</a:t>
            </a:fld>
            <a:endParaRPr lang="en-US"/>
          </a:p>
        </p:txBody>
      </p:sp>
      <p:pic>
        <p:nvPicPr>
          <p:cNvPr id="11" name="Picture 10"/>
          <p:cNvPicPr>
            <a:picLocks noChangeAspect="1"/>
          </p:cNvPicPr>
          <p:nvPr/>
        </p:nvPicPr>
        <p:blipFill rotWithShape="1">
          <a:blip r:embed="rId3" cstate="print">
            <a:extLst>
              <a:ext uri="{28A0092B-C50C-407E-A947-70E740481C1C}">
                <a14:useLocalDpi xmlns:a14="http://schemas.microsoft.com/office/drawing/2010/main" val="0"/>
              </a:ext>
            </a:extLst>
          </a:blip>
          <a:srcRect l="5000" t="10134" r="63333" b="4820"/>
          <a:stretch/>
        </p:blipFill>
        <p:spPr>
          <a:xfrm>
            <a:off x="4163265" y="2098488"/>
            <a:ext cx="4779869" cy="4025153"/>
          </a:xfrm>
          <a:prstGeom prst="rect">
            <a:avLst/>
          </a:prstGeom>
        </p:spPr>
      </p:pic>
    </p:spTree>
    <p:extLst>
      <p:ext uri="{BB962C8B-B14F-4D97-AF65-F5344CB8AC3E}">
        <p14:creationId xmlns:p14="http://schemas.microsoft.com/office/powerpoint/2010/main" val="2592726495"/>
      </p:ext>
    </p:extLst>
  </p:cSld>
  <p:clrMapOvr>
    <a:masterClrMapping/>
  </p:clrMapOvr>
</p:sld>
</file>

<file path=ppt/theme/theme1.xml><?xml version="1.0" encoding="utf-8"?>
<a:theme xmlns:a="http://schemas.openxmlformats.org/drawingml/2006/main" name="NRE_PowerPoint_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resentation1" id="{DC0D343E-389B-4EB8-98FD-90859CA997BB}" vid="{D57B8217-A1F5-4932-AADF-832E1EB1695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Presentation1</Template>
  <TotalTime>634</TotalTime>
  <Words>1367</Words>
  <Application>Microsoft Office PowerPoint</Application>
  <PresentationFormat>On-screen Show (4:3)</PresentationFormat>
  <Paragraphs>211</Paragraphs>
  <Slides>17</Slides>
  <Notes>17</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17</vt:i4>
      </vt:variant>
    </vt:vector>
  </HeadingPairs>
  <TitlesOfParts>
    <vt:vector size="20" baseType="lpstr">
      <vt:lpstr>Arial</vt:lpstr>
      <vt:lpstr>Calibri</vt:lpstr>
      <vt:lpstr>NRE_PowerPoint_Template</vt:lpstr>
      <vt:lpstr>PowerPoint Presentation</vt:lpstr>
      <vt:lpstr>Media Bias</vt:lpstr>
      <vt:lpstr>Everyone Has Bias</vt:lpstr>
      <vt:lpstr>What is Bias?</vt:lpstr>
      <vt:lpstr>Media has Bias</vt:lpstr>
      <vt:lpstr>Media Bias</vt:lpstr>
      <vt:lpstr>Forms of Bias</vt:lpstr>
      <vt:lpstr>Selection and Omission</vt:lpstr>
      <vt:lpstr>Placement</vt:lpstr>
      <vt:lpstr>Placement</vt:lpstr>
      <vt:lpstr>Headline</vt:lpstr>
      <vt:lpstr>Word Choice and Tone</vt:lpstr>
      <vt:lpstr>Photos and Captions</vt:lpstr>
      <vt:lpstr>Names and Titles</vt:lpstr>
      <vt:lpstr>Statistics and Crowd Counts</vt:lpstr>
      <vt:lpstr>Source Control</vt:lpstr>
      <vt:lpstr>References</vt:lpstr>
    </vt:vector>
  </TitlesOfParts>
  <Manager>Dan Jansen</Manager>
  <Company>Curriculum for Agricultural Science Education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Media Bias</dc:title>
  <dc:subject>ESI - Unit 1 - Lesson 1.2 Bias and Belief</dc:subject>
  <dc:creator>John McGinity</dc:creator>
  <cp:lastModifiedBy>Carl Aakre</cp:lastModifiedBy>
  <cp:revision>45</cp:revision>
  <dcterms:created xsi:type="dcterms:W3CDTF">2016-01-08T21:54:22Z</dcterms:created>
  <dcterms:modified xsi:type="dcterms:W3CDTF">2017-04-28T15:07:56Z</dcterms:modified>
</cp:coreProperties>
</file>