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71" r:id="rId4"/>
    <p:sldId id="272" r:id="rId5"/>
    <p:sldId id="273" r:id="rId6"/>
    <p:sldId id="274" r:id="rId7"/>
    <p:sldId id="281" r:id="rId8"/>
    <p:sldId id="276" r:id="rId9"/>
    <p:sldId id="283" r:id="rId10"/>
    <p:sldId id="257" r:id="rId11"/>
  </p:sldIdLst>
  <p:sldSz cx="9144000" cy="6858000" type="screen4x3"/>
  <p:notesSz cx="6858000" cy="93138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4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3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  <p:cmAuthor id="2" name="Carl Aakre" initials="CA" lastIdx="3" clrIdx="1">
    <p:extLst>
      <p:ext uri="{19B8F6BF-5375-455C-9EA6-DF929625EA0E}">
        <p15:presenceInfo xmlns:p15="http://schemas.microsoft.com/office/powerpoint/2012/main" userId="67e94fb1470a5e7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623C"/>
    <a:srgbClr val="F5E571"/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3106" autoAdjust="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886" y="96"/>
      </p:cViewPr>
      <p:guideLst>
        <p:guide orient="horz" pos="2934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432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Energy Subsides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2971800" y="11006"/>
            <a:ext cx="3840707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6553"/>
            <a:ext cx="3352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846554"/>
            <a:ext cx="1066892" cy="4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432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Energy Subsidies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124201" y="0"/>
            <a:ext cx="3732214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698500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3"/>
            <a:ext cx="32766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846554"/>
            <a:ext cx="1066892" cy="4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Energy Subsidies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10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Energy Subsidies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How are you affected by energy subsidies?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>
          <a:xfrm>
            <a:off x="0" y="18288"/>
            <a:ext cx="2743200" cy="465693"/>
          </a:xfrm>
        </p:spPr>
        <p:txBody>
          <a:bodyPr/>
          <a:lstStyle/>
          <a:p>
            <a:r>
              <a:rPr lang="en-US" dirty="0"/>
              <a:t>Energy Subsidies</a:t>
            </a:r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>
          <a:xfrm>
            <a:off x="3124199" y="0"/>
            <a:ext cx="3732214" cy="46569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Subsidies</a:t>
            </a:r>
            <a:r>
              <a:rPr lang="en-US" baseline="0" dirty="0"/>
              <a:t> are government actions that benefit producers or consumers of a product. Energy companies costs are decreased or incomes are increased by subsidies. Subsidies can benefit consumers by lowering prices they pay for energy.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Energy Subsidies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109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Subsidies</a:t>
            </a:r>
            <a:r>
              <a:rPr lang="en-US" baseline="0" dirty="0"/>
              <a:t> can encourage energy companies to use new sources. By reducing consumer costs, subsidies increase the demand for products. When properly used subsidies can improve economic growth and increase employment rates.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Energy Subsidies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374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many issues involving energy subsides. For example:</a:t>
            </a:r>
          </a:p>
          <a:p>
            <a:endParaRPr lang="en-US" dirty="0"/>
          </a:p>
          <a:p>
            <a:r>
              <a:rPr lang="en-US" dirty="0"/>
              <a:t>Energy subsidies too small to affect low income families are used by middle class consumers to purchase fuel.</a:t>
            </a:r>
          </a:p>
          <a:p>
            <a:endParaRPr lang="en-US" dirty="0"/>
          </a:p>
          <a:p>
            <a:r>
              <a:rPr lang="en-US" dirty="0"/>
              <a:t>Maintaining very low gasoline prices can cause large demand and slow down the development of efficient engines.</a:t>
            </a:r>
          </a:p>
          <a:p>
            <a:endParaRPr lang="en-US" dirty="0"/>
          </a:p>
          <a:p>
            <a:r>
              <a:rPr lang="en-US" dirty="0"/>
              <a:t>Subsidizing one type of energy can slow the development of other types of energy.</a:t>
            </a:r>
          </a:p>
          <a:p>
            <a:endParaRPr lang="en-US" dirty="0"/>
          </a:p>
          <a:p>
            <a:r>
              <a:rPr lang="en-US" dirty="0"/>
              <a:t>Subsidizing existing energy sources can impede the development of new technologies, jobs, and the growth of the economy.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Energy Subsidies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16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 subsidies</a:t>
            </a:r>
            <a:r>
              <a:rPr lang="en-US" baseline="0" dirty="0"/>
              <a:t> are direct payments helping to reduce production or consumption costs. Indirect subsidies are government rules, regulations, or support.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Energy Subsidies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376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Direct subsidies are given in the forms of grants, tax credits, rebates, or loans.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Grant programs can reduce cost of energy from consumers and provide funding to energy producers.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Tax credits can benefit both producers and consumers. Tax credits reduce tax liability, which allows people to spend additional money else ware.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Low interest loans can reduce investment costs in new and innovative technologies.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Energy Subsidies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385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Indirect subsidies consist of government services, regulation, and research that meet specific business and industry needs.</a:t>
            </a:r>
          </a:p>
          <a:p>
            <a:r>
              <a:rPr lang="en-US" dirty="0"/>
              <a:t>Low cost government services can improve economic growth by reducing the cost of production of goods and services.</a:t>
            </a:r>
          </a:p>
          <a:p>
            <a:r>
              <a:rPr lang="en-US" dirty="0"/>
              <a:t>Regulations such as those requiring blends of 10% and 15% ethanol added to gasoline promote and support the ethanol industry by insuring a market for its product.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Government agencies fund research for projects that may not be immediately profitable for a single business, but will benefit industry development as a whole.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743200" cy="465693"/>
          </a:xfrm>
        </p:spPr>
        <p:txBody>
          <a:bodyPr/>
          <a:lstStyle/>
          <a:p>
            <a:r>
              <a:rPr lang="en-US"/>
              <a:t>Energy Subsidies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7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Energy Subsidies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Environmental Science Issues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3.2 Energy Choices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2017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826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4C623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Environmental Science Issues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4C623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ia.org/policy/finance-tax/1603-treasury-program" TargetMode="External"/><Relationship Id="rId7" Type="http://schemas.openxmlformats.org/officeDocument/2006/relationships/hyperlink" Target="http://www.epa.gov/renewable-fuel-standard-program/program-overview-renewable-fuel-standard-program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3.epa.gov/fueleconomy/documents/420b14015.pdf" TargetMode="External"/><Relationship Id="rId5" Type="http://schemas.openxmlformats.org/officeDocument/2006/relationships/hyperlink" Target="http://www.eia.gov/analysis/requests/subsidy/pdf/subsidy.pdf" TargetMode="External"/><Relationship Id="rId4" Type="http://schemas.openxmlformats.org/officeDocument/2006/relationships/hyperlink" Target="http://www.geni.org/globalenergy/policy/renewableenergy/subsidies/subsidy_reform/En-SubsidiesReform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References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2400" y="2057400"/>
            <a:ext cx="8991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marR="0" indent="-457200"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Solar Energy Industries Association. (</a:t>
            </a:r>
            <a:r>
              <a:rPr lang="en-US" sz="16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n.d.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1600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1603 treasury program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Retrieved from </a:t>
            </a:r>
            <a:r>
              <a:rPr lang="en-US" sz="1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http://www.seia.org/policy/finance-tax/1603-treasury-program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143000" marR="0" indent="-457200"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United Nations Environmental </a:t>
            </a:r>
            <a:r>
              <a:rPr lang="en-US" sz="16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(2002). </a:t>
            </a:r>
            <a:r>
              <a:rPr lang="en-US" sz="1600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Reforming energy subsidies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Retrieved from </a:t>
            </a:r>
            <a:r>
              <a:rPr lang="en-US" sz="1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http://www.geni.org/globalenergy/policy/renewableenergy/subsidies/subsidy_reform/En-SubsidiesReform.pdf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143000" marR="0" indent="-457200"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U.S. Energy Information Administration. (2015, March). </a:t>
            </a:r>
            <a:r>
              <a:rPr lang="en-US" sz="1600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Direct federal financial interventions and subsidies in energy in fiscal year 2013.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Retrieved from </a:t>
            </a:r>
            <a:r>
              <a:rPr lang="en-US" sz="1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http://www.eia.gov/analysis/requests/subsidy/pdf/subsidy.pdf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143000" marR="0" indent="-457200"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U.S. Environmental Protection Agency. (2014, March) MPG: </a:t>
            </a:r>
            <a:r>
              <a:rPr lang="en-US" sz="1600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Label values vs. corporate average fuel economy (CAFE) values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Retrieved from </a:t>
            </a:r>
            <a:r>
              <a:rPr lang="en-US" sz="1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http://www3.epa.gov/fueleconomy/documents/420b14015.pdf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143000" marR="0" indent="-457200"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U.S. Environmental Protection Agency. (2015, September). </a:t>
            </a:r>
            <a:r>
              <a:rPr lang="en-US" sz="1600" i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 overview for renewable fuel standard program.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Retrieved from </a:t>
            </a:r>
            <a:r>
              <a:rPr lang="en-US" sz="1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http://www.epa.gov/renewable-fuel-standard-program/program-overview-renewable-fuel-standard-program</a:t>
            </a:r>
            <a:r>
              <a:rPr lang="en-US" sz="16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4C623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Environmental Science Issues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Energy Subsidies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3 – Lesson</a:t>
            </a:r>
            <a:r>
              <a:rPr kumimoji="0" lang="en-US" sz="3200" b="0" i="0" u="none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3.2 Energy Choices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Subsidies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776"/>
            <a:ext cx="8534400" cy="440930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n-US" dirty="0"/>
          </a:p>
          <a:p>
            <a:pPr marL="0" indent="0">
              <a:buNone/>
            </a:pPr>
            <a:r>
              <a:rPr lang="en-US" sz="4000" dirty="0"/>
              <a:t>Government actions</a:t>
            </a:r>
          </a:p>
          <a:p>
            <a:r>
              <a:rPr lang="en-US" sz="4000" dirty="0"/>
              <a:t>Lower cost of production</a:t>
            </a:r>
          </a:p>
          <a:p>
            <a:r>
              <a:rPr lang="en-US" sz="4000" dirty="0"/>
              <a:t>Raise price received by producers</a:t>
            </a:r>
          </a:p>
          <a:p>
            <a:r>
              <a:rPr lang="en-US" sz="4000" dirty="0"/>
              <a:t>Lower price paid by consumers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30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are subsidies important?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Energy subsidies can:</a:t>
            </a:r>
          </a:p>
          <a:p>
            <a:r>
              <a:rPr lang="en-US" sz="3600" dirty="0"/>
              <a:t>Lower prices for energy, increasing demand.</a:t>
            </a:r>
          </a:p>
          <a:p>
            <a:r>
              <a:rPr lang="en-US" sz="3600" dirty="0"/>
              <a:t>Influence the types of energy developed and used.</a:t>
            </a:r>
          </a:p>
          <a:p>
            <a:r>
              <a:rPr lang="en-US" sz="3600" dirty="0"/>
              <a:t>Affect the economy and employment.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471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Pros and Cons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Energy subsidies have complex effects </a:t>
            </a:r>
          </a:p>
          <a:p>
            <a:r>
              <a:rPr lang="en-US" dirty="0"/>
              <a:t>Subsidizing heating costs for low income families can improve health and reduce medical expenses.</a:t>
            </a:r>
          </a:p>
          <a:p>
            <a:r>
              <a:rPr lang="en-US" dirty="0"/>
              <a:t>Unnecessary energy subsidies can lead to energy overuse and waste</a:t>
            </a:r>
            <a:r>
              <a:rPr lang="en-US" sz="3600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13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Types of Energy Subsidies?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Direct Subsidies</a:t>
            </a:r>
          </a:p>
          <a:p>
            <a:r>
              <a:rPr lang="en-US" dirty="0"/>
              <a:t>Grants or payments made to producers or consumers lowering energy costs.</a:t>
            </a:r>
          </a:p>
          <a:p>
            <a:pPr marL="0" indent="0">
              <a:buNone/>
            </a:pPr>
            <a:r>
              <a:rPr lang="en-US" sz="3600" dirty="0"/>
              <a:t>Indirect Subsidies</a:t>
            </a:r>
          </a:p>
          <a:p>
            <a:r>
              <a:rPr lang="en-US" dirty="0"/>
              <a:t>Government services, regulations and research benefiting an energy source.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4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Subsidy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600" dirty="0"/>
          </a:p>
          <a:p>
            <a:r>
              <a:rPr lang="en-US" sz="3600" dirty="0"/>
              <a:t>Grants to producers and consumers</a:t>
            </a:r>
          </a:p>
          <a:p>
            <a:r>
              <a:rPr lang="en-US" sz="3600" dirty="0"/>
              <a:t>Tax credits or rebates</a:t>
            </a:r>
          </a:p>
          <a:p>
            <a:r>
              <a:rPr lang="en-US" sz="3600" dirty="0"/>
              <a:t>Low interest loans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968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Indirect Subsidy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600" dirty="0"/>
          </a:p>
          <a:p>
            <a:r>
              <a:rPr lang="en-US" sz="3600" dirty="0"/>
              <a:t>Government provided services</a:t>
            </a:r>
          </a:p>
          <a:p>
            <a:r>
              <a:rPr lang="en-US" sz="3600" dirty="0"/>
              <a:t>Regulations</a:t>
            </a:r>
          </a:p>
          <a:p>
            <a:r>
              <a:rPr lang="en-US" sz="3600" dirty="0"/>
              <a:t>Research and Development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772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Mark or highlight three key points</a:t>
            </a:r>
          </a:p>
          <a:p>
            <a:r>
              <a:rPr lang="en-US" dirty="0"/>
              <a:t>List two ideas or concepts related to previous knowledge.</a:t>
            </a:r>
          </a:p>
          <a:p>
            <a:r>
              <a:rPr lang="en-US" dirty="0"/>
              <a:t>List questions you have about this topic.</a:t>
            </a:r>
          </a:p>
          <a:p>
            <a:r>
              <a:rPr lang="en-US" dirty="0"/>
              <a:t>Keep notes organized and available for use throughout the course.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593"/>
      </p:ext>
    </p:extLst>
  </p:cSld>
  <p:clrMapOvr>
    <a:masterClrMapping/>
  </p:clrMapOvr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C0D343E-389B-4EB8-98FD-90859CA997BB}" vid="{D57B8217-A1F5-4932-AADF-832E1EB169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Presentation1</Template>
  <TotalTime>293</TotalTime>
  <Words>951</Words>
  <Application>Microsoft Office PowerPoint</Application>
  <PresentationFormat>On-screen Show (4:3)</PresentationFormat>
  <Paragraphs>129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NRE_PowerPoint_Template</vt:lpstr>
      <vt:lpstr>PowerPoint Presentation</vt:lpstr>
      <vt:lpstr>Energy Subsidies</vt:lpstr>
      <vt:lpstr>Energy Subsidies</vt:lpstr>
      <vt:lpstr>Why are subsidies important?</vt:lpstr>
      <vt:lpstr>Pros and Cons</vt:lpstr>
      <vt:lpstr>Types of Energy Subsidies?</vt:lpstr>
      <vt:lpstr>Direct Subsidy Examples</vt:lpstr>
      <vt:lpstr>Indirect Subsidy Types</vt:lpstr>
      <vt:lpstr>Presentation Review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 Subsidies</dc:title>
  <dc:subject>ESI - Unit 3 - Lesson 3.2 Energy Choices</dc:subject>
  <dc:creator>John McGinity</dc:creator>
  <cp:lastModifiedBy>Marlene Jansen</cp:lastModifiedBy>
  <cp:revision>40</cp:revision>
  <cp:lastPrinted>2015-12-08T01:08:42Z</cp:lastPrinted>
  <dcterms:created xsi:type="dcterms:W3CDTF">2015-12-07T22:01:35Z</dcterms:created>
  <dcterms:modified xsi:type="dcterms:W3CDTF">2017-04-03T17:11:44Z</dcterms:modified>
</cp:coreProperties>
</file>