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Marlene Jansen" initials="MJJ" lastIdx="1" clrIdx="1">
    <p:extLst>
      <p:ext uri="{19B8F6BF-5375-455C-9EA6-DF929625EA0E}">
        <p15:presenceInfo xmlns:p15="http://schemas.microsoft.com/office/powerpoint/2012/main" userId="Marlene Jans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23C"/>
    <a:srgbClr val="F5E571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1" autoAdjust="0"/>
    <p:restoredTop sz="68727" autoAdjust="0"/>
  </p:normalViewPr>
  <p:slideViewPr>
    <p:cSldViewPr>
      <p:cViewPr varScale="1">
        <p:scale>
          <a:sx n="46" d="100"/>
          <a:sy n="46" d="100"/>
        </p:scale>
        <p:origin x="112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Peer Reviews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  <p:sp>
        <p:nvSpPr>
          <p:cNvPr id="7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Peer Reviews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Wikipedia:The_End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ndgmtlcd.deviantart.com/art/biaxymb-punctuation-201287333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pixabay.com/" TargetMode="External"/><Relationship Id="rId4" Type="http://schemas.openxmlformats.org/officeDocument/2006/relationships/hyperlink" Target="http://www.commons.wikimedia.org/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road-start-beginning-intention-363265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 from </a:t>
            </a:r>
            <a:r>
              <a:rPr lang="en-US" sz="1200" dirty="0">
                <a:hlinkClick r:id="rId3"/>
              </a:rPr>
              <a:t>https://en.wikipedia.org/wiki/Wikipedia:The_End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6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9569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8092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Images from </a:t>
            </a:r>
            <a:r>
              <a:rPr lang="en-US" sz="1200" dirty="0">
                <a:hlinkClick r:id="rId3"/>
              </a:rPr>
              <a:t>ndgmtlcd.deviantart.com</a:t>
            </a:r>
            <a:r>
              <a:rPr lang="en-US" sz="1200" dirty="0"/>
              <a:t>, </a:t>
            </a:r>
            <a:r>
              <a:rPr lang="en-US" sz="1200" dirty="0">
                <a:hlinkClick r:id="rId4"/>
              </a:rPr>
              <a:t>www.commons.wikimedia.org</a:t>
            </a:r>
            <a:r>
              <a:rPr lang="en-US" sz="1200" dirty="0"/>
              <a:t>, and </a:t>
            </a:r>
            <a:r>
              <a:rPr lang="en-US" sz="1200" dirty="0">
                <a:hlinkClick r:id="rId5"/>
              </a:rPr>
              <a:t>www.pixabay.com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04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189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53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55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17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578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563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82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44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027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Image from </a:t>
            </a:r>
            <a:r>
              <a:rPr lang="en-US" sz="1200" dirty="0">
                <a:hlinkClick r:id="rId3"/>
              </a:rPr>
              <a:t>https://pixabay.com/en/road-start-beginning-intention-363265/</a:t>
            </a:r>
            <a:r>
              <a:rPr lang="en-US" sz="1200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64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Peer Reviews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24200" y="0"/>
            <a:ext cx="37322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5.2 Polluted Environments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009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4C623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Environmental Science Issues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4C623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cs.bedfordstmartins.com/everyday_writer3e/20errors/default.as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endota.english.wisc.edu/~WAC/page.jsp?id=169&amp;c_type=category&amp;c_id=21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seattleschool.edu/Files/Documents/Writing-Center-Docs/WW-Peer-Review-Checklis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770776"/>
            <a:ext cx="5943600" cy="4409306"/>
          </a:xfrm>
        </p:spPr>
        <p:txBody>
          <a:bodyPr>
            <a:normAutofit fontScale="92500"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Restates the major claim of the paper </a:t>
            </a:r>
            <a:r>
              <a:rPr lang="en-US" i="1" dirty="0"/>
              <a:t>in light of</a:t>
            </a:r>
            <a:r>
              <a:rPr lang="en-US" dirty="0"/>
              <a:t> its discussion throughout the paper.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is your understanding of the initial question after reading the paper? Has this understanding been adequately expressed?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86202">
            <a:off x="443049" y="3930811"/>
            <a:ext cx="2231257" cy="186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02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70775"/>
            <a:ext cx="5791201" cy="49506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Does the author explain the context for each quote? </a:t>
            </a:r>
          </a:p>
          <a:p>
            <a:r>
              <a:rPr lang="en-US" dirty="0"/>
              <a:t>Does the author introduce &amp; attribute each quote? </a:t>
            </a:r>
          </a:p>
          <a:p>
            <a:r>
              <a:rPr lang="en-US" dirty="0"/>
              <a:t>Is it clear which ideas are the author’s and which are from sources? </a:t>
            </a:r>
          </a:p>
          <a:p>
            <a:r>
              <a:rPr lang="en-US" dirty="0"/>
              <a:t>Are quotes properly cited both in the text and on the References page?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4" t="704" r="15001" b="-704"/>
          <a:stretch/>
        </p:blipFill>
        <p:spPr>
          <a:xfrm>
            <a:off x="6248400" y="1912275"/>
            <a:ext cx="2628899" cy="444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13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458200" cy="4950700"/>
          </a:xfrm>
        </p:spPr>
        <p:txBody>
          <a:bodyPr>
            <a:noAutofit/>
          </a:bodyPr>
          <a:lstStyle/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cited in the paper are listed in the references cited section.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in the references cited section are mentioned somewhere in the text. 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References seem appropriate to the subject of the paper.</a:t>
            </a:r>
          </a:p>
          <a:p>
            <a:pPr marL="3429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Sources are well-integrated into the paper, do not seem to be added in for the sake of adding sources?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Reference citations written in the correct format - refer to Citations in APA format.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</a:rPr>
              <a:t>Minimum of 5 sources, two books, journal articles,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767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Grammar and Mechanics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5257800" cy="3366195"/>
          </a:xfrm>
        </p:spPr>
        <p:txBody>
          <a:bodyPr/>
          <a:lstStyle/>
          <a:p>
            <a:r>
              <a:rPr lang="en-US" dirty="0"/>
              <a:t>Correct spelling, grammar, and punctuation</a:t>
            </a:r>
          </a:p>
          <a:p>
            <a:r>
              <a:rPr lang="en-US" dirty="0"/>
              <a:t>Word choice</a:t>
            </a:r>
          </a:p>
          <a:p>
            <a:r>
              <a:rPr lang="en-US" dirty="0"/>
              <a:t>Verb agreement</a:t>
            </a:r>
          </a:p>
          <a:p>
            <a:r>
              <a:rPr lang="en-US" dirty="0"/>
              <a:t>Complete sentences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92218" y="4844741"/>
            <a:ext cx="87595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Lunsford’s 20 Common Errors:</a:t>
            </a:r>
          </a:p>
          <a:p>
            <a:r>
              <a:rPr lang="en-US" sz="2400" dirty="0">
                <a:hlinkClick r:id="rId3"/>
              </a:rPr>
              <a:t>http://bcs.bedfordstmartins.com/everyday_writer3e/20errors/default.asp</a:t>
            </a:r>
            <a:r>
              <a:rPr lang="en-US" sz="2400" dirty="0"/>
              <a:t>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2236" y="1831294"/>
            <a:ext cx="3501764" cy="2890467"/>
            <a:chOff x="5562600" y="1919848"/>
            <a:chExt cx="3501764" cy="362973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/>
            <a:srcRect l="58840" t="12724" r="10221"/>
            <a:stretch/>
          </p:blipFill>
          <p:spPr>
            <a:xfrm>
              <a:off x="8229600" y="1919848"/>
              <a:ext cx="834764" cy="362973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50" r="11250"/>
            <a:stretch/>
          </p:blipFill>
          <p:spPr>
            <a:xfrm>
              <a:off x="5562600" y="2105840"/>
              <a:ext cx="3200400" cy="3254253"/>
            </a:xfrm>
            <a:prstGeom prst="rect">
              <a:avLst/>
            </a:prstGeom>
            <a:effectLst>
              <a:softEdge rad="190500"/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1215">
              <a:off x="6980332" y="3823777"/>
              <a:ext cx="1504494" cy="1504494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11" name="TextBox 10"/>
          <p:cNvSpPr txBox="1"/>
          <p:nvPr/>
        </p:nvSpPr>
        <p:spPr>
          <a:xfrm>
            <a:off x="5715001" y="5460740"/>
            <a:ext cx="3127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70358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 page</a:t>
            </a:r>
          </a:p>
          <a:p>
            <a:endParaRPr lang="en-US" sz="800" dirty="0"/>
          </a:p>
          <a:p>
            <a:r>
              <a:rPr lang="en-US" dirty="0"/>
              <a:t>Title – indicates main topic</a:t>
            </a:r>
          </a:p>
          <a:p>
            <a:endParaRPr lang="en-US" sz="800" dirty="0"/>
          </a:p>
          <a:p>
            <a:r>
              <a:rPr lang="en-US" dirty="0"/>
              <a:t>3-4 pages in length</a:t>
            </a:r>
          </a:p>
          <a:p>
            <a:endParaRPr lang="en-US" sz="800" dirty="0"/>
          </a:p>
          <a:p>
            <a:r>
              <a:rPr lang="en-US" dirty="0"/>
              <a:t>Double spaced</a:t>
            </a:r>
          </a:p>
          <a:p>
            <a:endParaRPr lang="en-US" sz="800" dirty="0"/>
          </a:p>
          <a:p>
            <a:r>
              <a:rPr lang="en-US" dirty="0"/>
              <a:t>1” Margins</a:t>
            </a:r>
          </a:p>
          <a:p>
            <a:endParaRPr lang="en-US" sz="800" dirty="0"/>
          </a:p>
          <a:p>
            <a:r>
              <a:rPr lang="en-US" dirty="0"/>
              <a:t>APA formatting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40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 word choice specific, concrete and interesting?</a:t>
            </a:r>
          </a:p>
          <a:p>
            <a:r>
              <a:rPr lang="en-US" dirty="0"/>
              <a:t>Are the sentences clear?</a:t>
            </a:r>
          </a:p>
          <a:p>
            <a:r>
              <a:rPr lang="en-US" dirty="0"/>
              <a:t>Are the transitions between paragraphs smooth?</a:t>
            </a:r>
          </a:p>
          <a:p>
            <a:r>
              <a:rPr lang="en-US" dirty="0"/>
              <a:t>Is the paper engaging, interesting and understandable?</a:t>
            </a:r>
          </a:p>
          <a:p>
            <a:r>
              <a:rPr lang="en-US" dirty="0"/>
              <a:t>Does the paper hold your attention?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640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Strengths and Weaknesses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6705600" cy="440930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Identify what the writer did well.</a:t>
            </a:r>
          </a:p>
          <a:p>
            <a:endParaRPr lang="en-US" dirty="0"/>
          </a:p>
          <a:p>
            <a:r>
              <a:rPr lang="en-US" dirty="0"/>
              <a:t>Make suggestions for areas needing improvement.</a:t>
            </a:r>
          </a:p>
          <a:p>
            <a:endParaRPr lang="en-US" dirty="0"/>
          </a:p>
          <a:p>
            <a:r>
              <a:rPr lang="en-US" dirty="0"/>
              <a:t>What confuses you about the draft? </a:t>
            </a:r>
          </a:p>
          <a:p>
            <a:pPr lvl="1"/>
            <a:r>
              <a:rPr lang="en-US" dirty="0"/>
              <a:t>For example, a certain word choice, the topic and/or its presentation, the explanation of something in particular.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16</a:t>
            </a:fld>
            <a:endParaRPr lang="en-US"/>
          </a:p>
        </p:txBody>
      </p:sp>
      <p:sp>
        <p:nvSpPr>
          <p:cNvPr id="5" name="Plus 4"/>
          <p:cNvSpPr/>
          <p:nvPr/>
        </p:nvSpPr>
        <p:spPr>
          <a:xfrm>
            <a:off x="7486650" y="1759444"/>
            <a:ext cx="990600" cy="1048624"/>
          </a:xfrm>
          <a:prstGeom prst="mathPl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inus 5"/>
          <p:cNvSpPr/>
          <p:nvPr/>
        </p:nvSpPr>
        <p:spPr>
          <a:xfrm>
            <a:off x="7486650" y="2919578"/>
            <a:ext cx="990600" cy="1038333"/>
          </a:xfrm>
          <a:prstGeom prst="mathMinus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Callout 6"/>
          <p:cNvSpPr/>
          <p:nvPr/>
        </p:nvSpPr>
        <p:spPr>
          <a:xfrm>
            <a:off x="7067550" y="4421297"/>
            <a:ext cx="1828800" cy="1235075"/>
          </a:xfrm>
          <a:prstGeom prst="wedgeEllipseCallout">
            <a:avLst/>
          </a:prstGeom>
          <a:solidFill>
            <a:srgbClr val="F5E5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?</a:t>
            </a:r>
            <a:endParaRPr lang="en-US" sz="32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6352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Schwartz, J. (</a:t>
            </a:r>
            <a:r>
              <a:rPr lang="en-US" dirty="0" err="1"/>
              <a:t>n.d.</a:t>
            </a:r>
            <a:r>
              <a:rPr lang="en-US" dirty="0"/>
              <a:t>). </a:t>
            </a:r>
            <a:r>
              <a:rPr lang="en-US" i="1" dirty="0"/>
              <a:t>Peer review checklist</a:t>
            </a:r>
            <a:r>
              <a:rPr lang="en-US" dirty="0"/>
              <a:t>. Retrieved March 19, 2012 from </a:t>
            </a:r>
            <a:r>
              <a:rPr lang="en-US" dirty="0">
                <a:hlinkClick r:id="rId3"/>
              </a:rPr>
              <a:t>http://mendota.english.wisc.edu/~WAC/page.jsp?id=169&amp;c_type=category&amp;c_id=21</a:t>
            </a: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The Seattle School. (</a:t>
            </a:r>
            <a:r>
              <a:rPr lang="en-US" dirty="0" err="1"/>
              <a:t>n.d.</a:t>
            </a:r>
            <a:r>
              <a:rPr lang="en-US" dirty="0"/>
              <a:t>) Peer review checklist. Retrieved March 19, 2012 from </a:t>
            </a:r>
            <a:r>
              <a:rPr lang="en-US" dirty="0">
                <a:hlinkClick r:id="rId4"/>
              </a:rPr>
              <a:t>http://www.theseattleschool.edu/Files/Documents/Writing-Center-Docs/WW-Peer-Review-Checklist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4C623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Environmental</a:t>
            </a:r>
            <a:r>
              <a:rPr kumimoji="0" lang="en-US" sz="2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Science Issues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Peer</a:t>
            </a:r>
            <a:r>
              <a:rPr kumimoji="0" lang="en-US" sz="44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Reviews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5 – Lesson </a:t>
            </a: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5.2 Polluted Environments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 Reviews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Reviewing a classmate’s work and offering suggestions for improvement</a:t>
            </a:r>
          </a:p>
          <a:p>
            <a:endParaRPr lang="en-US" dirty="0"/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step – Read the paper</a:t>
            </a:r>
          </a:p>
          <a:p>
            <a:endParaRPr lang="en-US" dirty="0"/>
          </a:p>
          <a:p>
            <a:r>
              <a:rPr lang="en-US" dirty="0"/>
              <a:t>Reread providing feedback, refer to rubric as you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525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5562600" cy="4409306"/>
          </a:xfrm>
        </p:spPr>
        <p:txBody>
          <a:bodyPr>
            <a:normAutofit/>
          </a:bodyPr>
          <a:lstStyle/>
          <a:p>
            <a:r>
              <a:rPr lang="en-US" sz="4000" dirty="0"/>
              <a:t>Content</a:t>
            </a:r>
          </a:p>
          <a:p>
            <a:r>
              <a:rPr lang="en-US" sz="4000" dirty="0"/>
              <a:t>Organization</a:t>
            </a:r>
          </a:p>
          <a:p>
            <a:r>
              <a:rPr lang="en-US" sz="4000" dirty="0"/>
              <a:t>Grammar/Mechanics</a:t>
            </a:r>
          </a:p>
          <a:p>
            <a:r>
              <a:rPr lang="en-US" sz="4000" dirty="0"/>
              <a:t>Effect</a:t>
            </a:r>
          </a:p>
          <a:p>
            <a:r>
              <a:rPr lang="en-US" sz="4000" dirty="0"/>
              <a:t>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34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US" dirty="0"/>
              <a:t>Well developed and supported thesis?</a:t>
            </a:r>
          </a:p>
          <a:p>
            <a:pPr fontAlgn="t"/>
            <a:r>
              <a:rPr lang="en-US" dirty="0"/>
              <a:t>Major ideas/topics received enough attention and explanation? </a:t>
            </a:r>
          </a:p>
          <a:p>
            <a:pPr fontAlgn="t"/>
            <a:r>
              <a:rPr lang="en-US" dirty="0"/>
              <a:t>Supporting material persuasive?</a:t>
            </a:r>
          </a:p>
          <a:p>
            <a:r>
              <a:rPr lang="en-US" dirty="0"/>
              <a:t>Does the author provide appropriate evidence for the thesis?  </a:t>
            </a:r>
          </a:p>
          <a:p>
            <a:r>
              <a:rPr lang="en-US" dirty="0"/>
              <a:t>Does the author integrate sources well throughout the paper?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46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Does the author present a clearly-worded thesis that makes a clear, content-driven main point? </a:t>
            </a:r>
          </a:p>
          <a:p>
            <a:endParaRPr lang="en-US" dirty="0"/>
          </a:p>
          <a:p>
            <a:r>
              <a:rPr lang="en-US" dirty="0"/>
              <a:t>Has the author written his or her paper focused on this one central idea or theme? </a:t>
            </a:r>
          </a:p>
          <a:p>
            <a:endParaRPr lang="en-US" dirty="0"/>
          </a:p>
          <a:p>
            <a:r>
              <a:rPr lang="en-US" dirty="0"/>
              <a:t>Does the entire paper “hang together” around the main point or thesis?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7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Is the essay organized in a structured, logical way? </a:t>
            </a:r>
          </a:p>
          <a:p>
            <a:endParaRPr lang="en-US" dirty="0"/>
          </a:p>
          <a:p>
            <a:r>
              <a:rPr lang="en-US" dirty="0"/>
              <a:t>Do the main ideas relate to the thesis and to one another?</a:t>
            </a:r>
          </a:p>
          <a:p>
            <a:endParaRPr lang="en-US" dirty="0"/>
          </a:p>
          <a:p>
            <a:r>
              <a:rPr lang="en-US" dirty="0"/>
              <a:t>Is the scope of the paper narrow enough to be adequately developed in the number of pages?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41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458200" cy="4950699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Has the writer clearly expressed the question (major claim, thesis) that he/she has selected to analyze? What is that question?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06" y="3362763"/>
            <a:ext cx="2993587" cy="299358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35413" y="2819400"/>
            <a:ext cx="5486400" cy="2301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itchFamily="2" charset="2"/>
              <a:buChar char="q"/>
            </a:pPr>
            <a:endParaRPr lang="en-US" sz="2800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Did you know from the first paragraph where the paper was headed? 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sz="2800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sz="2800" dirty="0"/>
              <a:t>Having read the entire essay, does the introduction fit the paper?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9182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5"/>
            <a:ext cx="8229600" cy="458557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are the main points that are being made in each paragraph? 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 evidence linked to the main point of the paragraph? And to the main point of the essay?</a:t>
            </a:r>
          </a:p>
          <a:p>
            <a:pPr marL="457200" indent="-457200">
              <a:buFont typeface="Wingdings" pitchFamily="2" charset="2"/>
              <a:buChar char="q"/>
            </a:pPr>
            <a:endParaRPr lang="en-US" dirty="0"/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there any seemingly extraneous information throughout the body of the paper, such as unnecessary information or excessive quotation?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87110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B_Template" id="{B16D8EF6-143E-4346-9EE9-86693D38CCC5}" vid="{325CDA02-15B4-4A84-B4F3-CD4C7CFEC6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APB_PPT_Template</Template>
  <TotalTime>73</TotalTime>
  <Words>1055</Words>
  <Application>Microsoft Office PowerPoint</Application>
  <PresentationFormat>On-screen Show (4:3)</PresentationFormat>
  <Paragraphs>202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NRE_PowerPoint_Template</vt:lpstr>
      <vt:lpstr>PowerPoint Presentation</vt:lpstr>
      <vt:lpstr>Peer Reviews</vt:lpstr>
      <vt:lpstr>Peer Reviews</vt:lpstr>
      <vt:lpstr>Basics</vt:lpstr>
      <vt:lpstr>Content</vt:lpstr>
      <vt:lpstr>Organization</vt:lpstr>
      <vt:lpstr>Organization</vt:lpstr>
      <vt:lpstr>Introduction</vt:lpstr>
      <vt:lpstr>Body</vt:lpstr>
      <vt:lpstr>Conclusion</vt:lpstr>
      <vt:lpstr>Citations</vt:lpstr>
      <vt:lpstr>References</vt:lpstr>
      <vt:lpstr>Grammar and Mechanics</vt:lpstr>
      <vt:lpstr>Formatting</vt:lpstr>
      <vt:lpstr>Effect</vt:lpstr>
      <vt:lpstr>Strengths and Weaknesses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ESI - Lesson 4.3 Resource Management</dc:subject>
  <dc:creator>Melanie Bloom</dc:creator>
  <cp:lastModifiedBy>Melanie Bloom</cp:lastModifiedBy>
  <cp:revision>16</cp:revision>
  <dcterms:created xsi:type="dcterms:W3CDTF">2015-11-05T13:24:16Z</dcterms:created>
  <dcterms:modified xsi:type="dcterms:W3CDTF">2017-05-01T14:43:11Z</dcterms:modified>
</cp:coreProperties>
</file>