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72" r:id="rId5"/>
    <p:sldId id="273" r:id="rId6"/>
    <p:sldId id="274" r:id="rId7"/>
    <p:sldId id="275" r:id="rId8"/>
    <p:sldId id="276" r:id="rId9"/>
    <p:sldId id="277" r:id="rId10"/>
    <p:sldId id="278" r:id="rId11"/>
    <p:sldId id="279" r:id="rId12"/>
    <p:sldId id="280" r:id="rId13"/>
    <p:sldId id="257" r:id="rId14"/>
  </p:sldIdLst>
  <p:sldSz cx="9144000" cy="6858000" type="screen4x3"/>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2" userDrawn="1">
          <p15:clr>
            <a:srgbClr val="A4A3A4"/>
          </p15:clr>
        </p15:guide>
        <p15:guide id="2" pos="223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23C"/>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1550" autoAdjust="0"/>
  </p:normalViewPr>
  <p:slideViewPr>
    <p:cSldViewPr>
      <p:cViewPr varScale="1">
        <p:scale>
          <a:sx n="73" d="100"/>
          <a:sy n="73" d="100"/>
        </p:scale>
        <p:origin x="1914" y="78"/>
      </p:cViewPr>
      <p:guideLst>
        <p:guide orient="horz" pos="2160"/>
        <p:guide pos="2880"/>
      </p:guideLst>
    </p:cSldViewPr>
  </p:slideViewPr>
  <p:outlineViewPr>
    <p:cViewPr>
      <p:scale>
        <a:sx n="33" d="100"/>
        <a:sy n="33" d="100"/>
      </p:scale>
      <p:origin x="0" y="-5712"/>
    </p:cViewPr>
  </p:outlineViewPr>
  <p:notesTextViewPr>
    <p:cViewPr>
      <p:scale>
        <a:sx n="1" d="1"/>
        <a:sy n="1" d="1"/>
      </p:scale>
      <p:origin x="0" y="0"/>
    </p:cViewPr>
  </p:notesTextViewPr>
  <p:sorterViewPr>
    <p:cViewPr>
      <p:scale>
        <a:sx n="100" d="100"/>
        <a:sy n="100" d="100"/>
      </p:scale>
      <p:origin x="0" y="-2430"/>
    </p:cViewPr>
  </p:sorterViewPr>
  <p:notesViewPr>
    <p:cSldViewPr>
      <p:cViewPr varScale="1">
        <p:scale>
          <a:sx n="51" d="100"/>
          <a:sy n="51" d="100"/>
        </p:scale>
        <p:origin x="2850" y="90"/>
      </p:cViewPr>
      <p:guideLst>
        <p:guide orient="horz" pos="2952"/>
        <p:guide pos="22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902343"/>
            <a:ext cx="346456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2017</a:t>
            </a:r>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
        <p:nvSpPr>
          <p:cNvPr id="7"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9"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902343"/>
            <a:ext cx="3385820" cy="468630"/>
          </a:xfrm>
          <a:prstGeom prst="rect">
            <a:avLst/>
          </a:prstGeom>
        </p:spPr>
        <p:txBody>
          <a:bodyPr vert="horz" lIns="94046" tIns="47023" rIns="94046" bIns="47023" rtlCol="0" anchor="b"/>
          <a:lstStyle>
            <a:lvl1pPr algn="l">
              <a:defRPr sz="1200"/>
            </a:lvl1p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530" y="8902343"/>
            <a:ext cx="1102455" cy="431177"/>
          </a:xfrm>
          <a:prstGeom prst="rect">
            <a:avLst/>
          </a:prstGeom>
        </p:spPr>
      </p:pic>
      <p:sp>
        <p:nvSpPr>
          <p:cNvPr id="9"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2017</a:t>
            </a:r>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9"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Encourage students to</a:t>
            </a:r>
            <a:r>
              <a:rPr lang="en-US" baseline="0" dirty="0"/>
              <a:t> look up the specifics of quoting sources in APA format on the Purdue Online Writing Lab.</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3891334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3529240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181569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2017</a:t>
            </a:r>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10"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940460"/>
            <a:r>
              <a:rPr lang="en-US" dirty="0"/>
              <a:t>Use this presentation to provide additional direction to students pertaining to their research paper.</a:t>
            </a: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2017</a:t>
            </a:r>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2" name="Slide Image Placeholder 1"/>
          <p:cNvSpPr>
            <a:spLocks noGrp="1" noRot="1" noChangeAspect="1"/>
          </p:cNvSpPr>
          <p:nvPr>
            <p:ph type="sldImg"/>
          </p:nvPr>
        </p:nvSpPr>
        <p:spPr/>
      </p:sp>
      <p:sp>
        <p:nvSpPr>
          <p:cNvPr id="11"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dirty="0"/>
          </a:p>
        </p:txBody>
      </p:sp>
      <p:sp>
        <p:nvSpPr>
          <p:cNvPr id="8"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atin typeface="Arial" pitchFamily="34" charset="0"/>
                <a:cs typeface="Arial" pitchFamily="34" charset="0"/>
              </a:defRPr>
            </a:lvl1pPr>
          </a:lstStyle>
          <a:p>
            <a:r>
              <a:rPr lang="en-US" dirty="0"/>
              <a:t>Conducting Background Research</a:t>
            </a:r>
          </a:p>
        </p:txBody>
      </p:sp>
      <p:sp>
        <p:nvSpPr>
          <p:cNvPr id="10"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Students should</a:t>
            </a:r>
            <a:r>
              <a:rPr lang="en-US" baseline="0" dirty="0"/>
              <a:t> select one specific genetically modified organism to study. They will need to narrow their research focus and determine what interests them.</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1539224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A thesis</a:t>
            </a:r>
            <a:r>
              <a:rPr lang="en-US" baseline="0" dirty="0"/>
              <a:t> forms the structure and organization of a research paper. A well-written thesis statement should be included in the introduction of the paper and guide the main points that follow. Thesis statements are generally revised and edited as research progresses and the paper is drafted. It is okay and even expected that the thesis statement evolves as the paper does.</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3680435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3944480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Developing</a:t>
            </a:r>
            <a:r>
              <a:rPr lang="en-US" baseline="0" dirty="0"/>
              <a:t> an annotated bibliography helps organize your research and determine where to look for facts when compiling your paper.</a:t>
            </a:r>
          </a:p>
          <a:p>
            <a:endParaRPr lang="en-US" baseline="0" dirty="0"/>
          </a:p>
          <a:p>
            <a:r>
              <a:rPr lang="en-US" baseline="0" dirty="0"/>
              <a:t>An alternative to completing an annotated bibliography is the use of source cards and note cards. If you choose this route, be sure to research the correct use of them and submit on due date.</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2021807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References used for research should come from credible sources such as research journal</a:t>
            </a:r>
            <a:r>
              <a:rPr lang="en-US" baseline="0" dirty="0"/>
              <a:t>s, texts, and government or university publications. Open source sites such as </a:t>
            </a:r>
            <a:r>
              <a:rPr lang="en-US" baseline="0" dirty="0" err="1"/>
              <a:t>wikipedia</a:t>
            </a:r>
            <a:r>
              <a:rPr lang="en-US" baseline="0" dirty="0"/>
              <a:t> should not be used as a source anyone can add or change information at any time. However, it can serve as a starting point to begin gathering additional sources or providing an overview for you.</a:t>
            </a:r>
          </a:p>
          <a:p>
            <a:endParaRPr lang="en-US" baseline="0" dirty="0"/>
          </a:p>
          <a:p>
            <a:r>
              <a:rPr lang="en-US" dirty="0"/>
              <a:t>All sources</a:t>
            </a:r>
            <a:r>
              <a:rPr lang="en-US" baseline="0" dirty="0"/>
              <a:t> referred to and/or cited should be included in the Works Cited in correct APA format. </a:t>
            </a:r>
            <a:r>
              <a:rPr lang="en-US" dirty="0"/>
              <a:t> </a:t>
            </a:r>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1760780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0460"/>
            <a:r>
              <a:rPr lang="en-US" dirty="0"/>
              <a:t>Discuss the types of plagiarism</a:t>
            </a:r>
            <a:r>
              <a:rPr lang="en-US" baseline="0" dirty="0"/>
              <a:t> with students. </a:t>
            </a:r>
            <a:endParaRPr lang="en-US" dirty="0"/>
          </a:p>
          <a:p>
            <a:endParaRPr lang="en-US" dirty="0"/>
          </a:p>
        </p:txBody>
      </p:sp>
      <p:sp>
        <p:nvSpPr>
          <p:cNvPr id="4" name="Header Placeholder 3"/>
          <p:cNvSpPr>
            <a:spLocks noGrp="1"/>
          </p:cNvSpPr>
          <p:nvPr>
            <p:ph type="hdr" sz="quarter" idx="10"/>
          </p:nvPr>
        </p:nvSpPr>
        <p:spPr/>
        <p:txBody>
          <a:bodyPr/>
          <a:lstStyle/>
          <a:p>
            <a:r>
              <a:rPr lang="en-US"/>
              <a:t>Conducting Background Research</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
        <p:nvSpPr>
          <p:cNvPr id="8" name="Date Placeholder 2"/>
          <p:cNvSpPr>
            <a:spLocks noGrp="1"/>
          </p:cNvSpPr>
          <p:nvPr>
            <p:ph type="dt" idx="1"/>
          </p:nvPr>
        </p:nvSpPr>
        <p:spPr>
          <a:xfrm>
            <a:off x="3070860" y="0"/>
            <a:ext cx="4014101" cy="468630"/>
          </a:xfrm>
          <a:prstGeom prst="rect">
            <a:avLst/>
          </a:prstGeom>
        </p:spPr>
        <p:txBody>
          <a:bodyPr vert="horz" lIns="94046" tIns="47023" rIns="94046" bIns="47023" rtlCol="0"/>
          <a:lstStyle>
            <a:lvl1pPr algn="r">
              <a:defRPr sz="1200"/>
            </a:lvl1pPr>
          </a:lstStyle>
          <a:p>
            <a:r>
              <a:rPr lang="en-US" dirty="0">
                <a:latin typeface="Arial" pitchFamily="34" charset="0"/>
                <a:cs typeface="Arial" pitchFamily="34" charset="0"/>
              </a:rPr>
              <a:t>Environmental Science Issues    </a:t>
            </a:r>
          </a:p>
          <a:p>
            <a:r>
              <a:rPr lang="en-US" dirty="0">
                <a:latin typeface="Arial" pitchFamily="34" charset="0"/>
                <a:cs typeface="Arial" pitchFamily="34" charset="0"/>
              </a:rPr>
              <a:t>Unit 4 – Lesson 4.1 Agriculture and the Environment</a:t>
            </a:r>
            <a:endParaRPr lang="en-US" dirty="0"/>
          </a:p>
        </p:txBody>
      </p:sp>
    </p:spTree>
    <p:extLst>
      <p:ext uri="{BB962C8B-B14F-4D97-AF65-F5344CB8AC3E}">
        <p14:creationId xmlns:p14="http://schemas.microsoft.com/office/powerpoint/2010/main" val="17220688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4C623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rPr>
                <a:t>Environmental Science Issues</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57200" y="1770776"/>
            <a:ext cx="8229600" cy="440930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4C623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Quoting Source</a:t>
            </a:r>
          </a:p>
        </p:txBody>
      </p:sp>
      <p:sp>
        <p:nvSpPr>
          <p:cNvPr id="3" name="Content Placeholder 2"/>
          <p:cNvSpPr>
            <a:spLocks noGrp="1"/>
          </p:cNvSpPr>
          <p:nvPr>
            <p:ph idx="1"/>
          </p:nvPr>
        </p:nvSpPr>
        <p:spPr/>
        <p:txBody>
          <a:bodyPr/>
          <a:lstStyle/>
          <a:p>
            <a:pPr marL="0" indent="0">
              <a:buNone/>
            </a:pPr>
            <a:r>
              <a:rPr lang="en-US" dirty="0"/>
              <a:t>Using the phrasing or thoughts of someone else is permissible if cited correctly</a:t>
            </a:r>
          </a:p>
          <a:p>
            <a:pPr lvl="1"/>
            <a:r>
              <a:rPr lang="en-US" dirty="0"/>
              <a:t>Direct quote, less than 40 words</a:t>
            </a:r>
          </a:p>
          <a:p>
            <a:pPr lvl="2"/>
            <a:r>
              <a:rPr lang="en-US" dirty="0"/>
              <a:t>Use quotation marks, follow with (Author, year, page #)</a:t>
            </a:r>
          </a:p>
          <a:p>
            <a:pPr lvl="1"/>
            <a:r>
              <a:rPr lang="en-US" dirty="0"/>
              <a:t>Direct quote, more than 40 words</a:t>
            </a:r>
          </a:p>
          <a:p>
            <a:pPr lvl="2"/>
            <a:r>
              <a:rPr lang="en-US" dirty="0"/>
              <a:t>Insert as a block of text, follow with (Author, year, page #)</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4245033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Scientific Writing</a:t>
            </a:r>
          </a:p>
        </p:txBody>
      </p:sp>
      <p:sp>
        <p:nvSpPr>
          <p:cNvPr id="3" name="Content Placeholder 2"/>
          <p:cNvSpPr>
            <a:spLocks noGrp="1"/>
          </p:cNvSpPr>
          <p:nvPr>
            <p:ph idx="1"/>
          </p:nvPr>
        </p:nvSpPr>
        <p:spPr/>
        <p:txBody>
          <a:bodyPr/>
          <a:lstStyle/>
          <a:p>
            <a:r>
              <a:rPr lang="en-US" dirty="0"/>
              <a:t>Third person – no pronouns (I, we, me, etc.)</a:t>
            </a:r>
          </a:p>
          <a:p>
            <a:r>
              <a:rPr lang="en-US" dirty="0"/>
              <a:t>Avoid contractions, abbreviations, and slang</a:t>
            </a:r>
          </a:p>
          <a:p>
            <a:r>
              <a:rPr lang="en-US" dirty="0"/>
              <a:t>Scientific names should be italicized</a:t>
            </a:r>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294024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Editing and Revision</a:t>
            </a:r>
          </a:p>
        </p:txBody>
      </p:sp>
      <p:sp>
        <p:nvSpPr>
          <p:cNvPr id="3" name="Content Placeholder 2"/>
          <p:cNvSpPr>
            <a:spLocks noGrp="1"/>
          </p:cNvSpPr>
          <p:nvPr>
            <p:ph idx="1"/>
          </p:nvPr>
        </p:nvSpPr>
        <p:spPr/>
        <p:txBody>
          <a:bodyPr/>
          <a:lstStyle/>
          <a:p>
            <a:r>
              <a:rPr lang="en-US" dirty="0"/>
              <a:t>Part of the writing process</a:t>
            </a:r>
          </a:p>
          <a:p>
            <a:r>
              <a:rPr lang="en-US" dirty="0"/>
              <a:t>Check spelling, grammar, clarity</a:t>
            </a:r>
          </a:p>
          <a:p>
            <a:r>
              <a:rPr lang="en-US" dirty="0"/>
              <a:t>Do all main points support the thesis?</a:t>
            </a:r>
          </a:p>
          <a:p>
            <a:r>
              <a:rPr lang="en-US" dirty="0"/>
              <a:t>Are all main points supported by secondary points?</a:t>
            </a:r>
          </a:p>
          <a:p>
            <a:r>
              <a:rPr lang="en-US" dirty="0"/>
              <a:t>Organization – does it include introduction, body, and conclusion?</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3910613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3" name="Content Placeholder 2"/>
          <p:cNvSpPr>
            <a:spLocks noGrp="1"/>
          </p:cNvSpPr>
          <p:nvPr>
            <p:ph idx="1"/>
          </p:nvPr>
        </p:nvSpPr>
        <p:spPr>
          <a:xfrm>
            <a:off x="457200" y="1828800"/>
            <a:ext cx="8229600" cy="4191000"/>
          </a:xfrm>
        </p:spPr>
        <p:txBody>
          <a:bodyPr>
            <a:normAutofit fontScale="92500" lnSpcReduction="20000"/>
          </a:bodyPr>
          <a:lstStyle/>
          <a:p>
            <a:pPr>
              <a:buFontTx/>
              <a:buNone/>
            </a:pPr>
            <a:r>
              <a:rPr lang="en-US" dirty="0"/>
              <a:t>American Psychological Association. (2010). </a:t>
            </a:r>
            <a:r>
              <a:rPr lang="en-US" i="1" dirty="0"/>
              <a:t>Publication manual of the American Psychological Association  (6</a:t>
            </a:r>
            <a:r>
              <a:rPr lang="en-US" i="1" baseline="30000" dirty="0"/>
              <a:t>th</a:t>
            </a:r>
            <a:r>
              <a:rPr lang="en-US" i="1" dirty="0"/>
              <a:t> ed.). </a:t>
            </a:r>
            <a:r>
              <a:rPr lang="en-US" dirty="0"/>
              <a:t>Washington D.C.: Author.</a:t>
            </a:r>
          </a:p>
          <a:p>
            <a:pPr>
              <a:buFontTx/>
              <a:buNone/>
            </a:pPr>
            <a:r>
              <a:rPr lang="en-US" dirty="0"/>
              <a:t>Bowen, J., </a:t>
            </a:r>
            <a:r>
              <a:rPr lang="en-US" dirty="0" err="1"/>
              <a:t>Dirring</a:t>
            </a:r>
            <a:r>
              <a:rPr lang="en-US" dirty="0"/>
              <a:t>, J., Dorner, M., Jackson, G., Kearney, S., Richardson, A., &amp; Thompson-Smith, C. (2011). </a:t>
            </a:r>
            <a:r>
              <a:rPr lang="en-US" i="1" dirty="0"/>
              <a:t>Research paper survival guide. </a:t>
            </a:r>
            <a:r>
              <a:rPr lang="en-US" dirty="0"/>
              <a:t>Retrieved from </a:t>
            </a:r>
            <a:r>
              <a:rPr lang="en-US" b="1" dirty="0"/>
              <a:t>http://www.fcboe.org/files/curriculum/survival_guide.pdf </a:t>
            </a:r>
            <a:r>
              <a:rPr lang="en-US" dirty="0"/>
              <a:t>  </a:t>
            </a:r>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4C623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rPr>
              <a:t>Environmental</a:t>
            </a:r>
            <a:r>
              <a:rPr kumimoji="0" lang="en-US" sz="2800" b="1" i="0" u="none" strike="noStrike" kern="0" cap="none" spc="0" normalizeH="0" noProof="0" dirty="0">
                <a:ln>
                  <a:noFill/>
                </a:ln>
                <a:solidFill>
                  <a:schemeClr val="bg1"/>
                </a:solidFill>
                <a:effectLst/>
                <a:uLnTx/>
                <a:uFillTx/>
                <a:latin typeface="Arial" pitchFamily="34" charset="0"/>
                <a:cs typeface="Arial" pitchFamily="34" charset="0"/>
              </a:rPr>
              <a:t> Science Issues</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Conducting Background</a:t>
            </a:r>
            <a:r>
              <a:rPr kumimoji="0" lang="en-US" sz="4400" b="0" i="0" u="none" strike="noStrike" kern="0" cap="none" spc="0" normalizeH="0" noProof="0" dirty="0">
                <a:ln>
                  <a:noFill/>
                </a:ln>
                <a:solidFill>
                  <a:sysClr val="windowText" lastClr="000000"/>
                </a:solidFill>
                <a:effectLst/>
                <a:uLnTx/>
                <a:uFillTx/>
                <a:latin typeface="Arial" pitchFamily="34" charset="0"/>
                <a:cs typeface="Arial" pitchFamily="34" charset="0"/>
              </a:rPr>
              <a:t> Research</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266700" y="4334807"/>
            <a:ext cx="87630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4 – Lesson </a:t>
            </a:r>
            <a:r>
              <a:rPr lang="en-US" sz="3200" kern="0" noProof="0" dirty="0">
                <a:solidFill>
                  <a:sysClr val="windowText" lastClr="000000"/>
                </a:solidFill>
                <a:latin typeface="Arial" pitchFamily="34" charset="0"/>
                <a:cs typeface="Arial" pitchFamily="34" charset="0"/>
              </a:rPr>
              <a:t>4.1</a:t>
            </a:r>
            <a:r>
              <a:rPr lang="en-US" sz="3200" kern="0" dirty="0">
                <a:solidFill>
                  <a:sysClr val="windowText" lastClr="000000"/>
                </a:solidFill>
                <a:latin typeface="Arial" pitchFamily="34" charset="0"/>
                <a:cs typeface="Arial" pitchFamily="34" charset="0"/>
              </a:rPr>
              <a:t> Agriculture and the Environment</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084262"/>
          </a:xfrm>
        </p:spPr>
        <p:txBody>
          <a:bodyPr>
            <a:normAutofit fontScale="90000"/>
          </a:bodyPr>
          <a:lstStyle/>
          <a:p>
            <a:r>
              <a:rPr lang="en-US" dirty="0"/>
              <a:t>Importance of Research and Writing</a:t>
            </a:r>
          </a:p>
        </p:txBody>
      </p:sp>
      <p:sp>
        <p:nvSpPr>
          <p:cNvPr id="3" name="Content Placeholder 2"/>
          <p:cNvSpPr>
            <a:spLocks noGrp="1"/>
          </p:cNvSpPr>
          <p:nvPr>
            <p:ph idx="1"/>
          </p:nvPr>
        </p:nvSpPr>
        <p:spPr>
          <a:xfrm>
            <a:off x="457200" y="1770775"/>
            <a:ext cx="4191000" cy="4950699"/>
          </a:xfrm>
        </p:spPr>
        <p:txBody>
          <a:bodyPr>
            <a:normAutofit/>
          </a:bodyPr>
          <a:lstStyle/>
          <a:p>
            <a:pPr marL="0" indent="0">
              <a:buNone/>
            </a:pPr>
            <a:r>
              <a:rPr lang="en-US" b="1" dirty="0"/>
              <a:t>Research</a:t>
            </a:r>
          </a:p>
          <a:p>
            <a:r>
              <a:rPr lang="en-US" dirty="0"/>
              <a:t>Identify what is already known</a:t>
            </a:r>
          </a:p>
          <a:p>
            <a:r>
              <a:rPr lang="en-US" dirty="0"/>
              <a:t>Develop a deeper understanding</a:t>
            </a:r>
          </a:p>
          <a:p>
            <a:r>
              <a:rPr lang="en-US" dirty="0"/>
              <a:t>Learn where to find information</a:t>
            </a:r>
          </a:p>
          <a:p>
            <a:r>
              <a:rPr lang="en-US" dirty="0"/>
              <a:t>Plan future research experiments</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
        <p:nvSpPr>
          <p:cNvPr id="5" name="Content Placeholder 2"/>
          <p:cNvSpPr txBox="1">
            <a:spLocks/>
          </p:cNvSpPr>
          <p:nvPr/>
        </p:nvSpPr>
        <p:spPr>
          <a:xfrm>
            <a:off x="4648200" y="1770776"/>
            <a:ext cx="4191000" cy="440930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a:t>Writing</a:t>
            </a:r>
          </a:p>
          <a:p>
            <a:r>
              <a:rPr lang="en-US" dirty="0"/>
              <a:t>Communicate knowledge</a:t>
            </a:r>
          </a:p>
          <a:p>
            <a:pPr marL="0" indent="0">
              <a:buFont typeface="Arial" pitchFamily="34" charset="0"/>
              <a:buNone/>
            </a:pPr>
            <a:endParaRPr lang="en-US" dirty="0"/>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084262"/>
          </a:xfrm>
        </p:spPr>
        <p:txBody>
          <a:bodyPr>
            <a:normAutofit fontScale="90000"/>
          </a:bodyPr>
          <a:lstStyle/>
          <a:p>
            <a:r>
              <a:rPr lang="en-US" dirty="0"/>
              <a:t>Topic Selection / Research Question</a:t>
            </a:r>
          </a:p>
        </p:txBody>
      </p:sp>
      <p:sp>
        <p:nvSpPr>
          <p:cNvPr id="3" name="Content Placeholder 2"/>
          <p:cNvSpPr>
            <a:spLocks noGrp="1"/>
          </p:cNvSpPr>
          <p:nvPr>
            <p:ph idx="1"/>
          </p:nvPr>
        </p:nvSpPr>
        <p:spPr>
          <a:xfrm>
            <a:off x="457200" y="1770776"/>
            <a:ext cx="8229600" cy="4477624"/>
          </a:xfrm>
        </p:spPr>
        <p:txBody>
          <a:bodyPr>
            <a:normAutofit fontScale="92500"/>
          </a:bodyPr>
          <a:lstStyle/>
          <a:p>
            <a:r>
              <a:rPr lang="en-US" dirty="0"/>
              <a:t>Determine a specific topic that interests you</a:t>
            </a:r>
          </a:p>
          <a:p>
            <a:pPr lvl="1"/>
            <a:r>
              <a:rPr lang="en-US" dirty="0"/>
              <a:t>Example: Roundup Ready</a:t>
            </a:r>
            <a:r>
              <a:rPr lang="en-US" baseline="30000" dirty="0"/>
              <a:t>®</a:t>
            </a:r>
            <a:r>
              <a:rPr lang="en-US" dirty="0"/>
              <a:t> corn</a:t>
            </a:r>
          </a:p>
          <a:p>
            <a:r>
              <a:rPr lang="en-US" dirty="0"/>
              <a:t>Consider what questions you have pertaining to the topic.</a:t>
            </a:r>
          </a:p>
          <a:p>
            <a:pPr lvl="1"/>
            <a:r>
              <a:rPr lang="en-US" dirty="0"/>
              <a:t>Does using Roundup</a:t>
            </a:r>
            <a:r>
              <a:rPr lang="en-US" baseline="30000" dirty="0"/>
              <a:t> </a:t>
            </a:r>
            <a:r>
              <a:rPr lang="en-US" dirty="0"/>
              <a:t>Ready</a:t>
            </a:r>
            <a:r>
              <a:rPr lang="en-US" baseline="30000" dirty="0"/>
              <a:t>®</a:t>
            </a:r>
            <a:r>
              <a:rPr lang="en-US" dirty="0"/>
              <a:t> corn cause herbicide resistance in weeds?</a:t>
            </a:r>
          </a:p>
          <a:p>
            <a:pPr lvl="1"/>
            <a:r>
              <a:rPr lang="en-US" dirty="0"/>
              <a:t>How does </a:t>
            </a:r>
            <a:r>
              <a:rPr lang="en-US" dirty="0" err="1"/>
              <a:t>RoundUp</a:t>
            </a:r>
            <a:r>
              <a:rPr lang="en-US" baseline="30000"/>
              <a:t>®</a:t>
            </a:r>
            <a:r>
              <a:rPr lang="en-US"/>
              <a:t> Ready </a:t>
            </a:r>
            <a:r>
              <a:rPr lang="en-US" dirty="0"/>
              <a:t>corn affect ecosystem biodiversity?</a:t>
            </a:r>
          </a:p>
          <a:p>
            <a:r>
              <a:rPr lang="en-US" dirty="0"/>
              <a:t>Select one topic to research</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336354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Thesis Development</a:t>
            </a:r>
          </a:p>
        </p:txBody>
      </p:sp>
      <p:sp>
        <p:nvSpPr>
          <p:cNvPr id="3" name="Content Placeholder 2"/>
          <p:cNvSpPr>
            <a:spLocks noGrp="1"/>
          </p:cNvSpPr>
          <p:nvPr>
            <p:ph idx="1"/>
          </p:nvPr>
        </p:nvSpPr>
        <p:spPr>
          <a:xfrm>
            <a:off x="228600" y="1770775"/>
            <a:ext cx="4114800" cy="4950699"/>
          </a:xfrm>
        </p:spPr>
        <p:txBody>
          <a:bodyPr>
            <a:normAutofit/>
          </a:bodyPr>
          <a:lstStyle/>
          <a:p>
            <a:pPr marL="0" indent="0">
              <a:buNone/>
            </a:pPr>
            <a:r>
              <a:rPr lang="en-US" sz="2800" b="1" dirty="0"/>
              <a:t>What is a thesis?</a:t>
            </a:r>
          </a:p>
          <a:p>
            <a:r>
              <a:rPr lang="en-US" sz="2800" dirty="0"/>
              <a:t>Sentence stating main point of research paper</a:t>
            </a:r>
          </a:p>
          <a:p>
            <a:r>
              <a:rPr lang="en-US" sz="2800" dirty="0"/>
              <a:t>Directly or indirectly tells reader how paper will be structured</a:t>
            </a:r>
          </a:p>
          <a:p>
            <a:r>
              <a:rPr lang="en-US" sz="2800" dirty="0"/>
              <a:t>Creates a thread for reader to follow</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
        <p:nvSpPr>
          <p:cNvPr id="5" name="Content Placeholder 2"/>
          <p:cNvSpPr txBox="1">
            <a:spLocks/>
          </p:cNvSpPr>
          <p:nvPr/>
        </p:nvSpPr>
        <p:spPr>
          <a:xfrm>
            <a:off x="4572000" y="1770776"/>
            <a:ext cx="4343400" cy="440930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a:t>How do I write a thesis?</a:t>
            </a:r>
          </a:p>
          <a:p>
            <a:r>
              <a:rPr lang="en-US" sz="2800" dirty="0"/>
              <a:t>Broad answer of research question</a:t>
            </a:r>
          </a:p>
          <a:p>
            <a:r>
              <a:rPr lang="en-US" sz="2800" dirty="0"/>
              <a:t>Suggests structure of what is to come</a:t>
            </a:r>
          </a:p>
          <a:p>
            <a:r>
              <a:rPr lang="en-US" sz="2800" dirty="0"/>
              <a:t>Can be revised as you progress</a:t>
            </a:r>
          </a:p>
        </p:txBody>
      </p:sp>
    </p:spTree>
    <p:extLst>
      <p:ext uri="{BB962C8B-B14F-4D97-AF65-F5344CB8AC3E}">
        <p14:creationId xmlns:p14="http://schemas.microsoft.com/office/powerpoint/2010/main" val="2969068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Outline</a:t>
            </a:r>
          </a:p>
        </p:txBody>
      </p:sp>
      <p:sp>
        <p:nvSpPr>
          <p:cNvPr id="3" name="Content Placeholder 2"/>
          <p:cNvSpPr>
            <a:spLocks noGrp="1"/>
          </p:cNvSpPr>
          <p:nvPr>
            <p:ph idx="1"/>
          </p:nvPr>
        </p:nvSpPr>
        <p:spPr>
          <a:xfrm>
            <a:off x="457200" y="1770775"/>
            <a:ext cx="5638800" cy="4950699"/>
          </a:xfrm>
        </p:spPr>
        <p:txBody>
          <a:bodyPr/>
          <a:lstStyle/>
          <a:p>
            <a:r>
              <a:rPr lang="en-US" dirty="0"/>
              <a:t>Helps organize and structure thoughts</a:t>
            </a:r>
          </a:p>
          <a:p>
            <a:r>
              <a:rPr lang="en-US" dirty="0"/>
              <a:t>Does not include introduction and conclusion</a:t>
            </a:r>
          </a:p>
          <a:p>
            <a:r>
              <a:rPr lang="en-US" dirty="0"/>
              <a:t>Types:</a:t>
            </a:r>
          </a:p>
          <a:p>
            <a:pPr lvl="1"/>
            <a:r>
              <a:rPr lang="en-US" dirty="0"/>
              <a:t>Topical</a:t>
            </a:r>
          </a:p>
          <a:p>
            <a:pPr lvl="1"/>
            <a:r>
              <a:rPr lang="en-US" dirty="0"/>
              <a:t>Sentence</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4876" y="1832704"/>
            <a:ext cx="2330799" cy="4049841"/>
          </a:xfrm>
          <a:prstGeom prst="rect">
            <a:avLst/>
          </a:prstGeom>
          <a:ln>
            <a:solidFill>
              <a:schemeClr val="tx1">
                <a:lumMod val="65000"/>
                <a:lumOff val="35000"/>
              </a:schemeClr>
            </a:solidFill>
          </a:ln>
        </p:spPr>
      </p:pic>
    </p:spTree>
    <p:extLst>
      <p:ext uri="{BB962C8B-B14F-4D97-AF65-F5344CB8AC3E}">
        <p14:creationId xmlns:p14="http://schemas.microsoft.com/office/powerpoint/2010/main" val="182843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Annotated Bibliography</a:t>
            </a:r>
          </a:p>
        </p:txBody>
      </p:sp>
      <p:sp>
        <p:nvSpPr>
          <p:cNvPr id="3" name="Content Placeholder 2"/>
          <p:cNvSpPr>
            <a:spLocks noGrp="1"/>
          </p:cNvSpPr>
          <p:nvPr>
            <p:ph idx="1"/>
          </p:nvPr>
        </p:nvSpPr>
        <p:spPr>
          <a:xfrm>
            <a:off x="457200" y="1770776"/>
            <a:ext cx="8229600" cy="2496424"/>
          </a:xfrm>
        </p:spPr>
        <p:txBody>
          <a:bodyPr>
            <a:normAutofit lnSpcReduction="10000"/>
          </a:bodyPr>
          <a:lstStyle/>
          <a:p>
            <a:r>
              <a:rPr lang="en-US" dirty="0"/>
              <a:t>List of references used in APA format</a:t>
            </a:r>
          </a:p>
          <a:p>
            <a:r>
              <a:rPr lang="en-US" dirty="0"/>
              <a:t>Includes 1-2 sentence summary of the article, a description of how it relates to the topic, and the reliability and credibility of the source </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pic>
        <p:nvPicPr>
          <p:cNvPr id="5" name="Content Placeholder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882" y="4120224"/>
            <a:ext cx="4614235" cy="2601251"/>
          </a:xfrm>
          <a:prstGeom prst="rect">
            <a:avLst/>
          </a:prstGeom>
          <a:ln>
            <a:solidFill>
              <a:schemeClr val="tx1">
                <a:lumMod val="65000"/>
                <a:lumOff val="35000"/>
              </a:schemeClr>
            </a:solidFill>
          </a:ln>
        </p:spPr>
      </p:pic>
    </p:spTree>
    <p:extLst>
      <p:ext uri="{BB962C8B-B14F-4D97-AF65-F5344CB8AC3E}">
        <p14:creationId xmlns:p14="http://schemas.microsoft.com/office/powerpoint/2010/main" val="3925421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Works Cited</a:t>
            </a:r>
          </a:p>
        </p:txBody>
      </p:sp>
      <p:sp>
        <p:nvSpPr>
          <p:cNvPr id="3" name="Content Placeholder 2"/>
          <p:cNvSpPr>
            <a:spLocks noGrp="1"/>
          </p:cNvSpPr>
          <p:nvPr>
            <p:ph idx="1"/>
          </p:nvPr>
        </p:nvSpPr>
        <p:spPr/>
        <p:txBody>
          <a:bodyPr/>
          <a:lstStyle/>
          <a:p>
            <a:r>
              <a:rPr lang="en-US" dirty="0"/>
              <a:t>Use credible and reliable sources</a:t>
            </a:r>
          </a:p>
          <a:p>
            <a:r>
              <a:rPr lang="en-US" dirty="0"/>
              <a:t>APA format</a:t>
            </a:r>
          </a:p>
          <a:p>
            <a:pPr lvl="1"/>
            <a:r>
              <a:rPr lang="en-US" dirty="0"/>
              <a:t>Miller, G. T. and </a:t>
            </a:r>
            <a:r>
              <a:rPr lang="en-US" dirty="0" err="1"/>
              <a:t>Spoolman</a:t>
            </a:r>
            <a:r>
              <a:rPr lang="en-US" dirty="0"/>
              <a:t>, S.E. (2015) </a:t>
            </a:r>
            <a:r>
              <a:rPr lang="en-US" i="1" dirty="0"/>
              <a:t>Sustaining the earth</a:t>
            </a:r>
            <a:r>
              <a:rPr lang="en-US" dirty="0"/>
              <a:t>. Stamford, CT: Cengage Learning.</a:t>
            </a:r>
          </a:p>
          <a:p>
            <a:pPr lvl="1"/>
            <a:r>
              <a:rPr lang="en-US" dirty="0"/>
              <a:t>See APA Citations handout</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491595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a:t>
            </a:r>
          </a:p>
        </p:txBody>
      </p:sp>
      <p:sp>
        <p:nvSpPr>
          <p:cNvPr id="3" name="Content Placeholder 2"/>
          <p:cNvSpPr>
            <a:spLocks noGrp="1"/>
          </p:cNvSpPr>
          <p:nvPr>
            <p:ph idx="1"/>
          </p:nvPr>
        </p:nvSpPr>
        <p:spPr/>
        <p:txBody>
          <a:bodyPr/>
          <a:lstStyle/>
          <a:p>
            <a:r>
              <a:rPr lang="en-US" dirty="0"/>
              <a:t>Types</a:t>
            </a:r>
          </a:p>
          <a:p>
            <a:pPr lvl="1"/>
            <a:r>
              <a:rPr lang="en-US" dirty="0"/>
              <a:t>Intentional – attempting to pass off words and works of another as yours</a:t>
            </a:r>
          </a:p>
          <a:p>
            <a:pPr lvl="1"/>
            <a:r>
              <a:rPr lang="en-US" dirty="0"/>
              <a:t>Unintentional – failing to properly cite and document the words or thoughts of others</a:t>
            </a:r>
          </a:p>
          <a:p>
            <a:r>
              <a:rPr lang="en-US" dirty="0"/>
              <a:t>How to avoid</a:t>
            </a:r>
          </a:p>
          <a:p>
            <a:pPr lvl="1"/>
            <a:r>
              <a:rPr lang="en-US" dirty="0"/>
              <a:t>Parenthetical citations</a:t>
            </a:r>
          </a:p>
          <a:p>
            <a:pPr lvl="1"/>
            <a:r>
              <a:rPr lang="en-US" dirty="0"/>
              <a:t>Works cited</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748756750"/>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onducting_Background_ResearchA" id="{9036A936-B90A-4852-A61B-14B56C146F34}" vid="{B8EAB859-C9EA-4A77-90F0-E2E3E16224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Conducting_Background_Research</Template>
  <TotalTime>33</TotalTime>
  <Words>1080</Words>
  <Application>Microsoft Office PowerPoint</Application>
  <PresentationFormat>On-screen Show (4:3)</PresentationFormat>
  <Paragraphs>155</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Conducting Background Research</vt:lpstr>
      <vt:lpstr>Importance of Research and Writing</vt:lpstr>
      <vt:lpstr>Topic Selection / Research Question</vt:lpstr>
      <vt:lpstr>Thesis Development</vt:lpstr>
      <vt:lpstr>Research Outline</vt:lpstr>
      <vt:lpstr>Annotated Bibliography</vt:lpstr>
      <vt:lpstr>Works Cited</vt:lpstr>
      <vt:lpstr>Plagiarism</vt:lpstr>
      <vt:lpstr>Quoting Source</vt:lpstr>
      <vt:lpstr>Scientific Writing</vt:lpstr>
      <vt:lpstr>Editing and Revision</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ESI- Lesson 4.1 Agriculture and the Environment</dc:subject>
  <dc:creator>Melanie Bloom</dc:creator>
  <cp:lastModifiedBy>Marlene Jansen</cp:lastModifiedBy>
  <cp:revision>14</cp:revision>
  <cp:lastPrinted>2015-09-14T21:11:03Z</cp:lastPrinted>
  <dcterms:created xsi:type="dcterms:W3CDTF">2016-03-01T03:34:23Z</dcterms:created>
  <dcterms:modified xsi:type="dcterms:W3CDTF">2017-03-30T17:32:01Z</dcterms:modified>
</cp:coreProperties>
</file>