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handoutMasterIdLst>
    <p:handoutMasterId r:id="rId23"/>
  </p:handoutMasterIdLst>
  <p:sldIdLst>
    <p:sldId id="256" r:id="rId2"/>
    <p:sldId id="258" r:id="rId3"/>
    <p:sldId id="272" r:id="rId4"/>
    <p:sldId id="273"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5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29" autoAdjust="0"/>
  </p:normalViewPr>
  <p:slideViewPr>
    <p:cSldViewPr>
      <p:cViewPr varScale="1">
        <p:scale>
          <a:sx n="54" d="100"/>
          <a:sy n="54" d="100"/>
        </p:scale>
        <p:origin x="1594" y="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Stages of Reproduction</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Principles of Agricultural Science – Animal    </a:t>
            </a:r>
          </a:p>
          <a:p>
            <a:r>
              <a:rPr lang="en-US" dirty="0" smtClean="0">
                <a:latin typeface="Arial" pitchFamily="34" charset="0"/>
                <a:cs typeface="Arial" pitchFamily="34" charset="0"/>
              </a:rPr>
              <a:t>Unit 6 – Lesson 6.3 The Pathway to Production</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Stages of Reproduction</a:t>
            </a:r>
            <a:endParaRPr lang="en-US" dirty="0"/>
          </a:p>
        </p:txBody>
      </p:sp>
      <p:sp>
        <p:nvSpPr>
          <p:cNvPr id="3" name="Date Placeholder 2"/>
          <p:cNvSpPr>
            <a:spLocks noGrp="1"/>
          </p:cNvSpPr>
          <p:nvPr>
            <p:ph type="dt" idx="1"/>
          </p:nvPr>
        </p:nvSpPr>
        <p:spPr>
          <a:xfrm>
            <a:off x="3276600" y="0"/>
            <a:ext cx="35798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Principles of Agricultural Science – Animal</a:t>
            </a:r>
          </a:p>
          <a:p>
            <a:r>
              <a:rPr lang="en-US" dirty="0" smtClean="0">
                <a:latin typeface="Arial" pitchFamily="34" charset="0"/>
                <a:cs typeface="Arial" pitchFamily="34" charset="0"/>
              </a:rPr>
              <a:t>    Unit 6 – Lesson 6.3 The Pathway to Production</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Stages of Reproduction</a:t>
            </a:r>
            <a:endParaRPr lang="en-US" dirty="0"/>
          </a:p>
        </p:txBody>
      </p:sp>
      <p:sp>
        <p:nvSpPr>
          <p:cNvPr id="7" name="Date Placeholder 6"/>
          <p:cNvSpPr>
            <a:spLocks noGrp="1"/>
          </p:cNvSpPr>
          <p:nvPr>
            <p:ph type="dt" idx="13"/>
          </p:nvPr>
        </p:nvSpPr>
        <p:spPr>
          <a:xfrm>
            <a:off x="3352800" y="0"/>
            <a:ext cx="3503613" cy="457200"/>
          </a:xfrm>
        </p:spPr>
        <p:txBody>
          <a:bodyPr/>
          <a:lstStyle/>
          <a:p>
            <a:r>
              <a:rPr lang="en-US" dirty="0" smtClean="0">
                <a:latin typeface="Arial" pitchFamily="34" charset="0"/>
                <a:cs typeface="Arial" pitchFamily="34" charset="0"/>
              </a:rPr>
              <a:t>Principles of Agricultural Science – Animal      Unit 6 – Lesson 6.3 The Pathway to Production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37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3796" name="Rectangle 6"/>
          <p:cNvSpPr>
            <a:spLocks noGrp="1" noChangeArrowheads="1"/>
          </p:cNvSpPr>
          <p:nvPr>
            <p:ph type="ftr" sz="quarter" idx="4"/>
          </p:nvPr>
        </p:nvSpPr>
        <p:spPr>
          <a:xfrm>
            <a:off x="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37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94BE1063-8F16-4C8D-8514-A89832FF185B}" type="slidenum">
              <a:rPr lang="en-US" altLang="en-US" sz="1200"/>
              <a:pPr eaLnBrk="1" hangingPunct="1"/>
              <a:t>10</a:t>
            </a:fld>
            <a:endParaRPr lang="en-US" altLang="en-US" sz="1200"/>
          </a:p>
        </p:txBody>
      </p:sp>
      <p:sp>
        <p:nvSpPr>
          <p:cNvPr id="33798" name="Rectangle 2"/>
          <p:cNvSpPr>
            <a:spLocks noGrp="1" noRot="1" noChangeAspect="1" noChangeArrowheads="1" noTextEdit="1"/>
          </p:cNvSpPr>
          <p:nvPr>
            <p:ph type="sldImg"/>
          </p:nvPr>
        </p:nvSpPr>
        <p:spPr>
          <a:ln/>
        </p:spPr>
      </p:sp>
      <p:sp>
        <p:nvSpPr>
          <p:cNvPr id="337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Parturition is the term for giving birth in animals. The specific term varies by species, such as foaling in horses, whelping in dogs, and farrowing in hogs.</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signs of parturition are considered Stage 1 of parturition.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following eight slides are of a cow calving. This process took about 30 minutes from the front feet and head showing until the calf stood up. </a:t>
            </a:r>
          </a:p>
        </p:txBody>
      </p:sp>
    </p:spTree>
    <p:extLst>
      <p:ext uri="{BB962C8B-B14F-4D97-AF65-F5344CB8AC3E}">
        <p14:creationId xmlns:p14="http://schemas.microsoft.com/office/powerpoint/2010/main" val="3523645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48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4820"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48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39BA144-9432-4CED-A64F-B48452690D83}" type="slidenum">
              <a:rPr lang="en-US" altLang="en-US" sz="1200"/>
              <a:pPr eaLnBrk="1" hangingPunct="1"/>
              <a:t>11</a:t>
            </a:fld>
            <a:endParaRPr lang="en-US" altLang="en-US" sz="1200"/>
          </a:p>
        </p:txBody>
      </p:sp>
      <p:sp>
        <p:nvSpPr>
          <p:cNvPr id="34822" name="Rectangle 2"/>
          <p:cNvSpPr>
            <a:spLocks noGrp="1" noRot="1" noChangeAspect="1" noChangeArrowheads="1" noTextEdit="1"/>
          </p:cNvSpPr>
          <p:nvPr>
            <p:ph type="sldImg"/>
          </p:nvPr>
        </p:nvSpPr>
        <p:spPr>
          <a:ln/>
        </p:spPr>
      </p:sp>
      <p:sp>
        <p:nvSpPr>
          <p:cNvPr id="348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Stage 2 of parturition is active labor when the uterus has strong contractions and the fetus is expelled.</a:t>
            </a:r>
          </a:p>
          <a:p>
            <a:pPr eaLnBrk="1" hangingPunct="1"/>
            <a:endParaRPr lang="en-US" altLang="en-US" smtClean="0">
              <a:latin typeface="Arial" panose="020B0604020202020204" pitchFamily="34" charset="0"/>
            </a:endParaRPr>
          </a:p>
          <a:p>
            <a:pPr eaLnBrk="1" hangingPunct="1"/>
            <a:r>
              <a:rPr lang="en-US" altLang="en-US" i="1" smtClean="0">
                <a:latin typeface="Arial" panose="020B0604020202020204" pitchFamily="34" charset="0"/>
              </a:rPr>
              <a:t>Photographs courtesy of Arlene Kovash, Pedee, Oregon.</a:t>
            </a:r>
          </a:p>
        </p:txBody>
      </p:sp>
    </p:spTree>
    <p:extLst>
      <p:ext uri="{BB962C8B-B14F-4D97-AF65-F5344CB8AC3E}">
        <p14:creationId xmlns:p14="http://schemas.microsoft.com/office/powerpoint/2010/main" val="2165057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58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5844"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58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E332DCB-7506-498F-A91B-E3E128C45560}" type="slidenum">
              <a:rPr lang="en-US" altLang="en-US" sz="1200"/>
              <a:pPr eaLnBrk="1" hangingPunct="1"/>
              <a:t>12</a:t>
            </a:fld>
            <a:endParaRPr lang="en-US" altLang="en-US" sz="1200"/>
          </a:p>
        </p:txBody>
      </p:sp>
      <p:sp>
        <p:nvSpPr>
          <p:cNvPr id="35846" name="Rectangle 2"/>
          <p:cNvSpPr>
            <a:spLocks noGrp="1" noRot="1" noChangeAspect="1" noChangeArrowheads="1" noTextEdit="1"/>
          </p:cNvSpPr>
          <p:nvPr>
            <p:ph type="sldImg"/>
          </p:nvPr>
        </p:nvSpPr>
        <p:spPr>
          <a:ln/>
        </p:spPr>
      </p:sp>
      <p:sp>
        <p:nvSpPr>
          <p:cNvPr id="358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92756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68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6868" name="Rectangle 6"/>
          <p:cNvSpPr>
            <a:spLocks noGrp="1" noChangeArrowheads="1"/>
          </p:cNvSpPr>
          <p:nvPr>
            <p:ph type="ftr" sz="quarter" idx="4"/>
          </p:nvPr>
        </p:nvSpPr>
        <p:spPr>
          <a:xfrm>
            <a:off x="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68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44908686-A317-457E-B2CC-6D89C6A0F1E9}" type="slidenum">
              <a:rPr lang="en-US" altLang="en-US" sz="1200"/>
              <a:pPr eaLnBrk="1" hangingPunct="1"/>
              <a:t>13</a:t>
            </a:fld>
            <a:endParaRPr lang="en-US" altLang="en-US" sz="1200"/>
          </a:p>
        </p:txBody>
      </p:sp>
      <p:sp>
        <p:nvSpPr>
          <p:cNvPr id="36870" name="Rectangle 2"/>
          <p:cNvSpPr>
            <a:spLocks noGrp="1" noRot="1" noChangeAspect="1" noChangeArrowheads="1" noTextEdit="1"/>
          </p:cNvSpPr>
          <p:nvPr>
            <p:ph type="sldImg"/>
          </p:nvPr>
        </p:nvSpPr>
        <p:spPr>
          <a:ln/>
        </p:spPr>
      </p:sp>
      <p:sp>
        <p:nvSpPr>
          <p:cNvPr id="368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392232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789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7892"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78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614E3B8D-DE7C-4F62-9A17-5509CDC138B2}" type="slidenum">
              <a:rPr lang="en-US" altLang="en-US" sz="1200"/>
              <a:pPr eaLnBrk="1" hangingPunct="1"/>
              <a:t>14</a:t>
            </a:fld>
            <a:endParaRPr lang="en-US" altLang="en-US" sz="1200"/>
          </a:p>
        </p:txBody>
      </p:sp>
      <p:sp>
        <p:nvSpPr>
          <p:cNvPr id="37894" name="Rectangle 2"/>
          <p:cNvSpPr>
            <a:spLocks noGrp="1" noRot="1" noChangeAspect="1" noChangeArrowheads="1" noTextEdit="1"/>
          </p:cNvSpPr>
          <p:nvPr>
            <p:ph type="sldImg"/>
          </p:nvPr>
        </p:nvSpPr>
        <p:spPr>
          <a:ln/>
        </p:spPr>
      </p:sp>
      <p:sp>
        <p:nvSpPr>
          <p:cNvPr id="378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After the calf is born, the cow enters stage three of parturition where the placental membranes are expelled.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mother cow will lick the calf dry to warm it and to develop a bond with the calf.</a:t>
            </a:r>
          </a:p>
        </p:txBody>
      </p:sp>
    </p:spTree>
    <p:extLst>
      <p:ext uri="{BB962C8B-B14F-4D97-AF65-F5344CB8AC3E}">
        <p14:creationId xmlns:p14="http://schemas.microsoft.com/office/powerpoint/2010/main" val="1816144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89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8916" name="Rectangle 6"/>
          <p:cNvSpPr>
            <a:spLocks noGrp="1" noChangeArrowheads="1"/>
          </p:cNvSpPr>
          <p:nvPr>
            <p:ph type="ftr" sz="quarter" idx="4"/>
          </p:nvPr>
        </p:nvSpPr>
        <p:spPr>
          <a:xfrm>
            <a:off x="1524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89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16275091-6E51-4C3B-AD6B-DDCBBE757A79}" type="slidenum">
              <a:rPr lang="en-US" altLang="en-US" sz="1200"/>
              <a:pPr eaLnBrk="1" hangingPunct="1"/>
              <a:t>15</a:t>
            </a:fld>
            <a:endParaRPr lang="en-US" altLang="en-US" sz="1200"/>
          </a:p>
        </p:txBody>
      </p:sp>
      <p:sp>
        <p:nvSpPr>
          <p:cNvPr id="3891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792781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99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9940"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99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C904599-7486-484A-89E6-06918BFCF6D5}" type="slidenum">
              <a:rPr lang="en-US" altLang="en-US" sz="1200"/>
              <a:pPr eaLnBrk="1" hangingPunct="1"/>
              <a:t>16</a:t>
            </a:fld>
            <a:endParaRPr lang="en-US" altLang="en-US" sz="120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Shortly after birth, the calf struggles to stand. </a:t>
            </a:r>
          </a:p>
        </p:txBody>
      </p:sp>
    </p:spTree>
    <p:extLst>
      <p:ext uri="{BB962C8B-B14F-4D97-AF65-F5344CB8AC3E}">
        <p14:creationId xmlns:p14="http://schemas.microsoft.com/office/powerpoint/2010/main" val="1769400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409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40964"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409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07DC7D2-93F0-4494-9C50-A8150B63F834}" type="slidenum">
              <a:rPr lang="en-US" altLang="en-US" sz="1200"/>
              <a:pPr eaLnBrk="1" hangingPunct="1"/>
              <a:t>17</a:t>
            </a:fld>
            <a:endParaRPr lang="en-US" altLang="en-US" sz="120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849287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4198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41988" name="Rectangle 6"/>
          <p:cNvSpPr>
            <a:spLocks noGrp="1" noChangeArrowheads="1"/>
          </p:cNvSpPr>
          <p:nvPr>
            <p:ph type="ftr" sz="quarter" idx="4"/>
          </p:nvPr>
        </p:nvSpPr>
        <p:spPr>
          <a:xfrm>
            <a:off x="0" y="8668386"/>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419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A53E792D-4946-439A-AF37-8DED08E4F033}" type="slidenum">
              <a:rPr lang="en-US" altLang="en-US" sz="1200"/>
              <a:pPr eaLnBrk="1" hangingPunct="1"/>
              <a:t>18</a:t>
            </a:fld>
            <a:endParaRPr lang="en-US" altLang="en-US" sz="1200"/>
          </a:p>
        </p:txBody>
      </p:sp>
      <p:sp>
        <p:nvSpPr>
          <p:cNvPr id="41990" name="Rectangle 2"/>
          <p:cNvSpPr>
            <a:spLocks noGrp="1" noRot="1" noChangeAspect="1" noChangeArrowheads="1" noTextEdit="1"/>
          </p:cNvSpPr>
          <p:nvPr>
            <p:ph type="sldImg"/>
          </p:nvPr>
        </p:nvSpPr>
        <p:spPr>
          <a:ln/>
        </p:spPr>
      </p:sp>
      <p:sp>
        <p:nvSpPr>
          <p:cNvPr id="419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Within a couple of hours the calf is up, moving, and nursing.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cow enters the postpartum period or period between pregnancies. In cattle, it is ideal to rebreed the cow within 80 days to maintain a 12 month calving interval.</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99260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4301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43012" name="Rectangle 6"/>
          <p:cNvSpPr>
            <a:spLocks noGrp="1" noChangeArrowheads="1"/>
          </p:cNvSpPr>
          <p:nvPr>
            <p:ph type="ftr" sz="quarter" idx="4"/>
          </p:nvPr>
        </p:nvSpPr>
        <p:spPr>
          <a:xfrm>
            <a:off x="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430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CD8F3B29-F2AC-4394-A33A-D732ADBB8981}" type="slidenum">
              <a:rPr lang="en-US" altLang="en-US" sz="1200"/>
              <a:pPr eaLnBrk="1" hangingPunct="1"/>
              <a:t>19</a:t>
            </a:fld>
            <a:endParaRPr lang="en-US" altLang="en-US" sz="1200"/>
          </a:p>
        </p:txBody>
      </p:sp>
      <p:sp>
        <p:nvSpPr>
          <p:cNvPr id="43014" name="Rectangle 2"/>
          <p:cNvSpPr>
            <a:spLocks noGrp="1" noRot="1" noChangeAspect="1" noChangeArrowheads="1" noTextEdit="1"/>
          </p:cNvSpPr>
          <p:nvPr>
            <p:ph type="sldImg"/>
          </p:nvPr>
        </p:nvSpPr>
        <p:spPr>
          <a:ln/>
        </p:spPr>
      </p:sp>
      <p:sp>
        <p:nvSpPr>
          <p:cNvPr id="430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After birth, the mother remains the main nutritional source of the young. Her milk production increases as the young grow until the offspring begin a normal diet. At this point, the young may be weaned or removed from nursing.</a:t>
            </a:r>
          </a:p>
        </p:txBody>
      </p:sp>
    </p:spTree>
    <p:extLst>
      <p:ext uri="{BB962C8B-B14F-4D97-AF65-F5344CB8AC3E}">
        <p14:creationId xmlns:p14="http://schemas.microsoft.com/office/powerpoint/2010/main" val="239018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Stages of Reproduction</a:t>
            </a:r>
            <a:endParaRPr lang="en-US" dirty="0"/>
          </a:p>
        </p:txBody>
      </p:sp>
      <p:sp>
        <p:nvSpPr>
          <p:cNvPr id="7" name="Date Placeholder 6"/>
          <p:cNvSpPr>
            <a:spLocks noGrp="1"/>
          </p:cNvSpPr>
          <p:nvPr>
            <p:ph type="dt" idx="13"/>
          </p:nvPr>
        </p:nvSpPr>
        <p:spPr>
          <a:xfrm>
            <a:off x="3429000" y="0"/>
            <a:ext cx="3427413" cy="457200"/>
          </a:xfrm>
        </p:spPr>
        <p:txBody>
          <a:bodyPr/>
          <a:lstStyle/>
          <a:p>
            <a:r>
              <a:rPr lang="en-US" dirty="0" smtClean="0">
                <a:latin typeface="Arial" pitchFamily="34" charset="0"/>
                <a:cs typeface="Arial" pitchFamily="34" charset="0"/>
              </a:rPr>
              <a:t>Principles of Agricultural Science – Animal     </a:t>
            </a:r>
            <a:r>
              <a:rPr lang="en-US" dirty="0">
                <a:latin typeface="Arial" pitchFamily="34" charset="0"/>
                <a:cs typeface="Arial" pitchFamily="34" charset="0"/>
              </a:rPr>
              <a:t>Unit </a:t>
            </a:r>
            <a:r>
              <a:rPr lang="en-US" dirty="0" smtClean="0">
                <a:latin typeface="Arial" pitchFamily="34" charset="0"/>
                <a:cs typeface="Arial" pitchFamily="34" charset="0"/>
              </a:rPr>
              <a:t>6 – Lesson </a:t>
            </a:r>
            <a:r>
              <a:rPr lang="en-US" dirty="0">
                <a:latin typeface="Arial" pitchFamily="34" charset="0"/>
                <a:cs typeface="Arial" pitchFamily="34" charset="0"/>
              </a:rPr>
              <a:t>6.3 The Pathway to Production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20</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Stages of Reproduction</a:t>
            </a:r>
            <a:endParaRPr lang="en-US" dirty="0"/>
          </a:p>
        </p:txBody>
      </p:sp>
      <p:sp>
        <p:nvSpPr>
          <p:cNvPr id="7" name="Date Placeholder 6"/>
          <p:cNvSpPr>
            <a:spLocks noGrp="1"/>
          </p:cNvSpPr>
          <p:nvPr>
            <p:ph type="dt" idx="13"/>
          </p:nvPr>
        </p:nvSpPr>
        <p:spPr>
          <a:xfrm>
            <a:off x="3429000" y="0"/>
            <a:ext cx="3427413" cy="457200"/>
          </a:xfrm>
        </p:spPr>
        <p:txBody>
          <a:bodyPr/>
          <a:lstStyle/>
          <a:p>
            <a:r>
              <a:rPr lang="en-US" dirty="0" smtClean="0">
                <a:latin typeface="Arial" pitchFamily="34" charset="0"/>
                <a:cs typeface="Arial" pitchFamily="34" charset="0"/>
              </a:rPr>
              <a:t>Principles of Agricultural Science – Animal     </a:t>
            </a:r>
            <a:r>
              <a:rPr lang="en-US" dirty="0">
                <a:latin typeface="Arial" pitchFamily="34" charset="0"/>
                <a:cs typeface="Arial" pitchFamily="34" charset="0"/>
              </a:rPr>
              <a:t>Unit 6– Lesson 6.3 The Pathway to Production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2662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26628" name="Rectangle 6"/>
          <p:cNvSpPr>
            <a:spLocks noGrp="1" noChangeArrowheads="1"/>
          </p:cNvSpPr>
          <p:nvPr>
            <p:ph type="ftr" sz="quarter" idx="4"/>
          </p:nvPr>
        </p:nvSpPr>
        <p:spPr>
          <a:xfrm>
            <a:off x="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266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10FF85DB-4027-4F48-8418-508C4A4E7E50}" type="slidenum">
              <a:rPr lang="en-US" altLang="en-US" sz="1200"/>
              <a:pPr eaLnBrk="1" hangingPunct="1"/>
              <a:t>3</a:t>
            </a:fld>
            <a:endParaRPr lang="en-US" altLang="en-US" sz="1200"/>
          </a:p>
        </p:txBody>
      </p:sp>
      <p:sp>
        <p:nvSpPr>
          <p:cNvPr id="26630" name="Rectangle 2"/>
          <p:cNvSpPr>
            <a:spLocks noGrp="1" noRot="1" noChangeAspect="1" noChangeArrowheads="1" noTextEdit="1"/>
          </p:cNvSpPr>
          <p:nvPr>
            <p:ph type="sldImg"/>
          </p:nvPr>
        </p:nvSpPr>
        <p:spPr>
          <a:ln/>
        </p:spPr>
      </p:sp>
      <p:sp>
        <p:nvSpPr>
          <p:cNvPr id="266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Before animals become sexually mature or capable of reproduction, they must undergo puberty. The age and signs of puberty vary among species, but are primarily dependent on age and weight.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044812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2765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27652" name="Rectangle 6"/>
          <p:cNvSpPr>
            <a:spLocks noGrp="1" noChangeArrowheads="1"/>
          </p:cNvSpPr>
          <p:nvPr>
            <p:ph type="ftr" sz="quarter" idx="4"/>
          </p:nvPr>
        </p:nvSpPr>
        <p:spPr>
          <a:xfrm>
            <a:off x="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276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806C1885-3F54-4DDD-A69E-2C23817FE64A}" type="slidenum">
              <a:rPr lang="en-US" altLang="en-US" sz="1200"/>
              <a:pPr eaLnBrk="1" hangingPunct="1"/>
              <a:t>4</a:t>
            </a:fld>
            <a:endParaRPr lang="en-US" altLang="en-US" sz="1200"/>
          </a:p>
        </p:txBody>
      </p:sp>
      <p:sp>
        <p:nvSpPr>
          <p:cNvPr id="27654" name="Rectangle 2"/>
          <p:cNvSpPr>
            <a:spLocks noGrp="1" noRot="1" noChangeAspect="1" noChangeArrowheads="1" noTextEdit="1"/>
          </p:cNvSpPr>
          <p:nvPr>
            <p:ph type="sldImg"/>
          </p:nvPr>
        </p:nvSpPr>
        <p:spPr>
          <a:ln/>
        </p:spPr>
      </p:sp>
      <p:sp>
        <p:nvSpPr>
          <p:cNvPr id="276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The control of the estrous cycle by hormones will be studied in greater depth in </a:t>
            </a:r>
            <a:r>
              <a:rPr lang="en-US" altLang="en-US" b="0" i="1" dirty="0" smtClean="0">
                <a:latin typeface="Arial" panose="020B0604020202020204" pitchFamily="34" charset="0"/>
              </a:rPr>
              <a:t>Activity 6.3.1 Hormones</a:t>
            </a:r>
            <a:r>
              <a:rPr lang="en-US" altLang="en-US" dirty="0" smtClean="0">
                <a:latin typeface="Arial" panose="020B0604020202020204" pitchFamily="34" charset="0"/>
              </a:rPr>
              <a:t>.</a:t>
            </a:r>
          </a:p>
        </p:txBody>
      </p:sp>
    </p:spTree>
    <p:extLst>
      <p:ext uri="{BB962C8B-B14F-4D97-AF65-F5344CB8AC3E}">
        <p14:creationId xmlns:p14="http://schemas.microsoft.com/office/powerpoint/2010/main" val="3148804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2867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28676"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286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4E2F85B2-90B5-4DB7-9212-0A2A13C9091A}" type="slidenum">
              <a:rPr lang="en-US" altLang="en-US" sz="1200"/>
              <a:pPr eaLnBrk="1" hangingPunct="1"/>
              <a:t>5</a:t>
            </a:fld>
            <a:endParaRPr lang="en-US" altLang="en-US" sz="1200"/>
          </a:p>
        </p:txBody>
      </p:sp>
      <p:sp>
        <p:nvSpPr>
          <p:cNvPr id="28678" name="Rectangle 2"/>
          <p:cNvSpPr>
            <a:spLocks noGrp="1" noRot="1" noChangeAspect="1" noChangeArrowheads="1" noTextEdit="1"/>
          </p:cNvSpPr>
          <p:nvPr>
            <p:ph type="sldImg"/>
          </p:nvPr>
        </p:nvSpPr>
        <p:spPr>
          <a:ln/>
        </p:spPr>
      </p:sp>
      <p:sp>
        <p:nvSpPr>
          <p:cNvPr id="286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Animals that have several heat cycles in a year are considered polyestrous. Some animals, such as cattle, cats, and pigs, cycle throughout the year and can be bred year round.</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Animals that only breed within specific seasons are considered seasonal breeders. Their cycle is typically dependent on day length or photoperiod. Short day breeders, such as sheep and goats, cycle in the fall or winter. Long day breeders, such as horses, need more hours of daylight and cycle in the spring and summer months.</a:t>
            </a:r>
          </a:p>
        </p:txBody>
      </p:sp>
    </p:spTree>
    <p:extLst>
      <p:ext uri="{BB962C8B-B14F-4D97-AF65-F5344CB8AC3E}">
        <p14:creationId xmlns:p14="http://schemas.microsoft.com/office/powerpoint/2010/main" val="680670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296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29700" name="Rectangle 6"/>
          <p:cNvSpPr>
            <a:spLocks noGrp="1" noChangeArrowheads="1"/>
          </p:cNvSpPr>
          <p:nvPr>
            <p:ph type="ftr" sz="quarter" idx="4"/>
          </p:nvPr>
        </p:nvSpPr>
        <p:spPr>
          <a:xfrm>
            <a:off x="1524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297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A7D2B3B0-CA33-4837-96BA-73C749B4DD6C}" type="slidenum">
              <a:rPr lang="en-US" altLang="en-US" sz="1200"/>
              <a:pPr eaLnBrk="1" hangingPunct="1"/>
              <a:t>6</a:t>
            </a:fld>
            <a:endParaRPr lang="en-US" altLang="en-US" sz="1200"/>
          </a:p>
        </p:txBody>
      </p:sp>
      <p:sp>
        <p:nvSpPr>
          <p:cNvPr id="29702" name="Rectangle 2"/>
          <p:cNvSpPr>
            <a:spLocks noGrp="1" noRot="1" noChangeAspect="1" noChangeArrowheads="1" noTextEdit="1"/>
          </p:cNvSpPr>
          <p:nvPr>
            <p:ph type="sldImg"/>
          </p:nvPr>
        </p:nvSpPr>
        <p:spPr>
          <a:ln/>
        </p:spPr>
      </p:sp>
      <p:sp>
        <p:nvSpPr>
          <p:cNvPr id="297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Certain breeds of dogs come into heat only once or twice a year. Breeders must be very careful to catch the animal in estrus.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Animals, such as the rabbit, are in nearly constant estrus and available to breed at any time. This allows for very quick population growth.</a:t>
            </a:r>
          </a:p>
        </p:txBody>
      </p:sp>
    </p:spTree>
    <p:extLst>
      <p:ext uri="{BB962C8B-B14F-4D97-AF65-F5344CB8AC3E}">
        <p14:creationId xmlns:p14="http://schemas.microsoft.com/office/powerpoint/2010/main" val="343364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07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0724" name="Rectangle 6"/>
          <p:cNvSpPr>
            <a:spLocks noGrp="1" noChangeArrowheads="1"/>
          </p:cNvSpPr>
          <p:nvPr>
            <p:ph type="ftr" sz="quarter" idx="4"/>
          </p:nvPr>
        </p:nvSpPr>
        <p:spPr>
          <a:xfrm>
            <a:off x="3048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07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BA277E9D-A1D3-413F-963B-F7F461E1ADE4}" type="slidenum">
              <a:rPr lang="en-US" altLang="en-US" sz="1200"/>
              <a:pPr eaLnBrk="1" hangingPunct="1"/>
              <a:t>7</a:t>
            </a:fld>
            <a:endParaRPr lang="en-US" altLang="en-US" sz="1200"/>
          </a:p>
        </p:txBody>
      </p:sp>
      <p:sp>
        <p:nvSpPr>
          <p:cNvPr id="30726" name="Rectangle 2"/>
          <p:cNvSpPr>
            <a:spLocks noGrp="1" noRot="1" noChangeAspect="1" noChangeArrowheads="1" noTextEdit="1"/>
          </p:cNvSpPr>
          <p:nvPr>
            <p:ph type="sldImg"/>
          </p:nvPr>
        </p:nvSpPr>
        <p:spPr>
          <a:ln/>
        </p:spPr>
      </p:sp>
      <p:sp>
        <p:nvSpPr>
          <p:cNvPr id="307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Estrus is the period of time when the female is receptive to the male. There may be visible signs of estrus to assist producers in managing breeding and artificial insemination.</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483150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174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1748" name="Rectangle 6"/>
          <p:cNvSpPr>
            <a:spLocks noGrp="1" noChangeArrowheads="1"/>
          </p:cNvSpPr>
          <p:nvPr>
            <p:ph type="ftr" sz="quarter" idx="4"/>
          </p:nvPr>
        </p:nvSpPr>
        <p:spPr>
          <a:xfrm>
            <a:off x="15240" y="8685213"/>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17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AC9ADB3B-C778-4F7A-BC23-BD0C602D9A2D}" type="slidenum">
              <a:rPr lang="en-US" altLang="en-US" sz="1200"/>
              <a:pPr eaLnBrk="1" hangingPunct="1"/>
              <a:t>8</a:t>
            </a:fld>
            <a:endParaRPr lang="en-US" altLang="en-US" sz="1200"/>
          </a:p>
        </p:txBody>
      </p:sp>
      <p:sp>
        <p:nvSpPr>
          <p:cNvPr id="31750" name="Rectangle 2"/>
          <p:cNvSpPr>
            <a:spLocks noGrp="1" noRot="1" noChangeAspect="1" noChangeArrowheads="1" noTextEdit="1"/>
          </p:cNvSpPr>
          <p:nvPr>
            <p:ph type="sldImg"/>
          </p:nvPr>
        </p:nvSpPr>
        <p:spPr>
          <a:ln/>
        </p:spPr>
      </p:sp>
      <p:sp>
        <p:nvSpPr>
          <p:cNvPr id="317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estrous cycle of most mammalian species differs from the menstrual cycle of humans and other primates.</a:t>
            </a:r>
          </a:p>
        </p:txBody>
      </p:sp>
    </p:spTree>
    <p:extLst>
      <p:ext uri="{BB962C8B-B14F-4D97-AF65-F5344CB8AC3E}">
        <p14:creationId xmlns:p14="http://schemas.microsoft.com/office/powerpoint/2010/main" val="427381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smtClean="0"/>
              <a:t>Stages of Reproduction</a:t>
            </a:r>
          </a:p>
        </p:txBody>
      </p:sp>
      <p:sp>
        <p:nvSpPr>
          <p:cNvPr id="3277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r>
              <a:rPr lang="en-US" altLang="en-US" sz="1200" dirty="0" smtClean="0"/>
              <a:t>Principles of Agricultural Science – Animal</a:t>
            </a:r>
          </a:p>
          <a:p>
            <a:pPr eaLnBrk="1" hangingPunct="1"/>
            <a:r>
              <a:rPr lang="en-US" altLang="en-US" sz="1200" dirty="0" smtClean="0"/>
              <a:t>Unit 6 – Lesson 6.3 The Pathway to Production</a:t>
            </a:r>
          </a:p>
        </p:txBody>
      </p:sp>
      <p:sp>
        <p:nvSpPr>
          <p:cNvPr id="32772" name="Rectangle 6"/>
          <p:cNvSpPr>
            <a:spLocks noGrp="1" noChangeArrowheads="1"/>
          </p:cNvSpPr>
          <p:nvPr>
            <p:ph type="ftr" sz="quarter" idx="4"/>
          </p:nvPr>
        </p:nvSpPr>
        <p:spPr>
          <a:xfrm>
            <a:off x="0" y="8686800"/>
            <a:ext cx="3276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lvl="0" defTabSz="914400" eaLnBrk="1" hangingPunct="1"/>
            <a:r>
              <a:rPr lang="en-US" sz="1200" dirty="0">
                <a:solidFill>
                  <a:prstClr val="black"/>
                </a:solidFill>
                <a:cs typeface="Arial" pitchFamily="34" charset="0"/>
              </a:rPr>
              <a:t>Curriculum for Agricultural Science Education Copyright 2015</a:t>
            </a:r>
          </a:p>
        </p:txBody>
      </p:sp>
      <p:sp>
        <p:nvSpPr>
          <p:cNvPr id="327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600">
                <a:solidFill>
                  <a:schemeClr val="tx1"/>
                </a:solidFill>
                <a:latin typeface="Arial" panose="020B0604020202020204" pitchFamily="34" charset="0"/>
              </a:defRPr>
            </a:lvl1pPr>
            <a:lvl2pPr marL="742950" indent="-285750" defTabSz="933450" eaLnBrk="0" hangingPunct="0">
              <a:defRPr sz="1600">
                <a:solidFill>
                  <a:schemeClr val="tx1"/>
                </a:solidFill>
                <a:latin typeface="Arial" panose="020B0604020202020204" pitchFamily="34" charset="0"/>
              </a:defRPr>
            </a:lvl2pPr>
            <a:lvl3pPr marL="1143000" indent="-228600" defTabSz="933450" eaLnBrk="0" hangingPunct="0">
              <a:defRPr sz="1600">
                <a:solidFill>
                  <a:schemeClr val="tx1"/>
                </a:solidFill>
                <a:latin typeface="Arial" panose="020B0604020202020204" pitchFamily="34" charset="0"/>
              </a:defRPr>
            </a:lvl3pPr>
            <a:lvl4pPr marL="1600200" indent="-228600" defTabSz="933450" eaLnBrk="0" hangingPunct="0">
              <a:defRPr sz="1600">
                <a:solidFill>
                  <a:schemeClr val="tx1"/>
                </a:solidFill>
                <a:latin typeface="Arial" panose="020B0604020202020204" pitchFamily="34" charset="0"/>
              </a:defRPr>
            </a:lvl4pPr>
            <a:lvl5pPr marL="2057400" indent="-228600" defTabSz="933450" eaLnBrk="0" hangingPunct="0">
              <a:defRPr sz="1600">
                <a:solidFill>
                  <a:schemeClr val="tx1"/>
                </a:solidFill>
                <a:latin typeface="Arial" panose="020B0604020202020204" pitchFamily="34" charset="0"/>
              </a:defRPr>
            </a:lvl5pPr>
            <a:lvl6pPr marL="2514600" indent="-228600" defTabSz="933450" eaLnBrk="0" fontAlgn="base" hangingPunct="0">
              <a:spcBef>
                <a:spcPct val="0"/>
              </a:spcBef>
              <a:spcAft>
                <a:spcPct val="0"/>
              </a:spcAft>
              <a:defRPr sz="1600">
                <a:solidFill>
                  <a:schemeClr val="tx1"/>
                </a:solidFill>
                <a:latin typeface="Arial" panose="020B0604020202020204" pitchFamily="34" charset="0"/>
              </a:defRPr>
            </a:lvl6pPr>
            <a:lvl7pPr marL="2971800" indent="-228600" defTabSz="933450" eaLnBrk="0" fontAlgn="base" hangingPunct="0">
              <a:spcBef>
                <a:spcPct val="0"/>
              </a:spcBef>
              <a:spcAft>
                <a:spcPct val="0"/>
              </a:spcAft>
              <a:defRPr sz="1600">
                <a:solidFill>
                  <a:schemeClr val="tx1"/>
                </a:solidFill>
                <a:latin typeface="Arial" panose="020B0604020202020204" pitchFamily="34" charset="0"/>
              </a:defRPr>
            </a:lvl7pPr>
            <a:lvl8pPr marL="3429000" indent="-228600" defTabSz="933450" eaLnBrk="0" fontAlgn="base" hangingPunct="0">
              <a:spcBef>
                <a:spcPct val="0"/>
              </a:spcBef>
              <a:spcAft>
                <a:spcPct val="0"/>
              </a:spcAft>
              <a:defRPr sz="1600">
                <a:solidFill>
                  <a:schemeClr val="tx1"/>
                </a:solidFill>
                <a:latin typeface="Arial" panose="020B0604020202020204" pitchFamily="34" charset="0"/>
              </a:defRPr>
            </a:lvl8pPr>
            <a:lvl9pPr marL="3886200" indent="-228600" defTabSz="93345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32BB298D-7900-46AF-A953-8458905F58E7}" type="slidenum">
              <a:rPr lang="en-US" altLang="en-US" sz="1200"/>
              <a:pPr eaLnBrk="1" hangingPunct="1"/>
              <a:t>9</a:t>
            </a:fld>
            <a:endParaRPr lang="en-US" altLang="en-US" sz="1200"/>
          </a:p>
        </p:txBody>
      </p:sp>
      <p:sp>
        <p:nvSpPr>
          <p:cNvPr id="32774" name="Rectangle 2"/>
          <p:cNvSpPr>
            <a:spLocks noGrp="1" noRot="1" noChangeAspect="1" noChangeArrowheads="1" noTextEdit="1"/>
          </p:cNvSpPr>
          <p:nvPr>
            <p:ph type="sldImg"/>
          </p:nvPr>
        </p:nvSpPr>
        <p:spPr>
          <a:ln/>
        </p:spPr>
      </p:sp>
      <p:sp>
        <p:nvSpPr>
          <p:cNvPr id="327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Gestation is the duration of the pregnancy. The length varies greatly among species, particularly between litter bearing animals and animals that give birth to a single offspring.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average gestation period of the rabbit is 33 days, cats 62, dogs 65, pigs 114, sheep 150, cattle 285, and horses 336 days. The elephant’s gestation period is over 600 days or nearly two years.</a:t>
            </a:r>
          </a:p>
        </p:txBody>
      </p:sp>
    </p:spTree>
    <p:extLst>
      <p:ext uri="{BB962C8B-B14F-4D97-AF65-F5344CB8AC3E}">
        <p14:creationId xmlns:p14="http://schemas.microsoft.com/office/powerpoint/2010/main" val="1354775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6600"/>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Principles of Agricultural Science – Animal</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828800"/>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8800"/>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DD22D43-5EE1-400B-A508-1F2AB461D6DF}" type="slidenum">
              <a:rPr lang="en-US" altLang="en-US"/>
              <a:pPr/>
              <a:t>‹#›</a:t>
            </a:fld>
            <a:endParaRPr lang="en-US" altLang="en-US"/>
          </a:p>
        </p:txBody>
      </p:sp>
    </p:spTree>
    <p:extLst>
      <p:ext uri="{BB962C8B-B14F-4D97-AF65-F5344CB8AC3E}">
        <p14:creationId xmlns:p14="http://schemas.microsoft.com/office/powerpoint/2010/main" val="1250531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6600"/>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947DBD89-1CBA-46EF-9A8E-855A7A1C6B2C}" type="slidenum">
              <a:rPr lang="en-US" altLang="en-US" sz="1400"/>
              <a:pPr eaLnBrk="1" hangingPunct="1"/>
              <a:t>10</a:t>
            </a:fld>
            <a:endParaRPr lang="en-US" altLang="en-US" sz="1400"/>
          </a:p>
        </p:txBody>
      </p:sp>
      <p:sp>
        <p:nvSpPr>
          <p:cNvPr id="12291" name="Rectangle 2"/>
          <p:cNvSpPr>
            <a:spLocks noGrp="1" noChangeArrowheads="1"/>
          </p:cNvSpPr>
          <p:nvPr>
            <p:ph type="title"/>
          </p:nvPr>
        </p:nvSpPr>
        <p:spPr/>
        <p:txBody>
          <a:bodyPr/>
          <a:lstStyle/>
          <a:p>
            <a:pPr eaLnBrk="1" hangingPunct="1"/>
            <a:r>
              <a:rPr lang="en-US" altLang="en-US" sz="6000" smtClean="0"/>
              <a:t>Parturition</a:t>
            </a:r>
          </a:p>
        </p:txBody>
      </p:sp>
      <p:sp>
        <p:nvSpPr>
          <p:cNvPr id="12292" name="Rectangle 3"/>
          <p:cNvSpPr>
            <a:spLocks noGrp="1" noChangeArrowheads="1"/>
          </p:cNvSpPr>
          <p:nvPr>
            <p:ph type="body" idx="1"/>
          </p:nvPr>
        </p:nvSpPr>
        <p:spPr>
          <a:xfrm>
            <a:off x="457200" y="1828800"/>
            <a:ext cx="8229600" cy="4724400"/>
          </a:xfrm>
        </p:spPr>
        <p:txBody>
          <a:bodyPr/>
          <a:lstStyle/>
          <a:p>
            <a:pPr eaLnBrk="1" hangingPunct="1"/>
            <a:r>
              <a:rPr lang="en-US" altLang="en-US" sz="3600" smtClean="0"/>
              <a:t>The act of giving birth</a:t>
            </a:r>
          </a:p>
          <a:p>
            <a:pPr eaLnBrk="1" hangingPunct="1"/>
            <a:r>
              <a:rPr lang="en-US" altLang="en-US" sz="3600" smtClean="0"/>
              <a:t>Initiated by hormones released from fetus</a:t>
            </a:r>
          </a:p>
          <a:p>
            <a:pPr eaLnBrk="1" hangingPunct="1"/>
            <a:r>
              <a:rPr lang="en-US" altLang="en-US" sz="3600" smtClean="0"/>
              <a:t>Signs of parturition:</a:t>
            </a:r>
          </a:p>
          <a:p>
            <a:pPr lvl="1" eaLnBrk="1" hangingPunct="1"/>
            <a:r>
              <a:rPr lang="en-US" altLang="en-US" sz="3200" smtClean="0"/>
              <a:t>Restlessness</a:t>
            </a:r>
          </a:p>
          <a:p>
            <a:pPr lvl="1" eaLnBrk="1" hangingPunct="1"/>
            <a:r>
              <a:rPr lang="en-US" altLang="en-US" sz="3200" smtClean="0"/>
              <a:t>Swelling of vulva and udder</a:t>
            </a:r>
          </a:p>
          <a:p>
            <a:pPr lvl="1" eaLnBrk="1" hangingPunct="1"/>
            <a:r>
              <a:rPr lang="en-US" altLang="en-US" sz="3200" smtClean="0"/>
              <a:t>Uterine contractions</a:t>
            </a:r>
          </a:p>
        </p:txBody>
      </p:sp>
    </p:spTree>
    <p:extLst>
      <p:ext uri="{BB962C8B-B14F-4D97-AF65-F5344CB8AC3E}">
        <p14:creationId xmlns:p14="http://schemas.microsoft.com/office/powerpoint/2010/main" val="3384975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4EA7DFB8-C439-4272-A003-913D0621CE3C}" type="slidenum">
              <a:rPr lang="en-US" altLang="en-US" sz="1400"/>
              <a:pPr eaLnBrk="1" hangingPunct="1"/>
              <a:t>11</a:t>
            </a:fld>
            <a:endParaRPr lang="en-US" altLang="en-US" sz="1400"/>
          </a:p>
        </p:txBody>
      </p:sp>
      <p:sp>
        <p:nvSpPr>
          <p:cNvPr id="13315" name="Rectangle 2"/>
          <p:cNvSpPr>
            <a:spLocks noGrp="1" noChangeArrowheads="1"/>
          </p:cNvSpPr>
          <p:nvPr>
            <p:ph type="title"/>
          </p:nvPr>
        </p:nvSpPr>
        <p:spPr/>
        <p:txBody>
          <a:bodyPr/>
          <a:lstStyle/>
          <a:p>
            <a:pPr eaLnBrk="1" hangingPunct="1"/>
            <a:endParaRPr lang="en-US" altLang="en-US" smtClean="0"/>
          </a:p>
        </p:txBody>
      </p:sp>
      <p:sp>
        <p:nvSpPr>
          <p:cNvPr id="13316" name="Rectangle 3"/>
          <p:cNvSpPr>
            <a:spLocks noChangeArrowheads="1"/>
          </p:cNvSpPr>
          <p:nvPr/>
        </p:nvSpPr>
        <p:spPr bwMode="auto">
          <a:xfrm>
            <a:off x="2819400" y="2667000"/>
            <a:ext cx="540226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endParaRPr lang="en-US" altLang="en-US"/>
          </a:p>
        </p:txBody>
      </p:sp>
      <p:sp>
        <p:nvSpPr>
          <p:cNvPr id="13317" name="Rectangle 4"/>
          <p:cNvSpPr>
            <a:spLocks noChangeArrowheads="1"/>
          </p:cNvSpPr>
          <p:nvPr/>
        </p:nvSpPr>
        <p:spPr bwMode="auto">
          <a:xfrm>
            <a:off x="-923925" y="0"/>
            <a:ext cx="9144000"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endParaRPr lang="en-US" altLang="en-US"/>
          </a:p>
        </p:txBody>
      </p:sp>
      <p:sp>
        <p:nvSpPr>
          <p:cNvPr id="13318" name="Rectangle 5"/>
          <p:cNvSpPr>
            <a:spLocks noChangeArrowheads="1"/>
          </p:cNvSpPr>
          <p:nvPr/>
        </p:nvSpPr>
        <p:spPr bwMode="auto">
          <a:xfrm>
            <a:off x="-923925" y="0"/>
            <a:ext cx="9144000"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417" tIns="144417" rIns="144417" bIns="0">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endParaRPr lang="en-US" altLang="en-US"/>
          </a:p>
        </p:txBody>
      </p:sp>
      <p:sp>
        <p:nvSpPr>
          <p:cNvPr id="13319" name="Rectangle 6"/>
          <p:cNvSpPr>
            <a:spLocks noChangeArrowheads="1"/>
          </p:cNvSpPr>
          <p:nvPr/>
        </p:nvSpPr>
        <p:spPr bwMode="auto">
          <a:xfrm>
            <a:off x="-923925" y="0"/>
            <a:ext cx="9144000"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endParaRPr lang="en-US" altLang="en-US"/>
          </a:p>
        </p:txBody>
      </p:sp>
      <p:sp>
        <p:nvSpPr>
          <p:cNvPr id="13320" name="AutoShape 7" descr="GetAttachment"/>
          <p:cNvSpPr>
            <a:spLocks noChangeAspect="1" noChangeArrowheads="1"/>
          </p:cNvSpPr>
          <p:nvPr/>
        </p:nvSpPr>
        <p:spPr bwMode="auto">
          <a:xfrm>
            <a:off x="-923925" y="0"/>
            <a:ext cx="9144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endParaRPr lang="en-US" altLang="en-US"/>
          </a:p>
        </p:txBody>
      </p:sp>
      <p:pic>
        <p:nvPicPr>
          <p:cNvPr id="13321" name="Picture 8" descr="1"/>
          <p:cNvPicPr>
            <a:picLocks noChangeAspect="1" noChangeArrowheads="1"/>
          </p:cNvPicPr>
          <p:nvPr/>
        </p:nvPicPr>
        <p:blipFill>
          <a:blip r:embed="rId3">
            <a:extLst>
              <a:ext uri="{28A0092B-C50C-407E-A947-70E740481C1C}">
                <a14:useLocalDpi xmlns:a14="http://schemas.microsoft.com/office/drawing/2010/main" val="0"/>
              </a:ext>
            </a:extLst>
          </a:blip>
          <a:srcRect l="16667" t="17708" r="17708" b="16667"/>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6900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59A3CF7F-9D07-4764-86A1-FF20E6C89682}" type="slidenum">
              <a:rPr lang="en-US" altLang="en-US" sz="1400"/>
              <a:pPr eaLnBrk="1" hangingPunct="1"/>
              <a:t>12</a:t>
            </a:fld>
            <a:endParaRPr lang="en-US" altLang="en-US" sz="1400"/>
          </a:p>
        </p:txBody>
      </p:sp>
      <p:pic>
        <p:nvPicPr>
          <p:cNvPr id="14339" name="Picture 2" descr="2"/>
          <p:cNvPicPr>
            <a:picLocks noChangeAspect="1" noChangeArrowheads="1"/>
          </p:cNvPicPr>
          <p:nvPr/>
        </p:nvPicPr>
        <p:blipFill>
          <a:blip r:embed="rId3">
            <a:extLst>
              <a:ext uri="{28A0092B-C50C-407E-A947-70E740481C1C}">
                <a14:useLocalDpi xmlns:a14="http://schemas.microsoft.com/office/drawing/2010/main" val="0"/>
              </a:ext>
            </a:extLst>
          </a:blip>
          <a:srcRect l="12500" b="1250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284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C862B5B5-B201-4553-8AC2-07A33E3D4785}" type="slidenum">
              <a:rPr lang="en-US" altLang="en-US" sz="1400"/>
              <a:pPr eaLnBrk="1" hangingPunct="1"/>
              <a:t>13</a:t>
            </a:fld>
            <a:endParaRPr lang="en-US" altLang="en-US" sz="1400"/>
          </a:p>
        </p:txBody>
      </p:sp>
      <p:pic>
        <p:nvPicPr>
          <p:cNvPr id="15363" name="Picture 2"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6747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B8EAE96D-B24F-4710-B8E3-EA1A89FA097A}" type="slidenum">
              <a:rPr lang="en-US" altLang="en-US" sz="1400"/>
              <a:pPr eaLnBrk="1" hangingPunct="1"/>
              <a:t>14</a:t>
            </a:fld>
            <a:endParaRPr lang="en-US" altLang="en-US" sz="1400"/>
          </a:p>
        </p:txBody>
      </p:sp>
      <p:pic>
        <p:nvPicPr>
          <p:cNvPr id="16387" name="Picture 2" descr="4"/>
          <p:cNvPicPr>
            <a:picLocks noChangeAspect="1" noChangeArrowheads="1"/>
          </p:cNvPicPr>
          <p:nvPr/>
        </p:nvPicPr>
        <p:blipFill>
          <a:blip r:embed="rId3">
            <a:extLst>
              <a:ext uri="{28A0092B-C50C-407E-A947-70E740481C1C}">
                <a14:useLocalDpi xmlns:a14="http://schemas.microsoft.com/office/drawing/2010/main" val="0"/>
              </a:ext>
            </a:extLst>
          </a:blip>
          <a:srcRect l="11667" t="6667" r="6667" b="11667"/>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4928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6B7CDCC-8CC6-49C0-BEFA-34DF5311CA64}" type="slidenum">
              <a:rPr lang="en-US" altLang="en-US" sz="1400"/>
              <a:pPr eaLnBrk="1" hangingPunct="1"/>
              <a:t>15</a:t>
            </a:fld>
            <a:endParaRPr lang="en-US" altLang="en-US" sz="1400"/>
          </a:p>
        </p:txBody>
      </p:sp>
      <p:pic>
        <p:nvPicPr>
          <p:cNvPr id="17411" name="Picture 2" descr="5"/>
          <p:cNvPicPr>
            <a:picLocks noChangeAspect="1" noChangeArrowheads="1"/>
          </p:cNvPicPr>
          <p:nvPr/>
        </p:nvPicPr>
        <p:blipFill>
          <a:blip r:embed="rId3">
            <a:extLst>
              <a:ext uri="{28A0092B-C50C-407E-A947-70E740481C1C}">
                <a14:useLocalDpi xmlns:a14="http://schemas.microsoft.com/office/drawing/2010/main" val="0"/>
              </a:ext>
            </a:extLst>
          </a:blip>
          <a:srcRect l="5833" t="13322" r="13333" b="5838"/>
          <a:stretch>
            <a:fillRect/>
          </a:stretch>
        </p:blipFill>
        <p:spPr bwMode="auto">
          <a:xfrm>
            <a:off x="0" y="1588"/>
            <a:ext cx="9144000" cy="685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031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74769E44-59AD-4CBF-893E-5C36368B625B}" type="slidenum">
              <a:rPr lang="en-US" altLang="en-US" sz="1400"/>
              <a:pPr eaLnBrk="1" hangingPunct="1"/>
              <a:t>16</a:t>
            </a:fld>
            <a:endParaRPr lang="en-US" altLang="en-US" sz="1400"/>
          </a:p>
        </p:txBody>
      </p:sp>
      <p:pic>
        <p:nvPicPr>
          <p:cNvPr id="18435" name="Picture 2" descr="6"/>
          <p:cNvPicPr>
            <a:picLocks noChangeAspect="1" noChangeArrowheads="1"/>
          </p:cNvPicPr>
          <p:nvPr/>
        </p:nvPicPr>
        <p:blipFill>
          <a:blip r:embed="rId3">
            <a:extLst>
              <a:ext uri="{28A0092B-C50C-407E-A947-70E740481C1C}">
                <a14:useLocalDpi xmlns:a14="http://schemas.microsoft.com/office/drawing/2010/main" val="0"/>
              </a:ext>
            </a:extLst>
          </a:blip>
          <a:srcRect l="6667" t="15825" r="15834" b="6673"/>
          <a:stretch>
            <a:fillRect/>
          </a:stretch>
        </p:blipFill>
        <p:spPr bwMode="auto">
          <a:xfrm>
            <a:off x="0" y="6350"/>
            <a:ext cx="9144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766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85993A27-37E5-427E-AACF-0B5834E11B26}" type="slidenum">
              <a:rPr lang="en-US" altLang="en-US" sz="1400"/>
              <a:pPr eaLnBrk="1" hangingPunct="1"/>
              <a:t>17</a:t>
            </a:fld>
            <a:endParaRPr lang="en-US" altLang="en-US" sz="1400"/>
          </a:p>
        </p:txBody>
      </p:sp>
      <p:pic>
        <p:nvPicPr>
          <p:cNvPr id="19459" name="Picture 2" descr="7"/>
          <p:cNvPicPr>
            <a:picLocks noChangeAspect="1" noChangeArrowheads="1"/>
          </p:cNvPicPr>
          <p:nvPr/>
        </p:nvPicPr>
        <p:blipFill>
          <a:blip r:embed="rId3">
            <a:extLst>
              <a:ext uri="{28A0092B-C50C-407E-A947-70E740481C1C}">
                <a14:useLocalDpi xmlns:a14="http://schemas.microsoft.com/office/drawing/2010/main" val="0"/>
              </a:ext>
            </a:extLst>
          </a:blip>
          <a:srcRect l="12500" t="17493" r="17500" b="12488"/>
          <a:stretch>
            <a:fillRect/>
          </a:stretch>
        </p:blipFill>
        <p:spPr bwMode="auto">
          <a:xfrm>
            <a:off x="0" y="0"/>
            <a:ext cx="9144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2216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B8800E33-3F24-4A74-9A3F-442F569A4945}" type="slidenum">
              <a:rPr lang="en-US" altLang="en-US" sz="1400"/>
              <a:pPr eaLnBrk="1" hangingPunct="1"/>
              <a:t>18</a:t>
            </a:fld>
            <a:endParaRPr lang="en-US" altLang="en-US" sz="1400"/>
          </a:p>
        </p:txBody>
      </p:sp>
      <p:pic>
        <p:nvPicPr>
          <p:cNvPr id="20483" name="Picture 2" descr="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5424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5199D594-8303-4D79-9D39-221640BD91B0}" type="slidenum">
              <a:rPr lang="en-US" altLang="en-US" sz="1400"/>
              <a:pPr eaLnBrk="1" hangingPunct="1"/>
              <a:t>19</a:t>
            </a:fld>
            <a:endParaRPr lang="en-US" altLang="en-US" sz="1400"/>
          </a:p>
        </p:txBody>
      </p:sp>
      <p:sp>
        <p:nvSpPr>
          <p:cNvPr id="21507" name="Rectangle 2"/>
          <p:cNvSpPr>
            <a:spLocks noGrp="1" noChangeArrowheads="1"/>
          </p:cNvSpPr>
          <p:nvPr>
            <p:ph type="title"/>
          </p:nvPr>
        </p:nvSpPr>
        <p:spPr/>
        <p:txBody>
          <a:bodyPr/>
          <a:lstStyle/>
          <a:p>
            <a:pPr eaLnBrk="1" hangingPunct="1"/>
            <a:r>
              <a:rPr lang="en-US" altLang="en-US" sz="6000" smtClean="0"/>
              <a:t>Lactation</a:t>
            </a:r>
          </a:p>
        </p:txBody>
      </p:sp>
      <p:sp>
        <p:nvSpPr>
          <p:cNvPr id="21508" name="Rectangle 3"/>
          <p:cNvSpPr>
            <a:spLocks noGrp="1" noChangeArrowheads="1"/>
          </p:cNvSpPr>
          <p:nvPr>
            <p:ph type="body" idx="1"/>
          </p:nvPr>
        </p:nvSpPr>
        <p:spPr/>
        <p:txBody>
          <a:bodyPr/>
          <a:lstStyle/>
          <a:p>
            <a:pPr eaLnBrk="1" hangingPunct="1"/>
            <a:r>
              <a:rPr lang="en-US" altLang="en-US" sz="3600" smtClean="0"/>
              <a:t>The period of milk secretion</a:t>
            </a:r>
          </a:p>
          <a:p>
            <a:pPr eaLnBrk="1" hangingPunct="1"/>
            <a:r>
              <a:rPr lang="en-US" altLang="en-US" sz="3600" smtClean="0"/>
              <a:t>Begins at parturition and ends at weaning</a:t>
            </a:r>
          </a:p>
          <a:p>
            <a:pPr eaLnBrk="1" hangingPunct="1"/>
            <a:r>
              <a:rPr lang="en-US" altLang="en-US" sz="3600" smtClean="0"/>
              <a:t>Exception – dairy cattle</a:t>
            </a:r>
          </a:p>
          <a:p>
            <a:pPr lvl="1" eaLnBrk="1" hangingPunct="1"/>
            <a:r>
              <a:rPr lang="en-US" altLang="en-US" sz="3200" smtClean="0"/>
              <a:t>Lactation period extends until the cow is dried off prior to calving</a:t>
            </a:r>
          </a:p>
        </p:txBody>
      </p:sp>
    </p:spTree>
    <p:extLst>
      <p:ext uri="{BB962C8B-B14F-4D97-AF65-F5344CB8AC3E}">
        <p14:creationId xmlns:p14="http://schemas.microsoft.com/office/powerpoint/2010/main" val="2098208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345227"/>
            <a:ext cx="8382000" cy="523220"/>
          </a:xfrm>
          <a:prstGeom prst="rect">
            <a:avLst/>
          </a:prstGeom>
          <a:solidFill>
            <a:srgbClr val="FF6600"/>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Principles of Agricultural Science – Animal</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Stages of Reproduction</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152400" y="4328359"/>
            <a:ext cx="8839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a:t>
            </a:r>
            <a:r>
              <a:rPr lang="en-US" sz="3200" kern="0" noProof="0" dirty="0" smtClean="0">
                <a:solidFill>
                  <a:sysClr val="windowText" lastClr="000000"/>
                </a:solidFill>
                <a:latin typeface="Arial" pitchFamily="34" charset="0"/>
                <a:cs typeface="Arial" pitchFamily="34" charset="0"/>
              </a:rPr>
              <a:t>6.3 </a:t>
            </a:r>
            <a:r>
              <a:rPr lang="en-US" sz="3200" kern="0" dirty="0" smtClean="0">
                <a:solidFill>
                  <a:sysClr val="windowText" lastClr="000000"/>
                </a:solidFill>
                <a:latin typeface="Arial" pitchFamily="34" charset="0"/>
                <a:cs typeface="Arial" pitchFamily="34" charset="0"/>
              </a:rPr>
              <a:t>The </a:t>
            </a:r>
            <a:r>
              <a:rPr lang="en-US" sz="3200" kern="0" noProof="0" dirty="0" smtClean="0">
                <a:solidFill>
                  <a:sysClr val="windowText" lastClr="000000"/>
                </a:solidFill>
                <a:latin typeface="Arial" pitchFamily="34" charset="0"/>
                <a:cs typeface="Arial" pitchFamily="34" charset="0"/>
              </a:rPr>
              <a:t>Pathway to Production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92500" lnSpcReduction="20000"/>
          </a:bodyPr>
          <a:lstStyle/>
          <a:p>
            <a:pPr>
              <a:buNone/>
            </a:pPr>
            <a:r>
              <a:rPr lang="en-US" altLang="en-US" dirty="0"/>
              <a:t>Taylor, R. &amp; Field, T. (2007</a:t>
            </a:r>
            <a:r>
              <a:rPr lang="en-US" altLang="en-US" i="1" dirty="0"/>
              <a:t>). Scientific farm animal production: An introduction to animal science</a:t>
            </a:r>
            <a:r>
              <a:rPr lang="en-US" altLang="en-US" dirty="0"/>
              <a:t> (7th ed.) Upper Saddle River, NJ: Prentice Hall.</a:t>
            </a:r>
          </a:p>
          <a:p>
            <a:pPr>
              <a:buNone/>
            </a:pPr>
            <a:r>
              <a:rPr lang="en-US" altLang="en-US" dirty="0" err="1"/>
              <a:t>Lawhead</a:t>
            </a:r>
            <a:r>
              <a:rPr lang="en-US" altLang="en-US" dirty="0"/>
              <a:t>, J., &amp; Baker, M. (2005). </a:t>
            </a:r>
            <a:r>
              <a:rPr lang="en-US" altLang="en-US" i="1" dirty="0"/>
              <a:t>Introduction to veterinary science</a:t>
            </a:r>
            <a:r>
              <a:rPr lang="en-US" altLang="en-US" dirty="0"/>
              <a:t>. Clifton Park, NY: Delmar. </a:t>
            </a:r>
          </a:p>
          <a:p>
            <a:pPr>
              <a:buNone/>
            </a:pPr>
            <a:r>
              <a:rPr lang="en-US" altLang="en-US" dirty="0" err="1"/>
              <a:t>Damron</a:t>
            </a:r>
            <a:r>
              <a:rPr lang="en-US" altLang="en-US" dirty="0"/>
              <a:t>, W.E. (2000). </a:t>
            </a:r>
            <a:r>
              <a:rPr lang="en-US" altLang="en-US" i="1" dirty="0"/>
              <a:t>Introduction to animal science: Global, biological, social, and industry perspectives.</a:t>
            </a:r>
            <a:r>
              <a:rPr lang="en-US" altLang="en-US" dirty="0"/>
              <a:t> Upper Saddle River, NJ: Prentice Hall, Inc.</a:t>
            </a:r>
          </a:p>
        </p:txBody>
      </p:sp>
      <p:sp>
        <p:nvSpPr>
          <p:cNvPr id="4" name="Slide Number Placeholder 3"/>
          <p:cNvSpPr>
            <a:spLocks noGrp="1"/>
          </p:cNvSpPr>
          <p:nvPr>
            <p:ph type="sldNum" sz="quarter" idx="12"/>
          </p:nvPr>
        </p:nvSpPr>
        <p:spPr/>
        <p:txBody>
          <a:bodyPr/>
          <a:lstStyle/>
          <a:p>
            <a:fld id="{4B98D9DB-9F03-49E4-BBAA-20DA05506B06}" type="slidenum">
              <a:rPr lang="en-US" smtClean="0"/>
              <a:t>20</a:t>
            </a:fld>
            <a:endParaRPr lang="en-US"/>
          </a:p>
        </p:txBody>
      </p:sp>
    </p:spTree>
    <p:extLst>
      <p:ext uri="{BB962C8B-B14F-4D97-AF65-F5344CB8AC3E}">
        <p14:creationId xmlns:p14="http://schemas.microsoft.com/office/powerpoint/2010/main" val="864845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DA2BDDF5-AD56-415E-BEF8-E7E7B8DC1E70}" type="slidenum">
              <a:rPr lang="en-US" altLang="en-US" sz="1400"/>
              <a:pPr eaLnBrk="1" hangingPunct="1"/>
              <a:t>3</a:t>
            </a:fld>
            <a:endParaRPr lang="en-US" altLang="en-US" sz="1400"/>
          </a:p>
        </p:txBody>
      </p:sp>
      <p:sp>
        <p:nvSpPr>
          <p:cNvPr id="5123" name="Rectangle 2"/>
          <p:cNvSpPr>
            <a:spLocks noGrp="1" noChangeArrowheads="1"/>
          </p:cNvSpPr>
          <p:nvPr>
            <p:ph type="title"/>
          </p:nvPr>
        </p:nvSpPr>
        <p:spPr/>
        <p:txBody>
          <a:bodyPr/>
          <a:lstStyle/>
          <a:p>
            <a:pPr eaLnBrk="1" hangingPunct="1"/>
            <a:r>
              <a:rPr lang="en-US" altLang="en-US" sz="6000" smtClean="0">
                <a:latin typeface="AvantGarde Bk BT" pitchFamily="34" charset="0"/>
              </a:rPr>
              <a:t>Puberty</a:t>
            </a:r>
          </a:p>
        </p:txBody>
      </p:sp>
      <p:sp>
        <p:nvSpPr>
          <p:cNvPr id="5124" name="Rectangle 3"/>
          <p:cNvSpPr>
            <a:spLocks noGrp="1" noChangeArrowheads="1"/>
          </p:cNvSpPr>
          <p:nvPr>
            <p:ph type="body" idx="1"/>
          </p:nvPr>
        </p:nvSpPr>
        <p:spPr/>
        <p:txBody>
          <a:bodyPr/>
          <a:lstStyle/>
          <a:p>
            <a:pPr eaLnBrk="1" hangingPunct="1"/>
            <a:r>
              <a:rPr lang="en-US" altLang="en-US" sz="3600" smtClean="0"/>
              <a:t>The time when sexual maturity is reached</a:t>
            </a:r>
          </a:p>
          <a:p>
            <a:pPr eaLnBrk="1" hangingPunct="1"/>
            <a:r>
              <a:rPr lang="en-US" altLang="en-US" sz="3600" smtClean="0"/>
              <a:t>Influenced mostly by age and weight</a:t>
            </a:r>
          </a:p>
          <a:p>
            <a:pPr eaLnBrk="1" hangingPunct="1"/>
            <a:r>
              <a:rPr lang="en-US" altLang="en-US" sz="3600" smtClean="0"/>
              <a:t>In males, sperm production begins</a:t>
            </a:r>
          </a:p>
          <a:p>
            <a:pPr eaLnBrk="1" hangingPunct="1"/>
            <a:r>
              <a:rPr lang="en-US" altLang="en-US" sz="3600" smtClean="0"/>
              <a:t>In females, estrous cycle begins</a:t>
            </a:r>
          </a:p>
        </p:txBody>
      </p:sp>
    </p:spTree>
    <p:extLst>
      <p:ext uri="{BB962C8B-B14F-4D97-AF65-F5344CB8AC3E}">
        <p14:creationId xmlns:p14="http://schemas.microsoft.com/office/powerpoint/2010/main" val="2797237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11A59219-8940-4D48-AE84-B24379A1E906}" type="slidenum">
              <a:rPr lang="en-US" altLang="en-US" sz="1400"/>
              <a:pPr eaLnBrk="1" hangingPunct="1"/>
              <a:t>4</a:t>
            </a:fld>
            <a:endParaRPr lang="en-US" altLang="en-US" sz="1400"/>
          </a:p>
        </p:txBody>
      </p:sp>
      <p:sp>
        <p:nvSpPr>
          <p:cNvPr id="6147" name="Rectangle 2"/>
          <p:cNvSpPr>
            <a:spLocks noGrp="1" noChangeArrowheads="1"/>
          </p:cNvSpPr>
          <p:nvPr>
            <p:ph type="title"/>
          </p:nvPr>
        </p:nvSpPr>
        <p:spPr/>
        <p:txBody>
          <a:bodyPr/>
          <a:lstStyle/>
          <a:p>
            <a:pPr eaLnBrk="1" hangingPunct="1"/>
            <a:r>
              <a:rPr lang="en-US" altLang="en-US" sz="6000" smtClean="0"/>
              <a:t>Estrous Cycle</a:t>
            </a:r>
          </a:p>
        </p:txBody>
      </p:sp>
      <p:sp>
        <p:nvSpPr>
          <p:cNvPr id="6148" name="Rectangle 3"/>
          <p:cNvSpPr>
            <a:spLocks noGrp="1" noChangeArrowheads="1"/>
          </p:cNvSpPr>
          <p:nvPr>
            <p:ph type="body" sz="half" idx="1"/>
          </p:nvPr>
        </p:nvSpPr>
        <p:spPr>
          <a:xfrm>
            <a:off x="457200" y="1828800"/>
            <a:ext cx="8153400" cy="4297363"/>
          </a:xfrm>
        </p:spPr>
        <p:txBody>
          <a:bodyPr/>
          <a:lstStyle/>
          <a:p>
            <a:pPr eaLnBrk="1" hangingPunct="1">
              <a:buFont typeface="Arial" panose="020B0604020202020204" pitchFamily="34" charset="0"/>
              <a:buChar char="♀"/>
            </a:pPr>
            <a:r>
              <a:rPr lang="en-US" altLang="en-US" sz="2800" smtClean="0"/>
              <a:t>The reproductive cycle in females in preparation for pregnancy </a:t>
            </a:r>
          </a:p>
          <a:p>
            <a:pPr eaLnBrk="1" hangingPunct="1">
              <a:buFont typeface="Arial" panose="020B0604020202020204" pitchFamily="34" charset="0"/>
              <a:buChar char="♀"/>
            </a:pPr>
            <a:r>
              <a:rPr lang="en-US" altLang="en-US" sz="2800" smtClean="0"/>
              <a:t>Controlled by hormones</a:t>
            </a:r>
          </a:p>
          <a:p>
            <a:pPr eaLnBrk="1" hangingPunct="1">
              <a:buFont typeface="Arial" panose="020B0604020202020204" pitchFamily="34" charset="0"/>
              <a:buChar char="♀"/>
            </a:pPr>
            <a:r>
              <a:rPr lang="en-US" altLang="en-US" sz="2800" smtClean="0"/>
              <a:t>Length is dependent on species</a:t>
            </a:r>
          </a:p>
          <a:p>
            <a:pPr lvl="1" eaLnBrk="1" hangingPunct="1">
              <a:buFontTx/>
              <a:buNone/>
            </a:pPr>
            <a:endParaRPr lang="en-US" altLang="en-US" sz="2400" smtClean="0"/>
          </a:p>
        </p:txBody>
      </p:sp>
      <p:graphicFrame>
        <p:nvGraphicFramePr>
          <p:cNvPr id="61488" name="Group 48"/>
          <p:cNvGraphicFramePr>
            <a:graphicFrameLocks noGrp="1"/>
          </p:cNvGraphicFramePr>
          <p:nvPr>
            <p:ph sz="half" idx="2"/>
          </p:nvPr>
        </p:nvGraphicFramePr>
        <p:xfrm>
          <a:off x="1600200" y="3810000"/>
          <a:ext cx="5715000" cy="2743200"/>
        </p:xfrm>
        <a:graphic>
          <a:graphicData uri="http://schemas.openxmlformats.org/drawingml/2006/table">
            <a:tbl>
              <a:tblPr/>
              <a:tblGrid>
                <a:gridCol w="2155825"/>
                <a:gridCol w="3559175"/>
              </a:tblGrid>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Animal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Avg. Length (in days)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Horse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Goats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Cattle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Swine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Sheep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794036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3C6693E1-5B6C-45D5-8365-05138523A25F}" type="slidenum">
              <a:rPr lang="en-US" altLang="en-US" sz="1400"/>
              <a:pPr eaLnBrk="1" hangingPunct="1"/>
              <a:t>5</a:t>
            </a:fld>
            <a:endParaRPr lang="en-US" altLang="en-US" sz="1400"/>
          </a:p>
        </p:txBody>
      </p:sp>
      <p:sp>
        <p:nvSpPr>
          <p:cNvPr id="7171" name="Rectangle 2"/>
          <p:cNvSpPr>
            <a:spLocks noGrp="1" noChangeArrowheads="1"/>
          </p:cNvSpPr>
          <p:nvPr>
            <p:ph type="title"/>
          </p:nvPr>
        </p:nvSpPr>
        <p:spPr/>
        <p:txBody>
          <a:bodyPr/>
          <a:lstStyle/>
          <a:p>
            <a:pPr eaLnBrk="1" hangingPunct="1"/>
            <a:r>
              <a:rPr lang="en-US" altLang="en-US" sz="4800" smtClean="0"/>
              <a:t>Types of Estrous Cycles</a:t>
            </a:r>
          </a:p>
        </p:txBody>
      </p:sp>
      <p:sp>
        <p:nvSpPr>
          <p:cNvPr id="7172" name="Rectangle 3"/>
          <p:cNvSpPr>
            <a:spLocks noGrp="1" noChangeArrowheads="1"/>
          </p:cNvSpPr>
          <p:nvPr>
            <p:ph type="body" idx="1"/>
          </p:nvPr>
        </p:nvSpPr>
        <p:spPr>
          <a:xfrm>
            <a:off x="304800" y="1828800"/>
            <a:ext cx="8839200" cy="4648200"/>
          </a:xfrm>
        </p:spPr>
        <p:txBody>
          <a:bodyPr/>
          <a:lstStyle/>
          <a:p>
            <a:pPr eaLnBrk="1" hangingPunct="1">
              <a:lnSpc>
                <a:spcPct val="90000"/>
              </a:lnSpc>
              <a:buFont typeface="Arial" panose="020B0604020202020204" pitchFamily="34" charset="0"/>
              <a:buChar char="♀"/>
            </a:pPr>
            <a:r>
              <a:rPr lang="en-US" altLang="en-US" b="1" smtClean="0"/>
              <a:t>Polyestrous</a:t>
            </a:r>
            <a:r>
              <a:rPr lang="en-US" altLang="en-US" smtClean="0"/>
              <a:t> – several estrous cycles in a year (e.g., cats, cows and pigs)</a:t>
            </a:r>
          </a:p>
          <a:p>
            <a:pPr eaLnBrk="1" hangingPunct="1">
              <a:lnSpc>
                <a:spcPct val="90000"/>
              </a:lnSpc>
            </a:pPr>
            <a:endParaRPr lang="en-US" altLang="en-US" b="1" smtClean="0"/>
          </a:p>
          <a:p>
            <a:pPr eaLnBrk="1" hangingPunct="1">
              <a:lnSpc>
                <a:spcPct val="90000"/>
              </a:lnSpc>
              <a:buFont typeface="Arial" panose="020B0604020202020204" pitchFamily="34" charset="0"/>
              <a:buChar char="♀"/>
            </a:pPr>
            <a:r>
              <a:rPr lang="en-US" altLang="en-US" b="1" smtClean="0"/>
              <a:t>Seasonally polyestrous</a:t>
            </a:r>
            <a:r>
              <a:rPr lang="en-US" altLang="en-US" smtClean="0"/>
              <a:t> – more than one estrous cycle during a specific time of the year:</a:t>
            </a:r>
          </a:p>
          <a:p>
            <a:pPr lvl="1" eaLnBrk="1" hangingPunct="1">
              <a:lnSpc>
                <a:spcPct val="90000"/>
              </a:lnSpc>
            </a:pPr>
            <a:r>
              <a:rPr lang="en-US" altLang="en-US" smtClean="0"/>
              <a:t>Short-day breeders – fall or winter (e.g., sheep and goats) </a:t>
            </a:r>
          </a:p>
          <a:p>
            <a:pPr lvl="1" eaLnBrk="1" hangingPunct="1">
              <a:lnSpc>
                <a:spcPct val="90000"/>
              </a:lnSpc>
            </a:pPr>
            <a:r>
              <a:rPr lang="en-US" altLang="en-US" smtClean="0"/>
              <a:t>Long-day breeders – spring and summer (e.g., horses)</a:t>
            </a:r>
          </a:p>
        </p:txBody>
      </p:sp>
    </p:spTree>
    <p:extLst>
      <p:ext uri="{BB962C8B-B14F-4D97-AF65-F5344CB8AC3E}">
        <p14:creationId xmlns:p14="http://schemas.microsoft.com/office/powerpoint/2010/main" val="2806051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A9675209-4E5F-4DF3-AEB1-D47C9C7B729D}" type="slidenum">
              <a:rPr lang="en-US" altLang="en-US" sz="1400"/>
              <a:pPr eaLnBrk="1" hangingPunct="1"/>
              <a:t>6</a:t>
            </a:fld>
            <a:endParaRPr lang="en-US" altLang="en-US" sz="1400"/>
          </a:p>
        </p:txBody>
      </p:sp>
      <p:sp>
        <p:nvSpPr>
          <p:cNvPr id="8195" name="Rectangle 2"/>
          <p:cNvSpPr>
            <a:spLocks noGrp="1" noChangeArrowheads="1"/>
          </p:cNvSpPr>
          <p:nvPr>
            <p:ph type="title"/>
          </p:nvPr>
        </p:nvSpPr>
        <p:spPr/>
        <p:txBody>
          <a:bodyPr/>
          <a:lstStyle/>
          <a:p>
            <a:pPr eaLnBrk="1" hangingPunct="1"/>
            <a:r>
              <a:rPr lang="en-US" altLang="en-US" sz="4800" smtClean="0"/>
              <a:t>Types of Estrous Cycles</a:t>
            </a:r>
          </a:p>
        </p:txBody>
      </p:sp>
      <p:sp>
        <p:nvSpPr>
          <p:cNvPr id="8196" name="Rectangle 3"/>
          <p:cNvSpPr>
            <a:spLocks noGrp="1" noChangeArrowheads="1"/>
          </p:cNvSpPr>
          <p:nvPr>
            <p:ph type="body" idx="1"/>
          </p:nvPr>
        </p:nvSpPr>
        <p:spPr>
          <a:xfrm>
            <a:off x="304800" y="1828800"/>
            <a:ext cx="8839200" cy="4648200"/>
          </a:xfrm>
        </p:spPr>
        <p:txBody>
          <a:bodyPr/>
          <a:lstStyle/>
          <a:p>
            <a:pPr eaLnBrk="1" hangingPunct="1">
              <a:lnSpc>
                <a:spcPct val="90000"/>
              </a:lnSpc>
              <a:buFontTx/>
              <a:buNone/>
            </a:pPr>
            <a:endParaRPr lang="en-US" altLang="en-US" sz="3600" smtClean="0"/>
          </a:p>
          <a:p>
            <a:pPr eaLnBrk="1" hangingPunct="1">
              <a:lnSpc>
                <a:spcPct val="90000"/>
              </a:lnSpc>
              <a:buFont typeface="Arial" panose="020B0604020202020204" pitchFamily="34" charset="0"/>
              <a:buChar char="♀"/>
            </a:pPr>
            <a:r>
              <a:rPr lang="en-US" altLang="en-US" sz="3600" b="1" smtClean="0"/>
              <a:t>Diestrous</a:t>
            </a:r>
            <a:r>
              <a:rPr lang="en-US" altLang="en-US" sz="3600" smtClean="0"/>
              <a:t> – heat twice per year (e.g., dogs)</a:t>
            </a:r>
          </a:p>
          <a:p>
            <a:pPr eaLnBrk="1" hangingPunct="1">
              <a:lnSpc>
                <a:spcPct val="90000"/>
              </a:lnSpc>
              <a:buFont typeface="Arial" panose="020B0604020202020204" pitchFamily="34" charset="0"/>
              <a:buChar char="♀"/>
            </a:pPr>
            <a:endParaRPr lang="en-US" altLang="en-US" sz="3600" smtClean="0"/>
          </a:p>
          <a:p>
            <a:pPr eaLnBrk="1" hangingPunct="1">
              <a:lnSpc>
                <a:spcPct val="90000"/>
              </a:lnSpc>
              <a:buFont typeface="Arial" panose="020B0604020202020204" pitchFamily="34" charset="0"/>
              <a:buChar char="♀"/>
            </a:pPr>
            <a:r>
              <a:rPr lang="en-US" altLang="en-US" sz="3600" b="1" smtClean="0"/>
              <a:t>Constant estrus </a:t>
            </a:r>
            <a:r>
              <a:rPr lang="en-US" altLang="en-US" sz="3600" smtClean="0"/>
              <a:t>– able to conceive at almost any moment (e.g., rabbits)</a:t>
            </a:r>
          </a:p>
        </p:txBody>
      </p:sp>
    </p:spTree>
    <p:extLst>
      <p:ext uri="{BB962C8B-B14F-4D97-AF65-F5344CB8AC3E}">
        <p14:creationId xmlns:p14="http://schemas.microsoft.com/office/powerpoint/2010/main" val="26776599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CE65BD12-EE0A-4B53-B1A4-9E7CD6AE143B}" type="slidenum">
              <a:rPr lang="en-US" altLang="en-US" sz="1400"/>
              <a:pPr eaLnBrk="1" hangingPunct="1"/>
              <a:t>7</a:t>
            </a:fld>
            <a:endParaRPr lang="en-US" altLang="en-US" sz="1400"/>
          </a:p>
        </p:txBody>
      </p:sp>
      <p:sp>
        <p:nvSpPr>
          <p:cNvPr id="9219" name="Rectangle 2"/>
          <p:cNvSpPr>
            <a:spLocks noGrp="1" noChangeArrowheads="1"/>
          </p:cNvSpPr>
          <p:nvPr>
            <p:ph type="title"/>
          </p:nvPr>
        </p:nvSpPr>
        <p:spPr/>
        <p:txBody>
          <a:bodyPr/>
          <a:lstStyle/>
          <a:p>
            <a:pPr eaLnBrk="1" hangingPunct="1"/>
            <a:r>
              <a:rPr lang="en-US" altLang="en-US" sz="6000" smtClean="0"/>
              <a:t>Estrus</a:t>
            </a:r>
          </a:p>
        </p:txBody>
      </p:sp>
      <p:sp>
        <p:nvSpPr>
          <p:cNvPr id="9220" name="Rectangle 3"/>
          <p:cNvSpPr>
            <a:spLocks noGrp="1" noChangeArrowheads="1"/>
          </p:cNvSpPr>
          <p:nvPr>
            <p:ph type="body" idx="1"/>
          </p:nvPr>
        </p:nvSpPr>
        <p:spPr>
          <a:xfrm>
            <a:off x="457200" y="1828800"/>
            <a:ext cx="8229600" cy="4648200"/>
          </a:xfrm>
        </p:spPr>
        <p:txBody>
          <a:bodyPr/>
          <a:lstStyle/>
          <a:p>
            <a:pPr eaLnBrk="1" hangingPunct="1">
              <a:lnSpc>
                <a:spcPct val="90000"/>
              </a:lnSpc>
              <a:buFont typeface="Arial" panose="020B0604020202020204" pitchFamily="34" charset="0"/>
              <a:buChar char="♀"/>
            </a:pPr>
            <a:r>
              <a:rPr lang="en-US" altLang="en-US" smtClean="0"/>
              <a:t>Period of time when the female is receptive to the male</a:t>
            </a:r>
          </a:p>
          <a:p>
            <a:pPr lvl="1" eaLnBrk="1" hangingPunct="1">
              <a:lnSpc>
                <a:spcPct val="90000"/>
              </a:lnSpc>
            </a:pPr>
            <a:r>
              <a:rPr lang="en-US" altLang="en-US" smtClean="0"/>
              <a:t>Also called heat</a:t>
            </a:r>
          </a:p>
          <a:p>
            <a:pPr eaLnBrk="1" hangingPunct="1">
              <a:lnSpc>
                <a:spcPct val="90000"/>
              </a:lnSpc>
              <a:buFont typeface="Arial" panose="020B0604020202020204" pitchFamily="34" charset="0"/>
              <a:buChar char="♀"/>
            </a:pPr>
            <a:r>
              <a:rPr lang="en-US" altLang="en-US" smtClean="0"/>
              <a:t>Estrogen level is high, progesterone level is low</a:t>
            </a:r>
          </a:p>
          <a:p>
            <a:pPr eaLnBrk="1" hangingPunct="1">
              <a:lnSpc>
                <a:spcPct val="90000"/>
              </a:lnSpc>
              <a:buFont typeface="Arial" panose="020B0604020202020204" pitchFamily="34" charset="0"/>
              <a:buChar char="♀"/>
            </a:pPr>
            <a:r>
              <a:rPr lang="en-US" altLang="en-US" smtClean="0"/>
              <a:t>Signs of estrus in females:</a:t>
            </a:r>
          </a:p>
          <a:p>
            <a:pPr lvl="1" eaLnBrk="1" hangingPunct="1">
              <a:lnSpc>
                <a:spcPct val="90000"/>
              </a:lnSpc>
            </a:pPr>
            <a:r>
              <a:rPr lang="en-US" altLang="en-US" smtClean="0"/>
              <a:t>Nervousness</a:t>
            </a:r>
          </a:p>
          <a:p>
            <a:pPr lvl="1" eaLnBrk="1" hangingPunct="1">
              <a:lnSpc>
                <a:spcPct val="90000"/>
              </a:lnSpc>
            </a:pPr>
            <a:r>
              <a:rPr lang="en-US" altLang="en-US" smtClean="0"/>
              <a:t>Swelling of the vulva</a:t>
            </a:r>
          </a:p>
          <a:p>
            <a:pPr lvl="1" eaLnBrk="1" hangingPunct="1">
              <a:lnSpc>
                <a:spcPct val="90000"/>
              </a:lnSpc>
            </a:pPr>
            <a:r>
              <a:rPr lang="en-US" altLang="en-US" smtClean="0"/>
              <a:t>Frequent urination</a:t>
            </a:r>
          </a:p>
        </p:txBody>
      </p:sp>
    </p:spTree>
    <p:extLst>
      <p:ext uri="{BB962C8B-B14F-4D97-AF65-F5344CB8AC3E}">
        <p14:creationId xmlns:p14="http://schemas.microsoft.com/office/powerpoint/2010/main" val="14476697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CD3A2ED8-4741-4697-B631-3D5DA8CB9F9D}" type="slidenum">
              <a:rPr lang="en-US" altLang="en-US" sz="1400"/>
              <a:pPr eaLnBrk="1" hangingPunct="1"/>
              <a:t>8</a:t>
            </a:fld>
            <a:endParaRPr lang="en-US" altLang="en-US" sz="1400"/>
          </a:p>
        </p:txBody>
      </p:sp>
      <p:sp>
        <p:nvSpPr>
          <p:cNvPr id="10243" name="Rectangle 2"/>
          <p:cNvSpPr>
            <a:spLocks noGrp="1" noChangeArrowheads="1"/>
          </p:cNvSpPr>
          <p:nvPr>
            <p:ph type="title"/>
          </p:nvPr>
        </p:nvSpPr>
        <p:spPr/>
        <p:txBody>
          <a:bodyPr/>
          <a:lstStyle/>
          <a:p>
            <a:pPr eaLnBrk="1" hangingPunct="1"/>
            <a:r>
              <a:rPr lang="en-US" altLang="en-US" smtClean="0"/>
              <a:t>Estrous vs. Menstrual Cycle</a:t>
            </a:r>
          </a:p>
        </p:txBody>
      </p:sp>
      <p:sp>
        <p:nvSpPr>
          <p:cNvPr id="10244" name="Rectangle 4"/>
          <p:cNvSpPr>
            <a:spLocks noGrp="1" noChangeArrowheads="1"/>
          </p:cNvSpPr>
          <p:nvPr>
            <p:ph type="body" idx="1"/>
          </p:nvPr>
        </p:nvSpPr>
        <p:spPr/>
        <p:txBody>
          <a:bodyPr/>
          <a:lstStyle/>
          <a:p>
            <a:pPr eaLnBrk="1" hangingPunct="1">
              <a:buFont typeface="Arial" panose="020B0604020202020204" pitchFamily="34" charset="0"/>
              <a:buChar char="♀"/>
            </a:pPr>
            <a:r>
              <a:rPr lang="en-US" altLang="en-US" sz="3600" smtClean="0"/>
              <a:t>Hormonal control is similar in both</a:t>
            </a:r>
          </a:p>
          <a:p>
            <a:pPr eaLnBrk="1" hangingPunct="1">
              <a:buFont typeface="Arial" panose="020B0604020202020204" pitchFamily="34" charset="0"/>
              <a:buChar char="♀"/>
            </a:pPr>
            <a:r>
              <a:rPr lang="en-US" altLang="en-US" sz="3600" smtClean="0"/>
              <a:t>Estrous Cycle</a:t>
            </a:r>
          </a:p>
          <a:p>
            <a:pPr lvl="1" eaLnBrk="1" hangingPunct="1"/>
            <a:r>
              <a:rPr lang="en-US" altLang="en-US" smtClean="0"/>
              <a:t>Endometrium is reabsorbed</a:t>
            </a:r>
          </a:p>
          <a:p>
            <a:pPr lvl="1" eaLnBrk="1" hangingPunct="1"/>
            <a:r>
              <a:rPr lang="en-US" altLang="en-US" smtClean="0"/>
              <a:t>Only sexually receptive when in heat</a:t>
            </a:r>
          </a:p>
          <a:p>
            <a:pPr eaLnBrk="1" hangingPunct="1">
              <a:buFont typeface="Arial" panose="020B0604020202020204" pitchFamily="34" charset="0"/>
              <a:buChar char="♀"/>
            </a:pPr>
            <a:r>
              <a:rPr lang="en-US" altLang="en-US" sz="3600" smtClean="0"/>
              <a:t>Menstrual Cycle</a:t>
            </a:r>
          </a:p>
          <a:p>
            <a:pPr lvl="1" eaLnBrk="1" hangingPunct="1"/>
            <a:r>
              <a:rPr lang="en-US" altLang="en-US" smtClean="0"/>
              <a:t>Endometrium is expelled</a:t>
            </a:r>
          </a:p>
          <a:p>
            <a:pPr lvl="1" eaLnBrk="1" hangingPunct="1"/>
            <a:r>
              <a:rPr lang="en-US" altLang="en-US" smtClean="0"/>
              <a:t>Sexually active at any time in cycle </a:t>
            </a:r>
          </a:p>
          <a:p>
            <a:pPr eaLnBrk="1" hangingPunct="1">
              <a:buFontTx/>
              <a:buNone/>
            </a:pPr>
            <a:endParaRPr lang="en-US" altLang="en-US" smtClean="0"/>
          </a:p>
          <a:p>
            <a:pPr eaLnBrk="1" hangingPunct="1"/>
            <a:endParaRPr lang="en-US" altLang="en-US" smtClean="0"/>
          </a:p>
        </p:txBody>
      </p:sp>
    </p:spTree>
    <p:extLst>
      <p:ext uri="{BB962C8B-B14F-4D97-AF65-F5344CB8AC3E}">
        <p14:creationId xmlns:p14="http://schemas.microsoft.com/office/powerpoint/2010/main" val="3359996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fld id="{F39FD1EC-9916-4365-873F-9F8E6B590450}" type="slidenum">
              <a:rPr lang="en-US" altLang="en-US" sz="1400"/>
              <a:pPr eaLnBrk="1" hangingPunct="1"/>
              <a:t>9</a:t>
            </a:fld>
            <a:endParaRPr lang="en-US" altLang="en-US" sz="1400"/>
          </a:p>
        </p:txBody>
      </p:sp>
      <p:sp>
        <p:nvSpPr>
          <p:cNvPr id="11267" name="Rectangle 2"/>
          <p:cNvSpPr>
            <a:spLocks noGrp="1" noChangeArrowheads="1"/>
          </p:cNvSpPr>
          <p:nvPr>
            <p:ph type="title"/>
          </p:nvPr>
        </p:nvSpPr>
        <p:spPr/>
        <p:txBody>
          <a:bodyPr/>
          <a:lstStyle/>
          <a:p>
            <a:pPr eaLnBrk="1" hangingPunct="1"/>
            <a:r>
              <a:rPr lang="en-US" altLang="en-US" sz="6000" smtClean="0"/>
              <a:t>Gestation</a:t>
            </a:r>
          </a:p>
        </p:txBody>
      </p:sp>
      <p:sp>
        <p:nvSpPr>
          <p:cNvPr id="11268" name="Rectangle 3"/>
          <p:cNvSpPr>
            <a:spLocks noGrp="1" noChangeArrowheads="1"/>
          </p:cNvSpPr>
          <p:nvPr>
            <p:ph type="body" idx="1"/>
          </p:nvPr>
        </p:nvSpPr>
        <p:spPr/>
        <p:txBody>
          <a:bodyPr/>
          <a:lstStyle/>
          <a:p>
            <a:pPr eaLnBrk="1" hangingPunct="1"/>
            <a:r>
              <a:rPr lang="en-US" altLang="en-US" sz="3600" smtClean="0"/>
              <a:t>The length of time from conception to birth of young</a:t>
            </a:r>
          </a:p>
          <a:p>
            <a:pPr eaLnBrk="1" hangingPunct="1"/>
            <a:r>
              <a:rPr lang="en-US" altLang="en-US" sz="3600" smtClean="0"/>
              <a:t>Also known as pregnancy</a:t>
            </a:r>
          </a:p>
          <a:p>
            <a:pPr eaLnBrk="1" hangingPunct="1"/>
            <a:r>
              <a:rPr lang="en-US" altLang="en-US" sz="3600" smtClean="0"/>
              <a:t>Length varies greatly among species</a:t>
            </a:r>
          </a:p>
          <a:p>
            <a:pPr eaLnBrk="1" hangingPunct="1"/>
            <a:r>
              <a:rPr lang="en-US" altLang="en-US" sz="3600" smtClean="0"/>
              <a:t>Fetus develops in uterus or uterine horn</a:t>
            </a:r>
          </a:p>
        </p:txBody>
      </p:sp>
    </p:spTree>
    <p:extLst>
      <p:ext uri="{BB962C8B-B14F-4D97-AF65-F5344CB8AC3E}">
        <p14:creationId xmlns:p14="http://schemas.microsoft.com/office/powerpoint/2010/main" val="3436635879"/>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74A4B9C7-0CBB-4085-BC5B-DF58E3FDDE9E}" vid="{C8A44CDA-ABAE-4FB4-89C2-E4368F67DA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ASA_PPT</Template>
  <TotalTime>32</TotalTime>
  <Words>1526</Words>
  <Application>Microsoft Office PowerPoint</Application>
  <PresentationFormat>On-screen Show (4:3)</PresentationFormat>
  <Paragraphs>217</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AvantGarde Bk BT</vt:lpstr>
      <vt:lpstr>Calibri</vt:lpstr>
      <vt:lpstr>NRE_PowerPoint_Template</vt:lpstr>
      <vt:lpstr>PowerPoint Presentation</vt:lpstr>
      <vt:lpstr>Stages of Reproduction</vt:lpstr>
      <vt:lpstr>Puberty</vt:lpstr>
      <vt:lpstr>Estrous Cycle</vt:lpstr>
      <vt:lpstr>Types of Estrous Cycles</vt:lpstr>
      <vt:lpstr>Types of Estrous Cycles</vt:lpstr>
      <vt:lpstr>Estrus</vt:lpstr>
      <vt:lpstr>Estrous vs. Menstrual Cycle</vt:lpstr>
      <vt:lpstr>Gestation</vt:lpstr>
      <vt:lpstr>Parturition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Lactation</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Stages of Reproduction</dc:title>
  <dc:subject>ASA - Lesson 6.3 The Pathway to Production</dc:subject>
  <dc:creator>Marlene Mensch</dc:creator>
  <cp:lastModifiedBy>Leslie Fairchild</cp:lastModifiedBy>
  <cp:revision>10</cp:revision>
  <dcterms:created xsi:type="dcterms:W3CDTF">2015-01-05T17:03:23Z</dcterms:created>
  <dcterms:modified xsi:type="dcterms:W3CDTF">2015-04-13T17:17:21Z</dcterms:modified>
</cp:coreProperties>
</file>