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s-68-lt11\Desktop\Biotech\Nina\Unit%204\project%204.1.4%20NV%20and%20J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s-68-lt11\Desktop\Biotech\Nina\Unit%204\project%204.1.4%20NV%20and%20J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s-68-lt11\Desktop\Biotech\Nina\Unit%204\project%204.1.4%20NV%20and%20J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s-68-lt11\Desktop\Biotech\Nina\Unit%204\project%204.1.4%20NV%20and%20J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GM</a:t>
            </a:r>
            <a:r>
              <a:rPr lang="en-US" baseline="0"/>
              <a:t> Opinions Survey Data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828310781540657E-2"/>
          <c:y val="1.8457605842747915E-2"/>
          <c:w val="0.81998115079845568"/>
          <c:h val="0.87347620917464053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SA %</c:v>
                </c:pt>
              </c:strCache>
            </c:strRef>
          </c:tx>
          <c:spPr>
            <a:solidFill>
              <a:srgbClr val="0CC010"/>
            </a:solidFill>
          </c:spPr>
          <c:invertIfNegative val="0"/>
          <c:val>
            <c:numRef>
              <c:f>Sheet1!$C$2:$C$14</c:f>
              <c:numCache>
                <c:formatCode>0.00%</c:formatCode>
                <c:ptCount val="13"/>
                <c:pt idx="0">
                  <c:v>0.21875</c:v>
                </c:pt>
                <c:pt idx="1">
                  <c:v>0.21875</c:v>
                </c:pt>
                <c:pt idx="2">
                  <c:v>6.25E-2</c:v>
                </c:pt>
                <c:pt idx="3">
                  <c:v>0.125</c:v>
                </c:pt>
                <c:pt idx="4">
                  <c:v>0.1875</c:v>
                </c:pt>
                <c:pt idx="5">
                  <c:v>6.25E-2</c:v>
                </c:pt>
                <c:pt idx="6">
                  <c:v>0.3125</c:v>
                </c:pt>
                <c:pt idx="7">
                  <c:v>0.34375</c:v>
                </c:pt>
                <c:pt idx="8">
                  <c:v>0.4375</c:v>
                </c:pt>
                <c:pt idx="9">
                  <c:v>9.375E-2</c:v>
                </c:pt>
                <c:pt idx="10">
                  <c:v>3.125E-2</c:v>
                </c:pt>
                <c:pt idx="11">
                  <c:v>0.125</c:v>
                </c:pt>
                <c:pt idx="12">
                  <c:v>0.1875</c:v>
                </c:pt>
              </c:numCache>
            </c:numRef>
          </c:val>
        </c:ser>
        <c:ser>
          <c:idx val="4"/>
          <c:order val="1"/>
          <c:tx>
            <c:strRef>
              <c:f>Sheet1!$E$1</c:f>
              <c:strCache>
                <c:ptCount val="1"/>
                <c:pt idx="0">
                  <c:v>A%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val>
            <c:numRef>
              <c:f>Sheet1!$E$2:$E$14</c:f>
              <c:numCache>
                <c:formatCode>0.00%</c:formatCode>
                <c:ptCount val="13"/>
                <c:pt idx="0">
                  <c:v>0.46875</c:v>
                </c:pt>
                <c:pt idx="1">
                  <c:v>0.625</c:v>
                </c:pt>
                <c:pt idx="2">
                  <c:v>0.5625</c:v>
                </c:pt>
                <c:pt idx="3">
                  <c:v>0.5</c:v>
                </c:pt>
                <c:pt idx="4">
                  <c:v>0.46875</c:v>
                </c:pt>
                <c:pt idx="5">
                  <c:v>0.34375</c:v>
                </c:pt>
                <c:pt idx="6">
                  <c:v>0.4375</c:v>
                </c:pt>
                <c:pt idx="7">
                  <c:v>0.46875</c:v>
                </c:pt>
                <c:pt idx="8">
                  <c:v>0.375</c:v>
                </c:pt>
                <c:pt idx="9">
                  <c:v>9.375E-2</c:v>
                </c:pt>
                <c:pt idx="10">
                  <c:v>0.21875</c:v>
                </c:pt>
                <c:pt idx="11">
                  <c:v>0.5625</c:v>
                </c:pt>
                <c:pt idx="12">
                  <c:v>0.53125</c:v>
                </c:pt>
              </c:numCache>
            </c:numRef>
          </c:val>
        </c:ser>
        <c:ser>
          <c:idx val="6"/>
          <c:order val="2"/>
          <c:tx>
            <c:strRef>
              <c:f>Sheet1!$G$1</c:f>
              <c:strCache>
                <c:ptCount val="1"/>
                <c:pt idx="0">
                  <c:v>U%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val>
            <c:numRef>
              <c:f>Sheet1!$G$2:$G$14</c:f>
              <c:numCache>
                <c:formatCode>0.00%</c:formatCode>
                <c:ptCount val="13"/>
                <c:pt idx="0">
                  <c:v>0.28125</c:v>
                </c:pt>
                <c:pt idx="1">
                  <c:v>0.125</c:v>
                </c:pt>
                <c:pt idx="2">
                  <c:v>0.34375</c:v>
                </c:pt>
                <c:pt idx="3">
                  <c:v>0.28125</c:v>
                </c:pt>
                <c:pt idx="4">
                  <c:v>0.25</c:v>
                </c:pt>
                <c:pt idx="5">
                  <c:v>0.375</c:v>
                </c:pt>
                <c:pt idx="6">
                  <c:v>0.1875</c:v>
                </c:pt>
                <c:pt idx="7">
                  <c:v>0.15625</c:v>
                </c:pt>
                <c:pt idx="8">
                  <c:v>9.375E-2</c:v>
                </c:pt>
                <c:pt idx="9">
                  <c:v>0.5</c:v>
                </c:pt>
                <c:pt idx="10">
                  <c:v>0.46875</c:v>
                </c:pt>
                <c:pt idx="11">
                  <c:v>0.15625</c:v>
                </c:pt>
                <c:pt idx="12">
                  <c:v>0.1875</c:v>
                </c:pt>
              </c:numCache>
            </c:numRef>
          </c:val>
        </c:ser>
        <c:ser>
          <c:idx val="8"/>
          <c:order val="3"/>
          <c:tx>
            <c:strRef>
              <c:f>Sheet1!$I$1</c:f>
              <c:strCache>
                <c:ptCount val="1"/>
                <c:pt idx="0">
                  <c:v>D%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val>
            <c:numRef>
              <c:f>Sheet1!$I$2:$I$14</c:f>
              <c:numCache>
                <c:formatCode>0.00%</c:formatCode>
                <c:ptCount val="13"/>
                <c:pt idx="0">
                  <c:v>3.125E-2</c:v>
                </c:pt>
                <c:pt idx="1">
                  <c:v>3.125E-2</c:v>
                </c:pt>
                <c:pt idx="2">
                  <c:v>3.125E-2</c:v>
                </c:pt>
                <c:pt idx="3">
                  <c:v>9.375E-2</c:v>
                </c:pt>
                <c:pt idx="4">
                  <c:v>9.375E-2</c:v>
                </c:pt>
                <c:pt idx="5">
                  <c:v>0.1875</c:v>
                </c:pt>
                <c:pt idx="6">
                  <c:v>6.25E-2</c:v>
                </c:pt>
                <c:pt idx="7">
                  <c:v>3.125E-2</c:v>
                </c:pt>
                <c:pt idx="8">
                  <c:v>6.25E-2</c:v>
                </c:pt>
                <c:pt idx="9">
                  <c:v>0.1875</c:v>
                </c:pt>
                <c:pt idx="10">
                  <c:v>0.21875</c:v>
                </c:pt>
                <c:pt idx="11">
                  <c:v>0.15625</c:v>
                </c:pt>
                <c:pt idx="12">
                  <c:v>6.25E-2</c:v>
                </c:pt>
              </c:numCache>
            </c:numRef>
          </c:val>
        </c:ser>
        <c:ser>
          <c:idx val="10"/>
          <c:order val="4"/>
          <c:tx>
            <c:strRef>
              <c:f>Sheet1!$K$1</c:f>
              <c:strCache>
                <c:ptCount val="1"/>
                <c:pt idx="0">
                  <c:v>SD%</c:v>
                </c:pt>
              </c:strCache>
            </c:strRef>
          </c:tx>
          <c:invertIfNegative val="0"/>
          <c:val>
            <c:numRef>
              <c:f>Sheet1!$K$2:$K$14</c:f>
              <c:numCache>
                <c:formatCode>0.00%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3.125E-2</c:v>
                </c:pt>
                <c:pt idx="9">
                  <c:v>0.125</c:v>
                </c:pt>
                <c:pt idx="10">
                  <c:v>6.25E-2</c:v>
                </c:pt>
                <c:pt idx="11">
                  <c:v>0</c:v>
                </c:pt>
                <c:pt idx="12">
                  <c:v>3.125E-2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700608"/>
        <c:axId val="68657152"/>
      </c:barChart>
      <c:catAx>
        <c:axId val="657006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Question</a:t>
                </a:r>
                <a:r>
                  <a:rPr lang="en-US" baseline="0"/>
                  <a:t> number </a:t>
                </a:r>
                <a:endParaRPr lang="en-US"/>
              </a:p>
            </c:rich>
          </c:tx>
          <c:layout/>
          <c:overlay val="0"/>
        </c:title>
        <c:majorTickMark val="out"/>
        <c:minorTickMark val="none"/>
        <c:tickLblPos val="nextTo"/>
        <c:crossAx val="68657152"/>
        <c:crosses val="autoZero"/>
        <c:auto val="1"/>
        <c:lblAlgn val="ctr"/>
        <c:lblOffset val="100"/>
        <c:noMultiLvlLbl val="0"/>
      </c:catAx>
      <c:valAx>
        <c:axId val="686571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 </a:t>
                </a:r>
              </a:p>
            </c:rich>
          </c:tx>
          <c:layout>
            <c:manualLayout>
              <c:xMode val="edge"/>
              <c:yMode val="edge"/>
              <c:x val="1.5518181586524986E-2"/>
              <c:y val="0.35705078169576632"/>
            </c:manualLayout>
          </c:layout>
          <c:overlay val="0"/>
        </c:title>
        <c:numFmt formatCode="0.00%" sourceLinked="1"/>
        <c:majorTickMark val="out"/>
        <c:minorTickMark val="none"/>
        <c:tickLblPos val="nextTo"/>
        <c:crossAx val="657006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Potential</a:t>
            </a:r>
            <a:r>
              <a:rPr lang="en-US" baseline="0"/>
              <a:t> Benefits Opinions 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invertIfNegative val="0"/>
          <c:cat>
            <c:strRef>
              <c:f>Sheet1!$A$16:$A$25</c:f>
              <c:strCache>
                <c:ptCount val="10"/>
                <c:pt idx="0">
                  <c:v>B1</c:v>
                </c:pt>
                <c:pt idx="1">
                  <c:v>B2</c:v>
                </c:pt>
                <c:pt idx="2">
                  <c:v>B3</c:v>
                </c:pt>
                <c:pt idx="3">
                  <c:v>B4</c:v>
                </c:pt>
                <c:pt idx="4">
                  <c:v>B5</c:v>
                </c:pt>
                <c:pt idx="5">
                  <c:v>B6</c:v>
                </c:pt>
                <c:pt idx="6">
                  <c:v>B7</c:v>
                </c:pt>
                <c:pt idx="7">
                  <c:v>B8</c:v>
                </c:pt>
                <c:pt idx="8">
                  <c:v>B9</c:v>
                </c:pt>
                <c:pt idx="9">
                  <c:v>B10</c:v>
                </c:pt>
              </c:strCache>
            </c:strRef>
          </c:cat>
          <c:val>
            <c:numRef>
              <c:f>Sheet1!$C$16:$C$25</c:f>
              <c:numCache>
                <c:formatCode>0.00%</c:formatCode>
                <c:ptCount val="10"/>
                <c:pt idx="0">
                  <c:v>0.34375</c:v>
                </c:pt>
                <c:pt idx="1">
                  <c:v>0.1875</c:v>
                </c:pt>
                <c:pt idx="2">
                  <c:v>0.28125</c:v>
                </c:pt>
                <c:pt idx="3">
                  <c:v>0.3125</c:v>
                </c:pt>
                <c:pt idx="4">
                  <c:v>0.125</c:v>
                </c:pt>
                <c:pt idx="5">
                  <c:v>0.1875</c:v>
                </c:pt>
                <c:pt idx="6">
                  <c:v>0.21875</c:v>
                </c:pt>
                <c:pt idx="7">
                  <c:v>0</c:v>
                </c:pt>
                <c:pt idx="8">
                  <c:v>0.1875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14464"/>
        <c:axId val="8017024"/>
      </c:barChart>
      <c:catAx>
        <c:axId val="8014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Question Number 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8017024"/>
        <c:crosses val="autoZero"/>
        <c:auto val="1"/>
        <c:lblAlgn val="ctr"/>
        <c:lblOffset val="100"/>
        <c:noMultiLvlLbl val="0"/>
      </c:catAx>
      <c:valAx>
        <c:axId val="80170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  <a:r>
                  <a:rPr lang="en-US" baseline="0"/>
                  <a:t> of poeple </a:t>
                </a:r>
                <a:endParaRPr lang="en-US"/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80144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Issue</a:t>
            </a:r>
            <a:r>
              <a:rPr lang="en-US" baseline="0"/>
              <a:t> Clasification Opinions 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invertIfNegative val="0"/>
          <c:cat>
            <c:strRef>
              <c:f>Sheet1!$A$27:$A$32</c:f>
              <c:strCache>
                <c:ptCount val="6"/>
                <c:pt idx="0">
                  <c:v>I1</c:v>
                </c:pt>
                <c:pt idx="1">
                  <c:v>I2</c:v>
                </c:pt>
                <c:pt idx="2">
                  <c:v>I3</c:v>
                </c:pt>
                <c:pt idx="3">
                  <c:v>I4</c:v>
                </c:pt>
                <c:pt idx="4">
                  <c:v>I5</c:v>
                </c:pt>
                <c:pt idx="5">
                  <c:v>I6</c:v>
                </c:pt>
              </c:strCache>
            </c:strRef>
          </c:cat>
          <c:val>
            <c:numRef>
              <c:f>Sheet1!$C$27:$C$32</c:f>
              <c:numCache>
                <c:formatCode>0.00%</c:formatCode>
                <c:ptCount val="6"/>
                <c:pt idx="0">
                  <c:v>0.53125</c:v>
                </c:pt>
                <c:pt idx="1">
                  <c:v>0.1875</c:v>
                </c:pt>
                <c:pt idx="2">
                  <c:v>9.375E-2</c:v>
                </c:pt>
                <c:pt idx="3">
                  <c:v>0.34375</c:v>
                </c:pt>
                <c:pt idx="4">
                  <c:v>0.21875</c:v>
                </c:pt>
                <c:pt idx="5">
                  <c:v>6.25E-2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309568"/>
        <c:axId val="88551808"/>
      </c:barChart>
      <c:catAx>
        <c:axId val="713095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Question</a:t>
                </a:r>
                <a:r>
                  <a:rPr lang="en-US" baseline="0"/>
                  <a:t> Number </a:t>
                </a:r>
                <a:endParaRPr lang="en-US"/>
              </a:p>
            </c:rich>
          </c:tx>
          <c:layout/>
          <c:overlay val="0"/>
        </c:title>
        <c:majorTickMark val="out"/>
        <c:minorTickMark val="none"/>
        <c:tickLblPos val="nextTo"/>
        <c:crossAx val="88551808"/>
        <c:crosses val="autoZero"/>
        <c:auto val="1"/>
        <c:lblAlgn val="ctr"/>
        <c:lblOffset val="100"/>
        <c:noMultiLvlLbl val="0"/>
      </c:catAx>
      <c:valAx>
        <c:axId val="885518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  <a:r>
                  <a:rPr lang="en-US" baseline="0"/>
                  <a:t> of people </a:t>
                </a:r>
                <a:endParaRPr lang="en-US"/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713095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Reactions to GM Foods Concerns 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Sheet1!$A$36</c:f>
              <c:strCache>
                <c:ptCount val="1"/>
                <c:pt idx="0">
                  <c:v>Teacher</c:v>
                </c:pt>
              </c:strCache>
            </c:strRef>
          </c:tx>
          <c:invertIfNegative val="0"/>
          <c:cat>
            <c:strRef>
              <c:f>Sheet1!$B$35:$D$35</c:f>
              <c:strCache>
                <c:ptCount val="3"/>
                <c:pt idx="0">
                  <c:v>Fear</c:v>
                </c:pt>
                <c:pt idx="1">
                  <c:v>Positive </c:v>
                </c:pt>
                <c:pt idx="2">
                  <c:v>Awareness</c:v>
                </c:pt>
              </c:strCache>
            </c:strRef>
          </c:cat>
          <c:val>
            <c:numRef>
              <c:f>Sheet1!$B$36:$D$36</c:f>
              <c:numCache>
                <c:formatCode>0%</c:formatCode>
                <c:ptCount val="3"/>
                <c:pt idx="0">
                  <c:v>0.47</c:v>
                </c:pt>
                <c:pt idx="1">
                  <c:v>0.64</c:v>
                </c:pt>
                <c:pt idx="2">
                  <c:v>0.56000000000000005</c:v>
                </c:pt>
              </c:numCache>
            </c:numRef>
          </c:val>
        </c:ser>
        <c:ser>
          <c:idx val="1"/>
          <c:order val="1"/>
          <c:tx>
            <c:strRef>
              <c:f>Sheet1!$A$37</c:f>
              <c:strCache>
                <c:ptCount val="1"/>
                <c:pt idx="0">
                  <c:v>Student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Sheet1!$B$35:$D$35</c:f>
              <c:strCache>
                <c:ptCount val="3"/>
                <c:pt idx="0">
                  <c:v>Fear</c:v>
                </c:pt>
                <c:pt idx="1">
                  <c:v>Positive </c:v>
                </c:pt>
                <c:pt idx="2">
                  <c:v>Awareness</c:v>
                </c:pt>
              </c:strCache>
            </c:strRef>
          </c:cat>
          <c:val>
            <c:numRef>
              <c:f>Sheet1!$B$37:$D$37</c:f>
              <c:numCache>
                <c:formatCode>0%</c:formatCode>
                <c:ptCount val="3"/>
                <c:pt idx="0">
                  <c:v>0.43</c:v>
                </c:pt>
                <c:pt idx="1">
                  <c:v>0.72</c:v>
                </c:pt>
                <c:pt idx="2">
                  <c:v>0.63</c:v>
                </c:pt>
              </c:numCache>
            </c:numRef>
          </c:val>
        </c:ser>
        <c:ser>
          <c:idx val="2"/>
          <c:order val="2"/>
          <c:tx>
            <c:strRef>
              <c:f>Sheet1!$A$38</c:f>
              <c:strCache>
                <c:ptCount val="1"/>
                <c:pt idx="0">
                  <c:v>Ag Student</c:v>
                </c:pt>
              </c:strCache>
            </c:strRef>
          </c:tx>
          <c:invertIfNegative val="0"/>
          <c:cat>
            <c:strRef>
              <c:f>Sheet1!$B$35:$D$35</c:f>
              <c:strCache>
                <c:ptCount val="3"/>
                <c:pt idx="0">
                  <c:v>Fear</c:v>
                </c:pt>
                <c:pt idx="1">
                  <c:v>Positive </c:v>
                </c:pt>
                <c:pt idx="2">
                  <c:v>Awareness</c:v>
                </c:pt>
              </c:strCache>
            </c:strRef>
          </c:cat>
          <c:val>
            <c:numRef>
              <c:f>Sheet1!$B$38:$D$38</c:f>
              <c:numCache>
                <c:formatCode>0%</c:formatCode>
                <c:ptCount val="3"/>
                <c:pt idx="0">
                  <c:v>0.42</c:v>
                </c:pt>
                <c:pt idx="1">
                  <c:v>0.57999999999999996</c:v>
                </c:pt>
                <c:pt idx="2">
                  <c:v>0.71</c:v>
                </c:pt>
              </c:numCache>
            </c:numRef>
          </c:val>
        </c:ser>
        <c:ser>
          <c:idx val="3"/>
          <c:order val="3"/>
          <c:tx>
            <c:strRef>
              <c:f>Sheet1!$A$39</c:f>
              <c:strCache>
                <c:ptCount val="1"/>
                <c:pt idx="0">
                  <c:v>Adult</c:v>
                </c:pt>
              </c:strCache>
            </c:strRef>
          </c:tx>
          <c:invertIfNegative val="0"/>
          <c:cat>
            <c:strRef>
              <c:f>Sheet1!$B$35:$D$35</c:f>
              <c:strCache>
                <c:ptCount val="3"/>
                <c:pt idx="0">
                  <c:v>Fear</c:v>
                </c:pt>
                <c:pt idx="1">
                  <c:v>Positive </c:v>
                </c:pt>
                <c:pt idx="2">
                  <c:v>Awareness</c:v>
                </c:pt>
              </c:strCache>
            </c:strRef>
          </c:cat>
          <c:val>
            <c:numRef>
              <c:f>Sheet1!$B$39:$D$39</c:f>
              <c:numCache>
                <c:formatCode>0%</c:formatCode>
                <c:ptCount val="3"/>
                <c:pt idx="0">
                  <c:v>0.64</c:v>
                </c:pt>
                <c:pt idx="1">
                  <c:v>0.19</c:v>
                </c:pt>
                <c:pt idx="2">
                  <c:v>0.96</c:v>
                </c:pt>
              </c:numCache>
            </c:numRef>
          </c:val>
        </c:ser>
        <c:ser>
          <c:idx val="4"/>
          <c:order val="4"/>
          <c:tx>
            <c:strRef>
              <c:f>Sheet1!$A$40</c:f>
              <c:strCache>
                <c:ptCount val="1"/>
                <c:pt idx="0">
                  <c:v>Male 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Sheet1!$B$35:$D$35</c:f>
              <c:strCache>
                <c:ptCount val="3"/>
                <c:pt idx="0">
                  <c:v>Fear</c:v>
                </c:pt>
                <c:pt idx="1">
                  <c:v>Positive </c:v>
                </c:pt>
                <c:pt idx="2">
                  <c:v>Awareness</c:v>
                </c:pt>
              </c:strCache>
            </c:strRef>
          </c:cat>
          <c:val>
            <c:numRef>
              <c:f>Sheet1!$B$40:$D$40</c:f>
              <c:numCache>
                <c:formatCode>0%</c:formatCode>
                <c:ptCount val="3"/>
                <c:pt idx="0">
                  <c:v>0.3</c:v>
                </c:pt>
                <c:pt idx="1">
                  <c:v>0.6</c:v>
                </c:pt>
                <c:pt idx="2">
                  <c:v>0.72</c:v>
                </c:pt>
              </c:numCache>
            </c:numRef>
          </c:val>
        </c:ser>
        <c:ser>
          <c:idx val="5"/>
          <c:order val="5"/>
          <c:tx>
            <c:strRef>
              <c:f>Sheet1!$A$41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FF0066"/>
            </a:solidFill>
          </c:spPr>
          <c:invertIfNegative val="0"/>
          <c:cat>
            <c:strRef>
              <c:f>Sheet1!$B$35:$D$35</c:f>
              <c:strCache>
                <c:ptCount val="3"/>
                <c:pt idx="0">
                  <c:v>Fear</c:v>
                </c:pt>
                <c:pt idx="1">
                  <c:v>Positive </c:v>
                </c:pt>
                <c:pt idx="2">
                  <c:v>Awareness</c:v>
                </c:pt>
              </c:strCache>
            </c:strRef>
          </c:cat>
          <c:val>
            <c:numRef>
              <c:f>Sheet1!$B$41:$D$41</c:f>
              <c:numCache>
                <c:formatCode>0%</c:formatCode>
                <c:ptCount val="3"/>
                <c:pt idx="0">
                  <c:v>0.52</c:v>
                </c:pt>
                <c:pt idx="1">
                  <c:v>0.62</c:v>
                </c:pt>
                <c:pt idx="2">
                  <c:v>0.93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364224"/>
        <c:axId val="54562176"/>
      </c:barChart>
      <c:catAx>
        <c:axId val="33364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Concerns of GM Foods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54562176"/>
        <c:crosses val="autoZero"/>
        <c:auto val="1"/>
        <c:lblAlgn val="ctr"/>
        <c:lblOffset val="100"/>
        <c:noMultiLvlLbl val="0"/>
      </c:catAx>
      <c:valAx>
        <c:axId val="545621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 of People 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33364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553618297712787"/>
          <c:y val="0.3905914885639295"/>
          <c:w val="0.13446381702287213"/>
          <c:h val="0.4389805961754780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7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3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69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6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8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4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6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BB26-A3D0-484A-BBA3-0BD5F8234FF5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844E0-53F9-4855-B6A3-710B3E563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Genetically Modified Foods Surveyed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Nina and Jacelyn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31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067800" cy="6629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After surveying 32 subjects about their perceptions of Genetically Modified Food, we found the following trends:</a:t>
            </a:r>
          </a:p>
          <a:p>
            <a:pPr lvl="1"/>
            <a:r>
              <a:rPr lang="en-US" sz="2000" dirty="0" smtClean="0"/>
              <a:t>Females are more fearful about GM foods than males</a:t>
            </a:r>
          </a:p>
          <a:p>
            <a:pPr lvl="1"/>
            <a:r>
              <a:rPr lang="en-US" sz="2000" dirty="0" smtClean="0"/>
              <a:t>Females are more aware of GM foods than males</a:t>
            </a:r>
          </a:p>
          <a:p>
            <a:pPr lvl="1"/>
            <a:r>
              <a:rPr lang="en-US" sz="2000" dirty="0" smtClean="0"/>
              <a:t>For 8 out of 13 questions, consumers agreed with positive uses of GM foods.</a:t>
            </a:r>
          </a:p>
          <a:p>
            <a:pPr lvl="1"/>
            <a:r>
              <a:rPr lang="en-US" sz="2000" dirty="0" smtClean="0"/>
              <a:t>Females are more aware of GM foods and are therefore more fearful of them.</a:t>
            </a:r>
            <a:endParaRPr lang="en-US" sz="2000" dirty="0" smtClean="0"/>
          </a:p>
          <a:p>
            <a:pPr lvl="1"/>
            <a:r>
              <a:rPr lang="en-US" sz="2000" dirty="0" smtClean="0"/>
              <a:t>Gender does not seem to make a difference in opinions about the positive attributes of GM foods </a:t>
            </a:r>
          </a:p>
          <a:p>
            <a:pPr lvl="1"/>
            <a:r>
              <a:rPr lang="en-US" sz="2000" dirty="0" smtClean="0"/>
              <a:t>Adults not associated with the school are generally more aware of GM foods than the other groups surveyed. </a:t>
            </a:r>
          </a:p>
          <a:p>
            <a:pPr lvl="1"/>
            <a:r>
              <a:rPr lang="en-US" sz="2000" dirty="0" smtClean="0"/>
              <a:t>Adults not associated with the school are generally more fearful of GM foods than other groups surveyed. </a:t>
            </a:r>
          </a:p>
          <a:p>
            <a:pPr lvl="1"/>
            <a:r>
              <a:rPr lang="en-US" sz="2000" dirty="0" smtClean="0"/>
              <a:t>Non-Ag students are generally more positive about GM foods than other groups surveyed. </a:t>
            </a:r>
          </a:p>
          <a:p>
            <a:pPr lvl="1"/>
            <a:r>
              <a:rPr lang="en-US" sz="2000" dirty="0" smtClean="0"/>
              <a:t>For 2 out of 3 fearful questions, most consumers were unsure of their feelings about GM foods.</a:t>
            </a:r>
          </a:p>
          <a:p>
            <a:pPr lvl="1"/>
            <a:r>
              <a:rPr lang="en-US" sz="2000" dirty="0" smtClean="0"/>
              <a:t>Males are less aware of GM food and are therefore less fearful of them. </a:t>
            </a:r>
          </a:p>
          <a:p>
            <a:pPr lvl="1"/>
            <a:r>
              <a:rPr lang="en-US" sz="2000" dirty="0" smtClean="0"/>
              <a:t>None of the consumers surveyed felt that GM foods are unbeneficial.</a:t>
            </a:r>
          </a:p>
          <a:p>
            <a:pPr lvl="1"/>
            <a:r>
              <a:rPr lang="en-US" sz="2000" dirty="0" smtClean="0"/>
              <a:t>When first asked, consumers were unsure of how GM foods effect health, however public health was the biggest issue. </a:t>
            </a:r>
          </a:p>
          <a:p>
            <a:pPr lvl="1"/>
            <a:r>
              <a:rPr lang="en-US" sz="2000" dirty="0" smtClean="0"/>
              <a:t>Most consumers felt that the greatest benefit of GM foods is improvements to their food 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5185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508448"/>
              </p:ext>
            </p:extLst>
          </p:nvPr>
        </p:nvGraphicFramePr>
        <p:xfrm>
          <a:off x="-160193" y="1524000"/>
          <a:ext cx="9324975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938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3003158"/>
              </p:ext>
            </p:extLst>
          </p:nvPr>
        </p:nvGraphicFramePr>
        <p:xfrm>
          <a:off x="13854" y="13854"/>
          <a:ext cx="5777345" cy="3491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384808"/>
              </p:ext>
            </p:extLst>
          </p:nvPr>
        </p:nvGraphicFramePr>
        <p:xfrm>
          <a:off x="3200400" y="3505200"/>
          <a:ext cx="56388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793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2854576"/>
              </p:ext>
            </p:extLst>
          </p:nvPr>
        </p:nvGraphicFramePr>
        <p:xfrm>
          <a:off x="152400" y="457200"/>
          <a:ext cx="86868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0586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260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Genetically Modified Foods Surveyed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Image</dc:creator>
  <cp:lastModifiedBy>Image</cp:lastModifiedBy>
  <cp:revision>7</cp:revision>
  <dcterms:created xsi:type="dcterms:W3CDTF">2017-01-05T16:22:59Z</dcterms:created>
  <dcterms:modified xsi:type="dcterms:W3CDTF">2017-01-05T17:29:11Z</dcterms:modified>
</cp:coreProperties>
</file>