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9" r:id="rId4"/>
    <p:sldId id="260" r:id="rId5"/>
    <p:sldId id="262" r:id="rId6"/>
    <p:sldId id="264" r:id="rId7"/>
    <p:sldId id="265" r:id="rId8"/>
    <p:sldId id="266" r:id="rId9"/>
    <p:sldId id="268" r:id="rId10"/>
    <p:sldId id="267" r:id="rId11"/>
    <p:sldId id="270" r:id="rId12"/>
    <p:sldId id="272" r:id="rId13"/>
    <p:sldId id="273" r:id="rId14"/>
    <p:sldId id="281" r:id="rId15"/>
    <p:sldId id="280" r:id="rId16"/>
    <p:sldId id="276" r:id="rId17"/>
    <p:sldId id="277" r:id="rId18"/>
    <p:sldId id="274" r:id="rId19"/>
    <p:sldId id="275" r:id="rId20"/>
    <p:sldId id="279" r:id="rId21"/>
    <p:sldId id="282" r:id="rId22"/>
    <p:sldId id="283" r:id="rId23"/>
    <p:sldId id="285" r:id="rId24"/>
    <p:sldId id="287" r:id="rId25"/>
    <p:sldId id="288" r:id="rId26"/>
    <p:sldId id="289" r:id="rId27"/>
    <p:sldId id="291" r:id="rId28"/>
    <p:sldId id="292" r:id="rId29"/>
    <p:sldId id="294" r:id="rId30"/>
    <p:sldId id="295" r:id="rId31"/>
    <p:sldId id="303" r:id="rId32"/>
    <p:sldId id="297" r:id="rId33"/>
    <p:sldId id="298" r:id="rId34"/>
    <p:sldId id="299" r:id="rId35"/>
    <p:sldId id="300" r:id="rId36"/>
    <p:sldId id="301" r:id="rId37"/>
    <p:sldId id="30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lankenship, Danielle" initials="BD" lastIdx="1" clrIdx="0">
    <p:extLst>
      <p:ext uri="{19B8F6BF-5375-455C-9EA6-DF929625EA0E}">
        <p15:presenceInfo xmlns:p15="http://schemas.microsoft.com/office/powerpoint/2012/main" userId="S::dblankenship@beebehealthcare.org::da5cb48a-83fb-4577-ac99-2f92502462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215" autoAdjust="0"/>
  </p:normalViewPr>
  <p:slideViewPr>
    <p:cSldViewPr snapToGrid="0">
      <p:cViewPr varScale="1">
        <p:scale>
          <a:sx n="84" d="100"/>
          <a:sy n="84" d="100"/>
        </p:scale>
        <p:origin x="8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A4892-ED76-423A-A083-3A90DA8AEAE5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1F6B1-FE74-4777-AEF1-5808C8BF4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75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30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12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747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93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313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98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015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44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01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99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86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41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1F6B1-FE74-4777-AEF1-5808C8BF445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15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9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69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8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1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6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4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736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8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8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81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7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8A0B7-6A27-4E67-A13A-E758C5AD829F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73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Problems of the </a:t>
            </a:r>
            <a:r>
              <a:rPr lang="en-US"/>
              <a:t>Biliary Tract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411470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Gangrene cholecystitis</a:t>
            </a:r>
          </a:p>
          <a:p>
            <a:r>
              <a:rPr lang="en-US" dirty="0" err="1"/>
              <a:t>Subphrenic</a:t>
            </a:r>
            <a:r>
              <a:rPr lang="en-US" dirty="0"/>
              <a:t> abscess</a:t>
            </a:r>
          </a:p>
          <a:p>
            <a:r>
              <a:rPr lang="en-US" dirty="0"/>
              <a:t>Pancreatitis </a:t>
            </a:r>
          </a:p>
          <a:p>
            <a:r>
              <a:rPr lang="en-US" dirty="0"/>
              <a:t>Cholangitis </a:t>
            </a:r>
          </a:p>
          <a:p>
            <a:r>
              <a:rPr lang="en-US" dirty="0"/>
              <a:t>Biliary cirrhosis</a:t>
            </a:r>
          </a:p>
          <a:p>
            <a:r>
              <a:rPr lang="en-US" dirty="0"/>
              <a:t>Fistulas</a:t>
            </a:r>
          </a:p>
          <a:p>
            <a:r>
              <a:rPr lang="en-US" dirty="0"/>
              <a:t>Gallbladder rupture leading to peritonitis</a:t>
            </a:r>
          </a:p>
          <a:p>
            <a:r>
              <a:rPr lang="en-US" dirty="0" err="1"/>
              <a:t>Chledocholithiasis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6436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Laboratory tests:</a:t>
            </a:r>
          </a:p>
          <a:p>
            <a:pPr lvl="1"/>
            <a:r>
              <a:rPr lang="en-US" dirty="0"/>
              <a:t>WBC</a:t>
            </a:r>
          </a:p>
          <a:p>
            <a:pPr lvl="1"/>
            <a:r>
              <a:rPr lang="en-US" dirty="0"/>
              <a:t>Serum Bilirubin Level</a:t>
            </a:r>
          </a:p>
          <a:p>
            <a:pPr lvl="1"/>
            <a:r>
              <a:rPr lang="en-US" dirty="0"/>
              <a:t>Urinary Bilirubin Level</a:t>
            </a:r>
          </a:p>
          <a:p>
            <a:pPr lvl="1"/>
            <a:r>
              <a:rPr lang="en-US" dirty="0"/>
              <a:t>Liver Enzyme Levels</a:t>
            </a:r>
          </a:p>
          <a:p>
            <a:pPr lvl="1"/>
            <a:r>
              <a:rPr lang="en-US" dirty="0"/>
              <a:t>Serum Amylase Levels</a:t>
            </a:r>
          </a:p>
        </p:txBody>
      </p:sp>
    </p:spTree>
    <p:extLst>
      <p:ext uri="{BB962C8B-B14F-4D97-AF65-F5344CB8AC3E}">
        <p14:creationId xmlns:p14="http://schemas.microsoft.com/office/powerpoint/2010/main" val="3116752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Depends on stage of disease</a:t>
            </a:r>
          </a:p>
          <a:p>
            <a:r>
              <a:rPr lang="en-US" dirty="0"/>
              <a:t>Conservative Management</a:t>
            </a:r>
          </a:p>
          <a:p>
            <a:r>
              <a:rPr lang="en-US" dirty="0"/>
              <a:t>Oral dissolution therapy</a:t>
            </a:r>
          </a:p>
          <a:p>
            <a:r>
              <a:rPr lang="en-US" dirty="0"/>
              <a:t>Surgical Therapy</a:t>
            </a:r>
          </a:p>
        </p:txBody>
      </p:sp>
    </p:spTree>
    <p:extLst>
      <p:ext uri="{BB962C8B-B14F-4D97-AF65-F5344CB8AC3E}">
        <p14:creationId xmlns:p14="http://schemas.microsoft.com/office/powerpoint/2010/main" val="1644670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Conservative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IV fluids</a:t>
            </a:r>
          </a:p>
          <a:p>
            <a:r>
              <a:rPr lang="en-US" dirty="0"/>
              <a:t>NPO with NG tube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Antiemetics </a:t>
            </a:r>
          </a:p>
          <a:p>
            <a:r>
              <a:rPr lang="en-US" dirty="0"/>
              <a:t>Analgesics</a:t>
            </a:r>
          </a:p>
          <a:p>
            <a:r>
              <a:rPr lang="en-US" dirty="0"/>
              <a:t>Anticholinergics  </a:t>
            </a:r>
          </a:p>
          <a:p>
            <a:r>
              <a:rPr lang="en-US" dirty="0" err="1"/>
              <a:t>Antispasmotics</a:t>
            </a:r>
            <a:endParaRPr lang="en-US" dirty="0"/>
          </a:p>
          <a:p>
            <a:r>
              <a:rPr lang="en-US" dirty="0" err="1"/>
              <a:t>Transhepatic</a:t>
            </a:r>
            <a:r>
              <a:rPr lang="en-US" dirty="0"/>
              <a:t> biliary catheter</a:t>
            </a:r>
          </a:p>
          <a:p>
            <a:r>
              <a:rPr lang="en-US" dirty="0"/>
              <a:t>ERCP with sphincterotomy</a:t>
            </a:r>
          </a:p>
          <a:p>
            <a:r>
              <a:rPr lang="en-US" dirty="0"/>
              <a:t>Extracorporeal shock-wave lithotripsy </a:t>
            </a:r>
          </a:p>
        </p:txBody>
      </p:sp>
    </p:spTree>
    <p:extLst>
      <p:ext uri="{BB962C8B-B14F-4D97-AF65-F5344CB8AC3E}">
        <p14:creationId xmlns:p14="http://schemas.microsoft.com/office/powerpoint/2010/main" val="2283625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Nutrition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High in fiber and calcium</a:t>
            </a:r>
          </a:p>
          <a:p>
            <a:r>
              <a:rPr lang="en-US" dirty="0"/>
              <a:t>Reduced-calorie diet if obese</a:t>
            </a:r>
          </a:p>
          <a:p>
            <a:r>
              <a:rPr lang="en-US" dirty="0"/>
              <a:t>Avoidance of rapid weight loss</a:t>
            </a:r>
          </a:p>
        </p:txBody>
      </p:sp>
    </p:spTree>
    <p:extLst>
      <p:ext uri="{BB962C8B-B14F-4D97-AF65-F5344CB8AC3E}">
        <p14:creationId xmlns:p14="http://schemas.microsoft.com/office/powerpoint/2010/main" val="4182697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Analgesics</a:t>
            </a:r>
          </a:p>
          <a:p>
            <a:r>
              <a:rPr lang="en-US" dirty="0" err="1"/>
              <a:t>Anticholinergics</a:t>
            </a:r>
            <a:endParaRPr lang="en-US" dirty="0"/>
          </a:p>
          <a:p>
            <a:r>
              <a:rPr lang="en-US" dirty="0"/>
              <a:t>Fat-soluble vitamins</a:t>
            </a:r>
          </a:p>
          <a:p>
            <a:r>
              <a:rPr lang="en-US" dirty="0"/>
              <a:t>Bile salts</a:t>
            </a:r>
          </a:p>
          <a:p>
            <a:r>
              <a:rPr lang="en-US" dirty="0" err="1"/>
              <a:t>Cholestyramine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74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ERCP with </a:t>
            </a:r>
            <a:r>
              <a:rPr lang="en-US" dirty="0" err="1"/>
              <a:t>Sphincterotomy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Visualization </a:t>
            </a:r>
          </a:p>
          <a:p>
            <a:r>
              <a:rPr lang="en-US" dirty="0"/>
              <a:t>Dilation</a:t>
            </a:r>
          </a:p>
          <a:p>
            <a:r>
              <a:rPr lang="en-US" dirty="0"/>
              <a:t>Placement of stents</a:t>
            </a:r>
          </a:p>
          <a:p>
            <a:r>
              <a:rPr lang="en-US" dirty="0"/>
              <a:t>Open sphincter of </a:t>
            </a:r>
            <a:r>
              <a:rPr lang="en-US" dirty="0" err="1"/>
              <a:t>Oddi</a:t>
            </a:r>
            <a:r>
              <a:rPr lang="en-US" dirty="0"/>
              <a:t>, if needed</a:t>
            </a:r>
          </a:p>
          <a:p>
            <a:r>
              <a:rPr lang="en-US" dirty="0"/>
              <a:t>Endoscope passed to duodenum</a:t>
            </a:r>
          </a:p>
          <a:p>
            <a:r>
              <a:rPr lang="en-US" dirty="0"/>
              <a:t>Stones removed with basket or allowed to pass in stool</a:t>
            </a:r>
          </a:p>
        </p:txBody>
      </p:sp>
    </p:spTree>
    <p:extLst>
      <p:ext uri="{BB962C8B-B14F-4D97-AF65-F5344CB8AC3E}">
        <p14:creationId xmlns:p14="http://schemas.microsoft.com/office/powerpoint/2010/main" val="3892405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Extracorporeal Shock-Wave Lithotripsy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stones cannot be removed via endoscope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Takes 1-2 hours</a:t>
            </a:r>
          </a:p>
          <a:p>
            <a:r>
              <a:rPr lang="en-US" dirty="0"/>
              <a:t>Used in conjunction with bile acids</a:t>
            </a:r>
          </a:p>
        </p:txBody>
      </p:sp>
    </p:spTree>
    <p:extLst>
      <p:ext uri="{BB962C8B-B14F-4D97-AF65-F5344CB8AC3E}">
        <p14:creationId xmlns:p14="http://schemas.microsoft.com/office/powerpoint/2010/main" val="511511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Oral Dissolution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1450" indent="-171450"/>
            <a:r>
              <a:rPr lang="en-US" dirty="0"/>
              <a:t>Bile acids to act as cholesterol solvents</a:t>
            </a:r>
          </a:p>
          <a:p>
            <a:pPr marL="171450" indent="-171450"/>
            <a:r>
              <a:rPr lang="en-US" dirty="0"/>
              <a:t>Dissolves stones</a:t>
            </a:r>
          </a:p>
          <a:p>
            <a:pPr marL="171450" indent="-171450"/>
            <a:r>
              <a:rPr lang="en-US" dirty="0"/>
              <a:t>May reoccur</a:t>
            </a:r>
          </a:p>
        </p:txBody>
      </p:sp>
    </p:spTree>
    <p:extLst>
      <p:ext uri="{BB962C8B-B14F-4D97-AF65-F5344CB8AC3E}">
        <p14:creationId xmlns:p14="http://schemas.microsoft.com/office/powerpoint/2010/main" val="272671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Laparoscopic cholecystectomy</a:t>
            </a:r>
          </a:p>
          <a:p>
            <a:pPr lvl="1"/>
            <a:r>
              <a:rPr lang="en-US" dirty="0"/>
              <a:t>Treatment of choice</a:t>
            </a:r>
          </a:p>
          <a:p>
            <a:pPr lvl="1"/>
            <a:r>
              <a:rPr lang="en-US" dirty="0"/>
              <a:t>Removal of gallbladder through 1 to 4 puncture holes</a:t>
            </a:r>
          </a:p>
          <a:p>
            <a:pPr lvl="1"/>
            <a:r>
              <a:rPr lang="en-US" dirty="0"/>
              <a:t>Minimal postop pain</a:t>
            </a:r>
          </a:p>
          <a:p>
            <a:pPr lvl="1"/>
            <a:r>
              <a:rPr lang="en-US" dirty="0"/>
              <a:t>Resume normal activities, including work, within 1 week</a:t>
            </a:r>
          </a:p>
          <a:p>
            <a:pPr lvl="1"/>
            <a:r>
              <a:rPr lang="en-US" dirty="0"/>
              <a:t>Few complications </a:t>
            </a:r>
          </a:p>
          <a:p>
            <a:r>
              <a:rPr lang="en-US" dirty="0"/>
              <a:t>Incisional (open) cholecystectomy</a:t>
            </a:r>
          </a:p>
          <a:p>
            <a:pPr lvl="1"/>
            <a:r>
              <a:rPr lang="en-US" dirty="0"/>
              <a:t>Removal of gallbladder through right subcostal incision</a:t>
            </a:r>
          </a:p>
          <a:p>
            <a:pPr lvl="1"/>
            <a:r>
              <a:rPr lang="en-US" dirty="0"/>
              <a:t>T-tube inserted into common bile duct</a:t>
            </a:r>
          </a:p>
          <a:p>
            <a:pPr lvl="2"/>
            <a:r>
              <a:rPr lang="en-US" dirty="0"/>
              <a:t>Ensures patency of duct</a:t>
            </a:r>
          </a:p>
          <a:p>
            <a:pPr lvl="2"/>
            <a:r>
              <a:rPr lang="en-US" dirty="0"/>
              <a:t>Allows excess bile to drain</a:t>
            </a:r>
          </a:p>
        </p:txBody>
      </p:sp>
    </p:spTree>
    <p:extLst>
      <p:ext uri="{BB962C8B-B14F-4D97-AF65-F5344CB8AC3E}">
        <p14:creationId xmlns:p14="http://schemas.microsoft.com/office/powerpoint/2010/main" val="3016189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Gallbladder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Cholelithiasis</a:t>
            </a:r>
            <a:endParaRPr lang="en-US" dirty="0"/>
          </a:p>
          <a:p>
            <a:pPr lvl="1"/>
            <a:r>
              <a:rPr lang="en-US" dirty="0"/>
              <a:t>Most common disorder of biliary system</a:t>
            </a:r>
          </a:p>
          <a:p>
            <a:pPr lvl="1"/>
            <a:r>
              <a:rPr lang="en-US" dirty="0"/>
              <a:t>Stones in gallbladder</a:t>
            </a:r>
          </a:p>
          <a:p>
            <a:r>
              <a:rPr lang="en-US" dirty="0" err="1"/>
              <a:t>Cholecystitis</a:t>
            </a:r>
            <a:endParaRPr lang="en-US" dirty="0"/>
          </a:p>
          <a:p>
            <a:pPr lvl="1"/>
            <a:r>
              <a:rPr lang="en-US" dirty="0"/>
              <a:t>Inflammation of gallbladder</a:t>
            </a:r>
          </a:p>
          <a:p>
            <a:pPr lvl="1"/>
            <a:r>
              <a:rPr lang="en-US" dirty="0"/>
              <a:t>Usually associated with gallstones</a:t>
            </a:r>
          </a:p>
        </p:txBody>
      </p:sp>
    </p:spTree>
    <p:extLst>
      <p:ext uri="{BB962C8B-B14F-4D97-AF65-F5344CB8AC3E}">
        <p14:creationId xmlns:p14="http://schemas.microsoft.com/office/powerpoint/2010/main" val="34580141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Transhepatic</a:t>
            </a:r>
            <a:r>
              <a:rPr lang="en-US" dirty="0"/>
              <a:t> Biliary Catheter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Preoperative or palliative</a:t>
            </a:r>
          </a:p>
          <a:p>
            <a:pPr lvl="1"/>
            <a:r>
              <a:rPr lang="en-US" dirty="0"/>
              <a:t>When endoscopic drainage fails</a:t>
            </a:r>
          </a:p>
          <a:p>
            <a:r>
              <a:rPr lang="en-US" dirty="0"/>
              <a:t>Inserted percutaneously and attached to drainage bag</a:t>
            </a:r>
          </a:p>
          <a:p>
            <a:r>
              <a:rPr lang="en-US" dirty="0"/>
              <a:t>Replace fluids lost with electrolyte-rich drinks</a:t>
            </a:r>
          </a:p>
          <a:p>
            <a:r>
              <a:rPr lang="en-US" dirty="0"/>
              <a:t>Skin care is important</a:t>
            </a:r>
          </a:p>
        </p:txBody>
      </p:sp>
    </p:spTree>
    <p:extLst>
      <p:ext uri="{BB962C8B-B14F-4D97-AF65-F5344CB8AC3E}">
        <p14:creationId xmlns:p14="http://schemas.microsoft.com/office/powerpoint/2010/main" val="3983746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Post-operative Nutrition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laparoscopic cholecystectomy</a:t>
            </a:r>
          </a:p>
          <a:p>
            <a:pPr lvl="1"/>
            <a:r>
              <a:rPr lang="en-US" dirty="0"/>
              <a:t>Liquids for first day</a:t>
            </a:r>
          </a:p>
          <a:p>
            <a:pPr lvl="1"/>
            <a:r>
              <a:rPr lang="en-US" dirty="0"/>
              <a:t>Light meals for a few days</a:t>
            </a:r>
          </a:p>
          <a:p>
            <a:r>
              <a:rPr lang="en-US" dirty="0"/>
              <a:t>After open cholecystectomy</a:t>
            </a:r>
          </a:p>
          <a:p>
            <a:pPr lvl="1"/>
            <a:r>
              <a:rPr lang="en-US" dirty="0"/>
              <a:t>Liquids to regular diet once bowel sounds have returned</a:t>
            </a:r>
          </a:p>
          <a:p>
            <a:pPr lvl="1"/>
            <a:r>
              <a:rPr lang="en-US" dirty="0"/>
              <a:t>May need to restrict fats for 4-6 weeks</a:t>
            </a:r>
          </a:p>
          <a:p>
            <a:pPr lvl="1"/>
            <a:endParaRPr lang="en-US" dirty="0"/>
          </a:p>
          <a:p>
            <a:r>
              <a:rPr lang="en-US" dirty="0"/>
              <a:t>Otherwise, no special diet is needed other than nutritious meals and avoid excess fat intake</a:t>
            </a:r>
          </a:p>
        </p:txBody>
      </p:sp>
    </p:spTree>
    <p:extLst>
      <p:ext uri="{BB962C8B-B14F-4D97-AF65-F5344CB8AC3E}">
        <p14:creationId xmlns:p14="http://schemas.microsoft.com/office/powerpoint/2010/main" val="25692737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Subjective and objective data:</a:t>
            </a:r>
          </a:p>
          <a:p>
            <a:pPr lvl="1"/>
            <a:r>
              <a:rPr lang="en-US" dirty="0"/>
              <a:t>H&amp;P</a:t>
            </a:r>
          </a:p>
          <a:p>
            <a:pPr lvl="2"/>
            <a:r>
              <a:rPr lang="en-US" dirty="0"/>
              <a:t>Past medical history, risk factors, medication use, surgical history</a:t>
            </a:r>
          </a:p>
          <a:p>
            <a:pPr lvl="2"/>
            <a:r>
              <a:rPr lang="en-US" dirty="0"/>
              <a:t>Signs or symptoms of possible gallbladder disease</a:t>
            </a:r>
          </a:p>
          <a:p>
            <a:pPr lvl="3"/>
            <a:r>
              <a:rPr lang="en-US" dirty="0"/>
              <a:t>Pain, weight loss, anorexia, indigestion, clay-colored stools, </a:t>
            </a:r>
            <a:r>
              <a:rPr lang="en-US" dirty="0" err="1"/>
              <a:t>steatorrhea</a:t>
            </a:r>
            <a:r>
              <a:rPr lang="en-US" dirty="0"/>
              <a:t>, fever, jaundice</a:t>
            </a:r>
          </a:p>
          <a:p>
            <a:pPr lvl="1"/>
            <a:r>
              <a:rPr lang="en-US" dirty="0"/>
              <a:t>Diagnostics</a:t>
            </a:r>
          </a:p>
          <a:p>
            <a:pPr lvl="3"/>
            <a:r>
              <a:rPr lang="en-US" dirty="0"/>
              <a:t>Liver enzymes</a:t>
            </a:r>
          </a:p>
          <a:p>
            <a:pPr lvl="3"/>
            <a:r>
              <a:rPr lang="en-US" dirty="0"/>
              <a:t>Alkaline phosphatase</a:t>
            </a:r>
          </a:p>
          <a:p>
            <a:pPr lvl="3"/>
            <a:r>
              <a:rPr lang="en-US" dirty="0"/>
              <a:t>Bilirubin</a:t>
            </a:r>
          </a:p>
          <a:p>
            <a:pPr lvl="3"/>
            <a:r>
              <a:rPr lang="en-US" dirty="0"/>
              <a:t>Absence of </a:t>
            </a:r>
            <a:r>
              <a:rPr lang="en-US" dirty="0" err="1"/>
              <a:t>urobilinogen</a:t>
            </a:r>
            <a:r>
              <a:rPr lang="en-US" dirty="0"/>
              <a:t> in urine</a:t>
            </a:r>
          </a:p>
          <a:p>
            <a:pPr lvl="3"/>
            <a:r>
              <a:rPr lang="en-US" dirty="0"/>
              <a:t>Increased urinary bilirubin</a:t>
            </a:r>
          </a:p>
          <a:p>
            <a:pPr lvl="3"/>
            <a:r>
              <a:rPr lang="en-US" dirty="0"/>
              <a:t>Leukocytosis</a:t>
            </a:r>
          </a:p>
          <a:p>
            <a:pPr lvl="3"/>
            <a:r>
              <a:rPr lang="en-US" dirty="0"/>
              <a:t>Abnormal gallbladder U/S findings</a:t>
            </a:r>
          </a:p>
        </p:txBody>
      </p:sp>
    </p:spTree>
    <p:extLst>
      <p:ext uri="{BB962C8B-B14F-4D97-AF65-F5344CB8AC3E}">
        <p14:creationId xmlns:p14="http://schemas.microsoft.com/office/powerpoint/2010/main" val="1822298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Diagnoses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80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Patient will have:</a:t>
            </a:r>
          </a:p>
          <a:p>
            <a:r>
              <a:rPr lang="en-US" dirty="0"/>
              <a:t>Relief of pain and discomfort</a:t>
            </a:r>
          </a:p>
          <a:p>
            <a:r>
              <a:rPr lang="en-US" dirty="0"/>
              <a:t>No complications postoperatively</a:t>
            </a:r>
          </a:p>
          <a:p>
            <a:r>
              <a:rPr lang="en-US" dirty="0"/>
              <a:t>No recurrent attacks of </a:t>
            </a:r>
            <a:r>
              <a:rPr lang="en-US" dirty="0" err="1"/>
              <a:t>cholecystitis</a:t>
            </a:r>
            <a:r>
              <a:rPr lang="en-US" dirty="0"/>
              <a:t> or gallstones</a:t>
            </a:r>
          </a:p>
        </p:txBody>
      </p:sp>
    </p:spTree>
    <p:extLst>
      <p:ext uri="{BB962C8B-B14F-4D97-AF65-F5344CB8AC3E}">
        <p14:creationId xmlns:p14="http://schemas.microsoft.com/office/powerpoint/2010/main" val="1772869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Promotion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Screen for predisposing factors</a:t>
            </a:r>
          </a:p>
          <a:p>
            <a:r>
              <a:rPr lang="en-US" dirty="0"/>
              <a:t>Teaching for at-risk ethnic groups</a:t>
            </a:r>
          </a:p>
          <a:p>
            <a:r>
              <a:rPr lang="en-US" dirty="0"/>
              <a:t>Early detection of chronic </a:t>
            </a:r>
            <a:r>
              <a:rPr lang="en-US" dirty="0" err="1"/>
              <a:t>cholecystitis</a:t>
            </a:r>
            <a:endParaRPr lang="en-US" dirty="0"/>
          </a:p>
          <a:p>
            <a:pPr lvl="1"/>
            <a:r>
              <a:rPr lang="en-US" dirty="0"/>
              <a:t>Manage with low-fat diet</a:t>
            </a:r>
          </a:p>
        </p:txBody>
      </p:sp>
    </p:spTree>
    <p:extLst>
      <p:ext uri="{BB962C8B-B14F-4D97-AF65-F5344CB8AC3E}">
        <p14:creationId xmlns:p14="http://schemas.microsoft.com/office/powerpoint/2010/main" val="42517964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Acute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Nursing Goals: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5817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Acute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6566"/>
            <a:ext cx="10515600" cy="4660397"/>
          </a:xfrm>
        </p:spPr>
        <p:txBody>
          <a:bodyPr numCol="2">
            <a:normAutofit/>
          </a:bodyPr>
          <a:lstStyle/>
          <a:p>
            <a:r>
              <a:rPr lang="en-US" sz="2400" dirty="0"/>
              <a:t>Pain management:</a:t>
            </a:r>
          </a:p>
          <a:p>
            <a:pPr lvl="1"/>
            <a:r>
              <a:rPr lang="en-US" sz="2000" dirty="0"/>
              <a:t>Give drugs PRN before pain is severe</a:t>
            </a:r>
          </a:p>
          <a:p>
            <a:pPr lvl="1"/>
            <a:r>
              <a:rPr lang="en-US" sz="2000" dirty="0"/>
              <a:t>Observe for side effects</a:t>
            </a:r>
          </a:p>
          <a:p>
            <a:r>
              <a:rPr lang="en-US" sz="2400" dirty="0"/>
              <a:t>Comfort measures</a:t>
            </a:r>
          </a:p>
          <a:p>
            <a:pPr lvl="1"/>
            <a:r>
              <a:rPr lang="en-US" sz="2000" dirty="0"/>
              <a:t>Clean bed</a:t>
            </a:r>
          </a:p>
          <a:p>
            <a:pPr lvl="1"/>
            <a:r>
              <a:rPr lang="en-US" sz="2000" dirty="0"/>
              <a:t>Positioning </a:t>
            </a:r>
          </a:p>
          <a:p>
            <a:pPr lvl="1"/>
            <a:r>
              <a:rPr lang="en-US" sz="2000" dirty="0"/>
              <a:t>Oral care</a:t>
            </a:r>
          </a:p>
          <a:p>
            <a:r>
              <a:rPr lang="en-US" sz="2400" dirty="0"/>
              <a:t>Manage N/V</a:t>
            </a:r>
          </a:p>
          <a:p>
            <a:pPr lvl="1"/>
            <a:r>
              <a:rPr lang="en-US" sz="2000" dirty="0"/>
              <a:t> </a:t>
            </a:r>
          </a:p>
          <a:p>
            <a:pPr lvl="1"/>
            <a:r>
              <a:rPr lang="en-US" sz="2000" dirty="0"/>
              <a:t> </a:t>
            </a:r>
          </a:p>
          <a:p>
            <a:pPr lvl="1"/>
            <a:r>
              <a:rPr lang="en-US" sz="2000" dirty="0"/>
              <a:t> </a:t>
            </a:r>
          </a:p>
          <a:p>
            <a:endParaRPr lang="en-US" sz="2400" dirty="0"/>
          </a:p>
          <a:p>
            <a:r>
              <a:rPr lang="en-US" sz="2400" dirty="0" err="1"/>
              <a:t>Pruritis</a:t>
            </a:r>
            <a:r>
              <a:rPr lang="en-US" sz="2400" dirty="0"/>
              <a:t> relief measures</a:t>
            </a:r>
          </a:p>
          <a:p>
            <a:pPr lvl="1"/>
            <a:r>
              <a:rPr lang="en-US" sz="2000" dirty="0"/>
              <a:t>Antihistamines </a:t>
            </a:r>
          </a:p>
          <a:p>
            <a:pPr lvl="1"/>
            <a:r>
              <a:rPr lang="en-US" sz="2000" dirty="0"/>
              <a:t>Baking soda baths</a:t>
            </a:r>
          </a:p>
          <a:p>
            <a:pPr lvl="1"/>
            <a:r>
              <a:rPr lang="en-US" sz="2000" dirty="0"/>
              <a:t>Lotions </a:t>
            </a:r>
          </a:p>
          <a:p>
            <a:pPr lvl="1"/>
            <a:r>
              <a:rPr lang="en-US" sz="2000" dirty="0"/>
              <a:t>Soft linens</a:t>
            </a:r>
          </a:p>
          <a:p>
            <a:pPr lvl="1"/>
            <a:r>
              <a:rPr lang="en-US" sz="2000" dirty="0"/>
              <a:t>Control of temperature</a:t>
            </a:r>
          </a:p>
          <a:p>
            <a:pPr lvl="1"/>
            <a:r>
              <a:rPr lang="en-US" sz="2000" dirty="0"/>
              <a:t>Short, clean nails</a:t>
            </a:r>
          </a:p>
          <a:p>
            <a:pPr lvl="1"/>
            <a:r>
              <a:rPr lang="en-US" sz="2000" dirty="0"/>
              <a:t>Scratch with knuckles rather than nails</a:t>
            </a:r>
          </a:p>
        </p:txBody>
      </p:sp>
    </p:spTree>
    <p:extLst>
      <p:ext uri="{BB962C8B-B14F-4D97-AF65-F5344CB8AC3E}">
        <p14:creationId xmlns:p14="http://schemas.microsoft.com/office/powerpoint/2010/main" val="3384654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Acute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Monitor for complications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Post-ERCP care</a:t>
            </a:r>
          </a:p>
          <a:p>
            <a:pPr lvl="1"/>
            <a:r>
              <a:rPr lang="en-US" dirty="0"/>
              <a:t>Assessment for complications </a:t>
            </a:r>
          </a:p>
          <a:p>
            <a:pPr lvl="1"/>
            <a:r>
              <a:rPr lang="en-US" dirty="0"/>
              <a:t>Vital signs, pain</a:t>
            </a:r>
          </a:p>
          <a:p>
            <a:pPr lvl="1"/>
            <a:r>
              <a:rPr lang="en-US" dirty="0"/>
              <a:t>Bed rest</a:t>
            </a:r>
          </a:p>
          <a:p>
            <a:pPr lvl="1"/>
            <a:r>
              <a:rPr lang="en-US" dirty="0"/>
              <a:t>NPO until return of gag reflex</a:t>
            </a:r>
          </a:p>
          <a:p>
            <a:pPr lvl="1"/>
            <a:r>
              <a:rPr lang="en-US" dirty="0"/>
              <a:t>Patient teaching</a:t>
            </a:r>
          </a:p>
        </p:txBody>
      </p:sp>
    </p:spTree>
    <p:extLst>
      <p:ext uri="{BB962C8B-B14F-4D97-AF65-F5344CB8AC3E}">
        <p14:creationId xmlns:p14="http://schemas.microsoft.com/office/powerpoint/2010/main" val="26819125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PostoperativeCare</a:t>
            </a:r>
            <a:r>
              <a:rPr lang="en-US" dirty="0"/>
              <a:t>: Lap </a:t>
            </a:r>
            <a:r>
              <a:rPr lang="en-US" dirty="0" err="1"/>
              <a:t>Chole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Monitor for complications</a:t>
            </a:r>
          </a:p>
          <a:p>
            <a:r>
              <a:rPr lang="en-US" dirty="0"/>
              <a:t>Patient comfort</a:t>
            </a:r>
          </a:p>
          <a:p>
            <a:pPr lvl="1"/>
            <a:r>
              <a:rPr lang="en-US" dirty="0"/>
              <a:t>Referred should pain</a:t>
            </a:r>
          </a:p>
          <a:p>
            <a:pPr lvl="1"/>
            <a:r>
              <a:rPr lang="en-US" dirty="0"/>
              <a:t>Sims’ position</a:t>
            </a:r>
          </a:p>
          <a:p>
            <a:pPr lvl="1"/>
            <a:r>
              <a:rPr lang="en-US" dirty="0"/>
              <a:t>Deep breathing</a:t>
            </a:r>
          </a:p>
          <a:p>
            <a:pPr lvl="1"/>
            <a:r>
              <a:rPr lang="en-US" dirty="0"/>
              <a:t>Ambulation </a:t>
            </a:r>
          </a:p>
          <a:p>
            <a:pPr lvl="1"/>
            <a:r>
              <a:rPr lang="en-US" dirty="0"/>
              <a:t>analgesia</a:t>
            </a:r>
          </a:p>
          <a:p>
            <a:r>
              <a:rPr lang="en-US" dirty="0"/>
              <a:t>Clear liquids for a day</a:t>
            </a:r>
          </a:p>
          <a:p>
            <a:r>
              <a:rPr lang="en-US" dirty="0"/>
              <a:t>Discharged same day</a:t>
            </a:r>
          </a:p>
          <a:p>
            <a:pPr lvl="1"/>
            <a:r>
              <a:rPr lang="en-US" dirty="0"/>
              <a:t>Or admitted for a 23hour stay</a:t>
            </a:r>
          </a:p>
        </p:txBody>
      </p:sp>
    </p:spTree>
    <p:extLst>
      <p:ext uri="{BB962C8B-B14F-4D97-AF65-F5344CB8AC3E}">
        <p14:creationId xmlns:p14="http://schemas.microsoft.com/office/powerpoint/2010/main" val="216455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Risk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Female</a:t>
            </a:r>
          </a:p>
          <a:p>
            <a:r>
              <a:rPr lang="en-US" dirty="0"/>
              <a:t>Multiparity</a:t>
            </a:r>
          </a:p>
          <a:p>
            <a:r>
              <a:rPr lang="en-US" dirty="0"/>
              <a:t>Age &gt;40</a:t>
            </a:r>
          </a:p>
          <a:p>
            <a:r>
              <a:rPr lang="en-US" dirty="0"/>
              <a:t>Estrogen therapy</a:t>
            </a:r>
          </a:p>
          <a:p>
            <a:r>
              <a:rPr lang="en-US" dirty="0"/>
              <a:t>Sedentary lifestyle</a:t>
            </a:r>
          </a:p>
          <a:p>
            <a:r>
              <a:rPr lang="en-US" dirty="0"/>
              <a:t>Familial tendency</a:t>
            </a:r>
          </a:p>
          <a:p>
            <a:r>
              <a:rPr lang="en-US" dirty="0"/>
              <a:t>Obesity </a:t>
            </a:r>
          </a:p>
        </p:txBody>
      </p:sp>
    </p:spTree>
    <p:extLst>
      <p:ext uri="{BB962C8B-B14F-4D97-AF65-F5344CB8AC3E}">
        <p14:creationId xmlns:p14="http://schemas.microsoft.com/office/powerpoint/2010/main" val="32223669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Postoperative Care: Open </a:t>
            </a:r>
            <a:r>
              <a:rPr lang="en-US" dirty="0" err="1"/>
              <a:t>Chole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Maintain adequate ventilation</a:t>
            </a:r>
          </a:p>
          <a:p>
            <a:r>
              <a:rPr lang="en-US" dirty="0"/>
              <a:t>Prevent respiratory complications</a:t>
            </a:r>
          </a:p>
          <a:p>
            <a:r>
              <a:rPr lang="en-US" dirty="0"/>
              <a:t>General postop nursing care</a:t>
            </a:r>
          </a:p>
          <a:p>
            <a:r>
              <a:rPr lang="en-US" dirty="0"/>
              <a:t>Maintain drainage tubes, if present</a:t>
            </a:r>
          </a:p>
          <a:p>
            <a:r>
              <a:rPr lang="en-US" dirty="0"/>
              <a:t>Replace lost fluids and electrolytes</a:t>
            </a:r>
          </a:p>
        </p:txBody>
      </p:sp>
    </p:spTree>
    <p:extLst>
      <p:ext uri="{BB962C8B-B14F-4D97-AF65-F5344CB8AC3E}">
        <p14:creationId xmlns:p14="http://schemas.microsoft.com/office/powerpoint/2010/main" val="2060128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E0969C-8703-4A02-B29C-E96234B74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 of Postop Drains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E572593-D7A3-465B-B6DE-E285706C14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u="sng" dirty="0"/>
              <a:t>JP Drain</a:t>
            </a:r>
          </a:p>
          <a:p>
            <a:r>
              <a:rPr lang="en-US" dirty="0"/>
              <a:t>Helps prevent fluid accumulation in gallbladder bed</a:t>
            </a:r>
          </a:p>
          <a:p>
            <a:r>
              <a:rPr lang="en-US" dirty="0"/>
              <a:t>Monitor and record drainage</a:t>
            </a:r>
          </a:p>
          <a:p>
            <a:r>
              <a:rPr lang="en-US" dirty="0"/>
              <a:t>May need Abx</a:t>
            </a:r>
          </a:p>
          <a:p>
            <a:r>
              <a:rPr lang="en-US" dirty="0"/>
              <a:t>Expect removal of drain a few days after surgery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F93012A-5E0B-4CE9-8F52-C150764306C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u="sng" dirty="0"/>
              <a:t>T-Tube</a:t>
            </a:r>
          </a:p>
          <a:p>
            <a:r>
              <a:rPr lang="en-US" dirty="0"/>
              <a:t>Report absence of drainage with nausea and pain</a:t>
            </a:r>
          </a:p>
          <a:p>
            <a:r>
              <a:rPr lang="en-US" dirty="0"/>
              <a:t>Inspect skin around tube for infection or bile leakage</a:t>
            </a:r>
          </a:p>
          <a:p>
            <a:r>
              <a:rPr lang="en-US" dirty="0"/>
              <a:t>Keep at or below waist</a:t>
            </a:r>
          </a:p>
          <a:p>
            <a:r>
              <a:rPr lang="en-US" dirty="0"/>
              <a:t>Monitor and record drainage</a:t>
            </a:r>
          </a:p>
          <a:p>
            <a:r>
              <a:rPr lang="en-US" dirty="0"/>
              <a:t>Clamp 1 hour before and after meals</a:t>
            </a:r>
          </a:p>
          <a:p>
            <a:pPr lvl="1"/>
            <a:r>
              <a:rPr lang="en-US" dirty="0"/>
              <a:t>Document response to food</a:t>
            </a:r>
          </a:p>
          <a:p>
            <a:r>
              <a:rPr lang="en-US" dirty="0"/>
              <a:t>Assess stools for color</a:t>
            </a:r>
          </a:p>
          <a:p>
            <a:r>
              <a:rPr lang="en-US" dirty="0"/>
              <a:t>Monitor for bile peritonitis</a:t>
            </a:r>
          </a:p>
          <a:p>
            <a:r>
              <a:rPr lang="en-US" dirty="0"/>
              <a:t>Expect removal in 1-3 weeks</a:t>
            </a:r>
          </a:p>
        </p:txBody>
      </p:sp>
    </p:spTree>
    <p:extLst>
      <p:ext uri="{BB962C8B-B14F-4D97-AF65-F5344CB8AC3E}">
        <p14:creationId xmlns:p14="http://schemas.microsoft.com/office/powerpoint/2010/main" val="3566636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Ambulatory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848922" cy="4351338"/>
          </a:xfrm>
        </p:spPr>
        <p:txBody>
          <a:bodyPr/>
          <a:lstStyle/>
          <a:p>
            <a:r>
              <a:rPr lang="en-US" dirty="0"/>
              <a:t>Dietary teaching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Teach what to report</a:t>
            </a:r>
          </a:p>
          <a:p>
            <a:r>
              <a:rPr lang="en-US" dirty="0"/>
              <a:t>Follow-up care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40977172"/>
              </p:ext>
            </p:extLst>
          </p:nvPr>
        </p:nvGraphicFramePr>
        <p:xfrm>
          <a:off x="6019800" y="1825625"/>
          <a:ext cx="5666678" cy="3277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3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7345">
                <a:tc>
                  <a:txBody>
                    <a:bodyPr/>
                    <a:lstStyle/>
                    <a:p>
                      <a:r>
                        <a:rPr lang="en-US" dirty="0"/>
                        <a:t>Lap Cholecystectomy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Open Cholecystectomy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198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Remove bandages day</a:t>
                      </a:r>
                      <a:r>
                        <a:rPr lang="en-US" baseline="0" dirty="0"/>
                        <a:t> after surgery and then shower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Report signs of infection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Gradually resume activities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Return to work in 1 week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May need low-fat diet for several weeks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No heavy</a:t>
                      </a:r>
                      <a:r>
                        <a:rPr lang="en-US" baseline="0" dirty="0"/>
                        <a:t> lifting for 4-6 weeks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Usual activities when feeling ready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May need low-fat diet for 4-6 weeks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18854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Gallbladder Cancer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551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Gallbladder Cancer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Adenocarcinoma </a:t>
            </a:r>
          </a:p>
          <a:p>
            <a:r>
              <a:rPr lang="en-US" dirty="0"/>
              <a:t>Often found incidentally</a:t>
            </a:r>
          </a:p>
          <a:p>
            <a:r>
              <a:rPr lang="en-US" dirty="0"/>
              <a:t>Most have advanced disease at time of diagnosis</a:t>
            </a:r>
          </a:p>
          <a:p>
            <a:r>
              <a:rPr lang="en-US" dirty="0"/>
              <a:t>Early symptoms</a:t>
            </a:r>
          </a:p>
          <a:p>
            <a:pPr lvl="1"/>
            <a:r>
              <a:rPr lang="en-US" dirty="0"/>
              <a:t>Insidious </a:t>
            </a:r>
          </a:p>
          <a:p>
            <a:pPr lvl="1"/>
            <a:r>
              <a:rPr lang="en-US" dirty="0"/>
              <a:t>Similar to those of cholecystitis and gallstones</a:t>
            </a:r>
          </a:p>
          <a:p>
            <a:r>
              <a:rPr lang="en-US" dirty="0"/>
              <a:t>Late symptoms</a:t>
            </a:r>
          </a:p>
          <a:p>
            <a:pPr lvl="1"/>
            <a:r>
              <a:rPr lang="en-US" dirty="0"/>
              <a:t>Signs of biliary obstruction</a:t>
            </a:r>
          </a:p>
        </p:txBody>
      </p:sp>
    </p:spTree>
    <p:extLst>
      <p:ext uri="{BB962C8B-B14F-4D97-AF65-F5344CB8AC3E}">
        <p14:creationId xmlns:p14="http://schemas.microsoft.com/office/powerpoint/2010/main" val="40905988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 and Staging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Endoscopic U/S</a:t>
            </a:r>
          </a:p>
          <a:p>
            <a:r>
              <a:rPr lang="en-US" dirty="0"/>
              <a:t>Abdominal U/S</a:t>
            </a:r>
          </a:p>
          <a:p>
            <a:r>
              <a:rPr lang="en-US" dirty="0"/>
              <a:t>CT</a:t>
            </a:r>
          </a:p>
          <a:p>
            <a:r>
              <a:rPr lang="en-US" dirty="0"/>
              <a:t>MRI</a:t>
            </a:r>
          </a:p>
          <a:p>
            <a:r>
              <a:rPr lang="en-US" dirty="0"/>
              <a:t>MRCP</a:t>
            </a:r>
          </a:p>
          <a:p>
            <a:endParaRPr lang="en-US" dirty="0"/>
          </a:p>
          <a:p>
            <a:r>
              <a:rPr lang="en-US" dirty="0"/>
              <a:t>Often not detected until advanced</a:t>
            </a:r>
          </a:p>
          <a:p>
            <a:r>
              <a:rPr lang="en-US" dirty="0"/>
              <a:t>If found early, surgery is curative</a:t>
            </a:r>
          </a:p>
        </p:txBody>
      </p:sp>
    </p:spTree>
    <p:extLst>
      <p:ext uri="{BB962C8B-B14F-4D97-AF65-F5344CB8AC3E}">
        <p14:creationId xmlns:p14="http://schemas.microsoft.com/office/powerpoint/2010/main" val="3248666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Endoscopic stent placement in biliary tract can reduce jaundice</a:t>
            </a:r>
          </a:p>
          <a:p>
            <a:r>
              <a:rPr lang="en-US" dirty="0"/>
              <a:t>Adjunct therapies</a:t>
            </a:r>
          </a:p>
          <a:p>
            <a:pPr lvl="1"/>
            <a:r>
              <a:rPr lang="en-US" dirty="0"/>
              <a:t>Radiation therapy</a:t>
            </a:r>
          </a:p>
          <a:p>
            <a:pPr lvl="1"/>
            <a:r>
              <a:rPr lang="en-US" dirty="0"/>
              <a:t>Chemotherapy</a:t>
            </a:r>
          </a:p>
          <a:p>
            <a:r>
              <a:rPr lang="en-US" dirty="0"/>
              <a:t>Poor prognosis overall</a:t>
            </a:r>
          </a:p>
        </p:txBody>
      </p:sp>
    </p:spTree>
    <p:extLst>
      <p:ext uri="{BB962C8B-B14F-4D97-AF65-F5344CB8AC3E}">
        <p14:creationId xmlns:p14="http://schemas.microsoft.com/office/powerpoint/2010/main" val="18986751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Palliative care with special attention to:</a:t>
            </a:r>
          </a:p>
          <a:p>
            <a:pPr lvl="1"/>
            <a:r>
              <a:rPr lang="en-US" dirty="0"/>
              <a:t>Nutrition</a:t>
            </a:r>
          </a:p>
          <a:p>
            <a:pPr lvl="1"/>
            <a:r>
              <a:rPr lang="en-US" dirty="0"/>
              <a:t>Hydration</a:t>
            </a:r>
          </a:p>
          <a:p>
            <a:pPr lvl="1"/>
            <a:r>
              <a:rPr lang="en-US" dirty="0"/>
              <a:t>Skin care</a:t>
            </a:r>
          </a:p>
          <a:p>
            <a:pPr lvl="1"/>
            <a:r>
              <a:rPr lang="en-US" dirty="0"/>
              <a:t>Pain relief</a:t>
            </a:r>
          </a:p>
        </p:txBody>
      </p:sp>
    </p:spTree>
    <p:extLst>
      <p:ext uri="{BB962C8B-B14F-4D97-AF65-F5344CB8AC3E}">
        <p14:creationId xmlns:p14="http://schemas.microsoft.com/office/powerpoint/2010/main" val="206481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Etiology and Pathophysiology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Cholelithiasis</a:t>
            </a:r>
            <a:endParaRPr lang="en-US" dirty="0"/>
          </a:p>
          <a:p>
            <a:pPr lvl="1"/>
            <a:r>
              <a:rPr lang="en-US" dirty="0"/>
              <a:t>Over-accumulation of cholesterol, bile salts, and/or calcium in bile, secreted by the liver</a:t>
            </a:r>
          </a:p>
          <a:p>
            <a:pPr lvl="1"/>
            <a:r>
              <a:rPr lang="en-US" dirty="0"/>
              <a:t>Stasis of bile leads biliary sludge</a:t>
            </a:r>
          </a:p>
          <a:p>
            <a:pPr lvl="1"/>
            <a:r>
              <a:rPr lang="en-US" dirty="0"/>
              <a:t>Immobility, pregnancy, and inflammatory or obstructive lesions in biliary system decrease bile flow</a:t>
            </a:r>
          </a:p>
          <a:p>
            <a:pPr lvl="1"/>
            <a:r>
              <a:rPr lang="en-US" dirty="0"/>
              <a:t>Stones may stay in gallbladder or migrate to cystic or common bile duct</a:t>
            </a:r>
          </a:p>
          <a:p>
            <a:pPr lvl="1"/>
            <a:r>
              <a:rPr lang="en-US" dirty="0"/>
              <a:t>Cause pain as they pass through ducts</a:t>
            </a:r>
          </a:p>
          <a:p>
            <a:pPr lvl="2"/>
            <a:r>
              <a:rPr lang="en-US" dirty="0"/>
              <a:t>May lodge in ducts and cause obstruction</a:t>
            </a:r>
          </a:p>
        </p:txBody>
      </p:sp>
    </p:spTree>
    <p:extLst>
      <p:ext uri="{BB962C8B-B14F-4D97-AF65-F5344CB8AC3E}">
        <p14:creationId xmlns:p14="http://schemas.microsoft.com/office/powerpoint/2010/main" val="148579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Etiology and Pathophysiology cont’d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Cholecystitis</a:t>
            </a:r>
            <a:endParaRPr lang="en-US" dirty="0"/>
          </a:p>
          <a:p>
            <a:pPr lvl="1"/>
            <a:r>
              <a:rPr lang="en-US" dirty="0"/>
              <a:t>Most often associated with obstruction from stones or sludge</a:t>
            </a:r>
          </a:p>
          <a:p>
            <a:pPr lvl="1"/>
            <a:r>
              <a:rPr lang="en-US" dirty="0"/>
              <a:t>Inflammation </a:t>
            </a:r>
          </a:p>
          <a:p>
            <a:pPr lvl="2"/>
            <a:r>
              <a:rPr lang="en-US" dirty="0"/>
              <a:t>Older adults and critically ill</a:t>
            </a:r>
          </a:p>
          <a:p>
            <a:pPr lvl="2"/>
            <a:r>
              <a:rPr lang="en-US" dirty="0"/>
              <a:t>Prolonged immobility, fasting, prolonged parenteral nutrition, diabetes</a:t>
            </a:r>
          </a:p>
          <a:p>
            <a:pPr lvl="2"/>
            <a:r>
              <a:rPr lang="en-US" dirty="0"/>
              <a:t>Biliary stasis</a:t>
            </a:r>
          </a:p>
          <a:p>
            <a:pPr lvl="2"/>
            <a:r>
              <a:rPr lang="en-US" dirty="0"/>
              <a:t>Adhesions, cancer, anesthesia, opioids</a:t>
            </a:r>
          </a:p>
          <a:p>
            <a:pPr lvl="1"/>
            <a:r>
              <a:rPr lang="en-US" dirty="0"/>
              <a:t>Acalculous cholecystitis </a:t>
            </a:r>
          </a:p>
          <a:p>
            <a:pPr lvl="2"/>
            <a:r>
              <a:rPr lang="en-US" dirty="0"/>
              <a:t>Confined to mucous lining or entire wall</a:t>
            </a:r>
          </a:p>
          <a:p>
            <a:pPr lvl="2"/>
            <a:r>
              <a:rPr lang="en-US" dirty="0"/>
              <a:t>Gallbladder is edematous and hyperemic</a:t>
            </a:r>
          </a:p>
          <a:p>
            <a:pPr lvl="2"/>
            <a:r>
              <a:rPr lang="en-US" dirty="0"/>
              <a:t>May be distended with bile or pus</a:t>
            </a:r>
          </a:p>
          <a:p>
            <a:pPr lvl="2"/>
            <a:r>
              <a:rPr lang="en-US" dirty="0"/>
              <a:t>Cystic duct may become occluded</a:t>
            </a:r>
          </a:p>
          <a:p>
            <a:pPr lvl="2"/>
            <a:r>
              <a:rPr lang="en-US" dirty="0"/>
              <a:t>Scarring and fibrosis after attack</a:t>
            </a:r>
          </a:p>
        </p:txBody>
      </p:sp>
    </p:spTree>
    <p:extLst>
      <p:ext uri="{BB962C8B-B14F-4D97-AF65-F5344CB8AC3E}">
        <p14:creationId xmlns:p14="http://schemas.microsoft.com/office/powerpoint/2010/main" val="3004954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Vary from severe to none</a:t>
            </a:r>
          </a:p>
          <a:p>
            <a:r>
              <a:rPr lang="en-US" dirty="0"/>
              <a:t> </a:t>
            </a:r>
          </a:p>
          <a:p>
            <a:pPr lvl="1"/>
            <a:r>
              <a:rPr lang="en-US" dirty="0"/>
              <a:t>Steady, excruciating</a:t>
            </a:r>
          </a:p>
          <a:p>
            <a:pPr lvl="1"/>
            <a:r>
              <a:rPr lang="en-US" dirty="0"/>
              <a:t>Tachycardia, diaphoresis, prostration</a:t>
            </a:r>
          </a:p>
          <a:p>
            <a:pPr lvl="1"/>
            <a:r>
              <a:rPr lang="en-US" dirty="0"/>
              <a:t>Residual tenderness in RUQ</a:t>
            </a:r>
          </a:p>
          <a:p>
            <a:pPr lvl="1"/>
            <a:r>
              <a:rPr lang="en-US" dirty="0"/>
              <a:t>Occur 3-6 hours after a high-fat meal or when patient lies down</a:t>
            </a:r>
          </a:p>
        </p:txBody>
      </p:sp>
    </p:spTree>
    <p:extLst>
      <p:ext uri="{BB962C8B-B14F-4D97-AF65-F5344CB8AC3E}">
        <p14:creationId xmlns:p14="http://schemas.microsoft.com/office/powerpoint/2010/main" val="194414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total obstruction occurs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Intolerance to fatty foods</a:t>
            </a:r>
          </a:p>
          <a:p>
            <a:pPr lvl="1"/>
            <a:r>
              <a:rPr lang="en-US" dirty="0"/>
              <a:t>Bleeding tendencies</a:t>
            </a:r>
          </a:p>
          <a:p>
            <a:pPr lvl="1"/>
            <a:r>
              <a:rPr lang="en-US" dirty="0" err="1"/>
              <a:t>Steatorrhea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8393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addition to pain</a:t>
            </a:r>
          </a:p>
          <a:p>
            <a:pPr lvl="1"/>
            <a:r>
              <a:rPr lang="en-US" dirty="0"/>
              <a:t>Indigestion </a:t>
            </a:r>
          </a:p>
          <a:p>
            <a:pPr lvl="1"/>
            <a:r>
              <a:rPr lang="en-US" dirty="0"/>
              <a:t>Fever, chills</a:t>
            </a:r>
          </a:p>
          <a:p>
            <a:pPr lvl="1"/>
            <a:r>
              <a:rPr lang="en-US" dirty="0"/>
              <a:t>Jaundice</a:t>
            </a:r>
          </a:p>
          <a:p>
            <a:pPr lvl="1"/>
            <a:r>
              <a:rPr lang="en-US" dirty="0"/>
              <a:t>Referred pain</a:t>
            </a:r>
          </a:p>
          <a:p>
            <a:pPr lvl="2"/>
            <a:r>
              <a:rPr lang="en-US" dirty="0"/>
              <a:t> </a:t>
            </a:r>
          </a:p>
          <a:p>
            <a:pPr lvl="1"/>
            <a:r>
              <a:rPr lang="en-US" dirty="0"/>
              <a:t>Nausea/vomiting</a:t>
            </a:r>
          </a:p>
          <a:p>
            <a:pPr lvl="1"/>
            <a:r>
              <a:rPr lang="en-US" dirty="0"/>
              <a:t>Restlessness</a:t>
            </a:r>
          </a:p>
          <a:p>
            <a:pPr lvl="1"/>
            <a:r>
              <a:rPr lang="en-US" dirty="0"/>
              <a:t>Diaphoresis </a:t>
            </a:r>
          </a:p>
          <a:p>
            <a:pPr lvl="1"/>
            <a:r>
              <a:rPr lang="en-US" dirty="0"/>
              <a:t>Abdominal rigidity</a:t>
            </a:r>
          </a:p>
        </p:txBody>
      </p:sp>
    </p:spTree>
    <p:extLst>
      <p:ext uri="{BB962C8B-B14F-4D97-AF65-F5344CB8AC3E}">
        <p14:creationId xmlns:p14="http://schemas.microsoft.com/office/powerpoint/2010/main" val="3118455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Chronic </a:t>
            </a:r>
            <a:r>
              <a:rPr lang="en-US" dirty="0" err="1"/>
              <a:t>Cholecystitis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Fat intolerance</a:t>
            </a:r>
          </a:p>
          <a:p>
            <a:r>
              <a:rPr lang="en-US" dirty="0"/>
              <a:t>Indigestion </a:t>
            </a:r>
          </a:p>
          <a:p>
            <a:r>
              <a:rPr lang="en-US" dirty="0"/>
              <a:t>Heartburn</a:t>
            </a:r>
          </a:p>
          <a:p>
            <a:r>
              <a:rPr lang="en-US" dirty="0"/>
              <a:t>Flatulence </a:t>
            </a:r>
          </a:p>
        </p:txBody>
      </p:sp>
    </p:spTree>
    <p:extLst>
      <p:ext uri="{BB962C8B-B14F-4D97-AF65-F5344CB8AC3E}">
        <p14:creationId xmlns:p14="http://schemas.microsoft.com/office/powerpoint/2010/main" val="2421507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1062</Words>
  <Application>Microsoft Office PowerPoint</Application>
  <PresentationFormat>Widescreen</PresentationFormat>
  <Paragraphs>320</Paragraphs>
  <Slides>37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 Theme</vt:lpstr>
      <vt:lpstr>Problems of the Biliary Tract</vt:lpstr>
      <vt:lpstr>Gallbladder disease</vt:lpstr>
      <vt:lpstr>Risk Factors</vt:lpstr>
      <vt:lpstr>Etiology and Pathophysiology</vt:lpstr>
      <vt:lpstr>Etiology and Pathophysiology cont’d</vt:lpstr>
      <vt:lpstr>Clinical Manifestations</vt:lpstr>
      <vt:lpstr>Clinical Manifestations</vt:lpstr>
      <vt:lpstr>Clinical Manifestations</vt:lpstr>
      <vt:lpstr>Chronic Cholecystitis</vt:lpstr>
      <vt:lpstr>Complications</vt:lpstr>
      <vt:lpstr>Diagnostics</vt:lpstr>
      <vt:lpstr>Treatment</vt:lpstr>
      <vt:lpstr>Conservative Management</vt:lpstr>
      <vt:lpstr>Nutrition Therapy</vt:lpstr>
      <vt:lpstr>Drug Therapy</vt:lpstr>
      <vt:lpstr>ERCP with Sphincterotomy</vt:lpstr>
      <vt:lpstr>Extracorporeal Shock-Wave Lithotripsy</vt:lpstr>
      <vt:lpstr>Oral Dissolution Therapy</vt:lpstr>
      <vt:lpstr>Surgical Therapy</vt:lpstr>
      <vt:lpstr>Transhepatic Biliary Catheter</vt:lpstr>
      <vt:lpstr>Post-operative Nutrition Therapy</vt:lpstr>
      <vt:lpstr>Nursing Assessment</vt:lpstr>
      <vt:lpstr>Nursing Diagnoses</vt:lpstr>
      <vt:lpstr>Overall Goals</vt:lpstr>
      <vt:lpstr>Health Promotion</vt:lpstr>
      <vt:lpstr>Acute Care</vt:lpstr>
      <vt:lpstr>Acute Care</vt:lpstr>
      <vt:lpstr>Acute Care</vt:lpstr>
      <vt:lpstr>PostoperativeCare: Lap Chole</vt:lpstr>
      <vt:lpstr>Postoperative Care: Open Chole</vt:lpstr>
      <vt:lpstr>Care of Postop Drains</vt:lpstr>
      <vt:lpstr>Ambulatory Care</vt:lpstr>
      <vt:lpstr>Gallbladder Cancer</vt:lpstr>
      <vt:lpstr>Gallbladder Cancer</vt:lpstr>
      <vt:lpstr>Diagnosis and Staging</vt:lpstr>
      <vt:lpstr>Treatment</vt:lpstr>
      <vt:lpstr>Nursing Management</vt:lpstr>
    </vt:vector>
  </TitlesOfParts>
  <Company>Beebe Healthcare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Problems of the Liver</dc:title>
  <dc:creator>LeGates, Danielle</dc:creator>
  <cp:lastModifiedBy>Blankenship, Danielle</cp:lastModifiedBy>
  <cp:revision>17</cp:revision>
  <dcterms:created xsi:type="dcterms:W3CDTF">2021-02-05T05:11:05Z</dcterms:created>
  <dcterms:modified xsi:type="dcterms:W3CDTF">2022-04-04T13:46:08Z</dcterms:modified>
</cp:coreProperties>
</file>