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9"/>
  </p:notesMasterIdLst>
  <p:handoutMasterIdLst>
    <p:handoutMasterId r:id="rId13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8" r:id="rId13"/>
    <p:sldId id="266" r:id="rId14"/>
    <p:sldId id="269" r:id="rId15"/>
    <p:sldId id="270" r:id="rId16"/>
    <p:sldId id="272" r:id="rId17"/>
    <p:sldId id="273" r:id="rId18"/>
    <p:sldId id="274" r:id="rId19"/>
    <p:sldId id="27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276" r:id="rId36"/>
    <p:sldId id="301" r:id="rId37"/>
    <p:sldId id="302" r:id="rId38"/>
    <p:sldId id="277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5" r:id="rId51"/>
    <p:sldId id="316" r:id="rId52"/>
    <p:sldId id="317" r:id="rId53"/>
    <p:sldId id="314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278" r:id="rId67"/>
    <p:sldId id="330" r:id="rId68"/>
    <p:sldId id="331" r:id="rId69"/>
    <p:sldId id="332" r:id="rId70"/>
    <p:sldId id="333" r:id="rId71"/>
    <p:sldId id="334" r:id="rId72"/>
    <p:sldId id="335" r:id="rId73"/>
    <p:sldId id="336" r:id="rId74"/>
    <p:sldId id="337" r:id="rId75"/>
    <p:sldId id="338" r:id="rId76"/>
    <p:sldId id="279" r:id="rId77"/>
    <p:sldId id="339" r:id="rId78"/>
    <p:sldId id="340" r:id="rId79"/>
    <p:sldId id="341" r:id="rId80"/>
    <p:sldId id="280" r:id="rId81"/>
    <p:sldId id="342" r:id="rId82"/>
    <p:sldId id="343" r:id="rId83"/>
    <p:sldId id="344" r:id="rId84"/>
    <p:sldId id="345" r:id="rId85"/>
    <p:sldId id="346" r:id="rId86"/>
    <p:sldId id="347" r:id="rId87"/>
    <p:sldId id="349" r:id="rId88"/>
    <p:sldId id="348" r:id="rId89"/>
    <p:sldId id="282" r:id="rId90"/>
    <p:sldId id="350" r:id="rId91"/>
    <p:sldId id="352" r:id="rId92"/>
    <p:sldId id="351" r:id="rId93"/>
    <p:sldId id="353" r:id="rId94"/>
    <p:sldId id="354" r:id="rId95"/>
    <p:sldId id="355" r:id="rId96"/>
    <p:sldId id="281" r:id="rId97"/>
    <p:sldId id="356" r:id="rId98"/>
    <p:sldId id="357" r:id="rId99"/>
    <p:sldId id="283" r:id="rId100"/>
    <p:sldId id="358" r:id="rId101"/>
    <p:sldId id="359" r:id="rId102"/>
    <p:sldId id="360" r:id="rId103"/>
    <p:sldId id="361" r:id="rId104"/>
    <p:sldId id="362" r:id="rId105"/>
    <p:sldId id="284" r:id="rId106"/>
    <p:sldId id="363" r:id="rId107"/>
    <p:sldId id="364" r:id="rId108"/>
    <p:sldId id="365" r:id="rId109"/>
    <p:sldId id="383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285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</p:sldIdLst>
  <p:sldSz cx="12192000" cy="6858000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5546" autoAdjust="0"/>
  </p:normalViewPr>
  <p:slideViewPr>
    <p:cSldViewPr snapToGrid="0">
      <p:cViewPr varScale="1">
        <p:scale>
          <a:sx n="94" d="100"/>
          <a:sy n="94" d="100"/>
        </p:scale>
        <p:origin x="10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notesMaster" Target="notesMasters/notesMaster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handoutMaster" Target="handoutMasters/handout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viewProps" Target="view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0EF3952-CCC9-4FDE-AE85-EF78CD348558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B53FBC6-F59C-497B-99B9-FC96574ED4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449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5849ABE-9CCD-40DF-99FD-BDB6B4FE918A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3CC5841-7480-453D-A676-C00F1873CF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674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0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62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402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91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49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600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9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518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438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1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37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277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8633E-E4AC-471A-B42D-2BB68EF877F0}" type="datetimeFigureOut">
              <a:rPr lang="en-US" smtClean="0"/>
              <a:t>4/4/2022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21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Problems of Absorption and Elimination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3559104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Diagnostics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8422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Stool cultures</a:t>
            </a:r>
          </a:p>
          <a:p>
            <a:pPr lvl="1"/>
            <a:r>
              <a:rPr lang="en-US" dirty="0"/>
              <a:t>Organisms growing?</a:t>
            </a:r>
          </a:p>
          <a:p>
            <a:pPr lvl="1"/>
            <a:r>
              <a:rPr lang="en-US" dirty="0"/>
              <a:t>Mucus?</a:t>
            </a:r>
          </a:p>
          <a:p>
            <a:pPr lvl="1"/>
            <a:r>
              <a:rPr lang="en-US" dirty="0"/>
              <a:t>WBCs?</a:t>
            </a:r>
          </a:p>
          <a:p>
            <a:pPr lvl="1"/>
            <a:r>
              <a:rPr lang="en-US" dirty="0"/>
              <a:t>Fat?</a:t>
            </a:r>
          </a:p>
          <a:p>
            <a:r>
              <a:rPr lang="en-US" dirty="0"/>
              <a:t>Occult blood/ guaiac</a:t>
            </a:r>
          </a:p>
          <a:p>
            <a:r>
              <a:rPr lang="en-US" dirty="0"/>
              <a:t>Blood cultures</a:t>
            </a:r>
          </a:p>
          <a:p>
            <a:pPr lvl="1"/>
            <a:r>
              <a:rPr lang="en-US" dirty="0"/>
              <a:t>Sepsis or systemic infection</a:t>
            </a:r>
          </a:p>
          <a:p>
            <a:r>
              <a:rPr lang="en-US" dirty="0"/>
              <a:t>Chronic diarrhea?</a:t>
            </a:r>
          </a:p>
          <a:p>
            <a:pPr lvl="1"/>
            <a:r>
              <a:rPr lang="en-US" dirty="0"/>
              <a:t>Stool electrolytes</a:t>
            </a:r>
          </a:p>
          <a:p>
            <a:pPr lvl="1"/>
            <a:r>
              <a:rPr lang="en-US" dirty="0"/>
              <a:t>pH</a:t>
            </a:r>
          </a:p>
          <a:p>
            <a:pPr lvl="1"/>
            <a:r>
              <a:rPr lang="en-US" dirty="0"/>
              <a:t>Osmolality </a:t>
            </a:r>
          </a:p>
        </p:txBody>
      </p:sp>
      <p:pic>
        <p:nvPicPr>
          <p:cNvPr id="1026" name="Picture 2" descr="Diarrhea | Anesthesia K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90" y="608580"/>
            <a:ext cx="3781010" cy="216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ool Culture: Procedure, Purpose, Results, Cost, Price, Online book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86" y="3654134"/>
            <a:ext cx="4116614" cy="263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97212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Hernias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Protrusion of contents through an abnormal opening or weakened area in the wall of the cavity in which it is normally contained</a:t>
            </a:r>
          </a:p>
          <a:p>
            <a:r>
              <a:rPr lang="en-US" dirty="0"/>
              <a:t>May occur anywhere, but most common in abdomen</a:t>
            </a:r>
          </a:p>
          <a:p>
            <a:r>
              <a:rPr lang="en-US" dirty="0"/>
              <a:t>Reducible-  </a:t>
            </a:r>
          </a:p>
          <a:p>
            <a:pPr lvl="1"/>
            <a:r>
              <a:rPr lang="en-US" dirty="0"/>
              <a:t>Done manually or may occur spontaneously</a:t>
            </a:r>
          </a:p>
          <a:p>
            <a:r>
              <a:rPr lang="en-US" dirty="0"/>
              <a:t>Irreducible or incarcerated-  </a:t>
            </a:r>
          </a:p>
          <a:p>
            <a:pPr lvl="1"/>
            <a:r>
              <a:rPr lang="en-US" dirty="0"/>
              <a:t>Abdominal contents trapped in opening</a:t>
            </a:r>
          </a:p>
          <a:p>
            <a:pPr lvl="1"/>
            <a:r>
              <a:rPr lang="en-US" dirty="0"/>
              <a:t>Strangulation occurs if blood supply is cut off</a:t>
            </a:r>
          </a:p>
          <a:p>
            <a:pPr lvl="1"/>
            <a:r>
              <a:rPr lang="en-US" dirty="0"/>
              <a:t>Results in acute intestinal obstruction</a:t>
            </a:r>
          </a:p>
          <a:p>
            <a:pPr lvl="1"/>
            <a:r>
              <a:rPr lang="en-US" dirty="0"/>
              <a:t>Gangrene and necrosis can occur</a:t>
            </a:r>
          </a:p>
        </p:txBody>
      </p:sp>
    </p:spTree>
    <p:extLst>
      <p:ext uri="{BB962C8B-B14F-4D97-AF65-F5344CB8AC3E}">
        <p14:creationId xmlns:p14="http://schemas.microsoft.com/office/powerpoint/2010/main" val="207496836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Hernia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________________- occurs when rectus muscle is weak or umbilical opening does not close after birth</a:t>
            </a:r>
          </a:p>
          <a:p>
            <a:r>
              <a:rPr lang="en-US" dirty="0"/>
              <a:t>____________- protrusion through the femoral ring into femoral canal. Appears as bulge below inguinal ligament. Easily strangulate</a:t>
            </a:r>
          </a:p>
          <a:p>
            <a:r>
              <a:rPr lang="en-US" dirty="0"/>
              <a:t>______________- most common type. Occurs at point of weakness in abdominal wall where spermatic cord (men) or round ligament (women) emerges</a:t>
            </a:r>
          </a:p>
          <a:p>
            <a:r>
              <a:rPr lang="en-US" dirty="0"/>
              <a:t>________________- due to weakness of abdominal wall at site of previous incision. Occur most often with obesity, multiple surgical incisions in the same area, inadequate wound healing</a:t>
            </a:r>
          </a:p>
        </p:txBody>
      </p:sp>
    </p:spTree>
    <p:extLst>
      <p:ext uri="{BB962C8B-B14F-4D97-AF65-F5344CB8AC3E}">
        <p14:creationId xmlns:p14="http://schemas.microsoft.com/office/powerpoint/2010/main" val="105495676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Hernias: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  <a:p>
            <a:r>
              <a:rPr lang="en-US" dirty="0"/>
              <a:t>May be readily visible</a:t>
            </a:r>
          </a:p>
          <a:p>
            <a:r>
              <a:rPr lang="en-US" dirty="0"/>
              <a:t>If strangulated</a:t>
            </a:r>
          </a:p>
          <a:p>
            <a:pPr lvl="1"/>
            <a:r>
              <a:rPr lang="en-US" dirty="0"/>
              <a:t>Severe pain </a:t>
            </a:r>
          </a:p>
          <a:p>
            <a:pPr lvl="1"/>
            <a:r>
              <a:rPr lang="en-US" dirty="0"/>
              <a:t>Symptoms of bowel obstruction- vomiting, cramping abdominal pain, and distention</a:t>
            </a:r>
          </a:p>
        </p:txBody>
      </p:sp>
    </p:spTree>
    <p:extLst>
      <p:ext uri="{BB962C8B-B14F-4D97-AF65-F5344CB8AC3E}">
        <p14:creationId xmlns:p14="http://schemas.microsoft.com/office/powerpoint/2010/main" val="47713446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Hernias: Diagnosis and Treatment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u="sng" dirty="0"/>
              <a:t>Diagnosis: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H &amp; P</a:t>
            </a:r>
          </a:p>
          <a:p>
            <a:r>
              <a:rPr lang="en-US" dirty="0"/>
              <a:t>U/S</a:t>
            </a:r>
          </a:p>
          <a:p>
            <a:r>
              <a:rPr lang="en-US" dirty="0"/>
              <a:t>CT</a:t>
            </a:r>
          </a:p>
          <a:p>
            <a:r>
              <a:rPr lang="en-US" dirty="0"/>
              <a:t>MRI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u="sng" dirty="0"/>
              <a:t>Treatment: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Laparoscopic surgery</a:t>
            </a:r>
          </a:p>
          <a:p>
            <a:r>
              <a:rPr lang="en-US" dirty="0" err="1"/>
              <a:t>Herniorrhaphy</a:t>
            </a:r>
            <a:r>
              <a:rPr lang="en-US" dirty="0"/>
              <a:t>-  </a:t>
            </a:r>
          </a:p>
          <a:p>
            <a:pPr lvl="1"/>
            <a:r>
              <a:rPr lang="en-US" dirty="0"/>
              <a:t>Usually, outpatient</a:t>
            </a:r>
          </a:p>
          <a:p>
            <a:r>
              <a:rPr lang="en-US" dirty="0" err="1"/>
              <a:t>Hernioplasty</a:t>
            </a:r>
            <a:r>
              <a:rPr lang="en-US" dirty="0"/>
              <a:t>-  </a:t>
            </a:r>
          </a:p>
          <a:p>
            <a:r>
              <a:rPr lang="en-US" dirty="0"/>
              <a:t>Emergency surgery for strangulated hernias or inflamed, irreducible hernias</a:t>
            </a:r>
          </a:p>
          <a:p>
            <a:pPr lvl="1"/>
            <a:r>
              <a:rPr lang="en-US" dirty="0"/>
              <a:t>Bowel resection</a:t>
            </a:r>
          </a:p>
          <a:p>
            <a:pPr lvl="1"/>
            <a:r>
              <a:rPr lang="en-US" dirty="0"/>
              <a:t>May need temporary colostomy</a:t>
            </a:r>
          </a:p>
        </p:txBody>
      </p:sp>
    </p:spTree>
    <p:extLst>
      <p:ext uri="{BB962C8B-B14F-4D97-AF65-F5344CB8AC3E}">
        <p14:creationId xmlns:p14="http://schemas.microsoft.com/office/powerpoint/2010/main" val="32527626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Postop Hernia Repair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May have trouble voiding (depending on location)</a:t>
            </a:r>
          </a:p>
          <a:p>
            <a:r>
              <a:rPr lang="en-US" dirty="0"/>
              <a:t>Scrotal edema after inguinal hernia repair</a:t>
            </a:r>
          </a:p>
          <a:p>
            <a:pPr lvl="1"/>
            <a:r>
              <a:rPr lang="en-US" dirty="0"/>
              <a:t>Scrotal support</a:t>
            </a:r>
          </a:p>
          <a:p>
            <a:pPr lvl="1"/>
            <a:r>
              <a:rPr lang="en-US" dirty="0"/>
              <a:t>Ice and elevation</a:t>
            </a:r>
          </a:p>
          <a:p>
            <a:r>
              <a:rPr lang="en-US" dirty="0"/>
              <a:t>Encourage deep breathing, but not coughing</a:t>
            </a:r>
          </a:p>
          <a:p>
            <a:r>
              <a:rPr lang="en-US" dirty="0"/>
              <a:t>Teach to splint incision and keep mouth open when coughing or sneezing</a:t>
            </a:r>
          </a:p>
          <a:p>
            <a:r>
              <a:rPr lang="en-US" dirty="0"/>
              <a:t>Restricted from heavy lifting for 6-8 weeks</a:t>
            </a:r>
          </a:p>
        </p:txBody>
      </p:sp>
    </p:spTree>
    <p:extLst>
      <p:ext uri="{BB962C8B-B14F-4D97-AF65-F5344CB8AC3E}">
        <p14:creationId xmlns:p14="http://schemas.microsoft.com/office/powerpoint/2010/main" val="145309954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15505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Malabsorption Syndrome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Celiac Disease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Lactase Deficiency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Short Bowel Syndrome</a:t>
            </a:r>
          </a:p>
        </p:txBody>
      </p:sp>
    </p:spTree>
    <p:extLst>
      <p:ext uri="{BB962C8B-B14F-4D97-AF65-F5344CB8AC3E}">
        <p14:creationId xmlns:p14="http://schemas.microsoft.com/office/powerpoint/2010/main" val="38505799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Malabsorption Syndrome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Impaired absorption of fats, carbohydrates, protein, minerals, and vitamins</a:t>
            </a:r>
          </a:p>
          <a:p>
            <a:r>
              <a:rPr lang="en-US" dirty="0"/>
              <a:t>Most common signs of malabsorption are:</a:t>
            </a:r>
          </a:p>
          <a:p>
            <a:pPr lvl="1"/>
            <a:r>
              <a:rPr lang="en-US" dirty="0"/>
              <a:t>Weight loss</a:t>
            </a:r>
          </a:p>
          <a:p>
            <a:pPr lvl="1"/>
            <a:r>
              <a:rPr lang="en-US" dirty="0"/>
              <a:t>Diarrhea</a:t>
            </a:r>
          </a:p>
          <a:p>
            <a:pPr lvl="1"/>
            <a:r>
              <a:rPr lang="en-US" dirty="0"/>
              <a:t>Steatorrhea </a:t>
            </a:r>
          </a:p>
          <a:p>
            <a:r>
              <a:rPr lang="en-US" dirty="0"/>
              <a:t>Diagnosis includes:</a:t>
            </a:r>
          </a:p>
          <a:p>
            <a:pPr lvl="1"/>
            <a:r>
              <a:rPr lang="en-US" dirty="0"/>
              <a:t>Qualitative exam of stool for fat</a:t>
            </a:r>
          </a:p>
          <a:p>
            <a:pPr lvl="1"/>
            <a:r>
              <a:rPr lang="en-US" dirty="0"/>
              <a:t>72-hour stool collection</a:t>
            </a:r>
          </a:p>
          <a:p>
            <a:pPr lvl="1"/>
            <a:r>
              <a:rPr lang="en-US" dirty="0"/>
              <a:t>Serologic testing for celiac disease</a:t>
            </a:r>
          </a:p>
          <a:p>
            <a:pPr lvl="1"/>
            <a:r>
              <a:rPr lang="en-US" dirty="0"/>
              <a:t>Fecal elastase testing to determine pancreatic insufficiency</a:t>
            </a:r>
          </a:p>
          <a:p>
            <a:pPr lvl="1"/>
            <a:r>
              <a:rPr lang="en-US" dirty="0"/>
              <a:t>CT</a:t>
            </a:r>
          </a:p>
          <a:p>
            <a:pPr lvl="1"/>
            <a:r>
              <a:rPr lang="en-US" dirty="0"/>
              <a:t>Endoscopy, capsule endoscopy</a:t>
            </a:r>
          </a:p>
          <a:p>
            <a:r>
              <a:rPr lang="en-US" dirty="0"/>
              <a:t>Treatment depends on disease</a:t>
            </a:r>
          </a:p>
        </p:txBody>
      </p:sp>
    </p:spTree>
    <p:extLst>
      <p:ext uri="{BB962C8B-B14F-4D97-AF65-F5344CB8AC3E}">
        <p14:creationId xmlns:p14="http://schemas.microsoft.com/office/powerpoint/2010/main" val="173763125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Celiac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Triggered by  </a:t>
            </a:r>
          </a:p>
          <a:p>
            <a:r>
              <a:rPr lang="en-US" dirty="0"/>
              <a:t>Can occur at any age</a:t>
            </a:r>
          </a:p>
          <a:p>
            <a:r>
              <a:rPr lang="en-US" dirty="0"/>
              <a:t>Wide variety of symptoms</a:t>
            </a:r>
          </a:p>
          <a:p>
            <a:r>
              <a:rPr lang="en-US" dirty="0"/>
              <a:t>Three factors for developing:  </a:t>
            </a:r>
          </a:p>
        </p:txBody>
      </p:sp>
    </p:spTree>
    <p:extLst>
      <p:ext uri="{BB962C8B-B14F-4D97-AF65-F5344CB8AC3E}">
        <p14:creationId xmlns:p14="http://schemas.microsoft.com/office/powerpoint/2010/main" val="128027122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Celiac Disease: Etiology and Patho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Tissue destruction is a result of chronic inflammation </a:t>
            </a:r>
          </a:p>
          <a:p>
            <a:r>
              <a:rPr lang="en-US" dirty="0"/>
              <a:t>Genetic link- patients with celiac have Human Leukocyte Antigen HLA-DQ2 and/or HLA-DQ* receptors</a:t>
            </a:r>
          </a:p>
          <a:p>
            <a:r>
              <a:rPr lang="en-US" dirty="0"/>
              <a:t>Gluten contains peptides called </a:t>
            </a:r>
            <a:r>
              <a:rPr lang="en-US" dirty="0" err="1"/>
              <a:t>prolamines</a:t>
            </a:r>
            <a:endParaRPr lang="en-US" dirty="0"/>
          </a:p>
          <a:p>
            <a:r>
              <a:rPr lang="en-US" dirty="0" err="1"/>
              <a:t>Prolamines</a:t>
            </a:r>
            <a:r>
              <a:rPr lang="en-US" dirty="0"/>
              <a:t> bind to the HLA-DQ2 and/or HLA-DQ8 receptors</a:t>
            </a:r>
          </a:p>
          <a:p>
            <a:r>
              <a:rPr lang="en-US" dirty="0"/>
              <a:t>Inflammatory response is activated</a:t>
            </a:r>
          </a:p>
          <a:p>
            <a:r>
              <a:rPr lang="en-US" dirty="0"/>
              <a:t>Inflammation damages the microvilli and brush border of small intestine </a:t>
            </a:r>
            <a:r>
              <a:rPr lang="en-US" dirty="0">
                <a:sym typeface="Wingdings" panose="05000000000000000000" pitchFamily="2" charset="2"/>
              </a:rPr>
              <a:t> decreases surface area available for nutrient absorption</a:t>
            </a:r>
          </a:p>
          <a:p>
            <a:r>
              <a:rPr lang="en-US" dirty="0">
                <a:sym typeface="Wingdings" panose="05000000000000000000" pitchFamily="2" charset="2"/>
              </a:rPr>
              <a:t>Damage is most severe in duodenum</a:t>
            </a:r>
          </a:p>
          <a:p>
            <a:r>
              <a:rPr lang="en-US" dirty="0">
                <a:sym typeface="Wingdings" panose="05000000000000000000" pitchFamily="2" charset="2"/>
              </a:rPr>
              <a:t>Inflammation lasts as </a:t>
            </a:r>
            <a:r>
              <a:rPr lang="en-US" dirty="0" err="1">
                <a:sym typeface="Wingdings" panose="05000000000000000000" pitchFamily="2" charset="2"/>
              </a:rPr>
              <a:t>lon</a:t>
            </a:r>
            <a:r>
              <a:rPr lang="en-US" dirty="0">
                <a:sym typeface="Wingdings" panose="05000000000000000000" pitchFamily="2" charset="2"/>
              </a:rPr>
              <a:t> gas gluten ingestion continues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92540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Celiac Disease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6035" y="1690688"/>
            <a:ext cx="6616212" cy="432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67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 </a:t>
            </a:r>
          </a:p>
          <a:p>
            <a:r>
              <a:rPr lang="en-US" dirty="0"/>
              <a:t>Replace fluid and electrolytes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May have oral fluids</a:t>
            </a:r>
          </a:p>
          <a:p>
            <a:r>
              <a:rPr lang="en-US" dirty="0"/>
              <a:t>IV fluids</a:t>
            </a:r>
          </a:p>
          <a:p>
            <a:pPr lvl="1"/>
            <a:r>
              <a:rPr lang="en-US" dirty="0"/>
              <a:t>NS- isotonic, replaces body fluids</a:t>
            </a:r>
          </a:p>
          <a:p>
            <a:pPr lvl="1"/>
            <a:r>
              <a:rPr lang="en-US" dirty="0"/>
              <a:t>Dextrose- different concentrations, adds calories</a:t>
            </a:r>
          </a:p>
          <a:p>
            <a:pPr lvl="1"/>
            <a:r>
              <a:rPr lang="en-US" dirty="0"/>
              <a:t>LR- electrolyte replacement, no calories</a:t>
            </a:r>
          </a:p>
          <a:p>
            <a:pPr lvl="1"/>
            <a:r>
              <a:rPr lang="en-US" dirty="0"/>
              <a:t>Combinations- different combos for different needs</a:t>
            </a:r>
          </a:p>
          <a:p>
            <a:r>
              <a:rPr lang="en-US" dirty="0"/>
              <a:t>Avoid foods and drugs that cause diarrhea</a:t>
            </a:r>
          </a:p>
          <a:p>
            <a:r>
              <a:rPr lang="en-US" dirty="0"/>
              <a:t>Antidiarrheal agents have limited short-term use</a:t>
            </a:r>
          </a:p>
          <a:p>
            <a:pPr lvl="1"/>
            <a:r>
              <a:rPr lang="en-US" dirty="0"/>
              <a:t>Contraindicated in treating some infectious diarrheas as it will prolong exposure to the organism</a:t>
            </a:r>
          </a:p>
          <a:p>
            <a:r>
              <a:rPr lang="en-US" dirty="0"/>
              <a:t>Antibiotics are rarely used</a:t>
            </a:r>
          </a:p>
        </p:txBody>
      </p:sp>
    </p:spTree>
    <p:extLst>
      <p:ext uri="{BB962C8B-B14F-4D97-AF65-F5344CB8AC3E}">
        <p14:creationId xmlns:p14="http://schemas.microsoft.com/office/powerpoint/2010/main" val="427921512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Celiac Disease: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Flatulence</a:t>
            </a:r>
          </a:p>
          <a:p>
            <a:r>
              <a:rPr lang="en-US" dirty="0"/>
              <a:t>Abdominal distention</a:t>
            </a:r>
          </a:p>
          <a:p>
            <a:r>
              <a:rPr lang="en-US" dirty="0"/>
              <a:t>Malnutrition</a:t>
            </a:r>
          </a:p>
          <a:p>
            <a:pPr lvl="1"/>
            <a:r>
              <a:rPr lang="en-US" dirty="0"/>
              <a:t>Protein, fat, and carbohydrate absorption is affected</a:t>
            </a:r>
          </a:p>
          <a:p>
            <a:pPr lvl="1"/>
            <a:r>
              <a:rPr lang="en-US" dirty="0"/>
              <a:t>May have weight loss, muscle wasting, or other signs of malnutrition</a:t>
            </a:r>
          </a:p>
          <a:p>
            <a:r>
              <a:rPr lang="en-US" dirty="0"/>
              <a:t>May have atypical signs:</a:t>
            </a:r>
          </a:p>
          <a:p>
            <a:pPr lvl="1"/>
            <a:r>
              <a:rPr lang="en-US" dirty="0"/>
              <a:t>Joint pain</a:t>
            </a:r>
          </a:p>
          <a:p>
            <a:pPr lvl="1"/>
            <a:r>
              <a:rPr lang="en-US" dirty="0"/>
              <a:t>Osteoporosis</a:t>
            </a:r>
          </a:p>
          <a:p>
            <a:pPr lvl="1"/>
            <a:r>
              <a:rPr lang="en-US" dirty="0"/>
              <a:t>Dental enamel hypoplasia</a:t>
            </a:r>
          </a:p>
          <a:p>
            <a:pPr lvl="1"/>
            <a:r>
              <a:rPr lang="en-US" dirty="0"/>
              <a:t>Fatigue</a:t>
            </a:r>
          </a:p>
          <a:p>
            <a:pPr lvl="1"/>
            <a:r>
              <a:rPr lang="en-US" dirty="0"/>
              <a:t>Peripheral neuropathy</a:t>
            </a:r>
          </a:p>
          <a:p>
            <a:pPr lvl="1"/>
            <a:r>
              <a:rPr lang="en-US" dirty="0"/>
              <a:t>Reproductive problems</a:t>
            </a:r>
          </a:p>
        </p:txBody>
      </p:sp>
    </p:spTree>
    <p:extLst>
      <p:ext uri="{BB962C8B-B14F-4D97-AF65-F5344CB8AC3E}">
        <p14:creationId xmlns:p14="http://schemas.microsoft.com/office/powerpoint/2010/main" val="294594411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Celiac Disease: Diagnostics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 &amp; P</a:t>
            </a:r>
          </a:p>
          <a:p>
            <a:r>
              <a:rPr lang="en-US" dirty="0"/>
              <a:t> </a:t>
            </a:r>
          </a:p>
          <a:p>
            <a:pPr lvl="1"/>
            <a:r>
              <a:rPr lang="en-US" dirty="0"/>
              <a:t>Immunoglobulin A (IgA) </a:t>
            </a:r>
            <a:r>
              <a:rPr lang="en-US" dirty="0" err="1"/>
              <a:t>antitissue</a:t>
            </a:r>
            <a:r>
              <a:rPr lang="en-US" dirty="0"/>
              <a:t> </a:t>
            </a:r>
            <a:r>
              <a:rPr lang="en-US" dirty="0" err="1"/>
              <a:t>transgluaminase</a:t>
            </a:r>
            <a:endParaRPr lang="en-US" dirty="0"/>
          </a:p>
          <a:p>
            <a:pPr lvl="1"/>
            <a:r>
              <a:rPr lang="en-US" dirty="0"/>
              <a:t>IgA </a:t>
            </a:r>
            <a:r>
              <a:rPr lang="en-US" dirty="0" err="1"/>
              <a:t>endomysial</a:t>
            </a:r>
            <a:r>
              <a:rPr lang="en-US" dirty="0"/>
              <a:t> antibody</a:t>
            </a:r>
          </a:p>
          <a:p>
            <a:r>
              <a:rPr lang="en-US" dirty="0"/>
              <a:t>Histologic analysis of small intestine biopsies</a:t>
            </a:r>
          </a:p>
          <a:p>
            <a:pPr lvl="1"/>
            <a:r>
              <a:rPr lang="en-US" dirty="0"/>
              <a:t>Gold standard</a:t>
            </a:r>
          </a:p>
          <a:p>
            <a:pPr lvl="1"/>
            <a:r>
              <a:rPr lang="en-US" dirty="0"/>
              <a:t>Will show flattened mucosa and noticeable loss of villi</a:t>
            </a:r>
          </a:p>
          <a:p>
            <a:r>
              <a:rPr lang="en-US" dirty="0"/>
              <a:t>Genotyping to identify HLA-DQ2 and/or HLA-DQ8 antigens</a:t>
            </a: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31981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Celiac Disease: Treatment and Teaching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Read medication and food labels</a:t>
            </a:r>
          </a:p>
          <a:p>
            <a:r>
              <a:rPr lang="en-US" dirty="0"/>
              <a:t>Gluten-free options in many major grocery stores now</a:t>
            </a:r>
          </a:p>
          <a:p>
            <a:r>
              <a:rPr lang="en-US" dirty="0"/>
              <a:t>Eating out can be difficult, many blogs about gluten free options at chain restaurants</a:t>
            </a:r>
          </a:p>
          <a:p>
            <a:r>
              <a:rPr lang="en-US" dirty="0"/>
              <a:t>Support and information through the Celiac </a:t>
            </a:r>
            <a:r>
              <a:rPr lang="en-US" dirty="0" err="1"/>
              <a:t>Sprue</a:t>
            </a:r>
            <a:r>
              <a:rPr lang="en-US" dirty="0"/>
              <a:t> Association and the  Celiac Disease Foundation</a:t>
            </a:r>
          </a:p>
        </p:txBody>
      </p:sp>
    </p:spTree>
    <p:extLst>
      <p:ext uri="{BB962C8B-B14F-4D97-AF65-F5344CB8AC3E}">
        <p14:creationId xmlns:p14="http://schemas.microsoft.com/office/powerpoint/2010/main" val="390198954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Lactase Deficiency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lactase enzyme is deficient or absent</a:t>
            </a:r>
          </a:p>
          <a:p>
            <a:r>
              <a:rPr lang="en-US" dirty="0"/>
              <a:t>Lactase enzyme breaks down lactose into 2 simple sugars- glucose and </a:t>
            </a:r>
            <a:r>
              <a:rPr lang="en-US" dirty="0" err="1"/>
              <a:t>galactose</a:t>
            </a:r>
            <a:endParaRPr lang="en-US" dirty="0"/>
          </a:p>
          <a:p>
            <a:r>
              <a:rPr lang="en-US" dirty="0"/>
              <a:t>Primary lactase deficiency is a result of genetic factors</a:t>
            </a:r>
          </a:p>
          <a:p>
            <a:r>
              <a:rPr lang="en-US" dirty="0"/>
              <a:t>Lactose malabsorption can occur:</a:t>
            </a:r>
          </a:p>
          <a:p>
            <a:pPr lvl="1"/>
            <a:r>
              <a:rPr lang="en-US" dirty="0"/>
              <a:t>When conditions leading to bacterial overgrowth promote lactose fermentation in the small bowel </a:t>
            </a:r>
          </a:p>
          <a:p>
            <a:pPr lvl="1"/>
            <a:r>
              <a:rPr lang="en-US" dirty="0"/>
              <a:t>When intestinal mucosal damage interferes with absorption</a:t>
            </a:r>
          </a:p>
          <a:p>
            <a:pPr lvl="2"/>
            <a:r>
              <a:rPr lang="en-US" dirty="0"/>
              <a:t>Occurs with IBD and celiac disease</a:t>
            </a:r>
          </a:p>
        </p:txBody>
      </p:sp>
    </p:spTree>
    <p:extLst>
      <p:ext uri="{BB962C8B-B14F-4D97-AF65-F5344CB8AC3E}">
        <p14:creationId xmlns:p14="http://schemas.microsoft.com/office/powerpoint/2010/main" val="46702932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Lactase Deficiency: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Diarrhea</a:t>
            </a:r>
          </a:p>
          <a:p>
            <a:r>
              <a:rPr lang="en-US" dirty="0"/>
              <a:t>Symptoms generally occur about 30 minutes to several hours after consuming milk products</a:t>
            </a:r>
          </a:p>
        </p:txBody>
      </p:sp>
    </p:spTree>
    <p:extLst>
      <p:ext uri="{BB962C8B-B14F-4D97-AF65-F5344CB8AC3E}">
        <p14:creationId xmlns:p14="http://schemas.microsoft.com/office/powerpoint/2010/main" val="421442258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Lactase Deficiency: Diagnostics and Treatment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88450" y="1613205"/>
            <a:ext cx="5157787" cy="424229"/>
          </a:xfrm>
        </p:spPr>
        <p:txBody>
          <a:bodyPr/>
          <a:lstStyle/>
          <a:p>
            <a:pPr algn="ctr"/>
            <a:r>
              <a:rPr lang="en-US" u="sng" dirty="0"/>
              <a:t>Diagnostics: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2926" y="2182690"/>
            <a:ext cx="4652474" cy="3971925"/>
          </a:xfrm>
        </p:spPr>
        <p:txBody>
          <a:bodyPr/>
          <a:lstStyle/>
          <a:p>
            <a:r>
              <a:rPr lang="en-US" dirty="0"/>
              <a:t>Lactose intolerance test</a:t>
            </a:r>
          </a:p>
          <a:p>
            <a:r>
              <a:rPr lang="en-US" dirty="0"/>
              <a:t>Lactose hydrogen breath test</a:t>
            </a:r>
          </a:p>
          <a:p>
            <a:r>
              <a:rPr lang="en-US" dirty="0"/>
              <a:t>Genetic testing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6482067" y="1512276"/>
            <a:ext cx="5183188" cy="447675"/>
          </a:xfrm>
        </p:spPr>
        <p:txBody>
          <a:bodyPr/>
          <a:lstStyle/>
          <a:p>
            <a:pPr algn="ctr"/>
            <a:r>
              <a:rPr lang="en-US" u="sng" dirty="0"/>
              <a:t>Treatment: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6172200" y="2037434"/>
            <a:ext cx="5802923" cy="473264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 </a:t>
            </a:r>
          </a:p>
          <a:p>
            <a:r>
              <a:rPr lang="en-US" dirty="0"/>
              <a:t>Many lactose-free products commercially available</a:t>
            </a:r>
          </a:p>
          <a:p>
            <a:r>
              <a:rPr lang="en-US" dirty="0"/>
              <a:t>Lactose free diet results in resolution of symptoms</a:t>
            </a:r>
          </a:p>
          <a:p>
            <a:r>
              <a:rPr lang="en-US" dirty="0"/>
              <a:t>Lactase enzyme (Lactaid) available OTC</a:t>
            </a:r>
          </a:p>
          <a:p>
            <a:pPr lvl="1"/>
            <a:r>
              <a:rPr lang="en-US" dirty="0"/>
              <a:t>Breaks down lactose present in ingested milk</a:t>
            </a:r>
          </a:p>
          <a:p>
            <a:r>
              <a:rPr lang="en-US" dirty="0"/>
              <a:t>Some lactose-intolerant people may be able to tolerate small amounts of lactose in their diet</a:t>
            </a:r>
          </a:p>
          <a:p>
            <a:pPr lvl="1"/>
            <a:r>
              <a:rPr lang="en-US" dirty="0"/>
              <a:t>Cheese has significantly less lactose in it than milk and ice cream</a:t>
            </a:r>
          </a:p>
          <a:p>
            <a:pPr lvl="1"/>
            <a:r>
              <a:rPr lang="en-US" dirty="0"/>
              <a:t>Live culture yogurt has less lactose because bacteria help digest lactose</a:t>
            </a:r>
          </a:p>
          <a:p>
            <a:pPr lvl="1"/>
            <a:r>
              <a:rPr lang="en-US" dirty="0"/>
              <a:t>Some people can tolerate lactose when taken with meals</a:t>
            </a:r>
          </a:p>
        </p:txBody>
      </p:sp>
    </p:spTree>
    <p:extLst>
      <p:ext uri="{BB962C8B-B14F-4D97-AF65-F5344CB8AC3E}">
        <p14:creationId xmlns:p14="http://schemas.microsoft.com/office/powerpoint/2010/main" val="404686899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Bowel Syndrome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Unable to meet energy, fluid, electrolyte, and nutritional needs to stay healthy on a normal diet</a:t>
            </a:r>
          </a:p>
          <a:p>
            <a:r>
              <a:rPr lang="en-US" dirty="0"/>
              <a:t>Causes of SBS include diseases that damage intestinal mucosa, surgical removal of too much small intestine, and congenital defects</a:t>
            </a: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07486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Bowel Syndrome: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Dehydration </a:t>
            </a:r>
          </a:p>
          <a:p>
            <a:r>
              <a:rPr lang="en-US" dirty="0"/>
              <a:t>Weight loss</a:t>
            </a:r>
          </a:p>
          <a:p>
            <a:r>
              <a:rPr lang="en-US" dirty="0"/>
              <a:t>Diarrhea </a:t>
            </a:r>
          </a:p>
          <a:p>
            <a:r>
              <a:rPr lang="en-US" dirty="0"/>
              <a:t>Malnutrition </a:t>
            </a:r>
          </a:p>
          <a:p>
            <a:r>
              <a:rPr lang="en-US" dirty="0"/>
              <a:t>Vitamin deficiencies </a:t>
            </a:r>
          </a:p>
          <a:p>
            <a:r>
              <a:rPr lang="en-US" dirty="0"/>
              <a:t>Electrolyte imbalances</a:t>
            </a:r>
          </a:p>
          <a:p>
            <a:r>
              <a:rPr lang="en-US" dirty="0"/>
              <a:t>May develop lactase deficiency and bacterial overgrowth</a:t>
            </a:r>
          </a:p>
        </p:txBody>
      </p:sp>
    </p:spTree>
    <p:extLst>
      <p:ext uri="{BB962C8B-B14F-4D97-AF65-F5344CB8AC3E}">
        <p14:creationId xmlns:p14="http://schemas.microsoft.com/office/powerpoint/2010/main" val="403372534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Short Bowel Syndrome: Treatment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dirty="0"/>
              <a:t>Nutritional support</a:t>
            </a:r>
          </a:p>
          <a:p>
            <a:pPr lvl="1"/>
            <a:r>
              <a:rPr lang="en-US" dirty="0"/>
              <a:t>TPN</a:t>
            </a:r>
          </a:p>
          <a:p>
            <a:pPr lvl="1"/>
            <a:r>
              <a:rPr lang="en-US" dirty="0"/>
              <a:t>Enteral nutrition</a:t>
            </a:r>
          </a:p>
          <a:p>
            <a:pPr lvl="1"/>
            <a:r>
              <a:rPr lang="en-US" dirty="0"/>
              <a:t>Medications </a:t>
            </a:r>
          </a:p>
          <a:p>
            <a:pPr lvl="1"/>
            <a:r>
              <a:rPr lang="en-US" dirty="0"/>
              <a:t>Tailored diet</a:t>
            </a:r>
          </a:p>
          <a:p>
            <a:r>
              <a:rPr lang="en-US" dirty="0"/>
              <a:t>Dietary referral</a:t>
            </a:r>
          </a:p>
          <a:p>
            <a:pPr lvl="1"/>
            <a:r>
              <a:rPr lang="en-US" dirty="0"/>
              <a:t>High protein</a:t>
            </a:r>
          </a:p>
          <a:p>
            <a:pPr lvl="1"/>
            <a:r>
              <a:rPr lang="en-US" dirty="0"/>
              <a:t>High complex carbs</a:t>
            </a:r>
          </a:p>
          <a:p>
            <a:pPr lvl="1"/>
            <a:r>
              <a:rPr lang="en-US" dirty="0"/>
              <a:t>Low fat</a:t>
            </a:r>
          </a:p>
          <a:p>
            <a:pPr lvl="1"/>
            <a:r>
              <a:rPr lang="en-US" dirty="0"/>
              <a:t>Low sweets</a:t>
            </a:r>
          </a:p>
          <a:p>
            <a:r>
              <a:rPr lang="en-US" dirty="0"/>
              <a:t>Supplements of vitamins and minerals</a:t>
            </a:r>
          </a:p>
          <a:p>
            <a:r>
              <a:rPr lang="en-US" dirty="0"/>
              <a:t>Soluble fiber encouraged if colon is present</a:t>
            </a:r>
          </a:p>
          <a:p>
            <a:r>
              <a:rPr lang="en-US" dirty="0"/>
              <a:t>6 small meals per day</a:t>
            </a:r>
          </a:p>
          <a:p>
            <a:r>
              <a:rPr lang="en-US" dirty="0"/>
              <a:t>Intestinal transplantation</a:t>
            </a:r>
          </a:p>
          <a:p>
            <a:pPr lvl="1"/>
            <a:r>
              <a:rPr lang="en-US" dirty="0"/>
              <a:t>Done at few transplant centers</a:t>
            </a:r>
          </a:p>
          <a:p>
            <a:pPr lvl="1"/>
            <a:r>
              <a:rPr lang="en-US" dirty="0"/>
              <a:t>Only long-term treatment option</a:t>
            </a:r>
          </a:p>
          <a:p>
            <a:pPr lvl="1"/>
            <a:r>
              <a:rPr lang="en-US" dirty="0"/>
              <a:t>Last resort</a:t>
            </a:r>
          </a:p>
        </p:txBody>
      </p:sp>
    </p:spTree>
    <p:extLst>
      <p:ext uri="{BB962C8B-B14F-4D97-AF65-F5344CB8AC3E}">
        <p14:creationId xmlns:p14="http://schemas.microsoft.com/office/powerpoint/2010/main" val="238132721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406039"/>
            <a:ext cx="10515600" cy="2852737"/>
          </a:xfrm>
        </p:spPr>
        <p:txBody>
          <a:bodyPr/>
          <a:lstStyle/>
          <a:p>
            <a:pPr algn="ctr"/>
            <a:r>
              <a:rPr lang="en-US" dirty="0" err="1"/>
              <a:t>Anorectal</a:t>
            </a:r>
            <a:r>
              <a:rPr lang="en-US" dirty="0"/>
              <a:t> Problems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Hemorrhoids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Anal Fissure/Fistula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 err="1"/>
              <a:t>Anorectal</a:t>
            </a:r>
            <a:r>
              <a:rPr lang="en-US" dirty="0"/>
              <a:t> Abscess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Anal Cancer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Pilonidal Sinus</a:t>
            </a:r>
          </a:p>
        </p:txBody>
      </p:sp>
    </p:spTree>
    <p:extLst>
      <p:ext uri="{BB962C8B-B14F-4D97-AF65-F5344CB8AC3E}">
        <p14:creationId xmlns:p14="http://schemas.microsoft.com/office/powerpoint/2010/main" val="3113779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Nursing Process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Patient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Expected Outcomes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Patient with diarrhea will have:</a:t>
            </a:r>
          </a:p>
          <a:p>
            <a:r>
              <a:rPr lang="en-US" dirty="0"/>
              <a:t>Decrease in diarrhea frequency</a:t>
            </a:r>
          </a:p>
          <a:p>
            <a:r>
              <a:rPr lang="en-US" dirty="0"/>
              <a:t>Cessation of diarrhea and resumption of normal bowel patterns</a:t>
            </a:r>
          </a:p>
          <a:p>
            <a:r>
              <a:rPr lang="en-US" dirty="0"/>
              <a:t>Normal fluid, electrolyte, and acid-base balance</a:t>
            </a:r>
          </a:p>
          <a:p>
            <a:r>
              <a:rPr lang="en-US" dirty="0"/>
              <a:t>Normal nutritional status</a:t>
            </a:r>
          </a:p>
          <a:p>
            <a:r>
              <a:rPr lang="en-US" dirty="0"/>
              <a:t>No perianal/ </a:t>
            </a:r>
            <a:r>
              <a:rPr lang="en-US" dirty="0" err="1"/>
              <a:t>perineal</a:t>
            </a:r>
            <a:r>
              <a:rPr lang="en-US" dirty="0"/>
              <a:t> skin breakdown</a:t>
            </a:r>
          </a:p>
        </p:txBody>
      </p:sp>
    </p:spTree>
    <p:extLst>
      <p:ext uri="{BB962C8B-B14F-4D97-AF65-F5344CB8AC3E}">
        <p14:creationId xmlns:p14="http://schemas.microsoft.com/office/powerpoint/2010/main" val="156912163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Hemorrhoids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Develop 2* to increased anal pressure and weakening of the connective tissue that supports </a:t>
            </a:r>
            <a:r>
              <a:rPr lang="en-US" dirty="0" err="1"/>
              <a:t>hemorrhoidal</a:t>
            </a:r>
            <a:r>
              <a:rPr lang="en-US" dirty="0"/>
              <a:t> veins</a:t>
            </a:r>
          </a:p>
          <a:p>
            <a:pPr lvl="1"/>
            <a:r>
              <a:rPr lang="en-US" dirty="0"/>
              <a:t>Causes displacement and dilation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Risk factors include:</a:t>
            </a:r>
          </a:p>
          <a:p>
            <a:pPr lvl="1"/>
            <a:r>
              <a:rPr lang="en-US" dirty="0"/>
              <a:t>Pregnancy</a:t>
            </a:r>
          </a:p>
          <a:p>
            <a:pPr lvl="1"/>
            <a:r>
              <a:rPr lang="en-US" dirty="0"/>
              <a:t>Constipation</a:t>
            </a:r>
          </a:p>
          <a:p>
            <a:pPr lvl="1"/>
            <a:r>
              <a:rPr lang="en-US" dirty="0"/>
              <a:t>Straining to defecate</a:t>
            </a:r>
          </a:p>
          <a:p>
            <a:pPr lvl="1"/>
            <a:r>
              <a:rPr lang="en-US" dirty="0"/>
              <a:t>Diarrhea</a:t>
            </a:r>
          </a:p>
          <a:p>
            <a:pPr lvl="1"/>
            <a:r>
              <a:rPr lang="en-US" dirty="0"/>
              <a:t>Heavy lifting</a:t>
            </a:r>
          </a:p>
          <a:p>
            <a:pPr lvl="1"/>
            <a:r>
              <a:rPr lang="en-US" dirty="0"/>
              <a:t>Prolonged standing and sitting</a:t>
            </a:r>
          </a:p>
          <a:p>
            <a:pPr lvl="1"/>
            <a:r>
              <a:rPr lang="en-US" dirty="0"/>
              <a:t>Obesity</a:t>
            </a:r>
          </a:p>
          <a:p>
            <a:pPr lvl="1"/>
            <a:r>
              <a:rPr lang="en-US" dirty="0"/>
              <a:t>Ascites </a:t>
            </a:r>
          </a:p>
        </p:txBody>
      </p:sp>
    </p:spTree>
    <p:extLst>
      <p:ext uri="{BB962C8B-B14F-4D97-AF65-F5344CB8AC3E}">
        <p14:creationId xmlns:p14="http://schemas.microsoft.com/office/powerpoint/2010/main" val="198329022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Hemorrhoids: Diagnosis and Treatment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u="sng" dirty="0"/>
              <a:t>Diagnosis: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External hemorrhoids:</a:t>
            </a:r>
          </a:p>
          <a:p>
            <a:pPr lvl="1"/>
            <a:r>
              <a:rPr lang="en-US" dirty="0"/>
              <a:t>Inspection</a:t>
            </a:r>
          </a:p>
          <a:p>
            <a:r>
              <a:rPr lang="en-US" dirty="0"/>
              <a:t>Internal hemorrhoids:</a:t>
            </a:r>
          </a:p>
          <a:p>
            <a:pPr lvl="1"/>
            <a:r>
              <a:rPr lang="en-US" dirty="0"/>
              <a:t>Digital exam</a:t>
            </a:r>
          </a:p>
          <a:p>
            <a:pPr lvl="1"/>
            <a:r>
              <a:rPr lang="en-US" dirty="0" err="1"/>
              <a:t>Anoscopy</a:t>
            </a:r>
            <a:endParaRPr lang="en-US" dirty="0"/>
          </a:p>
          <a:p>
            <a:pPr lvl="1"/>
            <a:r>
              <a:rPr lang="en-US" dirty="0" err="1"/>
              <a:t>Sigmoidoscopy</a:t>
            </a:r>
            <a:r>
              <a:rPr lang="en-US" dirty="0"/>
              <a:t>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u="sng" dirty="0"/>
              <a:t>Treatment: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Based on cause</a:t>
            </a:r>
          </a:p>
          <a:p>
            <a:r>
              <a:rPr lang="en-US" dirty="0"/>
              <a:t>High fiber diet and increased fluids to prevent constipation and reduce straining</a:t>
            </a:r>
          </a:p>
          <a:p>
            <a:r>
              <a:rPr lang="en-US" dirty="0"/>
              <a:t>Ointments, creams, suppositories, and impregnated pads may help with pain, inflammation, and shrink mucous membranes </a:t>
            </a:r>
          </a:p>
          <a:p>
            <a:pPr lvl="1"/>
            <a:r>
              <a:rPr lang="en-US" dirty="0"/>
              <a:t>Hydrocortisone </a:t>
            </a:r>
          </a:p>
          <a:p>
            <a:pPr lvl="1"/>
            <a:r>
              <a:rPr lang="en-US" dirty="0"/>
              <a:t>Witch hazel</a:t>
            </a:r>
          </a:p>
          <a:p>
            <a:pPr lvl="1"/>
            <a:r>
              <a:rPr lang="en-US" dirty="0"/>
              <a:t>Benzocaine </a:t>
            </a:r>
          </a:p>
          <a:p>
            <a:r>
              <a:rPr lang="en-US" dirty="0" err="1"/>
              <a:t>Sitz</a:t>
            </a:r>
            <a:r>
              <a:rPr lang="en-US" dirty="0"/>
              <a:t> bath</a:t>
            </a:r>
          </a:p>
          <a:p>
            <a:r>
              <a:rPr lang="en-US" dirty="0"/>
              <a:t>Rubber band ligation</a:t>
            </a:r>
          </a:p>
          <a:p>
            <a:r>
              <a:rPr lang="en-US" dirty="0"/>
              <a:t>Hemorrhoidectomy if severe </a:t>
            </a:r>
          </a:p>
        </p:txBody>
      </p:sp>
    </p:spTree>
    <p:extLst>
      <p:ext uri="{BB962C8B-B14F-4D97-AF65-F5344CB8AC3E}">
        <p14:creationId xmlns:p14="http://schemas.microsoft.com/office/powerpoint/2010/main" val="299523888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Hemorrhoids: Nursing Management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Prevent constipation</a:t>
            </a:r>
          </a:p>
          <a:p>
            <a:r>
              <a:rPr lang="en-US" dirty="0"/>
              <a:t>Avoid prolonged sitting or standing</a:t>
            </a:r>
          </a:p>
          <a:p>
            <a:r>
              <a:rPr lang="en-US" dirty="0"/>
              <a:t>Proper use of OTC drugs for </a:t>
            </a:r>
            <a:r>
              <a:rPr lang="en-US" dirty="0" err="1"/>
              <a:t>hemorrhoidal</a:t>
            </a:r>
            <a:r>
              <a:rPr lang="en-US" dirty="0"/>
              <a:t> </a:t>
            </a:r>
            <a:r>
              <a:rPr lang="en-US" dirty="0" err="1"/>
              <a:t>sx</a:t>
            </a:r>
            <a:endParaRPr lang="en-US" dirty="0"/>
          </a:p>
          <a:p>
            <a:r>
              <a:rPr lang="en-US" dirty="0"/>
              <a:t>Teach </a:t>
            </a:r>
            <a:r>
              <a:rPr lang="en-US" dirty="0" err="1"/>
              <a:t>sitz</a:t>
            </a:r>
            <a:r>
              <a:rPr lang="en-US" dirty="0"/>
              <a:t> bath (15-20 min, 2-3x/day)</a:t>
            </a:r>
          </a:p>
          <a:p>
            <a:r>
              <a:rPr lang="en-US" dirty="0"/>
              <a:t>Teach not to resist urge to defecate</a:t>
            </a:r>
          </a:p>
          <a:p>
            <a:r>
              <a:rPr lang="en-US" dirty="0"/>
              <a:t>Postop- may have packing in rectum</a:t>
            </a:r>
          </a:p>
          <a:p>
            <a:pPr lvl="1"/>
            <a:r>
              <a:rPr lang="en-US" dirty="0"/>
              <a:t>Usually removed POD1</a:t>
            </a:r>
          </a:p>
          <a:p>
            <a:pPr lvl="1"/>
            <a:r>
              <a:rPr lang="en-US" dirty="0"/>
              <a:t>Patient may be embarrassed when </a:t>
            </a:r>
            <a:r>
              <a:rPr lang="en-US" dirty="0" err="1"/>
              <a:t>drsg</a:t>
            </a:r>
            <a:r>
              <a:rPr lang="en-US" dirty="0"/>
              <a:t> changed</a:t>
            </a:r>
          </a:p>
          <a:p>
            <a:pPr lvl="1"/>
            <a:r>
              <a:rPr lang="en-US" dirty="0"/>
              <a:t>Provide privacy</a:t>
            </a:r>
          </a:p>
        </p:txBody>
      </p:sp>
    </p:spTree>
    <p:extLst>
      <p:ext uri="{BB962C8B-B14F-4D97-AF65-F5344CB8AC3E}">
        <p14:creationId xmlns:p14="http://schemas.microsoft.com/office/powerpoint/2010/main" val="208715067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 Fissure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3646"/>
            <a:ext cx="10515600" cy="507609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Skin ulcer or crack in the lining of anal wall</a:t>
            </a:r>
          </a:p>
          <a:p>
            <a:r>
              <a:rPr lang="en-US" dirty="0"/>
              <a:t>Usually caused by passage of hard stool, foreign body insertion, local infections, or inflammation</a:t>
            </a:r>
          </a:p>
          <a:p>
            <a:r>
              <a:rPr lang="en-US" dirty="0"/>
              <a:t>Acute or Chronic</a:t>
            </a:r>
          </a:p>
          <a:p>
            <a:pPr lvl="1"/>
            <a:r>
              <a:rPr lang="en-US" dirty="0"/>
              <a:t>Acute-  </a:t>
            </a:r>
          </a:p>
          <a:p>
            <a:pPr lvl="1"/>
            <a:r>
              <a:rPr lang="en-US" dirty="0"/>
              <a:t>Chronic-  </a:t>
            </a:r>
          </a:p>
          <a:p>
            <a:r>
              <a:rPr lang="en-US" dirty="0"/>
              <a:t>Hallmark=  </a:t>
            </a:r>
          </a:p>
          <a:p>
            <a:r>
              <a:rPr lang="en-US" dirty="0"/>
              <a:t>May bleed with wiping</a:t>
            </a:r>
          </a:p>
          <a:p>
            <a:r>
              <a:rPr lang="en-US" dirty="0"/>
              <a:t>Treat with increased fiber and fluids</a:t>
            </a:r>
          </a:p>
          <a:p>
            <a:r>
              <a:rPr lang="en-US" dirty="0"/>
              <a:t>Topical preparations- nitrates and calcium channel blockers decrease rectal anal pressure and allow fissure to heal without sphincter damage</a:t>
            </a:r>
          </a:p>
          <a:p>
            <a:r>
              <a:rPr lang="en-US" dirty="0"/>
              <a:t>Stool softener</a:t>
            </a:r>
          </a:p>
          <a:p>
            <a:r>
              <a:rPr lang="en-US" dirty="0"/>
              <a:t>Warm </a:t>
            </a:r>
            <a:r>
              <a:rPr lang="en-US" dirty="0" err="1"/>
              <a:t>sitz</a:t>
            </a:r>
            <a:r>
              <a:rPr lang="en-US" dirty="0"/>
              <a:t> baths</a:t>
            </a:r>
          </a:p>
        </p:txBody>
      </p:sp>
    </p:spTree>
    <p:extLst>
      <p:ext uri="{BB962C8B-B14F-4D97-AF65-F5344CB8AC3E}">
        <p14:creationId xmlns:p14="http://schemas.microsoft.com/office/powerpoint/2010/main" val="2464237231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 Fistula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Abnormal tunneling leading from anus or rectum</a:t>
            </a:r>
          </a:p>
          <a:p>
            <a:r>
              <a:rPr lang="en-US" dirty="0"/>
              <a:t>May extend to outside of skin, vagina, or buttocks </a:t>
            </a:r>
          </a:p>
          <a:p>
            <a:r>
              <a:rPr lang="en-US" dirty="0"/>
              <a:t>Often precedes an abscess</a:t>
            </a:r>
          </a:p>
          <a:p>
            <a:r>
              <a:rPr lang="en-US" dirty="0"/>
              <a:t> feces may enter fistula and cause infection</a:t>
            </a:r>
          </a:p>
          <a:p>
            <a:r>
              <a:rPr lang="en-US" dirty="0"/>
              <a:t>Persistent bloody or purulent discharge, or stool leaking form fistula</a:t>
            </a:r>
          </a:p>
          <a:p>
            <a:r>
              <a:rPr lang="en-US" dirty="0"/>
              <a:t>May need to wear a pad to avoid staining clothes</a:t>
            </a:r>
          </a:p>
          <a:p>
            <a:r>
              <a:rPr lang="en-US" dirty="0"/>
              <a:t>Surgical treatment depends on location and nature of fistula</a:t>
            </a:r>
          </a:p>
          <a:p>
            <a:r>
              <a:rPr lang="en-US" dirty="0" err="1"/>
              <a:t>Fistulotomy</a:t>
            </a:r>
            <a:r>
              <a:rPr lang="en-US" dirty="0"/>
              <a:t>- HCP opens fistula and healthy tissue is allowed to granulate towards the wound</a:t>
            </a:r>
          </a:p>
        </p:txBody>
      </p:sp>
    </p:spTree>
    <p:extLst>
      <p:ext uri="{BB962C8B-B14F-4D97-AF65-F5344CB8AC3E}">
        <p14:creationId xmlns:p14="http://schemas.microsoft.com/office/powerpoint/2010/main" val="237707240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Anorectal</a:t>
            </a:r>
            <a:r>
              <a:rPr lang="en-US" dirty="0"/>
              <a:t> Abscess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Collection of perianal pus</a:t>
            </a:r>
          </a:p>
          <a:p>
            <a:r>
              <a:rPr lang="en-US" dirty="0"/>
              <a:t>Results from obstruction of anal glands leading to infection and abscess formation</a:t>
            </a:r>
          </a:p>
          <a:p>
            <a:r>
              <a:rPr lang="en-US" dirty="0"/>
              <a:t>Occurs with anal fissures, anal fistulas, trauma, or IBD</a:t>
            </a:r>
          </a:p>
          <a:p>
            <a:r>
              <a:rPr lang="en-US" dirty="0"/>
              <a:t>S/</a:t>
            </a:r>
            <a:r>
              <a:rPr lang="en-US" dirty="0" err="1"/>
              <a:t>Sx</a:t>
            </a:r>
            <a:r>
              <a:rPr lang="en-US" dirty="0"/>
              <a:t>: local severe pain and swelling, foul-smelling drainage, tenderness, fever</a:t>
            </a:r>
          </a:p>
          <a:p>
            <a:r>
              <a:rPr lang="en-US" dirty="0"/>
              <a:t>Sepsis can occur</a:t>
            </a:r>
          </a:p>
          <a:p>
            <a:r>
              <a:rPr lang="en-US" dirty="0" err="1"/>
              <a:t>Dx</a:t>
            </a:r>
            <a:r>
              <a:rPr lang="en-US" dirty="0"/>
              <a:t>: rectal exam</a:t>
            </a:r>
          </a:p>
          <a:p>
            <a:r>
              <a:rPr lang="en-US" dirty="0" err="1"/>
              <a:t>Tx</a:t>
            </a:r>
            <a:r>
              <a:rPr lang="en-US" dirty="0"/>
              <a:t>: surgical drainage</a:t>
            </a:r>
          </a:p>
          <a:p>
            <a:pPr lvl="1"/>
            <a:r>
              <a:rPr lang="en-US" dirty="0"/>
              <a:t>With or without packing</a:t>
            </a:r>
          </a:p>
          <a:p>
            <a:pPr lvl="1"/>
            <a:r>
              <a:rPr lang="en-US" dirty="0"/>
              <a:t>May need Penrose drain</a:t>
            </a:r>
          </a:p>
          <a:p>
            <a:pPr lvl="1"/>
            <a:r>
              <a:rPr lang="en-US" dirty="0"/>
              <a:t>Heals by granulation</a:t>
            </a:r>
          </a:p>
          <a:p>
            <a:r>
              <a:rPr lang="en-US" dirty="0"/>
              <a:t>Post-op Nursing Care:</a:t>
            </a:r>
          </a:p>
          <a:p>
            <a:pPr lvl="1"/>
            <a:r>
              <a:rPr lang="en-US" dirty="0"/>
              <a:t>May need </a:t>
            </a:r>
            <a:r>
              <a:rPr lang="en-US" dirty="0" err="1"/>
              <a:t>Abx</a:t>
            </a:r>
            <a:endParaRPr lang="en-US" dirty="0"/>
          </a:p>
          <a:p>
            <a:pPr lvl="1"/>
            <a:r>
              <a:rPr lang="en-US" dirty="0"/>
              <a:t>Warm moist heat</a:t>
            </a:r>
          </a:p>
          <a:p>
            <a:pPr lvl="1"/>
            <a:r>
              <a:rPr lang="en-US" dirty="0"/>
              <a:t>Packing changed daily</a:t>
            </a:r>
          </a:p>
          <a:p>
            <a:pPr lvl="1"/>
            <a:r>
              <a:rPr lang="en-US" dirty="0"/>
              <a:t>Low fiber diet</a:t>
            </a:r>
          </a:p>
          <a:p>
            <a:pPr lvl="1"/>
            <a:r>
              <a:rPr lang="en-US" dirty="0"/>
              <a:t>Thorough cleansing after bathroom usage</a:t>
            </a:r>
          </a:p>
        </p:txBody>
      </p:sp>
    </p:spTree>
    <p:extLst>
      <p:ext uri="{BB962C8B-B14F-4D97-AF65-F5344CB8AC3E}">
        <p14:creationId xmlns:p14="http://schemas.microsoft.com/office/powerpoint/2010/main" val="276750391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 Cancer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Uncommon in general population </a:t>
            </a:r>
          </a:p>
          <a:p>
            <a:r>
              <a:rPr lang="en-US" dirty="0"/>
              <a:t>Usually, older adults</a:t>
            </a:r>
          </a:p>
          <a:p>
            <a:r>
              <a:rPr lang="en-US" dirty="0"/>
              <a:t>HPV is associated with about 80% of cases</a:t>
            </a:r>
          </a:p>
          <a:p>
            <a:r>
              <a:rPr lang="en-US" dirty="0"/>
              <a:t>High risk includes:</a:t>
            </a:r>
          </a:p>
          <a:p>
            <a:pPr lvl="1"/>
            <a:r>
              <a:rPr lang="en-US" dirty="0"/>
              <a:t>Smoker</a:t>
            </a:r>
          </a:p>
          <a:p>
            <a:pPr lvl="1"/>
            <a:r>
              <a:rPr lang="en-US" dirty="0"/>
              <a:t>HIV positive homosexual men</a:t>
            </a:r>
          </a:p>
          <a:p>
            <a:pPr lvl="1"/>
            <a:r>
              <a:rPr lang="en-US" dirty="0"/>
              <a:t>Immunocompromised</a:t>
            </a:r>
          </a:p>
          <a:p>
            <a:pPr lvl="1"/>
            <a:r>
              <a:rPr lang="en-US" dirty="0"/>
              <a:t>Women with cervical, vaginal, or vulvar cancer</a:t>
            </a:r>
          </a:p>
          <a:p>
            <a:r>
              <a:rPr lang="en-US" dirty="0"/>
              <a:t>S/</a:t>
            </a:r>
            <a:r>
              <a:rPr lang="en-US" dirty="0" err="1"/>
              <a:t>Sx</a:t>
            </a:r>
            <a:r>
              <a:rPr lang="en-US" dirty="0"/>
              <a:t>:  </a:t>
            </a:r>
          </a:p>
          <a:p>
            <a:pPr lvl="1"/>
            <a:r>
              <a:rPr lang="en-US" dirty="0"/>
              <a:t> </a:t>
            </a:r>
          </a:p>
          <a:p>
            <a:r>
              <a:rPr lang="en-US" dirty="0" err="1"/>
              <a:t>Dx</a:t>
            </a:r>
            <a:r>
              <a:rPr lang="en-US" dirty="0"/>
              <a:t>: Screen high risk patients with digital rectal exams and anal pap test</a:t>
            </a:r>
          </a:p>
          <a:p>
            <a:r>
              <a:rPr lang="en-US" dirty="0" err="1"/>
              <a:t>Tx</a:t>
            </a:r>
            <a:r>
              <a:rPr lang="en-US" dirty="0"/>
              <a:t>: depends on size and depth of lesions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May opt to remove pre-cancerous lesions found on routine exams</a:t>
            </a:r>
          </a:p>
        </p:txBody>
      </p:sp>
    </p:spTree>
    <p:extLst>
      <p:ext uri="{BB962C8B-B14F-4D97-AF65-F5344CB8AC3E}">
        <p14:creationId xmlns:p14="http://schemas.microsoft.com/office/powerpoint/2010/main" val="3353628175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Pilonidal Sinus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Small tract under the skin between buttocks and </a:t>
            </a:r>
            <a:r>
              <a:rPr lang="en-US" dirty="0" err="1"/>
              <a:t>sacrococcygeal</a:t>
            </a:r>
            <a:r>
              <a:rPr lang="en-US" dirty="0"/>
              <a:t> area</a:t>
            </a:r>
          </a:p>
          <a:p>
            <a:r>
              <a:rPr lang="en-US" dirty="0"/>
              <a:t>Thought to be of congenital origin</a:t>
            </a:r>
          </a:p>
          <a:p>
            <a:r>
              <a:rPr lang="en-US" dirty="0"/>
              <a:t>May have several openings and is lined with </a:t>
            </a:r>
            <a:r>
              <a:rPr lang="en-US" dirty="0" err="1"/>
              <a:t>peithelium</a:t>
            </a:r>
            <a:r>
              <a:rPr lang="en-US" dirty="0"/>
              <a:t> and hair</a:t>
            </a:r>
          </a:p>
          <a:p>
            <a:r>
              <a:rPr lang="en-US" dirty="0"/>
              <a:t>Skin is moist, and movement of buttocks causes the short wiry hair to penetrate skin</a:t>
            </a:r>
          </a:p>
          <a:p>
            <a:r>
              <a:rPr lang="en-US" dirty="0"/>
              <a:t>Irritated skin can become infected</a:t>
            </a:r>
          </a:p>
          <a:p>
            <a:pPr lvl="1"/>
            <a:r>
              <a:rPr lang="en-US" dirty="0"/>
              <a:t>Pilonidal cyst</a:t>
            </a:r>
          </a:p>
          <a:p>
            <a:pPr lvl="1"/>
            <a:r>
              <a:rPr lang="en-US" dirty="0"/>
              <a:t>Pilonidal abscess</a:t>
            </a:r>
          </a:p>
          <a:p>
            <a:r>
              <a:rPr lang="en-US" dirty="0"/>
              <a:t>Pain at base of spine</a:t>
            </a:r>
          </a:p>
          <a:p>
            <a:r>
              <a:rPr lang="en-US" dirty="0"/>
              <a:t>Requires I&amp;D</a:t>
            </a:r>
          </a:p>
          <a:p>
            <a:pPr lvl="1"/>
            <a:r>
              <a:rPr lang="en-US" dirty="0"/>
              <a:t>May be closed or left open to heal</a:t>
            </a:r>
          </a:p>
          <a:p>
            <a:pPr lvl="1"/>
            <a:r>
              <a:rPr lang="en-US" dirty="0"/>
              <a:t>Wound will be packed</a:t>
            </a:r>
          </a:p>
          <a:p>
            <a:pPr lvl="1"/>
            <a:r>
              <a:rPr lang="en-US" dirty="0" err="1"/>
              <a:t>Sitz</a:t>
            </a:r>
            <a:r>
              <a:rPr lang="en-US" dirty="0"/>
              <a:t> baths ordered</a:t>
            </a:r>
          </a:p>
          <a:p>
            <a:pPr lvl="1"/>
            <a:r>
              <a:rPr lang="en-US" dirty="0"/>
              <a:t>Warm moist heat when abscess is present</a:t>
            </a:r>
          </a:p>
          <a:p>
            <a:pPr lvl="1"/>
            <a:r>
              <a:rPr lang="en-US" dirty="0"/>
              <a:t>Teach to avoid straining when possible</a:t>
            </a:r>
          </a:p>
        </p:txBody>
      </p:sp>
    </p:spTree>
    <p:extLst>
      <p:ext uri="{BB962C8B-B14F-4D97-AF65-F5344CB8AC3E}">
        <p14:creationId xmlns:p14="http://schemas.microsoft.com/office/powerpoint/2010/main" val="3646477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Nursing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Consider all cases of acute diarrhea as infectious until cause is known</a:t>
            </a:r>
          </a:p>
          <a:p>
            <a:r>
              <a:rPr lang="en-US" dirty="0"/>
              <a:t>Strict infection control precautions</a:t>
            </a:r>
          </a:p>
          <a:p>
            <a:r>
              <a:rPr lang="en-US" dirty="0"/>
              <a:t>HAND WASHING</a:t>
            </a:r>
          </a:p>
          <a:p>
            <a:r>
              <a:rPr lang="en-US" dirty="0"/>
              <a:t>Wipe surfaces</a:t>
            </a:r>
          </a:p>
          <a:p>
            <a:r>
              <a:rPr lang="en-US" dirty="0"/>
              <a:t>Flush vomitus and stool in toilet</a:t>
            </a:r>
          </a:p>
          <a:p>
            <a:r>
              <a:rPr lang="en-US" dirty="0"/>
              <a:t>Odor control</a:t>
            </a:r>
          </a:p>
          <a:p>
            <a:r>
              <a:rPr lang="en-US" dirty="0"/>
              <a:t>Privacy</a:t>
            </a:r>
          </a:p>
          <a:p>
            <a:r>
              <a:rPr lang="en-US" dirty="0"/>
              <a:t>May need private room and isolation </a:t>
            </a:r>
          </a:p>
          <a:p>
            <a:pPr lvl="1"/>
            <a:r>
              <a:rPr lang="en-US" dirty="0"/>
              <a:t>Personal thermometer, VS machine, and stethoscope</a:t>
            </a:r>
          </a:p>
          <a:p>
            <a:r>
              <a:rPr lang="en-US" dirty="0"/>
              <a:t>Teach patient about hygiene, infection control, and potential dangers of infecting others</a:t>
            </a:r>
          </a:p>
          <a:p>
            <a:r>
              <a:rPr lang="en-US" dirty="0"/>
              <a:t>Teach proper food handling, preparation, and storage</a:t>
            </a:r>
          </a:p>
        </p:txBody>
      </p:sp>
    </p:spTree>
    <p:extLst>
      <p:ext uri="{BB962C8B-B14F-4D97-AF65-F5344CB8AC3E}">
        <p14:creationId xmlns:p14="http://schemas.microsoft.com/office/powerpoint/2010/main" val="1152659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1850" y="940194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Fecal Incontinence</a:t>
            </a:r>
          </a:p>
        </p:txBody>
      </p:sp>
    </p:spTree>
    <p:extLst>
      <p:ext uri="{BB962C8B-B14F-4D97-AF65-F5344CB8AC3E}">
        <p14:creationId xmlns:p14="http://schemas.microsoft.com/office/powerpoint/2010/main" val="2920392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Fecal Incontinence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 </a:t>
            </a:r>
          </a:p>
          <a:p>
            <a:r>
              <a:rPr lang="en-US" dirty="0"/>
              <a:t>Normal structures that maintain continence are damaged or disrupted</a:t>
            </a:r>
          </a:p>
          <a:p>
            <a:pPr lvl="1"/>
            <a:r>
              <a:rPr lang="en-US" dirty="0"/>
              <a:t>Anal sphincter weakness</a:t>
            </a:r>
          </a:p>
          <a:p>
            <a:pPr lvl="2"/>
            <a:r>
              <a:rPr lang="en-US" dirty="0"/>
              <a:t> </a:t>
            </a:r>
          </a:p>
          <a:p>
            <a:pPr lvl="1"/>
            <a:r>
              <a:rPr lang="en-US" dirty="0"/>
              <a:t>Functional</a:t>
            </a:r>
          </a:p>
          <a:p>
            <a:pPr lvl="2"/>
            <a:r>
              <a:rPr lang="en-US" dirty="0"/>
              <a:t>physical immobility limiting access to toilet</a:t>
            </a:r>
          </a:p>
          <a:p>
            <a:pPr lvl="1"/>
            <a:r>
              <a:rPr lang="en-US" dirty="0"/>
              <a:t>Inflammatory</a:t>
            </a:r>
          </a:p>
          <a:p>
            <a:pPr lvl="2"/>
            <a:r>
              <a:rPr lang="en-US" dirty="0"/>
              <a:t> </a:t>
            </a:r>
          </a:p>
          <a:p>
            <a:pPr lvl="1"/>
            <a:r>
              <a:rPr lang="en-US" dirty="0"/>
              <a:t>Neurologic disease</a:t>
            </a:r>
          </a:p>
          <a:p>
            <a:pPr lvl="2"/>
            <a:r>
              <a:rPr lang="en-US" dirty="0"/>
              <a:t> </a:t>
            </a:r>
          </a:p>
          <a:p>
            <a:pPr lvl="1"/>
            <a:r>
              <a:rPr lang="en-US" dirty="0"/>
              <a:t>Pelvic floor dysfunction</a:t>
            </a:r>
          </a:p>
          <a:p>
            <a:pPr lvl="2"/>
            <a:r>
              <a:rPr lang="en-US" dirty="0"/>
              <a:t>Fistula, rectal prolapse</a:t>
            </a:r>
          </a:p>
          <a:p>
            <a:pPr lvl="1"/>
            <a:r>
              <a:rPr lang="en-US" dirty="0"/>
              <a:t>Other </a:t>
            </a:r>
          </a:p>
          <a:p>
            <a:pPr lvl="2"/>
            <a:r>
              <a:rPr lang="en-US" dirty="0"/>
              <a:t>Chronic constipation, fecal impaction, diarrhea</a:t>
            </a:r>
          </a:p>
        </p:txBody>
      </p:sp>
    </p:spTree>
    <p:extLst>
      <p:ext uri="{BB962C8B-B14F-4D97-AF65-F5344CB8AC3E}">
        <p14:creationId xmlns:p14="http://schemas.microsoft.com/office/powerpoint/2010/main" val="2599400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Thorough health history and physical exam</a:t>
            </a:r>
          </a:p>
          <a:p>
            <a:pPr lvl="1"/>
            <a:r>
              <a:rPr lang="en-US" dirty="0"/>
              <a:t># of incontinent episodes per week</a:t>
            </a:r>
          </a:p>
          <a:p>
            <a:pPr lvl="1"/>
            <a:r>
              <a:rPr lang="en-US" dirty="0"/>
              <a:t>Stool consistency and volume</a:t>
            </a:r>
          </a:p>
          <a:p>
            <a:pPr lvl="1"/>
            <a:r>
              <a:rPr lang="en-US" dirty="0"/>
              <a:t>The degree that incontinence interferes with work and social activities</a:t>
            </a:r>
          </a:p>
          <a:p>
            <a:pPr lvl="1"/>
            <a:r>
              <a:rPr lang="en-US" dirty="0"/>
              <a:t>Rectal exam </a:t>
            </a:r>
          </a:p>
          <a:p>
            <a:pPr lvl="2"/>
            <a:r>
              <a:rPr lang="en-US" dirty="0"/>
              <a:t>Reduced anal canal muscle tone</a:t>
            </a:r>
          </a:p>
          <a:p>
            <a:pPr lvl="2"/>
            <a:r>
              <a:rPr lang="en-US" dirty="0"/>
              <a:t>Weakened contraction strength of the external sphincter</a:t>
            </a:r>
          </a:p>
          <a:p>
            <a:pPr lvl="2"/>
            <a:r>
              <a:rPr lang="en-US" dirty="0"/>
              <a:t>Detect internal prolapse, rectocele, hemorrhoids, masses, and impaction</a:t>
            </a:r>
          </a:p>
        </p:txBody>
      </p:sp>
    </p:spTree>
    <p:extLst>
      <p:ext uri="{BB962C8B-B14F-4D97-AF65-F5344CB8AC3E}">
        <p14:creationId xmlns:p14="http://schemas.microsoft.com/office/powerpoint/2010/main" val="39110615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Help maintain normal stool consistency and bowel management program</a:t>
            </a:r>
          </a:p>
          <a:p>
            <a:pPr lvl="1"/>
            <a:r>
              <a:rPr lang="en-US" dirty="0"/>
              <a:t>Regular defecation</a:t>
            </a:r>
          </a:p>
          <a:p>
            <a:pPr lvl="1"/>
            <a:r>
              <a:rPr lang="en-US" dirty="0"/>
              <a:t>High-fiber diet</a:t>
            </a:r>
          </a:p>
          <a:p>
            <a:pPr lvl="1"/>
            <a:r>
              <a:rPr lang="en-US" dirty="0"/>
              <a:t>Increased intake of caffeine-free fluids </a:t>
            </a:r>
          </a:p>
          <a:p>
            <a:pPr lvl="1"/>
            <a:r>
              <a:rPr lang="en-US" dirty="0"/>
              <a:t>Bulk-forming laxatives increase stool bulk, firm consistency, and promote sensation of rectal filling</a:t>
            </a:r>
          </a:p>
          <a:p>
            <a:pPr lvl="1"/>
            <a:r>
              <a:rPr lang="en-US" dirty="0"/>
              <a:t> Reduce intake of foods that cause diarrhea</a:t>
            </a:r>
          </a:p>
          <a:p>
            <a:r>
              <a:rPr lang="en-US" dirty="0"/>
              <a:t>Physical therapy and biofeedback training to improve awareness of rectal sensation, coordinate internal and external anal sphincters, increase strength of external sphincter contraction</a:t>
            </a:r>
          </a:p>
          <a:p>
            <a:r>
              <a:rPr lang="en-US" dirty="0"/>
              <a:t>Mild electrical stimulation of sacral nerves targets communication between brain and nerves that control pelvic floor muscles and sphincters</a:t>
            </a:r>
          </a:p>
          <a:p>
            <a:r>
              <a:rPr lang="en-US" dirty="0"/>
              <a:t>Surgery to repair damage</a:t>
            </a:r>
          </a:p>
        </p:txBody>
      </p:sp>
    </p:spTree>
    <p:extLst>
      <p:ext uri="{BB962C8B-B14F-4D97-AF65-F5344CB8AC3E}">
        <p14:creationId xmlns:p14="http://schemas.microsoft.com/office/powerpoint/2010/main" val="2726006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Nursing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 lnSpcReduction="20000"/>
          </a:bodyPr>
          <a:lstStyle/>
          <a:p>
            <a:r>
              <a:rPr lang="en-US" dirty="0"/>
              <a:t>Create a bowel movement routine</a:t>
            </a:r>
          </a:p>
          <a:p>
            <a:r>
              <a:rPr lang="en-US" dirty="0"/>
              <a:t>Bedpan, bedside commode, regular walks to bathroom</a:t>
            </a:r>
          </a:p>
          <a:p>
            <a:r>
              <a:rPr lang="en-US" dirty="0"/>
              <a:t>Best time to schedule bowel elimination is within 30 minutes after breakfast</a:t>
            </a:r>
          </a:p>
          <a:p>
            <a:r>
              <a:rPr lang="en-US" dirty="0"/>
              <a:t>May need enema or suppository to stimulate </a:t>
            </a:r>
            <a:r>
              <a:rPr lang="en-US" dirty="0" err="1"/>
              <a:t>anorectal</a:t>
            </a:r>
            <a:r>
              <a:rPr lang="en-US" dirty="0"/>
              <a:t> reflex</a:t>
            </a:r>
          </a:p>
          <a:p>
            <a:r>
              <a:rPr lang="en-US" dirty="0"/>
              <a:t>Maintain </a:t>
            </a:r>
            <a:r>
              <a:rPr lang="en-US" dirty="0" err="1"/>
              <a:t>perineal</a:t>
            </a:r>
            <a:r>
              <a:rPr lang="en-US" dirty="0"/>
              <a:t> skin integrity</a:t>
            </a:r>
          </a:p>
          <a:p>
            <a:pPr lvl="1"/>
            <a:r>
              <a:rPr lang="en-US" dirty="0"/>
              <a:t>Especially bedridden patients</a:t>
            </a:r>
          </a:p>
          <a:p>
            <a:pPr lvl="1"/>
            <a:r>
              <a:rPr lang="en-US" dirty="0"/>
              <a:t>Fecal containment </a:t>
            </a:r>
          </a:p>
          <a:p>
            <a:pPr lvl="2"/>
            <a:r>
              <a:rPr lang="en-US" dirty="0"/>
              <a:t>Flexi-seal, </a:t>
            </a:r>
            <a:r>
              <a:rPr lang="en-US" dirty="0" err="1"/>
              <a:t>dignicare</a:t>
            </a:r>
            <a:r>
              <a:rPr lang="en-US" dirty="0"/>
              <a:t>, </a:t>
            </a:r>
            <a:r>
              <a:rPr lang="en-US" dirty="0" err="1"/>
              <a:t>actiflo</a:t>
            </a:r>
            <a:endParaRPr lang="en-US" dirty="0"/>
          </a:p>
          <a:p>
            <a:pPr lvl="1"/>
            <a:r>
              <a:rPr lang="en-US" dirty="0"/>
              <a:t>Frequent skin assessments</a:t>
            </a:r>
          </a:p>
          <a:p>
            <a:r>
              <a:rPr lang="en-US" dirty="0"/>
              <a:t>Absorbent products</a:t>
            </a:r>
          </a:p>
          <a:p>
            <a:pPr lvl="1"/>
            <a:r>
              <a:rPr lang="en-US" dirty="0"/>
              <a:t>Prompt cleansing and changing of products</a:t>
            </a:r>
          </a:p>
          <a:p>
            <a:r>
              <a:rPr lang="en-US" dirty="0"/>
              <a:t>Be sensitive to fears</a:t>
            </a:r>
          </a:p>
          <a:p>
            <a:r>
              <a:rPr lang="en-US" dirty="0"/>
              <a:t>Teach ways to reduce incontinent episodes</a:t>
            </a:r>
          </a:p>
          <a:p>
            <a:r>
              <a:rPr lang="en-US" dirty="0"/>
              <a:t>ID trigger foods and educate to avoid them</a:t>
            </a:r>
          </a:p>
          <a:p>
            <a:r>
              <a:rPr lang="en-US" dirty="0"/>
              <a:t>Use bathrooms when available</a:t>
            </a:r>
          </a:p>
          <a:p>
            <a:r>
              <a:rPr lang="en-US" dirty="0"/>
              <a:t>Do not hold stool if bathroom is available</a:t>
            </a:r>
          </a:p>
        </p:txBody>
      </p:sp>
    </p:spTree>
    <p:extLst>
      <p:ext uri="{BB962C8B-B14F-4D97-AF65-F5344CB8AC3E}">
        <p14:creationId xmlns:p14="http://schemas.microsoft.com/office/powerpoint/2010/main" val="3545813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59011" y="777231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Constipation</a:t>
            </a:r>
          </a:p>
        </p:txBody>
      </p:sp>
    </p:spTree>
    <p:extLst>
      <p:ext uri="{BB962C8B-B14F-4D97-AF65-F5344CB8AC3E}">
        <p14:creationId xmlns:p14="http://schemas.microsoft.com/office/powerpoint/2010/main" val="1134927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13743" y="867766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Diarrhea</a:t>
            </a:r>
          </a:p>
        </p:txBody>
      </p:sp>
    </p:spTree>
    <p:extLst>
      <p:ext uri="{BB962C8B-B14F-4D97-AF65-F5344CB8AC3E}">
        <p14:creationId xmlns:p14="http://schemas.microsoft.com/office/powerpoint/2010/main" val="1345961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Constipation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Often accompanied by excessive straining during defecation</a:t>
            </a:r>
          </a:p>
          <a:p>
            <a:r>
              <a:rPr lang="en-US" dirty="0"/>
              <a:t>Feeling of incomplete evacuation</a:t>
            </a:r>
          </a:p>
          <a:p>
            <a:r>
              <a:rPr lang="en-US" dirty="0"/>
              <a:t>Constipation is a SYMPTOM not a disease</a:t>
            </a:r>
          </a:p>
          <a:p>
            <a:r>
              <a:rPr lang="en-US" dirty="0"/>
              <a:t>Acute</a:t>
            </a:r>
          </a:p>
          <a:p>
            <a:pPr lvl="1"/>
            <a:r>
              <a:rPr lang="en-US" dirty="0"/>
              <a:t> </a:t>
            </a:r>
          </a:p>
          <a:p>
            <a:r>
              <a:rPr lang="en-US" dirty="0"/>
              <a:t>Chronic</a:t>
            </a:r>
          </a:p>
          <a:p>
            <a:pPr lvl="1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52801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Low-fiber diet</a:t>
            </a:r>
          </a:p>
          <a:p>
            <a:r>
              <a:rPr lang="en-US" dirty="0"/>
              <a:t>Decreased water intake</a:t>
            </a:r>
          </a:p>
          <a:p>
            <a:r>
              <a:rPr lang="en-US" dirty="0"/>
              <a:t>Decreased physical activity</a:t>
            </a:r>
          </a:p>
          <a:p>
            <a:pPr lvl="1"/>
            <a:r>
              <a:rPr lang="en-US" dirty="0"/>
              <a:t>Muscles and mucosa of rectum become insensitive to presence of feces</a:t>
            </a:r>
          </a:p>
          <a:p>
            <a:pPr lvl="1"/>
            <a:r>
              <a:rPr lang="en-US" dirty="0"/>
              <a:t>Drying of stool due to water reabsorption</a:t>
            </a:r>
          </a:p>
          <a:p>
            <a:pPr lvl="1"/>
            <a:r>
              <a:rPr lang="en-US" dirty="0"/>
              <a:t>Hard, dry stool makes it harder to expel</a:t>
            </a:r>
          </a:p>
          <a:p>
            <a:r>
              <a:rPr lang="en-US" dirty="0"/>
              <a:t>Conditions in which slow the GI tract</a:t>
            </a:r>
          </a:p>
          <a:p>
            <a:r>
              <a:rPr lang="en-US" dirty="0"/>
              <a:t>Emotions can cause slowing of the GI tract</a:t>
            </a:r>
          </a:p>
          <a:p>
            <a:r>
              <a:rPr lang="en-US" dirty="0"/>
              <a:t>Chronic laxative use</a:t>
            </a:r>
          </a:p>
          <a:p>
            <a:pPr lvl="1"/>
            <a:r>
              <a:rPr lang="en-US" dirty="0"/>
              <a:t>Leads to not being able to have a bowel movement without a laxative</a:t>
            </a:r>
          </a:p>
        </p:txBody>
      </p:sp>
    </p:spTree>
    <p:extLst>
      <p:ext uri="{BB962C8B-B14F-4D97-AF65-F5344CB8AC3E}">
        <p14:creationId xmlns:p14="http://schemas.microsoft.com/office/powerpoint/2010/main" val="25885219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 and Symptoms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Mild discomfort to severe symptoms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Bloating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Increased rectal pressure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Anorexia/nausea</a:t>
            </a:r>
          </a:p>
          <a:p>
            <a:r>
              <a:rPr lang="en-US" dirty="0"/>
              <a:t>Fecal impaction</a:t>
            </a:r>
          </a:p>
        </p:txBody>
      </p:sp>
    </p:spTree>
    <p:extLst>
      <p:ext uri="{BB962C8B-B14F-4D97-AF65-F5344CB8AC3E}">
        <p14:creationId xmlns:p14="http://schemas.microsoft.com/office/powerpoint/2010/main" val="84156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History and physical</a:t>
            </a:r>
          </a:p>
          <a:p>
            <a:r>
              <a:rPr lang="en-US" dirty="0"/>
              <a:t>Abdominal x-rays</a:t>
            </a:r>
          </a:p>
          <a:p>
            <a:r>
              <a:rPr lang="en-US" dirty="0"/>
              <a:t>Barium enema</a:t>
            </a:r>
          </a:p>
          <a:p>
            <a:r>
              <a:rPr lang="en-US" dirty="0"/>
              <a:t>Colonoscopy or </a:t>
            </a:r>
            <a:r>
              <a:rPr lang="en-US" dirty="0" err="1"/>
              <a:t>sigmoidoscopy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290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</a:p>
          <a:p>
            <a:pPr lvl="1"/>
            <a:r>
              <a:rPr lang="en-US" dirty="0"/>
              <a:t>Fruits, vegetables, grains</a:t>
            </a:r>
          </a:p>
          <a:p>
            <a:pPr lvl="1"/>
            <a:r>
              <a:rPr lang="en-US" dirty="0"/>
              <a:t>2L water per day (caution with heart and renal patients)</a:t>
            </a:r>
          </a:p>
          <a:p>
            <a:r>
              <a:rPr lang="en-US" dirty="0"/>
              <a:t>Do not suppress urge to defecate</a:t>
            </a:r>
          </a:p>
          <a:p>
            <a:r>
              <a:rPr lang="en-US" dirty="0"/>
              <a:t>Proper positioning</a:t>
            </a:r>
          </a:p>
          <a:p>
            <a:pPr lvl="1"/>
            <a:r>
              <a:rPr lang="en-US" dirty="0"/>
              <a:t>Knees higher than hips</a:t>
            </a:r>
          </a:p>
          <a:p>
            <a:r>
              <a:rPr lang="en-US" dirty="0"/>
              <a:t> </a:t>
            </a:r>
          </a:p>
          <a:p>
            <a:pPr lvl="1"/>
            <a:r>
              <a:rPr lang="en-US" dirty="0"/>
              <a:t>Different types that work different ways</a:t>
            </a:r>
          </a:p>
          <a:p>
            <a:pPr lvl="1"/>
            <a:r>
              <a:rPr lang="en-US" dirty="0"/>
              <a:t>Caution with dependence- short term use</a:t>
            </a:r>
          </a:p>
        </p:txBody>
      </p:sp>
    </p:spTree>
    <p:extLst>
      <p:ext uri="{BB962C8B-B14F-4D97-AF65-F5344CB8AC3E}">
        <p14:creationId xmlns:p14="http://schemas.microsoft.com/office/powerpoint/2010/main" val="5662878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Therapy for Constipation: </a:t>
            </a:r>
            <a:br>
              <a:rPr lang="en-US" dirty="0"/>
            </a:br>
            <a:r>
              <a:rPr lang="en-US" dirty="0"/>
              <a:t>Bulk Forming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Works within about 24 hours</a:t>
            </a:r>
          </a:p>
          <a:p>
            <a:r>
              <a:rPr lang="en-US" dirty="0"/>
              <a:t>Must be taken with fluids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/>
              <a:t>Psyllium</a:t>
            </a:r>
            <a:r>
              <a:rPr lang="en-US" dirty="0"/>
              <a:t> (Metamucil, </a:t>
            </a:r>
            <a:r>
              <a:rPr lang="en-US" dirty="0" err="1"/>
              <a:t>konsyl</a:t>
            </a:r>
            <a:r>
              <a:rPr lang="en-US" dirty="0"/>
              <a:t>, </a:t>
            </a:r>
            <a:r>
              <a:rPr lang="en-US" dirty="0" err="1"/>
              <a:t>hydrocil</a:t>
            </a:r>
            <a:r>
              <a:rPr lang="en-US" dirty="0"/>
              <a:t>, </a:t>
            </a:r>
            <a:r>
              <a:rPr lang="en-US" dirty="0" err="1"/>
              <a:t>fiberall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996208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Therapy for Constipation: </a:t>
            </a:r>
            <a:br>
              <a:rPr lang="en-US" dirty="0"/>
            </a:br>
            <a:r>
              <a:rPr lang="en-US" dirty="0"/>
              <a:t>Emollients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Lubricate intestinal tract and soften feces, making hard stools easier to pass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Does not stimulate peristalsis</a:t>
            </a:r>
          </a:p>
          <a:p>
            <a:r>
              <a:rPr lang="en-US" dirty="0"/>
              <a:t>Softeners work with 72 hours</a:t>
            </a:r>
          </a:p>
          <a:p>
            <a:r>
              <a:rPr lang="en-US" dirty="0"/>
              <a:t>Lubricants work within 8 hours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Softeners: docusate (Colace, </a:t>
            </a:r>
            <a:r>
              <a:rPr lang="en-US" dirty="0" err="1"/>
              <a:t>surfak</a:t>
            </a:r>
            <a:r>
              <a:rPr lang="en-US" dirty="0"/>
              <a:t>)</a:t>
            </a:r>
          </a:p>
          <a:p>
            <a:r>
              <a:rPr lang="en-US" dirty="0"/>
              <a:t>Lubricants: mineral oil (fleet mineral oil enema)</a:t>
            </a:r>
          </a:p>
        </p:txBody>
      </p:sp>
    </p:spTree>
    <p:extLst>
      <p:ext uri="{BB962C8B-B14F-4D97-AF65-F5344CB8AC3E}">
        <p14:creationId xmlns:p14="http://schemas.microsoft.com/office/powerpoint/2010/main" val="14010810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Therapy for Constipation:</a:t>
            </a:r>
            <a:br>
              <a:rPr lang="en-US" dirty="0"/>
            </a:br>
            <a:r>
              <a:rPr lang="en-US" dirty="0"/>
              <a:t>Saline and Osmotic Solutions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Cause retention of fluid in intestinal lumen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Works within 15 minutes to 3 hours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Lactulose</a:t>
            </a:r>
          </a:p>
          <a:p>
            <a:r>
              <a:rPr lang="en-US" dirty="0"/>
              <a:t>Magnesium salts (mag citrate, milk of mag)</a:t>
            </a:r>
          </a:p>
          <a:p>
            <a:r>
              <a:rPr lang="en-US" dirty="0"/>
              <a:t>Sodium phosphates (fleet enema, phosphor-soda)</a:t>
            </a:r>
          </a:p>
          <a:p>
            <a:r>
              <a:rPr lang="en-US" dirty="0"/>
              <a:t>Polyethylene glycol (</a:t>
            </a:r>
            <a:r>
              <a:rPr lang="en-US" dirty="0" err="1"/>
              <a:t>MiraLAX</a:t>
            </a:r>
            <a:r>
              <a:rPr lang="en-US" dirty="0"/>
              <a:t>, </a:t>
            </a:r>
            <a:r>
              <a:rPr lang="en-US" dirty="0" err="1"/>
              <a:t>GoLYTELY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084721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Therapy for Constipation:</a:t>
            </a:r>
            <a:br>
              <a:rPr lang="en-US" dirty="0"/>
            </a:br>
            <a:r>
              <a:rPr lang="en-US" dirty="0"/>
              <a:t>Stimulants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Speeds colonic transit by irritating colon wall</a:t>
            </a:r>
          </a:p>
          <a:p>
            <a:r>
              <a:rPr lang="en-US" dirty="0"/>
              <a:t>Stimulates enteric nerves</a:t>
            </a:r>
          </a:p>
          <a:p>
            <a:r>
              <a:rPr lang="en-US" dirty="0"/>
              <a:t>Works within 12 hours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/>
              <a:t>Anthraquinones</a:t>
            </a:r>
            <a:r>
              <a:rPr lang="en-US" dirty="0"/>
              <a:t> (cascara </a:t>
            </a:r>
            <a:r>
              <a:rPr lang="en-US" dirty="0" err="1"/>
              <a:t>sagrada</a:t>
            </a:r>
            <a:r>
              <a:rPr lang="en-US" dirty="0"/>
              <a:t>, </a:t>
            </a:r>
            <a:r>
              <a:rPr lang="en-US" dirty="0" err="1"/>
              <a:t>senna</a:t>
            </a:r>
            <a:r>
              <a:rPr lang="en-US" dirty="0"/>
              <a:t>)</a:t>
            </a:r>
          </a:p>
          <a:p>
            <a:r>
              <a:rPr lang="en-US" dirty="0" err="1"/>
              <a:t>Sennosides</a:t>
            </a:r>
            <a:r>
              <a:rPr lang="en-US" dirty="0"/>
              <a:t> (Ex-Lax)</a:t>
            </a:r>
          </a:p>
          <a:p>
            <a:r>
              <a:rPr lang="en-US" dirty="0" err="1"/>
              <a:t>Bisacodyl</a:t>
            </a:r>
            <a:r>
              <a:rPr lang="en-US" dirty="0"/>
              <a:t> (Correctol, </a:t>
            </a:r>
            <a:r>
              <a:rPr lang="en-US" dirty="0" err="1"/>
              <a:t>Dulcolax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635508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95637" y="1157477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Acute Abdominal Pain</a:t>
            </a:r>
          </a:p>
        </p:txBody>
      </p:sp>
    </p:spTree>
    <p:extLst>
      <p:ext uri="{BB962C8B-B14F-4D97-AF65-F5344CB8AC3E}">
        <p14:creationId xmlns:p14="http://schemas.microsoft.com/office/powerpoint/2010/main" val="3326627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Diarrhea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 numCol="2">
            <a:normAutofit lnSpcReduction="10000"/>
          </a:bodyPr>
          <a:lstStyle/>
          <a:p>
            <a:r>
              <a:rPr lang="en-US" dirty="0"/>
              <a:t>Passage of at least 3 loose or liquid stools per day</a:t>
            </a:r>
          </a:p>
          <a:p>
            <a:r>
              <a:rPr lang="en-US" dirty="0"/>
              <a:t>Acute:</a:t>
            </a:r>
          </a:p>
          <a:p>
            <a:pPr lvl="1"/>
            <a:r>
              <a:rPr lang="en-US" dirty="0"/>
              <a:t> </a:t>
            </a:r>
          </a:p>
          <a:p>
            <a:r>
              <a:rPr lang="en-US" dirty="0"/>
              <a:t>Chronic:</a:t>
            </a:r>
          </a:p>
          <a:p>
            <a:pPr lvl="1"/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</a:p>
          <a:p>
            <a:pPr lvl="1"/>
            <a:r>
              <a:rPr lang="en-US" dirty="0"/>
              <a:t>Excess fecal water</a:t>
            </a:r>
          </a:p>
          <a:p>
            <a:pPr lvl="1"/>
            <a:r>
              <a:rPr lang="en-US" dirty="0"/>
              <a:t>Watery stools, cramping, abdominal pain</a:t>
            </a:r>
          </a:p>
          <a:p>
            <a:pPr lvl="1"/>
            <a:r>
              <a:rPr lang="en-US" dirty="0"/>
              <a:t>Usually caused by infections of the upper GI tract</a:t>
            </a:r>
          </a:p>
          <a:p>
            <a:r>
              <a:rPr lang="en-US" dirty="0"/>
              <a:t> </a:t>
            </a:r>
          </a:p>
          <a:p>
            <a:pPr lvl="1"/>
            <a:r>
              <a:rPr lang="en-US" dirty="0"/>
              <a:t>Without excess fecal water</a:t>
            </a:r>
          </a:p>
          <a:p>
            <a:pPr lvl="1"/>
            <a:r>
              <a:rPr lang="en-US" dirty="0"/>
              <a:t>Small, frequent, painful bowel movements</a:t>
            </a:r>
          </a:p>
          <a:p>
            <a:pPr lvl="1"/>
            <a:r>
              <a:rPr lang="en-US" dirty="0"/>
              <a:t>Caused by infections of the colon and distal small bowel</a:t>
            </a:r>
          </a:p>
        </p:txBody>
      </p:sp>
    </p:spTree>
    <p:extLst>
      <p:ext uri="{BB962C8B-B14F-4D97-AF65-F5344CB8AC3E}">
        <p14:creationId xmlns:p14="http://schemas.microsoft.com/office/powerpoint/2010/main" val="29780794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Etiology and Pathophysiology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May signal a life-threatening problem</a:t>
            </a:r>
          </a:p>
          <a:p>
            <a:r>
              <a:rPr lang="en-US" dirty="0"/>
              <a:t>Causes include:</a:t>
            </a:r>
          </a:p>
          <a:p>
            <a:pPr lvl="1"/>
            <a:r>
              <a:rPr lang="en-US" dirty="0"/>
              <a:t>Damage to organs in abdomen and pelvis</a:t>
            </a:r>
          </a:p>
          <a:p>
            <a:pPr lvl="1"/>
            <a:r>
              <a:rPr lang="en-US" dirty="0"/>
              <a:t>Inflammation</a:t>
            </a:r>
          </a:p>
          <a:p>
            <a:pPr lvl="1"/>
            <a:r>
              <a:rPr lang="en-US" dirty="0"/>
              <a:t>Infection</a:t>
            </a:r>
          </a:p>
          <a:p>
            <a:pPr lvl="1"/>
            <a:r>
              <a:rPr lang="en-US" dirty="0"/>
              <a:t>Obstruction</a:t>
            </a:r>
          </a:p>
          <a:p>
            <a:pPr lvl="1"/>
            <a:r>
              <a:rPr lang="en-US" dirty="0"/>
              <a:t>Bleeding</a:t>
            </a:r>
          </a:p>
          <a:p>
            <a:pPr lvl="1"/>
            <a:r>
              <a:rPr lang="en-US" dirty="0"/>
              <a:t>Perforation </a:t>
            </a:r>
          </a:p>
        </p:txBody>
      </p:sp>
    </p:spTree>
    <p:extLst>
      <p:ext uri="{BB962C8B-B14F-4D97-AF65-F5344CB8AC3E}">
        <p14:creationId xmlns:p14="http://schemas.microsoft.com/office/powerpoint/2010/main" val="11113486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 and Symptoms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Flatulence</a:t>
            </a:r>
          </a:p>
          <a:p>
            <a:r>
              <a:rPr lang="en-US" dirty="0"/>
              <a:t>Fatigue</a:t>
            </a:r>
          </a:p>
          <a:p>
            <a:r>
              <a:rPr lang="en-US" dirty="0"/>
              <a:t>Fever</a:t>
            </a:r>
          </a:p>
          <a:p>
            <a:r>
              <a:rPr lang="en-US" dirty="0"/>
              <a:t>Rebound tenderness</a:t>
            </a:r>
          </a:p>
          <a:p>
            <a:r>
              <a:rPr lang="en-US" dirty="0"/>
              <a:t>Bloating </a:t>
            </a:r>
          </a:p>
        </p:txBody>
      </p:sp>
    </p:spTree>
    <p:extLst>
      <p:ext uri="{BB962C8B-B14F-4D97-AF65-F5344CB8AC3E}">
        <p14:creationId xmlns:p14="http://schemas.microsoft.com/office/powerpoint/2010/main" val="9902373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Complete H &amp; P</a:t>
            </a:r>
          </a:p>
          <a:p>
            <a:r>
              <a:rPr lang="en-US" dirty="0"/>
              <a:t>Description of pain</a:t>
            </a:r>
          </a:p>
          <a:p>
            <a:pPr lvl="1"/>
            <a:r>
              <a:rPr lang="en-US" dirty="0"/>
              <a:t>Frequency</a:t>
            </a:r>
          </a:p>
          <a:p>
            <a:pPr lvl="1"/>
            <a:r>
              <a:rPr lang="en-US" dirty="0"/>
              <a:t>Timing</a:t>
            </a:r>
          </a:p>
          <a:p>
            <a:pPr lvl="1"/>
            <a:r>
              <a:rPr lang="en-US" dirty="0"/>
              <a:t>Duration</a:t>
            </a:r>
          </a:p>
          <a:p>
            <a:pPr lvl="1"/>
            <a:r>
              <a:rPr lang="en-US" dirty="0"/>
              <a:t>Location</a:t>
            </a:r>
          </a:p>
          <a:p>
            <a:r>
              <a:rPr lang="en-US" dirty="0"/>
              <a:t>Accompanying symptoms</a:t>
            </a:r>
          </a:p>
          <a:p>
            <a:r>
              <a:rPr lang="en-US" dirty="0"/>
              <a:t>Patient’s position</a:t>
            </a:r>
          </a:p>
          <a:p>
            <a:r>
              <a:rPr lang="en-US" dirty="0"/>
              <a:t>CBC</a:t>
            </a:r>
          </a:p>
          <a:p>
            <a:r>
              <a:rPr lang="en-US" dirty="0"/>
              <a:t>Urinalysis</a:t>
            </a:r>
          </a:p>
          <a:p>
            <a:r>
              <a:rPr lang="en-US" dirty="0"/>
              <a:t>Abdominal </a:t>
            </a:r>
            <a:r>
              <a:rPr lang="en-US" dirty="0" err="1"/>
              <a:t>Xray</a:t>
            </a:r>
            <a:endParaRPr lang="en-US" dirty="0"/>
          </a:p>
          <a:p>
            <a:r>
              <a:rPr lang="en-US" dirty="0"/>
              <a:t>U/S</a:t>
            </a:r>
          </a:p>
          <a:p>
            <a:r>
              <a:rPr lang="en-US" dirty="0"/>
              <a:t>CT scan</a:t>
            </a:r>
          </a:p>
          <a:p>
            <a:r>
              <a:rPr lang="en-US" dirty="0"/>
              <a:t>Pregnancy test</a:t>
            </a:r>
          </a:p>
        </p:txBody>
      </p:sp>
    </p:spTree>
    <p:extLst>
      <p:ext uri="{BB962C8B-B14F-4D97-AF65-F5344CB8AC3E}">
        <p14:creationId xmlns:p14="http://schemas.microsoft.com/office/powerpoint/2010/main" val="5861179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Goal: Identify and treat the cause</a:t>
            </a:r>
          </a:p>
          <a:p>
            <a:r>
              <a:rPr lang="en-US" dirty="0"/>
              <a:t>May need diagnostic Laparoscopy</a:t>
            </a:r>
          </a:p>
          <a:p>
            <a:pPr lvl="1"/>
            <a:r>
              <a:rPr lang="en-US" dirty="0"/>
              <a:t>Inspect surface of abdominal organs</a:t>
            </a:r>
          </a:p>
          <a:p>
            <a:pPr lvl="1"/>
            <a:r>
              <a:rPr lang="en-US" dirty="0"/>
              <a:t>Obtain biopsy specimens</a:t>
            </a:r>
          </a:p>
          <a:p>
            <a:pPr lvl="1"/>
            <a:r>
              <a:rPr lang="en-US" dirty="0"/>
              <a:t>Perform laparoscopic U/S</a:t>
            </a:r>
          </a:p>
          <a:p>
            <a:pPr lvl="1"/>
            <a:r>
              <a:rPr lang="en-US" dirty="0"/>
              <a:t>Remove organs</a:t>
            </a:r>
          </a:p>
          <a:p>
            <a:r>
              <a:rPr lang="en-US" dirty="0"/>
              <a:t>Open laparotomy is done when laparoscopic techniques are inadequate</a:t>
            </a:r>
          </a:p>
          <a:p>
            <a:r>
              <a:rPr lang="en-US" dirty="0"/>
              <a:t>If cause of acute abdominal pain can be treated surgically, this is definitive therapy</a:t>
            </a:r>
          </a:p>
        </p:txBody>
      </p:sp>
    </p:spTree>
    <p:extLst>
      <p:ext uri="{BB962C8B-B14F-4D97-AF65-F5344CB8AC3E}">
        <p14:creationId xmlns:p14="http://schemas.microsoft.com/office/powerpoint/2010/main" val="39848962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Nursing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VS</a:t>
            </a:r>
          </a:p>
          <a:p>
            <a:pPr lvl="1"/>
            <a:r>
              <a:rPr lang="en-US" dirty="0"/>
              <a:t>Increasing pulse and decreasing BP= impending shock</a:t>
            </a:r>
          </a:p>
          <a:p>
            <a:pPr lvl="1"/>
            <a:r>
              <a:rPr lang="en-US" dirty="0"/>
              <a:t>Fever indicates inflammatory or infectious process</a:t>
            </a:r>
          </a:p>
          <a:p>
            <a:r>
              <a:rPr lang="en-US" dirty="0"/>
              <a:t>Inspect abdomen for distention, masses, abnormal pulsation, symmetry, hernias, rashes, scars, pigmentation changes</a:t>
            </a:r>
          </a:p>
          <a:p>
            <a:r>
              <a:rPr lang="en-US" dirty="0"/>
              <a:t>Auscultate bowel sounds</a:t>
            </a:r>
          </a:p>
          <a:p>
            <a:pPr lvl="1"/>
            <a:r>
              <a:rPr lang="en-US" dirty="0"/>
              <a:t>Decreased or absent BS in a quadrant may occur with obstruction, peritonitis, or ileus</a:t>
            </a:r>
          </a:p>
          <a:p>
            <a:r>
              <a:rPr lang="en-US" dirty="0"/>
              <a:t>Gentle palpation to determine location and level of pain</a:t>
            </a:r>
          </a:p>
          <a:p>
            <a:r>
              <a:rPr lang="en-US" dirty="0"/>
              <a:t>Assess for involuntary guarding and rigidity</a:t>
            </a:r>
          </a:p>
        </p:txBody>
      </p:sp>
    </p:spTree>
    <p:extLst>
      <p:ext uri="{BB962C8B-B14F-4D97-AF65-F5344CB8AC3E}">
        <p14:creationId xmlns:p14="http://schemas.microsoft.com/office/powerpoint/2010/main" val="31136772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40903" y="704803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Chronic Abdominal Pain</a:t>
            </a:r>
          </a:p>
        </p:txBody>
      </p:sp>
    </p:spTree>
    <p:extLst>
      <p:ext uri="{BB962C8B-B14F-4D97-AF65-F5344CB8AC3E}">
        <p14:creationId xmlns:p14="http://schemas.microsoft.com/office/powerpoint/2010/main" val="28184450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Chronic Abdominal Pain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May originate from abdominal structures or be referred pain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Common causes:	</a:t>
            </a:r>
          </a:p>
          <a:p>
            <a:pPr lvl="1"/>
            <a:r>
              <a:rPr lang="en-US" dirty="0"/>
              <a:t>Irritable bowel syndrome</a:t>
            </a:r>
          </a:p>
          <a:p>
            <a:pPr lvl="1"/>
            <a:r>
              <a:rPr lang="en-US" dirty="0"/>
              <a:t>Peptic ulcer disease</a:t>
            </a:r>
          </a:p>
          <a:p>
            <a:pPr lvl="1"/>
            <a:r>
              <a:rPr lang="en-US" dirty="0"/>
              <a:t>Chronic pancreatitis</a:t>
            </a:r>
          </a:p>
          <a:p>
            <a:pPr lvl="1"/>
            <a:r>
              <a:rPr lang="en-US" dirty="0"/>
              <a:t>Hepatitis</a:t>
            </a:r>
          </a:p>
          <a:p>
            <a:pPr lvl="1"/>
            <a:r>
              <a:rPr lang="en-US" dirty="0"/>
              <a:t>Pelvic inflammatory disease</a:t>
            </a:r>
          </a:p>
          <a:p>
            <a:pPr lvl="1"/>
            <a:r>
              <a:rPr lang="en-US" dirty="0"/>
              <a:t>Adhesions</a:t>
            </a:r>
          </a:p>
          <a:p>
            <a:pPr lvl="1"/>
            <a:r>
              <a:rPr lang="en-US" dirty="0"/>
              <a:t>Vascular insufficiency</a:t>
            </a:r>
          </a:p>
        </p:txBody>
      </p:sp>
    </p:spTree>
    <p:extLst>
      <p:ext uri="{BB962C8B-B14F-4D97-AF65-F5344CB8AC3E}">
        <p14:creationId xmlns:p14="http://schemas.microsoft.com/office/powerpoint/2010/main" val="2447460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Diagnosis and Treatment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u="sng" dirty="0"/>
              <a:t>Diagnosis: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Thorough H &amp; P</a:t>
            </a:r>
          </a:p>
          <a:p>
            <a:r>
              <a:rPr lang="en-US" dirty="0"/>
              <a:t>Description of specific pain characteristics</a:t>
            </a:r>
          </a:p>
          <a:p>
            <a:pPr lvl="1"/>
            <a:r>
              <a:rPr lang="en-US" dirty="0"/>
              <a:t>Severity, location, frequency, duration, onset</a:t>
            </a:r>
          </a:p>
          <a:p>
            <a:pPr lvl="1"/>
            <a:r>
              <a:rPr lang="en-US" dirty="0"/>
              <a:t>Factors that increase or decrease pain (eating, defecation, activities)</a:t>
            </a:r>
          </a:p>
          <a:p>
            <a:r>
              <a:rPr lang="en-US" dirty="0"/>
              <a:t>Endoscopy</a:t>
            </a:r>
          </a:p>
          <a:p>
            <a:r>
              <a:rPr lang="en-US" dirty="0"/>
              <a:t>CT</a:t>
            </a:r>
          </a:p>
          <a:p>
            <a:r>
              <a:rPr lang="en-US" dirty="0"/>
              <a:t>MRI</a:t>
            </a:r>
          </a:p>
          <a:p>
            <a:r>
              <a:rPr lang="en-US" dirty="0"/>
              <a:t>Laparoscopy</a:t>
            </a:r>
          </a:p>
          <a:p>
            <a:r>
              <a:rPr lang="en-US" dirty="0"/>
              <a:t>Barium studies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u="sng" dirty="0"/>
              <a:t>Treatment: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69630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88756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Inflammatory Diseases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964774"/>
            <a:ext cx="10515600" cy="1500187"/>
          </a:xfrm>
        </p:spPr>
        <p:txBody>
          <a:bodyPr>
            <a:normAutofit fontScale="62500" lnSpcReduction="20000"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Irritable Bowel Syndrome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Appendicitis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Peritonitis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Gastroenteritis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dirty="0"/>
              <a:t>Inflammatory Bowel Disease</a:t>
            </a:r>
          </a:p>
        </p:txBody>
      </p:sp>
    </p:spTree>
    <p:extLst>
      <p:ext uri="{BB962C8B-B14F-4D97-AF65-F5344CB8AC3E}">
        <p14:creationId xmlns:p14="http://schemas.microsoft.com/office/powerpoint/2010/main" val="27484732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Irritable Bowel Syndrome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Characterized by chronic abdominal pain or discomfort and alteration of bowel patterns</a:t>
            </a:r>
          </a:p>
          <a:p>
            <a:r>
              <a:rPr lang="en-US" dirty="0"/>
              <a:t>May have diarrhea, constipation, or alternating periods of both</a:t>
            </a:r>
          </a:p>
          <a:p>
            <a:r>
              <a:rPr lang="en-US" dirty="0"/>
              <a:t>No known organic cause</a:t>
            </a:r>
          </a:p>
          <a:p>
            <a:pPr lvl="1"/>
            <a:r>
              <a:rPr lang="en-US" dirty="0"/>
              <a:t>Psychological stressors are associated with development and exacerbations</a:t>
            </a:r>
          </a:p>
          <a:p>
            <a:pPr lvl="1"/>
            <a:r>
              <a:rPr lang="en-US" dirty="0"/>
              <a:t>History of GI infections</a:t>
            </a:r>
          </a:p>
          <a:p>
            <a:pPr lvl="1"/>
            <a:r>
              <a:rPr lang="en-US" dirty="0"/>
              <a:t>Adverse reactions to foods</a:t>
            </a:r>
          </a:p>
          <a:p>
            <a:r>
              <a:rPr lang="en-US" dirty="0"/>
              <a:t>Diagnosed on symptoms only</a:t>
            </a:r>
          </a:p>
          <a:p>
            <a:r>
              <a:rPr lang="en-US" dirty="0"/>
              <a:t>No single treatment or therapy for everyone</a:t>
            </a:r>
          </a:p>
          <a:p>
            <a:pPr lvl="1"/>
            <a:r>
              <a:rPr lang="en-US" dirty="0"/>
              <a:t>Treatment of underlying problem if psychological stressors are involved</a:t>
            </a:r>
          </a:p>
          <a:p>
            <a:pPr lvl="1"/>
            <a:r>
              <a:rPr lang="en-US" dirty="0"/>
              <a:t>Food diary</a:t>
            </a:r>
          </a:p>
          <a:p>
            <a:pPr lvl="1"/>
            <a:r>
              <a:rPr lang="en-US" dirty="0"/>
              <a:t>Cognitive behavior therapy and stress management techniques</a:t>
            </a:r>
          </a:p>
          <a:p>
            <a:pPr lvl="1"/>
            <a:r>
              <a:rPr lang="en-US" dirty="0"/>
              <a:t>Drug therapy focuses on the main symptom and pain</a:t>
            </a:r>
          </a:p>
        </p:txBody>
      </p:sp>
    </p:spTree>
    <p:extLst>
      <p:ext uri="{BB962C8B-B14F-4D97-AF65-F5344CB8AC3E}">
        <p14:creationId xmlns:p14="http://schemas.microsoft.com/office/powerpoint/2010/main" val="3798739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Diarrhea: Etiology and Pathophysiology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Usually from ingesting an infectious organism</a:t>
            </a:r>
          </a:p>
          <a:p>
            <a:r>
              <a:rPr lang="en-US" dirty="0"/>
              <a:t>Infectious organisms attack the GI track in different ways</a:t>
            </a:r>
          </a:p>
          <a:p>
            <a:pPr lvl="1"/>
            <a:r>
              <a:rPr lang="en-US" dirty="0"/>
              <a:t>Some change secretion and/or absorption of enterocytes in small intestine and do not cause inflammation</a:t>
            </a:r>
          </a:p>
          <a:p>
            <a:pPr lvl="1"/>
            <a:r>
              <a:rPr lang="en-US" dirty="0"/>
              <a:t>Others impair absorption by destroying cells, causing inflammation in the colon, and producing toxins that cause damage</a:t>
            </a:r>
          </a:p>
        </p:txBody>
      </p:sp>
    </p:spTree>
    <p:extLst>
      <p:ext uri="{BB962C8B-B14F-4D97-AF65-F5344CB8AC3E}">
        <p14:creationId xmlns:p14="http://schemas.microsoft.com/office/powerpoint/2010/main" val="23702584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Appendicitis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 </a:t>
            </a:r>
          </a:p>
          <a:p>
            <a:r>
              <a:rPr lang="en-US" dirty="0"/>
              <a:t>Most common reason for emergency abdominal surgery</a:t>
            </a:r>
          </a:p>
          <a:p>
            <a:r>
              <a:rPr lang="en-US" dirty="0"/>
              <a:t>Most common between 10-30 y/o</a:t>
            </a:r>
          </a:p>
          <a:p>
            <a:r>
              <a:rPr lang="en-US" dirty="0"/>
              <a:t>Most common cause is obstruction of the lumen by accumulated feces</a:t>
            </a:r>
          </a:p>
        </p:txBody>
      </p:sp>
    </p:spTree>
    <p:extLst>
      <p:ext uri="{BB962C8B-B14F-4D97-AF65-F5344CB8AC3E}">
        <p14:creationId xmlns:p14="http://schemas.microsoft.com/office/powerpoint/2010/main" val="17664129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Appendicitis: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Dull </a:t>
            </a:r>
            <a:r>
              <a:rPr lang="en-US" dirty="0" err="1"/>
              <a:t>periumbilical</a:t>
            </a:r>
            <a:r>
              <a:rPr lang="en-US" dirty="0"/>
              <a:t> pain followed by anorexia, nausea, and vomiting</a:t>
            </a:r>
          </a:p>
          <a:p>
            <a:r>
              <a:rPr lang="en-US" dirty="0"/>
              <a:t>Pain is persistent and continuous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Low grade fever</a:t>
            </a:r>
          </a:p>
          <a:p>
            <a:r>
              <a:rPr lang="en-US" dirty="0"/>
              <a:t>Localized tenderness, rigidity, rebound tenderness, muscle guarding</a:t>
            </a:r>
          </a:p>
          <a:p>
            <a:r>
              <a:rPr lang="en-US" dirty="0"/>
              <a:t>Coughing, sneezing, and deep breathing with exacerbate pain</a:t>
            </a:r>
          </a:p>
          <a:p>
            <a:r>
              <a:rPr lang="en-US" dirty="0"/>
              <a:t>Lying still and right leg flexed helps pain</a:t>
            </a:r>
          </a:p>
        </p:txBody>
      </p:sp>
    </p:spTree>
    <p:extLst>
      <p:ext uri="{BB962C8B-B14F-4D97-AF65-F5344CB8AC3E}">
        <p14:creationId xmlns:p14="http://schemas.microsoft.com/office/powerpoint/2010/main" val="42409078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Appendicitis: Diagnostics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 &amp; P </a:t>
            </a:r>
          </a:p>
          <a:p>
            <a:r>
              <a:rPr lang="en-US" dirty="0"/>
              <a:t>CBC- especially WBCs</a:t>
            </a:r>
          </a:p>
          <a:p>
            <a:r>
              <a:rPr lang="en-US" dirty="0"/>
              <a:t>CT preferred</a:t>
            </a:r>
          </a:p>
          <a:p>
            <a:pPr lvl="1"/>
            <a:r>
              <a:rPr lang="en-US" dirty="0"/>
              <a:t>MRI or U/S may be used</a:t>
            </a:r>
          </a:p>
        </p:txBody>
      </p:sp>
    </p:spTree>
    <p:extLst>
      <p:ext uri="{BB962C8B-B14F-4D97-AF65-F5344CB8AC3E}">
        <p14:creationId xmlns:p14="http://schemas.microsoft.com/office/powerpoint/2010/main" val="1699387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Appendicitis: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Keep NPO until diagnosis</a:t>
            </a:r>
          </a:p>
          <a:p>
            <a:r>
              <a:rPr lang="en-US" dirty="0"/>
              <a:t>IVF and IV </a:t>
            </a:r>
            <a:r>
              <a:rPr lang="en-US" dirty="0" err="1"/>
              <a:t>Abx</a:t>
            </a:r>
            <a:endParaRPr lang="en-US" dirty="0"/>
          </a:p>
          <a:p>
            <a:r>
              <a:rPr lang="en-US" dirty="0"/>
              <a:t>No heat to abdomen</a:t>
            </a:r>
          </a:p>
          <a:p>
            <a:r>
              <a:rPr lang="en-US" dirty="0"/>
              <a:t>Pain management</a:t>
            </a:r>
          </a:p>
          <a:p>
            <a:r>
              <a:rPr lang="en-US" dirty="0"/>
              <a:t>Prepare for appendectomy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Postop care:</a:t>
            </a:r>
          </a:p>
          <a:p>
            <a:r>
              <a:rPr lang="en-US" dirty="0"/>
              <a:t>Usually discharged within 24 hours (if uncomplicated)</a:t>
            </a:r>
          </a:p>
          <a:p>
            <a:r>
              <a:rPr lang="en-US" dirty="0"/>
              <a:t>Ambulation within a few hours postop</a:t>
            </a:r>
          </a:p>
          <a:p>
            <a:r>
              <a:rPr lang="en-US" dirty="0"/>
              <a:t>Diet is advanced as tolerated</a:t>
            </a:r>
          </a:p>
          <a:p>
            <a:pPr marL="0" indent="0">
              <a:buNone/>
            </a:pPr>
            <a:r>
              <a:rPr lang="en-US" dirty="0"/>
              <a:t>If perforated:</a:t>
            </a:r>
          </a:p>
          <a:p>
            <a:pPr lvl="1"/>
            <a:r>
              <a:rPr lang="en-US" dirty="0"/>
              <a:t>Longer length of stay</a:t>
            </a:r>
          </a:p>
          <a:p>
            <a:pPr lvl="1"/>
            <a:r>
              <a:rPr lang="en-US" dirty="0"/>
              <a:t>NPO 24-48hrs</a:t>
            </a:r>
          </a:p>
          <a:p>
            <a:pPr lvl="1"/>
            <a:r>
              <a:rPr lang="en-US" dirty="0"/>
              <a:t>May have drain</a:t>
            </a:r>
          </a:p>
          <a:p>
            <a:pPr lvl="1"/>
            <a:r>
              <a:rPr lang="en-US" dirty="0"/>
              <a:t>IV </a:t>
            </a:r>
            <a:r>
              <a:rPr lang="en-US" dirty="0" err="1"/>
              <a:t>Abx</a:t>
            </a:r>
            <a:r>
              <a:rPr lang="en-US" dirty="0"/>
              <a:t> therapy</a:t>
            </a:r>
          </a:p>
        </p:txBody>
      </p:sp>
    </p:spTree>
    <p:extLst>
      <p:ext uri="{BB962C8B-B14F-4D97-AF65-F5344CB8AC3E}">
        <p14:creationId xmlns:p14="http://schemas.microsoft.com/office/powerpoint/2010/main" val="32974075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Peritonitis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Results from localized or generalized inflammatory process of peritoneum</a:t>
            </a:r>
          </a:p>
          <a:p>
            <a:r>
              <a:rPr lang="en-US" dirty="0"/>
              <a:t>Primary Peritonitis- blood-borne organisms enter peritoneal cavity</a:t>
            </a:r>
          </a:p>
          <a:p>
            <a:r>
              <a:rPr lang="en-US" dirty="0"/>
              <a:t>Secondary peritonitis (more common)- abdominal organs perforate or rupture and release contents into peritoneal cavity</a:t>
            </a:r>
          </a:p>
          <a:p>
            <a:pPr lvl="1"/>
            <a:r>
              <a:rPr lang="en-US" dirty="0"/>
              <a:t>Ruptured appendix, perforated gastric or duodenal ulcer, severely inflamed gallbladder, injury from gunshot or knife wounds</a:t>
            </a:r>
          </a:p>
          <a:p>
            <a:pPr marL="0" indent="0">
              <a:buNone/>
            </a:pPr>
            <a:r>
              <a:rPr lang="en-US" sz="2400" dirty="0"/>
              <a:t>Intestinal contents and bacteria irritate the normally sterile peritoneum </a:t>
            </a:r>
            <a:r>
              <a:rPr lang="en-US" sz="2400" dirty="0">
                <a:sym typeface="Wingdings" panose="05000000000000000000" pitchFamily="2" charset="2"/>
              </a:rPr>
              <a:t> produce initial chemical peritonitis  Bacterial peritonitis develops  inflammatory response leads to massive fluid shifts (peritoneal edema)  adhesions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538071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Peritonitis: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78340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Abdominal pain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Tenderness over involved area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Spasms</a:t>
            </a:r>
          </a:p>
          <a:p>
            <a:r>
              <a:rPr lang="en-US" dirty="0"/>
              <a:t>Lying still and taking shallow breaths</a:t>
            </a:r>
          </a:p>
          <a:p>
            <a:r>
              <a:rPr lang="en-US" dirty="0"/>
              <a:t>Abdominal distention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Tachycardia</a:t>
            </a:r>
          </a:p>
          <a:p>
            <a:r>
              <a:rPr lang="en-US" dirty="0"/>
              <a:t>Tachypnea</a:t>
            </a:r>
          </a:p>
          <a:p>
            <a:r>
              <a:rPr lang="en-US" dirty="0"/>
              <a:t>Nausea/vomiting</a:t>
            </a:r>
          </a:p>
          <a:p>
            <a:r>
              <a:rPr lang="en-US" dirty="0"/>
              <a:t>Altered bowel habits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70556" cy="47200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Complications include:</a:t>
            </a:r>
          </a:p>
          <a:p>
            <a:r>
              <a:rPr lang="en-US" sz="2400" dirty="0"/>
              <a:t>Hypovolemic shock</a:t>
            </a:r>
          </a:p>
          <a:p>
            <a:r>
              <a:rPr lang="en-US" sz="2400" dirty="0"/>
              <a:t>Sepsis</a:t>
            </a:r>
          </a:p>
          <a:p>
            <a:r>
              <a:rPr lang="en-US" sz="2400" dirty="0" err="1"/>
              <a:t>Intraabdominal</a:t>
            </a:r>
            <a:r>
              <a:rPr lang="en-US" sz="2400" dirty="0"/>
              <a:t> abscess formation</a:t>
            </a:r>
          </a:p>
          <a:p>
            <a:r>
              <a:rPr lang="en-US" sz="2400" dirty="0"/>
              <a:t>Paralytic ileus</a:t>
            </a:r>
          </a:p>
          <a:p>
            <a:r>
              <a:rPr lang="en-US" sz="2400" dirty="0"/>
              <a:t>Acute respiratory distress syndrome</a:t>
            </a:r>
          </a:p>
          <a:p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103051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Peritonitis: Diagnostics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H&amp;P</a:t>
            </a:r>
          </a:p>
          <a:p>
            <a:r>
              <a:rPr lang="en-US" dirty="0"/>
              <a:t>CBC- WBC with diff</a:t>
            </a:r>
          </a:p>
          <a:p>
            <a:r>
              <a:rPr lang="en-US" dirty="0"/>
              <a:t>Serum electrolytes</a:t>
            </a:r>
          </a:p>
          <a:p>
            <a:r>
              <a:rPr lang="en-US" dirty="0"/>
              <a:t>Abdominal X-Ray</a:t>
            </a:r>
          </a:p>
          <a:p>
            <a:r>
              <a:rPr lang="en-US" dirty="0"/>
              <a:t>Abdominal </a:t>
            </a:r>
            <a:r>
              <a:rPr lang="en-US" dirty="0" err="1"/>
              <a:t>paracentesis</a:t>
            </a:r>
            <a:r>
              <a:rPr lang="en-US" dirty="0"/>
              <a:t> and cx of fluid</a:t>
            </a:r>
          </a:p>
          <a:p>
            <a:r>
              <a:rPr lang="en-US" dirty="0"/>
              <a:t>CT or U/S</a:t>
            </a:r>
          </a:p>
          <a:p>
            <a:r>
              <a:rPr lang="en-US" dirty="0" err="1"/>
              <a:t>Peritoneoscopy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56585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Peritonitis: Treatment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3533078"/>
              </p:ext>
            </p:extLst>
          </p:nvPr>
        </p:nvGraphicFramePr>
        <p:xfrm>
          <a:off x="5183188" y="987425"/>
          <a:ext cx="6504836" cy="5187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2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2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4506">
                <a:tc>
                  <a:txBody>
                    <a:bodyPr/>
                    <a:lstStyle/>
                    <a:p>
                      <a:r>
                        <a:rPr lang="en-US" sz="2000" dirty="0"/>
                        <a:t>Pre-operative or Non-operative</a:t>
                      </a:r>
                    </a:p>
                  </a:txBody>
                  <a:tcPr marL="80507" marR="80507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Post-operative</a:t>
                      </a:r>
                    </a:p>
                  </a:txBody>
                  <a:tcPr marL="80507" marR="805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7020">
                <a:tc>
                  <a:txBody>
                    <a:bodyPr/>
                    <a:lstStyle/>
                    <a:p>
                      <a:r>
                        <a:rPr lang="en-US" sz="2000" dirty="0"/>
                        <a:t>NPO</a:t>
                      </a:r>
                    </a:p>
                    <a:p>
                      <a:r>
                        <a:rPr lang="en-US" sz="2000" dirty="0"/>
                        <a:t>IVF</a:t>
                      </a:r>
                    </a:p>
                    <a:p>
                      <a:r>
                        <a:rPr lang="en-US" sz="2000" dirty="0"/>
                        <a:t>NG</a:t>
                      </a:r>
                      <a:r>
                        <a:rPr lang="en-US" sz="2000" baseline="0" dirty="0"/>
                        <a:t> to LIWS</a:t>
                      </a:r>
                    </a:p>
                    <a:p>
                      <a:r>
                        <a:rPr lang="en-US" sz="2000" baseline="0" dirty="0"/>
                        <a:t>O2 PRN</a:t>
                      </a:r>
                    </a:p>
                    <a:p>
                      <a:r>
                        <a:rPr lang="en-US" sz="2000" baseline="0" dirty="0"/>
                        <a:t>TPN PRN</a:t>
                      </a:r>
                      <a:endParaRPr lang="en-US" sz="2000" dirty="0"/>
                    </a:p>
                  </a:txBody>
                  <a:tcPr marL="80507" marR="80507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NPO</a:t>
                      </a:r>
                    </a:p>
                    <a:p>
                      <a:r>
                        <a:rPr lang="en-US" sz="2000" dirty="0"/>
                        <a:t>NG to LIWS</a:t>
                      </a:r>
                    </a:p>
                    <a:p>
                      <a:r>
                        <a:rPr lang="en-US" sz="2000" dirty="0"/>
                        <a:t>Semi-Fowler’s</a:t>
                      </a:r>
                    </a:p>
                    <a:p>
                      <a:r>
                        <a:rPr lang="en-US" sz="2000" dirty="0"/>
                        <a:t>IVF</a:t>
                      </a:r>
                      <a:r>
                        <a:rPr lang="en-US" sz="2000" baseline="0" dirty="0"/>
                        <a:t> with electrolyte replacement</a:t>
                      </a:r>
                    </a:p>
                    <a:p>
                      <a:r>
                        <a:rPr lang="en-US" sz="2000" baseline="0" dirty="0"/>
                        <a:t>TPN PRN</a:t>
                      </a:r>
                    </a:p>
                    <a:p>
                      <a:r>
                        <a:rPr lang="en-US" sz="2000" baseline="0" dirty="0"/>
                        <a:t>Blood transfusion PRN</a:t>
                      </a:r>
                      <a:endParaRPr lang="en-US" sz="2000" dirty="0"/>
                    </a:p>
                  </a:txBody>
                  <a:tcPr marL="80507" marR="8050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5512">
                <a:tc>
                  <a:txBody>
                    <a:bodyPr/>
                    <a:lstStyle/>
                    <a:p>
                      <a:r>
                        <a:rPr lang="en-US" sz="2000" u="sng" dirty="0"/>
                        <a:t>Drug</a:t>
                      </a:r>
                      <a:r>
                        <a:rPr lang="en-US" sz="2000" u="sng" baseline="0" dirty="0"/>
                        <a:t> Therapy:</a:t>
                      </a:r>
                    </a:p>
                    <a:p>
                      <a:r>
                        <a:rPr lang="en-US" sz="2000" dirty="0" err="1"/>
                        <a:t>Abx</a:t>
                      </a:r>
                      <a:endParaRPr lang="en-US" sz="2000" dirty="0"/>
                    </a:p>
                    <a:p>
                      <a:r>
                        <a:rPr lang="en-US" sz="2000" dirty="0"/>
                        <a:t>Analgesics PRN</a:t>
                      </a:r>
                    </a:p>
                    <a:p>
                      <a:r>
                        <a:rPr lang="en-US" sz="2000" dirty="0" err="1"/>
                        <a:t>Antiemetics</a:t>
                      </a:r>
                      <a:r>
                        <a:rPr lang="en-US" sz="2000" dirty="0"/>
                        <a:t> PRN</a:t>
                      </a:r>
                    </a:p>
                  </a:txBody>
                  <a:tcPr marL="80507" marR="80507"/>
                </a:tc>
                <a:tc>
                  <a:txBody>
                    <a:bodyPr/>
                    <a:lstStyle/>
                    <a:p>
                      <a:r>
                        <a:rPr lang="en-US" sz="2000" u="sng" dirty="0"/>
                        <a:t>Drug</a:t>
                      </a:r>
                      <a:r>
                        <a:rPr lang="en-US" sz="2000" u="sng" baseline="0" dirty="0"/>
                        <a:t> Therapy:</a:t>
                      </a:r>
                    </a:p>
                    <a:p>
                      <a:r>
                        <a:rPr lang="en-US" sz="2000" dirty="0" err="1"/>
                        <a:t>Abx</a:t>
                      </a:r>
                      <a:endParaRPr lang="en-US" sz="2000" dirty="0"/>
                    </a:p>
                    <a:p>
                      <a:r>
                        <a:rPr lang="en-US" sz="2000" dirty="0"/>
                        <a:t>Sedatives</a:t>
                      </a:r>
                      <a:r>
                        <a:rPr lang="en-US" sz="2000" baseline="0" dirty="0"/>
                        <a:t> and opioids PRN</a:t>
                      </a:r>
                    </a:p>
                    <a:p>
                      <a:r>
                        <a:rPr lang="en-US" sz="2000" baseline="0" dirty="0" err="1"/>
                        <a:t>Antiemetics</a:t>
                      </a:r>
                      <a:r>
                        <a:rPr lang="en-US" sz="2000" baseline="0" dirty="0"/>
                        <a:t> PRN</a:t>
                      </a:r>
                      <a:endParaRPr lang="en-US" sz="2000" dirty="0"/>
                    </a:p>
                  </a:txBody>
                  <a:tcPr marL="80507" marR="8050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2869948"/>
            <a:ext cx="3932237" cy="299903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Surgery indicated to locate and treat cause of inflammation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If mild case of peritonitis or not a candidate for surgery, follow the pre-operative guidelines for management.</a:t>
            </a:r>
          </a:p>
        </p:txBody>
      </p:sp>
    </p:spTree>
    <p:extLst>
      <p:ext uri="{BB962C8B-B14F-4D97-AF65-F5344CB8AC3E}">
        <p14:creationId xmlns:p14="http://schemas.microsoft.com/office/powerpoint/2010/main" val="19705369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Peritonitis: Nursing Process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7238522"/>
              </p:ext>
            </p:extLst>
          </p:nvPr>
        </p:nvGraphicFramePr>
        <p:xfrm>
          <a:off x="838200" y="1825625"/>
          <a:ext cx="10515600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Patient Problems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Planning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Implementation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Acute Pain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Fluid imbalance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Impaired gas exchange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Risk for infection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/>
                        <a:t>The patient</a:t>
                      </a:r>
                      <a:r>
                        <a:rPr lang="en-US" baseline="0" dirty="0"/>
                        <a:t> with peritonitis will have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aseline="0" dirty="0"/>
                        <a:t>Resolution of inflammation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aseline="0" dirty="0"/>
                        <a:t>Relief of abdominal pain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aseline="0" dirty="0"/>
                        <a:t>Freedom from complications (sepsis and hypovolemic shock)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aseline="0" dirty="0"/>
                        <a:t>Normal nutritional status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Usually extremely ill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IV access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Accurate</a:t>
                      </a:r>
                      <a:r>
                        <a:rPr lang="en-US" baseline="0" dirty="0"/>
                        <a:t> I &amp; O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Monitor electrolytes and replace PRN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NG tube to decrease gastric distention and further leakage of bowel contents into peritoneum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If surgical intervention, may have drains in place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70638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Gastroenteritis: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sz="2400" dirty="0"/>
              <a:t> </a:t>
            </a:r>
          </a:p>
          <a:p>
            <a:r>
              <a:rPr lang="en-US" sz="2400" dirty="0"/>
              <a:t>S/</a:t>
            </a:r>
            <a:r>
              <a:rPr lang="en-US" sz="2400" dirty="0" err="1"/>
              <a:t>Sx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Sudden diarrhea</a:t>
            </a:r>
          </a:p>
          <a:p>
            <a:pPr lvl="1"/>
            <a:r>
              <a:rPr lang="en-US" sz="2000" dirty="0"/>
              <a:t>Nausea</a:t>
            </a:r>
          </a:p>
          <a:p>
            <a:pPr lvl="1"/>
            <a:r>
              <a:rPr lang="en-US" sz="2000" dirty="0"/>
              <a:t>Vomiting</a:t>
            </a:r>
          </a:p>
          <a:p>
            <a:pPr lvl="1"/>
            <a:r>
              <a:rPr lang="en-US" sz="2000" dirty="0"/>
              <a:t>Fever</a:t>
            </a:r>
          </a:p>
          <a:p>
            <a:pPr lvl="1"/>
            <a:r>
              <a:rPr lang="en-US" sz="2000" dirty="0"/>
              <a:t>Abdominal cramping</a:t>
            </a:r>
          </a:p>
          <a:p>
            <a:r>
              <a:rPr lang="en-US" sz="2400" dirty="0"/>
              <a:t> Viruses are most common cause</a:t>
            </a:r>
          </a:p>
          <a:p>
            <a:pPr lvl="1"/>
            <a:r>
              <a:rPr lang="en-US" sz="2000" dirty="0"/>
              <a:t>Norovirus is leading cause of foodborne outbreaks</a:t>
            </a:r>
          </a:p>
          <a:p>
            <a:pPr lvl="1"/>
            <a:r>
              <a:rPr lang="en-US" sz="2000" dirty="0"/>
              <a:t>Fecal-oral route</a:t>
            </a:r>
          </a:p>
          <a:p>
            <a:r>
              <a:rPr lang="en-US" sz="2400" dirty="0"/>
              <a:t>Diagnosis:</a:t>
            </a:r>
          </a:p>
          <a:p>
            <a:pPr lvl="1"/>
            <a:r>
              <a:rPr lang="en-US" sz="2000" dirty="0"/>
              <a:t>H &amp; P</a:t>
            </a:r>
          </a:p>
          <a:p>
            <a:pPr lvl="1"/>
            <a:r>
              <a:rPr lang="en-US" sz="2000" dirty="0"/>
              <a:t>May do stool culture</a:t>
            </a:r>
          </a:p>
          <a:p>
            <a:r>
              <a:rPr lang="en-US" sz="2400" dirty="0"/>
              <a:t>Treatment:</a:t>
            </a:r>
          </a:p>
          <a:p>
            <a:pPr lvl="1"/>
            <a:r>
              <a:rPr lang="en-US" sz="2000" dirty="0"/>
              <a:t>Self-limiting</a:t>
            </a:r>
          </a:p>
          <a:p>
            <a:pPr lvl="1"/>
            <a:r>
              <a:rPr lang="en-US" sz="2000" dirty="0"/>
              <a:t>Encourage fluids with glucose and electrolytes</a:t>
            </a:r>
          </a:p>
          <a:p>
            <a:pPr lvl="1"/>
            <a:r>
              <a:rPr lang="en-US" sz="2000" dirty="0"/>
              <a:t>May need IV rehydration if unable to tolerate PO fluids</a:t>
            </a:r>
          </a:p>
          <a:p>
            <a:pPr lvl="1"/>
            <a:r>
              <a:rPr lang="en-US" sz="2000" dirty="0"/>
              <a:t> STRICT handwashing</a:t>
            </a:r>
          </a:p>
          <a:p>
            <a:pPr lvl="1"/>
            <a:r>
              <a:rPr lang="en-US" sz="2000" dirty="0"/>
              <a:t>Accurate I &amp; O</a:t>
            </a:r>
          </a:p>
          <a:p>
            <a:pPr lvl="1"/>
            <a:r>
              <a:rPr lang="en-US" sz="2000" dirty="0"/>
              <a:t>Symptomatic care</a:t>
            </a:r>
          </a:p>
        </p:txBody>
      </p:sp>
    </p:spTree>
    <p:extLst>
      <p:ext uri="{BB962C8B-B14F-4D97-AF65-F5344CB8AC3E}">
        <p14:creationId xmlns:p14="http://schemas.microsoft.com/office/powerpoint/2010/main" val="2482303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Viral Diarrhea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Onset:  </a:t>
            </a:r>
          </a:p>
          <a:p>
            <a:r>
              <a:rPr lang="en-US" dirty="0"/>
              <a:t>Duration: 3-8 days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Virus present in stool and emesis</a:t>
            </a:r>
          </a:p>
          <a:p>
            <a:r>
              <a:rPr lang="en-US" dirty="0"/>
              <a:t>Transmitted by  </a:t>
            </a:r>
          </a:p>
          <a:p>
            <a:r>
              <a:rPr lang="en-US" dirty="0"/>
              <a:t>Nausea, vomiting, stomach cramping, fever, profuse watery stools</a:t>
            </a:r>
          </a:p>
        </p:txBody>
      </p:sp>
    </p:spTree>
    <p:extLst>
      <p:ext uri="{BB962C8B-B14F-4D97-AF65-F5344CB8AC3E}">
        <p14:creationId xmlns:p14="http://schemas.microsoft.com/office/powerpoint/2010/main" val="37191277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Inflammatory Bowel Disease (IBD)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Chronic inflammation of GI tract characterized by  </a:t>
            </a:r>
          </a:p>
          <a:p>
            <a:r>
              <a:rPr lang="en-US" dirty="0"/>
              <a:t>Ulcerative colitis-  </a:t>
            </a:r>
          </a:p>
          <a:p>
            <a:r>
              <a:rPr lang="en-US" dirty="0" err="1"/>
              <a:t>Crohn’s</a:t>
            </a:r>
            <a:r>
              <a:rPr lang="en-US" dirty="0"/>
              <a:t> Disease-  </a:t>
            </a:r>
          </a:p>
          <a:p>
            <a:r>
              <a:rPr lang="en-US" dirty="0"/>
              <a:t>Etiology unknown, currently no cure</a:t>
            </a:r>
          </a:p>
          <a:p>
            <a:r>
              <a:rPr lang="en-US" dirty="0"/>
              <a:t>Autoimmune disease</a:t>
            </a:r>
          </a:p>
          <a:p>
            <a:r>
              <a:rPr lang="en-US" dirty="0"/>
              <a:t>Multiple factors involved in etiology</a:t>
            </a:r>
          </a:p>
          <a:p>
            <a:pPr lvl="1"/>
            <a:r>
              <a:rPr lang="en-US" dirty="0"/>
              <a:t>Hereditary predisposition</a:t>
            </a:r>
          </a:p>
          <a:p>
            <a:pPr lvl="1"/>
            <a:r>
              <a:rPr lang="en-US" dirty="0"/>
              <a:t>Diet: dietary factors unique to industrialized countries, high intake of refined sugar, total fats, polyunsaturated fatty acid, and omega-6 fatty acids. Fewer raw fruits, vegetables, omega-3 rich foods, and dietary fiber</a:t>
            </a:r>
          </a:p>
          <a:p>
            <a:pPr lvl="1"/>
            <a:r>
              <a:rPr lang="en-US" dirty="0"/>
              <a:t>Smoking</a:t>
            </a:r>
          </a:p>
          <a:p>
            <a:pPr lvl="1"/>
            <a:r>
              <a:rPr lang="en-US" dirty="0"/>
              <a:t>Stress</a:t>
            </a:r>
          </a:p>
          <a:p>
            <a:pPr lvl="1"/>
            <a:r>
              <a:rPr lang="en-US" dirty="0"/>
              <a:t>NSAIDs, antibiotics, oral contraceptives</a:t>
            </a:r>
          </a:p>
        </p:txBody>
      </p:sp>
    </p:spTree>
    <p:extLst>
      <p:ext uri="{BB962C8B-B14F-4D97-AF65-F5344CB8AC3E}">
        <p14:creationId xmlns:p14="http://schemas.microsoft.com/office/powerpoint/2010/main" val="10076545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Pattern of Inflammation:</a:t>
            </a:r>
            <a:br>
              <a:rPr lang="en-US" dirty="0"/>
            </a:br>
            <a:r>
              <a:rPr lang="en-US" dirty="0"/>
              <a:t>Ulcerative Colitis vs. </a:t>
            </a:r>
            <a:r>
              <a:rPr lang="en-US" dirty="0" err="1"/>
              <a:t>Crohn’s</a:t>
            </a:r>
            <a:r>
              <a:rPr lang="en-US" dirty="0"/>
              <a:t> Disease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u="sng" dirty="0"/>
              <a:t>Ulcerative Colitis: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Starts in rectum and moves in continual fashion towards cecum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Diarrhea with large fluid and electrolyte losses is common</a:t>
            </a:r>
          </a:p>
          <a:p>
            <a:r>
              <a:rPr lang="en-US" dirty="0"/>
              <a:t>Breakdown of cells= protein in stool</a:t>
            </a:r>
          </a:p>
          <a:p>
            <a:r>
              <a:rPr lang="en-US" dirty="0"/>
              <a:t>Areas of inflamed mucosa form </a:t>
            </a:r>
            <a:r>
              <a:rPr lang="en-US" dirty="0" err="1"/>
              <a:t>pseudopolyps</a:t>
            </a:r>
            <a:endParaRPr lang="en-US" dirty="0"/>
          </a:p>
          <a:p>
            <a:pPr lvl="1"/>
            <a:r>
              <a:rPr lang="en-US" dirty="0"/>
              <a:t>Tongue—like projections into bowel lumen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u="sng" dirty="0" err="1"/>
              <a:t>Crohn’s</a:t>
            </a:r>
            <a:r>
              <a:rPr lang="en-US" u="sng" dirty="0"/>
              <a:t> Disease: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 </a:t>
            </a:r>
          </a:p>
          <a:p>
            <a:r>
              <a:rPr lang="en-US" dirty="0"/>
              <a:t>Most often involves distal ileum and proximal colon</a:t>
            </a:r>
          </a:p>
          <a:p>
            <a:r>
              <a:rPr lang="en-US" dirty="0"/>
              <a:t>Segments of normal bowel can occur between diseased portions</a:t>
            </a:r>
          </a:p>
          <a:p>
            <a:pPr lvl="1"/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Ulcerations are deep, longitudinal, penetrate between islands of inflamed edematous mucosa</a:t>
            </a:r>
          </a:p>
          <a:p>
            <a:pPr lvl="1"/>
            <a:r>
              <a:rPr lang="en-US" dirty="0"/>
              <a:t>Cobblestone appearance</a:t>
            </a:r>
          </a:p>
          <a:p>
            <a:r>
              <a:rPr lang="en-US" dirty="0"/>
              <a:t>Strictures at area of inflammation are common</a:t>
            </a:r>
          </a:p>
          <a:p>
            <a:r>
              <a:rPr lang="en-US" dirty="0"/>
              <a:t>May develop fistulas in an active flare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61198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oursewareobjects.elsevier.com/objects/elr/Lewis/medsurg11e/IC/jpg/Chapter042/0420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208" y="377070"/>
            <a:ext cx="6419753" cy="623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2805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Inflammatory Bowel Disease: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S/</a:t>
            </a:r>
            <a:r>
              <a:rPr lang="en-US" dirty="0" err="1"/>
              <a:t>Sx</a:t>
            </a:r>
            <a:r>
              <a:rPr lang="en-US" dirty="0"/>
              <a:t> that are similar in both UC and </a:t>
            </a:r>
            <a:r>
              <a:rPr lang="en-US" dirty="0" err="1"/>
              <a:t>Crohn’s</a:t>
            </a:r>
            <a:endParaRPr lang="en-US" dirty="0"/>
          </a:p>
          <a:p>
            <a:r>
              <a:rPr lang="en-US" dirty="0"/>
              <a:t>Diarrhea</a:t>
            </a:r>
          </a:p>
          <a:p>
            <a:r>
              <a:rPr lang="en-US" dirty="0"/>
              <a:t>Weight loss </a:t>
            </a:r>
          </a:p>
          <a:p>
            <a:r>
              <a:rPr lang="en-US" dirty="0"/>
              <a:t>Abdominal pain</a:t>
            </a:r>
          </a:p>
          <a:p>
            <a:r>
              <a:rPr lang="en-US" dirty="0"/>
              <a:t>Fever</a:t>
            </a:r>
          </a:p>
          <a:p>
            <a:r>
              <a:rPr lang="en-US" dirty="0"/>
              <a:t>Fatigue </a:t>
            </a:r>
          </a:p>
        </p:txBody>
      </p:sp>
    </p:spTree>
    <p:extLst>
      <p:ext uri="{BB962C8B-B14F-4D97-AF65-F5344CB8AC3E}">
        <p14:creationId xmlns:p14="http://schemas.microsoft.com/office/powerpoint/2010/main" val="15230989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Crohn’s</a:t>
            </a:r>
            <a:r>
              <a:rPr lang="en-US" dirty="0"/>
              <a:t> Disease: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Diarrhea and cramping abdominal pain are common</a:t>
            </a:r>
          </a:p>
          <a:p>
            <a:r>
              <a:rPr lang="en-US" dirty="0"/>
              <a:t>If small intestine is involved:</a:t>
            </a:r>
          </a:p>
          <a:p>
            <a:pPr lvl="1"/>
            <a:r>
              <a:rPr lang="en-US" dirty="0"/>
              <a:t>Weight loss from malabsorption</a:t>
            </a:r>
          </a:p>
          <a:p>
            <a:r>
              <a:rPr lang="en-US" dirty="0"/>
              <a:t>Rectal bleeding sometimes occurs, but not very often</a:t>
            </a:r>
          </a:p>
        </p:txBody>
      </p:sp>
    </p:spTree>
    <p:extLst>
      <p:ext uri="{BB962C8B-B14F-4D97-AF65-F5344CB8AC3E}">
        <p14:creationId xmlns:p14="http://schemas.microsoft.com/office/powerpoint/2010/main" val="589742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Ulcerative Colitis: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Bloody diarrhea</a:t>
            </a:r>
          </a:p>
          <a:p>
            <a:r>
              <a:rPr lang="en-US" dirty="0"/>
              <a:t>Abdominal pain</a:t>
            </a:r>
          </a:p>
          <a:p>
            <a:pPr lvl="1"/>
            <a:r>
              <a:rPr lang="en-US" dirty="0"/>
              <a:t>Mild lower cramping to severe constant pain</a:t>
            </a:r>
          </a:p>
          <a:p>
            <a:r>
              <a:rPr lang="en-US" dirty="0"/>
              <a:t>Moderate disease:</a:t>
            </a:r>
          </a:p>
          <a:p>
            <a:pPr lvl="1"/>
            <a:r>
              <a:rPr lang="en-US" dirty="0"/>
              <a:t>Fever, malaise, mild anemia, anorexia</a:t>
            </a:r>
          </a:p>
          <a:p>
            <a:r>
              <a:rPr lang="en-US" dirty="0"/>
              <a:t>Severe disease:</a:t>
            </a:r>
          </a:p>
          <a:p>
            <a:pPr lvl="1"/>
            <a:r>
              <a:rPr lang="en-US" dirty="0"/>
              <a:t>Bloody diarrhea containing mucus 10-20x/day, fever, rapid weight loss, anemia, tachycardia, dehydration</a:t>
            </a:r>
          </a:p>
        </p:txBody>
      </p:sp>
    </p:spTree>
    <p:extLst>
      <p:ext uri="{BB962C8B-B14F-4D97-AF65-F5344CB8AC3E}">
        <p14:creationId xmlns:p14="http://schemas.microsoft.com/office/powerpoint/2010/main" val="31762116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Inflammatory Bowel Disease: Complications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GI complications:</a:t>
            </a:r>
          </a:p>
          <a:p>
            <a:r>
              <a:rPr lang="en-US" dirty="0"/>
              <a:t>Hemorrhage</a:t>
            </a:r>
          </a:p>
          <a:p>
            <a:r>
              <a:rPr lang="en-US" dirty="0"/>
              <a:t>Strictures</a:t>
            </a:r>
          </a:p>
          <a:p>
            <a:r>
              <a:rPr lang="en-US" dirty="0"/>
              <a:t>Perforation</a:t>
            </a:r>
          </a:p>
          <a:p>
            <a:r>
              <a:rPr lang="en-US" dirty="0"/>
              <a:t>Abscesses</a:t>
            </a:r>
          </a:p>
          <a:p>
            <a:r>
              <a:rPr lang="en-US" dirty="0"/>
              <a:t>Fistulas</a:t>
            </a:r>
          </a:p>
          <a:p>
            <a:r>
              <a:rPr lang="en-US" dirty="0"/>
              <a:t>C. diff infection</a:t>
            </a:r>
          </a:p>
          <a:p>
            <a:r>
              <a:rPr lang="en-US" dirty="0"/>
              <a:t>Colonic dilation</a:t>
            </a:r>
          </a:p>
          <a:p>
            <a:r>
              <a:rPr lang="en-US" dirty="0"/>
              <a:t>Increased risk of colorectal cancer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May have systemic complications related to autoimmune effects on body</a:t>
            </a:r>
          </a:p>
          <a:p>
            <a:r>
              <a:rPr lang="en-US" dirty="0"/>
              <a:t>Other complications related to inflammatory activity of GI tract:</a:t>
            </a:r>
          </a:p>
          <a:p>
            <a:pPr lvl="1"/>
            <a:r>
              <a:rPr lang="en-US" dirty="0"/>
              <a:t>Malabsorption </a:t>
            </a:r>
          </a:p>
          <a:p>
            <a:pPr lvl="1"/>
            <a:r>
              <a:rPr lang="en-US" dirty="0"/>
              <a:t>Liver disease</a:t>
            </a:r>
          </a:p>
          <a:p>
            <a:pPr lvl="1"/>
            <a:r>
              <a:rPr lang="en-US" dirty="0"/>
              <a:t>Osteoporosis </a:t>
            </a:r>
          </a:p>
        </p:txBody>
      </p:sp>
    </p:spTree>
    <p:extLst>
      <p:ext uri="{BB962C8B-B14F-4D97-AF65-F5344CB8AC3E}">
        <p14:creationId xmlns:p14="http://schemas.microsoft.com/office/powerpoint/2010/main" val="7795307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Inflammatory Bowel Disease: Diagnostics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</a:p>
          <a:p>
            <a:r>
              <a:rPr lang="en-US" dirty="0"/>
              <a:t>CBC/</a:t>
            </a:r>
            <a:r>
              <a:rPr lang="en-US" dirty="0" err="1"/>
              <a:t>Chem</a:t>
            </a:r>
            <a:endParaRPr lang="en-US" dirty="0"/>
          </a:p>
          <a:p>
            <a:pPr lvl="1"/>
            <a:r>
              <a:rPr lang="en-US" dirty="0"/>
              <a:t>Anemia and iron deficiency</a:t>
            </a:r>
          </a:p>
          <a:p>
            <a:pPr lvl="1"/>
            <a:r>
              <a:rPr lang="en-US" dirty="0"/>
              <a:t>Possible high WBC count</a:t>
            </a:r>
          </a:p>
          <a:p>
            <a:pPr lvl="1"/>
            <a:r>
              <a:rPr lang="en-US" dirty="0"/>
              <a:t>Decreased electrolyte levels from diarrhea and vomiting</a:t>
            </a:r>
          </a:p>
          <a:p>
            <a:r>
              <a:rPr lang="en-US" dirty="0"/>
              <a:t>Stool examined fro blood, pus, mucus, and organisms leading to </a:t>
            </a:r>
            <a:r>
              <a:rPr lang="en-US" dirty="0" err="1"/>
              <a:t>infx</a:t>
            </a:r>
            <a:endParaRPr lang="en-US" dirty="0"/>
          </a:p>
          <a:p>
            <a:r>
              <a:rPr lang="en-US" dirty="0"/>
              <a:t>Double contrast barium swallow/enema</a:t>
            </a:r>
          </a:p>
          <a:p>
            <a:r>
              <a:rPr lang="en-US" dirty="0"/>
              <a:t>CT/MRI</a:t>
            </a:r>
          </a:p>
          <a:p>
            <a:r>
              <a:rPr lang="en-US" dirty="0"/>
              <a:t>Colonoscopy or capsule endoscopy</a:t>
            </a:r>
          </a:p>
        </p:txBody>
      </p:sp>
    </p:spTree>
    <p:extLst>
      <p:ext uri="{BB962C8B-B14F-4D97-AF65-F5344CB8AC3E}">
        <p14:creationId xmlns:p14="http://schemas.microsoft.com/office/powerpoint/2010/main" val="5125232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Bowel rest</a:t>
            </a:r>
          </a:p>
          <a:p>
            <a:r>
              <a:rPr lang="en-US" dirty="0"/>
              <a:t>Control inflammation</a:t>
            </a:r>
          </a:p>
          <a:p>
            <a:r>
              <a:rPr lang="en-US" dirty="0"/>
              <a:t>Combat infection</a:t>
            </a:r>
          </a:p>
          <a:p>
            <a:r>
              <a:rPr lang="en-US" dirty="0"/>
              <a:t>Correct malnutrition</a:t>
            </a:r>
          </a:p>
          <a:p>
            <a:r>
              <a:rPr lang="en-US" dirty="0"/>
              <a:t>Provide symptomatic relief</a:t>
            </a:r>
          </a:p>
          <a:p>
            <a:r>
              <a:rPr lang="en-US" dirty="0"/>
              <a:t>Improve quality of life</a:t>
            </a:r>
          </a:p>
          <a:p>
            <a:r>
              <a:rPr lang="en-US" dirty="0"/>
              <a:t>No cure</a:t>
            </a:r>
          </a:p>
          <a:p>
            <a:r>
              <a:rPr lang="en-US" dirty="0"/>
              <a:t>Drugs to treat inflammation and maintain remission</a:t>
            </a:r>
          </a:p>
          <a:p>
            <a:r>
              <a:rPr lang="en-US" dirty="0"/>
              <a:t>Surgical treatment for UC</a:t>
            </a:r>
          </a:p>
          <a:p>
            <a:r>
              <a:rPr lang="en-US" dirty="0"/>
              <a:t>Hospitalization for severe exacerbations or complications</a:t>
            </a:r>
          </a:p>
        </p:txBody>
      </p:sp>
    </p:spTree>
    <p:extLst>
      <p:ext uri="{BB962C8B-B14F-4D97-AF65-F5344CB8AC3E}">
        <p14:creationId xmlns:p14="http://schemas.microsoft.com/office/powerpoint/2010/main" val="42841569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Drug Therapy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Drug choice depends on location and severity</a:t>
            </a:r>
          </a:p>
          <a:p>
            <a:r>
              <a:rPr lang="en-US" dirty="0"/>
              <a:t>May use “step up” or “step down” therapy</a:t>
            </a:r>
          </a:p>
          <a:p>
            <a:pPr lvl="1"/>
            <a:r>
              <a:rPr lang="en-US" dirty="0"/>
              <a:t>Step-Up Therapy</a:t>
            </a:r>
          </a:p>
          <a:p>
            <a:pPr lvl="1"/>
            <a:r>
              <a:rPr lang="en-US" dirty="0"/>
              <a:t>Step-Down Therapy</a:t>
            </a:r>
          </a:p>
        </p:txBody>
      </p:sp>
    </p:spTree>
    <p:extLst>
      <p:ext uri="{BB962C8B-B14F-4D97-AF65-F5344CB8AC3E}">
        <p14:creationId xmlns:p14="http://schemas.microsoft.com/office/powerpoint/2010/main" val="2463603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Bacterial Diarrhea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5876160"/>
              </p:ext>
            </p:extLst>
          </p:nvPr>
        </p:nvGraphicFramePr>
        <p:xfrm>
          <a:off x="838200" y="1825625"/>
          <a:ext cx="10515600" cy="396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Bacteria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Colostridium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difficile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Escherichia coli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Salmonella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Shigella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Signs</a:t>
                      </a:r>
                      <a:r>
                        <a:rPr lang="en-US" sz="1400" baseline="0" dirty="0"/>
                        <a:t> &amp; Symptoms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Watery</a:t>
                      </a:r>
                      <a:r>
                        <a:rPr lang="en-US" sz="1400" baseline="0" dirty="0"/>
                        <a:t> 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Fever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Anorexia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Nausea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Abdominal pain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Severe</a:t>
                      </a:r>
                      <a:r>
                        <a:rPr lang="en-US" sz="1400" baseline="0" dirty="0"/>
                        <a:t> abdominal cramps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Nausea/vomiting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Low-grade fever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Watery or bloody 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5-7 day 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Fever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Abdominal cramps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4-7</a:t>
                      </a:r>
                      <a:r>
                        <a:rPr lang="en-US" sz="1400" baseline="0" dirty="0"/>
                        <a:t> day duration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Fever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Stomach cramps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5-7 day duration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Causes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Prolonged use of </a:t>
                      </a:r>
                      <a:r>
                        <a:rPr lang="en-US" sz="1400" dirty="0" err="1"/>
                        <a:t>Abx</a:t>
                      </a:r>
                      <a:endParaRPr lang="en-US" sz="14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Feces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contaiminated</a:t>
                      </a:r>
                      <a:r>
                        <a:rPr lang="en-US" sz="1400" baseline="0" dirty="0"/>
                        <a:t> surfaces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Spores on hands and environment are extremely hard to kill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Associated</a:t>
                      </a:r>
                      <a:r>
                        <a:rPr lang="en-US" sz="1400" baseline="0" dirty="0"/>
                        <a:t> with meats, gravies, stews, dried or precooked foods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Transmitted in water or food contaminated with feces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Common cause of travelers diarrhea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Poultry</a:t>
                      </a:r>
                      <a:r>
                        <a:rPr lang="en-US" sz="1400" baseline="0" dirty="0"/>
                        <a:t> and reptiles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Transmitted by handling animals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Found in undercooked poultry, meat, foods with raw eggs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Fecal-oral route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Food</a:t>
                      </a:r>
                      <a:r>
                        <a:rPr lang="en-US" sz="1400" baseline="0" dirty="0"/>
                        <a:t> or water contaminated with infected feces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Can contaminate recreational water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084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Drug Therapy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4227449"/>
              </p:ext>
            </p:extLst>
          </p:nvPr>
        </p:nvGraphicFramePr>
        <p:xfrm>
          <a:off x="738612" y="1554021"/>
          <a:ext cx="10515600" cy="494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Examples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5- </a:t>
                      </a:r>
                      <a:r>
                        <a:rPr lang="en-US" dirty="0" err="1"/>
                        <a:t>Aminosalicylates</a:t>
                      </a:r>
                      <a:r>
                        <a:rPr lang="en-US" dirty="0"/>
                        <a:t> (5-ASA)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Decrease inflammation by suppressing </a:t>
                      </a:r>
                      <a:r>
                        <a:rPr lang="en-US" dirty="0" err="1"/>
                        <a:t>proinflammatory</a:t>
                      </a:r>
                      <a:r>
                        <a:rPr lang="en-US" baseline="0" dirty="0"/>
                        <a:t> cytokines and other inflammatory mediators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Balsalazide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mesalamine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olsalazine</a:t>
                      </a:r>
                      <a:r>
                        <a:rPr lang="en-US" dirty="0"/>
                        <a:t>,</a:t>
                      </a:r>
                      <a:r>
                        <a:rPr lang="en-US" baseline="0" dirty="0"/>
                        <a:t> sulfasalazine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Antimicrobials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Ciprofloxacin, clarithromycin, metronidazole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Corticosteroids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Prednisone, budesonide, hydrocortisone, methylprednisolone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Immunosuppressants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Azathioprine, cyclosporine, methotrexate,</a:t>
                      </a:r>
                      <a:r>
                        <a:rPr lang="en-US" baseline="0" dirty="0"/>
                        <a:t> 6-mercaptopurine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Biologic Therapies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Inhibit the cytokine tumor</a:t>
                      </a:r>
                      <a:r>
                        <a:rPr lang="en-US" baseline="0" dirty="0"/>
                        <a:t> necrosis factor and prevent migration of leukocytes from bloodstream to inflamed tissue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Adalimumab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certolizumab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pegol</a:t>
                      </a:r>
                      <a:r>
                        <a:rPr lang="en-US" baseline="0" dirty="0"/>
                        <a:t>, </a:t>
                      </a:r>
                      <a:r>
                        <a:rPr lang="en-US" baseline="0" dirty="0" err="1"/>
                        <a:t>golimumab</a:t>
                      </a:r>
                      <a:r>
                        <a:rPr lang="en-US" baseline="0" dirty="0"/>
                        <a:t>, infliximab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19308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Surgical Therapy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Indications for surgical therapy:</a:t>
            </a:r>
          </a:p>
          <a:p>
            <a:r>
              <a:rPr lang="en-US" dirty="0"/>
              <a:t>Drainage of abdominal abscess</a:t>
            </a:r>
          </a:p>
          <a:p>
            <a:r>
              <a:rPr lang="en-US" dirty="0"/>
              <a:t>Failure to respond to conservative therapy</a:t>
            </a:r>
          </a:p>
          <a:p>
            <a:r>
              <a:rPr lang="en-US" dirty="0"/>
              <a:t>Fistulas</a:t>
            </a:r>
          </a:p>
          <a:p>
            <a:r>
              <a:rPr lang="en-US" dirty="0"/>
              <a:t>Inability to decrease corticosteroids</a:t>
            </a:r>
          </a:p>
          <a:p>
            <a:r>
              <a:rPr lang="en-US" dirty="0"/>
              <a:t>Intestinal obstruction</a:t>
            </a:r>
          </a:p>
          <a:p>
            <a:r>
              <a:rPr lang="en-US" dirty="0"/>
              <a:t>Massive hemorrhage</a:t>
            </a:r>
          </a:p>
          <a:p>
            <a:r>
              <a:rPr lang="en-US" dirty="0"/>
              <a:t>Perforation</a:t>
            </a:r>
          </a:p>
          <a:p>
            <a:r>
              <a:rPr lang="en-US" dirty="0"/>
              <a:t>Severe </a:t>
            </a:r>
            <a:r>
              <a:rPr lang="en-US" dirty="0" err="1"/>
              <a:t>anorectal</a:t>
            </a:r>
            <a:r>
              <a:rPr lang="en-US" dirty="0"/>
              <a:t> disease</a:t>
            </a:r>
          </a:p>
          <a:p>
            <a:r>
              <a:rPr lang="en-US" dirty="0"/>
              <a:t>Suspicion of cancer</a:t>
            </a:r>
          </a:p>
        </p:txBody>
      </p:sp>
    </p:spTree>
    <p:extLst>
      <p:ext uri="{BB962C8B-B14F-4D97-AF65-F5344CB8AC3E}">
        <p14:creationId xmlns:p14="http://schemas.microsoft.com/office/powerpoint/2010/main" val="421928462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Surgical Therapy: Ulcerative Colitis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Total </a:t>
            </a:r>
            <a:r>
              <a:rPr lang="en-US" dirty="0" err="1"/>
              <a:t>proctocolectomy</a:t>
            </a:r>
            <a:r>
              <a:rPr lang="en-US" dirty="0"/>
              <a:t> with </a:t>
            </a:r>
            <a:r>
              <a:rPr lang="en-US" dirty="0" err="1"/>
              <a:t>ileal</a:t>
            </a:r>
            <a:r>
              <a:rPr lang="en-US" dirty="0"/>
              <a:t> pouch/anal </a:t>
            </a:r>
            <a:r>
              <a:rPr lang="en-US" dirty="0" err="1"/>
              <a:t>anastomosos</a:t>
            </a:r>
            <a:r>
              <a:rPr lang="en-US" dirty="0"/>
              <a:t> (IPAA) or total </a:t>
            </a:r>
            <a:r>
              <a:rPr lang="en-US" dirty="0" err="1"/>
              <a:t>proctocolectomy</a:t>
            </a:r>
            <a:r>
              <a:rPr lang="en-US" dirty="0"/>
              <a:t> with permanent ileostomy</a:t>
            </a:r>
          </a:p>
          <a:p>
            <a:r>
              <a:rPr lang="en-US" dirty="0"/>
              <a:t>Total </a:t>
            </a:r>
            <a:r>
              <a:rPr lang="en-US" dirty="0" err="1"/>
              <a:t>proctocolectomy</a:t>
            </a:r>
            <a:r>
              <a:rPr lang="en-US" dirty="0"/>
              <a:t> is curative</a:t>
            </a:r>
          </a:p>
          <a:p>
            <a:pPr lvl="1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877568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Surgical Therapy: </a:t>
            </a:r>
            <a:r>
              <a:rPr lang="en-US" dirty="0" err="1"/>
              <a:t>Crohn’s</a:t>
            </a:r>
            <a:r>
              <a:rPr lang="en-US" dirty="0"/>
              <a:t>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Not curative</a:t>
            </a:r>
          </a:p>
          <a:p>
            <a:pPr lvl="1"/>
            <a:r>
              <a:rPr lang="en-US" dirty="0"/>
              <a:t> </a:t>
            </a:r>
          </a:p>
          <a:p>
            <a:r>
              <a:rPr lang="en-US" dirty="0"/>
              <a:t>Performed for complications:</a:t>
            </a:r>
          </a:p>
          <a:p>
            <a:pPr lvl="1"/>
            <a:r>
              <a:rPr lang="en-US" dirty="0"/>
              <a:t>Strictures, obstructions, bleeding, fistulas</a:t>
            </a:r>
          </a:p>
          <a:p>
            <a:r>
              <a:rPr lang="en-US" dirty="0"/>
              <a:t>Most common surgery is segmental bowel resection with </a:t>
            </a:r>
            <a:r>
              <a:rPr lang="en-US" dirty="0" err="1"/>
              <a:t>reanastomosis</a:t>
            </a:r>
            <a:endParaRPr lang="en-US" dirty="0"/>
          </a:p>
          <a:p>
            <a:pPr lvl="1"/>
            <a:r>
              <a:rPr lang="en-US" dirty="0"/>
              <a:t>Disease often reoccurs at anastomosis site</a:t>
            </a:r>
          </a:p>
          <a:p>
            <a:pPr lvl="1"/>
            <a:r>
              <a:rPr lang="en-US" dirty="0"/>
              <a:t>Leads to repeated removal of sections</a:t>
            </a:r>
          </a:p>
          <a:p>
            <a:pPr lvl="1"/>
            <a:r>
              <a:rPr lang="en-US" dirty="0"/>
              <a:t>Can lead to short bowel syndrome</a:t>
            </a:r>
          </a:p>
          <a:p>
            <a:r>
              <a:rPr lang="en-US" dirty="0" err="1"/>
              <a:t>Strictureplasty</a:t>
            </a:r>
            <a:endParaRPr lang="en-US" dirty="0"/>
          </a:p>
          <a:p>
            <a:pPr lvl="1"/>
            <a:r>
              <a:rPr lang="en-US" dirty="0"/>
              <a:t>Open narrowed areas obstructing the bowel</a:t>
            </a:r>
          </a:p>
        </p:txBody>
      </p:sp>
    </p:spTree>
    <p:extLst>
      <p:ext uri="{BB962C8B-B14F-4D97-AF65-F5344CB8AC3E}">
        <p14:creationId xmlns:p14="http://schemas.microsoft.com/office/powerpoint/2010/main" val="407119939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Nutritional Therapy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Balanced healthy diet</a:t>
            </a:r>
          </a:p>
          <a:p>
            <a:pPr lvl="1"/>
            <a:r>
              <a:rPr lang="en-US" dirty="0"/>
              <a:t>Enough calories, protein, and nutrients</a:t>
            </a:r>
          </a:p>
          <a:p>
            <a:r>
              <a:rPr lang="en-US" dirty="0"/>
              <a:t>Goals:</a:t>
            </a:r>
          </a:p>
          <a:p>
            <a:pPr lvl="1"/>
            <a:r>
              <a:rPr lang="en-US" dirty="0"/>
              <a:t>Provide adequate nutrition without worsening symp0toms</a:t>
            </a:r>
          </a:p>
          <a:p>
            <a:pPr lvl="1"/>
            <a:r>
              <a:rPr lang="en-US" dirty="0"/>
              <a:t>Correct and prevent malnutrition</a:t>
            </a:r>
          </a:p>
          <a:p>
            <a:pPr lvl="1"/>
            <a:r>
              <a:rPr lang="en-US" dirty="0"/>
              <a:t>Replace fluid and electrolyte losses</a:t>
            </a:r>
          </a:p>
          <a:p>
            <a:pPr lvl="1"/>
            <a:r>
              <a:rPr lang="en-US" dirty="0"/>
              <a:t>Prevent weight loss</a:t>
            </a:r>
          </a:p>
          <a:p>
            <a:r>
              <a:rPr lang="en-US" dirty="0"/>
              <a:t>May need liquid enteral feedings or parenteral nutrition during exacerbations</a:t>
            </a:r>
          </a:p>
          <a:p>
            <a:r>
              <a:rPr lang="en-US" dirty="0"/>
              <a:t>No universal food triggers</a:t>
            </a:r>
          </a:p>
        </p:txBody>
      </p:sp>
    </p:spTree>
    <p:extLst>
      <p:ext uri="{BB962C8B-B14F-4D97-AF65-F5344CB8AC3E}">
        <p14:creationId xmlns:p14="http://schemas.microsoft.com/office/powerpoint/2010/main" val="2177967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Nursing Process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7096928"/>
              </p:ext>
            </p:extLst>
          </p:nvPr>
        </p:nvGraphicFramePr>
        <p:xfrm>
          <a:off x="838200" y="1825625"/>
          <a:ext cx="10515600" cy="387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  <a:r>
                        <a:rPr lang="en-US" baseline="0" dirty="0"/>
                        <a:t> Problems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Planning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Acute Care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Ambulatory Care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Evaluation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Diarrhea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Impaired nutritional status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Difficulty coping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Chronic pain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Patient</a:t>
                      </a:r>
                      <a:r>
                        <a:rPr lang="en-US" sz="1600" baseline="0" dirty="0"/>
                        <a:t> with IBD will:</a:t>
                      </a:r>
                    </a:p>
                    <a:p>
                      <a:pPr marL="227013" indent="-227013">
                        <a:buFont typeface="+mj-lt"/>
                        <a:buAutoNum type="arabicPeriod"/>
                      </a:pPr>
                      <a:r>
                        <a:rPr lang="en-US" sz="1600" baseline="0" dirty="0"/>
                        <a:t>Have fewer and less severe acute exacerbations</a:t>
                      </a:r>
                    </a:p>
                    <a:p>
                      <a:pPr marL="227013" indent="-227013">
                        <a:buFont typeface="+mj-lt"/>
                        <a:buAutoNum type="arabicPeriod"/>
                      </a:pPr>
                      <a:r>
                        <a:rPr lang="en-US" sz="1600" baseline="0" dirty="0"/>
                        <a:t>Maintain normal F/E balance</a:t>
                      </a:r>
                    </a:p>
                    <a:p>
                      <a:pPr marL="227013" indent="-227013">
                        <a:buFont typeface="+mj-lt"/>
                        <a:buAutoNum type="arabicPeriod"/>
                      </a:pPr>
                      <a:r>
                        <a:rPr lang="en-US" sz="1600" baseline="0" dirty="0"/>
                        <a:t>Be free from pain or discomfort</a:t>
                      </a:r>
                    </a:p>
                    <a:p>
                      <a:pPr marL="227013" indent="-227013">
                        <a:buFont typeface="+mj-lt"/>
                        <a:buAutoNum type="arabicPeriod"/>
                      </a:pPr>
                      <a:r>
                        <a:rPr lang="en-US" sz="1600" baseline="0" dirty="0"/>
                        <a:t>Adhere to medical regimens</a:t>
                      </a:r>
                    </a:p>
                    <a:p>
                      <a:pPr marL="227013" indent="-227013">
                        <a:buFont typeface="+mj-lt"/>
                        <a:buAutoNum type="arabicPeriod"/>
                      </a:pPr>
                      <a:r>
                        <a:rPr lang="en-US" sz="1600" baseline="0" dirty="0"/>
                        <a:t>Maintain nutritional balance</a:t>
                      </a:r>
                    </a:p>
                    <a:p>
                      <a:pPr marL="227013" indent="-227013">
                        <a:buFont typeface="+mj-lt"/>
                        <a:buAutoNum type="arabicPeriod"/>
                      </a:pPr>
                      <a:r>
                        <a:rPr lang="en-US" sz="1600" baseline="0" dirty="0"/>
                        <a:t>Have improved quality of life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Hemodynamic stability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F/E balance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Monitor I &amp; O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Help patient stay clean, dry, and odor</a:t>
                      </a:r>
                      <a:r>
                        <a:rPr lang="en-US" sz="1600" baseline="0" dirty="0"/>
                        <a:t> free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Meticulous perianal skin care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Daily weights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Dietary consult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Post-op care after surgical procedures PRN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Assist in accepting and learning about disease process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Teaching</a:t>
                      </a:r>
                      <a:r>
                        <a:rPr lang="en-US" sz="1600" baseline="0" dirty="0"/>
                        <a:t> includes: weight management, rest and diet management, perianal skin care, medications, reducing exacerbations, when to seek medical care, ways to reduce stress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EOs</a:t>
                      </a:r>
                      <a:r>
                        <a:rPr lang="en-US" sz="1600" baseline="0" dirty="0"/>
                        <a:t> are that the patient will: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Have decrease in the number of diarrhea stools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Maintain body weight within</a:t>
                      </a:r>
                      <a:r>
                        <a:rPr lang="en-US" sz="1600" baseline="0" dirty="0"/>
                        <a:t> the normal range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Be free from pain and discomfort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Use effective coping strategies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937148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731964"/>
            <a:ext cx="10515600" cy="2852737"/>
          </a:xfrm>
        </p:spPr>
        <p:txBody>
          <a:bodyPr/>
          <a:lstStyle/>
          <a:p>
            <a:pPr algn="ctr"/>
            <a:r>
              <a:rPr lang="en-US"/>
              <a:t>Intestinal Obstruction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/>
              <a:t>Mechanical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/>
              <a:t>Non-mechanical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11209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Intestinal Obstruction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Intestinal contents cannot pass</a:t>
            </a:r>
          </a:p>
          <a:p>
            <a:r>
              <a:rPr lang="en-US" dirty="0"/>
              <a:t>Small Bowel Obstruction (SBO) or Large Bowel Obstruction (LBO)</a:t>
            </a:r>
          </a:p>
          <a:p>
            <a:r>
              <a:rPr lang="en-US" dirty="0"/>
              <a:t>Partial Obstruction- does not completely occlude intestinal lumen, allowing some fluid and gas to pass through. Resolves with conservative measures</a:t>
            </a:r>
          </a:p>
          <a:p>
            <a:r>
              <a:rPr lang="en-US" dirty="0"/>
              <a:t>Complete Obstruction- totally occludes lumen and usually requires surgery</a:t>
            </a:r>
          </a:p>
          <a:p>
            <a:r>
              <a:rPr lang="en-US" dirty="0"/>
              <a:t>Simple Obstruction- intact blood supply</a:t>
            </a:r>
          </a:p>
          <a:p>
            <a:r>
              <a:rPr lang="en-US" dirty="0"/>
              <a:t>Strangulated Obstruction- blood supply is cut off</a:t>
            </a:r>
          </a:p>
        </p:txBody>
      </p:sp>
    </p:spTree>
    <p:extLst>
      <p:ext uri="{BB962C8B-B14F-4D97-AF65-F5344CB8AC3E}">
        <p14:creationId xmlns:p14="http://schemas.microsoft.com/office/powerpoint/2010/main" val="298391341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Mechanical Intestinal Obstruction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Physical obstruction of intestinal lumen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Surgical adhesions are most common cause of SBO</a:t>
            </a:r>
          </a:p>
          <a:p>
            <a:r>
              <a:rPr lang="en-US" dirty="0"/>
              <a:t>Common causes of SBO include: hernia, cancer, strictures, or intussusception </a:t>
            </a:r>
          </a:p>
          <a:p>
            <a:r>
              <a:rPr lang="en-US" dirty="0"/>
              <a:t>Common causes of LBO include: colorectal cancer, diverticular disease, adhesions, ischemia, volvulus, </a:t>
            </a:r>
            <a:r>
              <a:rPr lang="en-US" dirty="0" err="1"/>
              <a:t>Crohn’s</a:t>
            </a:r>
            <a:r>
              <a:rPr lang="en-US" dirty="0"/>
              <a:t> disease</a:t>
            </a:r>
          </a:p>
        </p:txBody>
      </p:sp>
    </p:spTree>
    <p:extLst>
      <p:ext uri="{BB962C8B-B14F-4D97-AF65-F5344CB8AC3E}">
        <p14:creationId xmlns:p14="http://schemas.microsoft.com/office/powerpoint/2010/main" val="174268999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Non-mechanical Intestinal obstruction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Reduced or absent peristalsis due to altered neuromuscular transmission of the parasympathetic innervation to the bowel</a:t>
            </a:r>
          </a:p>
          <a:p>
            <a:r>
              <a:rPr lang="en-US" dirty="0"/>
              <a:t>May be a result of a neuromuscular or vascular disorder</a:t>
            </a:r>
          </a:p>
          <a:p>
            <a:r>
              <a:rPr lang="en-US" dirty="0"/>
              <a:t>Paralytic Ileus-  lack of intestinal peristalsis and bowel sounds</a:t>
            </a:r>
          </a:p>
          <a:p>
            <a:pPr lvl="1"/>
            <a:r>
              <a:rPr lang="en-US" dirty="0"/>
              <a:t>Occurs to some degree after abdominal surgery</a:t>
            </a:r>
          </a:p>
          <a:p>
            <a:pPr lvl="1"/>
            <a:r>
              <a:rPr lang="en-US" dirty="0"/>
              <a:t>Other causes include: peritonitis, inflammatory responses, electrolyte abnormalities, and thoracic or lumbar </a:t>
            </a:r>
            <a:r>
              <a:rPr lang="en-US" dirty="0" err="1"/>
              <a:t>fxs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805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Parasitic Diarrhea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9422935"/>
              </p:ext>
            </p:extLst>
          </p:nvPr>
        </p:nvGraphicFramePr>
        <p:xfrm>
          <a:off x="838200" y="1554021"/>
          <a:ext cx="1051560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Parasite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Cryptosporidium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Entamoeba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histolytica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Giardia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lamblia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Signs</a:t>
                      </a:r>
                      <a:r>
                        <a:rPr lang="en-US" sz="1400" baseline="0" dirty="0"/>
                        <a:t> &amp; Symptoms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Watery 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Abdominal</a:t>
                      </a:r>
                      <a:r>
                        <a:rPr lang="en-US" sz="1400" baseline="0" dirty="0"/>
                        <a:t> cramps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Nausea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Vomiting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Fever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Dehydration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Weight loss</a:t>
                      </a:r>
                      <a:endParaRPr lang="en-US" sz="14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Lasts 2 weeks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Fatal in immunocompromised</a:t>
                      </a:r>
                      <a:r>
                        <a:rPr lang="en-US" sz="1400" baseline="0" dirty="0"/>
                        <a:t> patients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Abdominal</a:t>
                      </a:r>
                      <a:r>
                        <a:rPr lang="en-US" sz="1400" baseline="0" dirty="0"/>
                        <a:t> cramping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Mild symptoms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Abdominal</a:t>
                      </a:r>
                      <a:r>
                        <a:rPr lang="en-US" sz="1400" baseline="0" dirty="0"/>
                        <a:t> cramps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Nausea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May interfere with nutrient absorption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Causes</a:t>
                      </a:r>
                      <a:r>
                        <a:rPr lang="en-US" sz="1400" baseline="0" dirty="0"/>
                        <a:t>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Lives in human intestines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/>
                        <a:t>Tramsitted</a:t>
                      </a:r>
                      <a:r>
                        <a:rPr lang="en-US" sz="1400" baseline="0" dirty="0"/>
                        <a:t> in stool of infected human or animal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Outer shell allows it to live for long periods outside of body and makes it resistant to chlorine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Common cause of waterborne disease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/>
                        <a:t>Fecally</a:t>
                      </a:r>
                      <a:r>
                        <a:rPr lang="en-US" sz="1400" dirty="0"/>
                        <a:t> contaminated</a:t>
                      </a:r>
                      <a:r>
                        <a:rPr lang="en-US" sz="1400" baseline="0" dirty="0"/>
                        <a:t> food, water or hands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Common in developing countries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Highly contagious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Fecal-oral transmission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Found</a:t>
                      </a:r>
                      <a:r>
                        <a:rPr lang="en-US" sz="1400" baseline="0" dirty="0"/>
                        <a:t> in fresh lakes and rivers, swimming pools, water parks, hot tubs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790176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Intestinal Obstructions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Pseudo-obstruction- mechanical obstruction without any cause found on radiologic imaging</a:t>
            </a:r>
          </a:p>
          <a:p>
            <a:pPr lvl="1"/>
            <a:r>
              <a:rPr lang="en-US" dirty="0"/>
              <a:t>GI motility disorder</a:t>
            </a:r>
          </a:p>
          <a:p>
            <a:r>
              <a:rPr lang="en-US" dirty="0"/>
              <a:t>Vascular obstructions</a:t>
            </a:r>
          </a:p>
          <a:p>
            <a:pPr lvl="1"/>
            <a:r>
              <a:rPr lang="en-US" dirty="0"/>
              <a:t>Rare</a:t>
            </a:r>
          </a:p>
          <a:p>
            <a:pPr lvl="1"/>
            <a:r>
              <a:rPr lang="en-US" dirty="0"/>
              <a:t>Result of an interference with the blood supply to part of intestines</a:t>
            </a:r>
          </a:p>
          <a:p>
            <a:pPr lvl="1"/>
            <a:r>
              <a:rPr lang="en-US" dirty="0"/>
              <a:t>Usually an emboli or atherosclerosis of mesenteric arteries</a:t>
            </a:r>
          </a:p>
        </p:txBody>
      </p:sp>
    </p:spTree>
    <p:extLst>
      <p:ext uri="{BB962C8B-B14F-4D97-AF65-F5344CB8AC3E}">
        <p14:creationId xmlns:p14="http://schemas.microsoft.com/office/powerpoint/2010/main" val="251258108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Intestinal Obstructions: </a:t>
            </a:r>
            <a:br>
              <a:rPr lang="en-US" dirty="0"/>
            </a:br>
            <a:r>
              <a:rPr lang="en-US" dirty="0"/>
              <a:t>Etiology and Pathophysiology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529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6-8L of fluid enter small intestine daily, most is absorbed before it reaches the colon</a:t>
            </a:r>
          </a:p>
          <a:p>
            <a:r>
              <a:rPr lang="en-US" dirty="0"/>
              <a:t>75% of intestinal gas is swallowed air</a:t>
            </a:r>
          </a:p>
          <a:p>
            <a:r>
              <a:rPr lang="en-US" dirty="0"/>
              <a:t>When obstruction occurs, fluid, gas, and intestinal contents accumulate proximal to obstruction</a:t>
            </a:r>
          </a:p>
          <a:p>
            <a:r>
              <a:rPr lang="en-US" dirty="0"/>
              <a:t>Distention reduces fluid absorption and initially stimulates intestinal secretions</a:t>
            </a:r>
          </a:p>
          <a:p>
            <a:r>
              <a:rPr lang="en-US" dirty="0"/>
              <a:t>Distal to the obstruction, bowel empties and then collapses</a:t>
            </a:r>
          </a:p>
          <a:p>
            <a:r>
              <a:rPr lang="en-US" dirty="0"/>
              <a:t>Distention increases in proximal bowel</a:t>
            </a:r>
          </a:p>
          <a:p>
            <a:r>
              <a:rPr lang="en-US" dirty="0"/>
              <a:t>Intraluminal bowel pressure rises</a:t>
            </a:r>
          </a:p>
          <a:p>
            <a:r>
              <a:rPr lang="en-US" dirty="0"/>
              <a:t>Increased capillary permeability and extravasation of F/E into peritoneal cavity</a:t>
            </a:r>
          </a:p>
          <a:p>
            <a:r>
              <a:rPr lang="en-US" dirty="0"/>
              <a:t>Intestinal muscles become fatigued, peristalsis stops</a:t>
            </a:r>
          </a:p>
          <a:p>
            <a:r>
              <a:rPr lang="en-US" dirty="0"/>
              <a:t>Results in severe reduction in circulating blood volume, leads to hypotension and hypovolemic shock</a:t>
            </a:r>
          </a:p>
        </p:txBody>
      </p:sp>
    </p:spTree>
    <p:extLst>
      <p:ext uri="{BB962C8B-B14F-4D97-AF65-F5344CB8AC3E}">
        <p14:creationId xmlns:p14="http://schemas.microsoft.com/office/powerpoint/2010/main" val="82473257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Intestinal Obstruction: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4 hallmark S/</a:t>
            </a:r>
            <a:r>
              <a:rPr lang="en-US" dirty="0" err="1"/>
              <a:t>Sx</a:t>
            </a:r>
            <a:r>
              <a:rPr lang="en-US" dirty="0"/>
              <a:t>:</a:t>
            </a:r>
          </a:p>
          <a:p>
            <a:r>
              <a:rPr lang="en-US" dirty="0"/>
              <a:t>Abdominal pain</a:t>
            </a:r>
          </a:p>
          <a:p>
            <a:r>
              <a:rPr lang="en-US" dirty="0"/>
              <a:t>Nausea and vomiting</a:t>
            </a:r>
          </a:p>
          <a:p>
            <a:r>
              <a:rPr lang="en-US" dirty="0"/>
              <a:t>Distention</a:t>
            </a:r>
          </a:p>
          <a:p>
            <a:r>
              <a:rPr lang="en-US" dirty="0"/>
              <a:t>Constipation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Abdominal pain is usually sudden and colicky</a:t>
            </a:r>
          </a:p>
          <a:p>
            <a:r>
              <a:rPr lang="en-US" dirty="0"/>
              <a:t>Vomiting can sometimes provide relief of nausea, will be bilious, may smell like feces</a:t>
            </a:r>
          </a:p>
          <a:p>
            <a:r>
              <a:rPr lang="en-US" dirty="0"/>
              <a:t>Bowel sounds will be high pitched above obstruction and decreased or absent below</a:t>
            </a:r>
          </a:p>
        </p:txBody>
      </p:sp>
    </p:spTree>
    <p:extLst>
      <p:ext uri="{BB962C8B-B14F-4D97-AF65-F5344CB8AC3E}">
        <p14:creationId xmlns:p14="http://schemas.microsoft.com/office/powerpoint/2010/main" val="304028175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Intestinal Obstructions: Diagnostics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Thorough H &amp; P</a:t>
            </a:r>
          </a:p>
          <a:p>
            <a:r>
              <a:rPr lang="en-US" dirty="0"/>
              <a:t>Imaging can identify obstructions and guide treatment measures:</a:t>
            </a:r>
          </a:p>
          <a:p>
            <a:pPr lvl="1"/>
            <a:r>
              <a:rPr lang="en-US" dirty="0"/>
              <a:t>Abdominal </a:t>
            </a:r>
            <a:r>
              <a:rPr lang="en-US" dirty="0" err="1"/>
              <a:t>Xray</a:t>
            </a:r>
            <a:endParaRPr lang="en-US" dirty="0"/>
          </a:p>
          <a:p>
            <a:pPr lvl="1"/>
            <a:r>
              <a:rPr lang="en-US" dirty="0"/>
              <a:t>CT scan</a:t>
            </a:r>
          </a:p>
          <a:p>
            <a:r>
              <a:rPr lang="en-US" dirty="0"/>
              <a:t>Contrast Enema</a:t>
            </a:r>
          </a:p>
          <a:p>
            <a:r>
              <a:rPr lang="en-US" dirty="0" err="1"/>
              <a:t>Sigmoidoscopy</a:t>
            </a:r>
            <a:r>
              <a:rPr lang="en-US" dirty="0"/>
              <a:t> or colonoscopy provides direct visualization of LBO</a:t>
            </a:r>
          </a:p>
          <a:p>
            <a:r>
              <a:rPr lang="en-US" dirty="0"/>
              <a:t>CBC/ Chemistries</a:t>
            </a:r>
          </a:p>
          <a:p>
            <a:pPr lvl="1"/>
            <a:r>
              <a:rPr lang="en-US" dirty="0"/>
              <a:t>____ WBC count= strangulation or </a:t>
            </a:r>
            <a:r>
              <a:rPr lang="en-US" dirty="0" err="1"/>
              <a:t>perf</a:t>
            </a:r>
            <a:endParaRPr lang="en-US" dirty="0"/>
          </a:p>
          <a:p>
            <a:pPr lvl="1"/>
            <a:r>
              <a:rPr lang="en-US" dirty="0"/>
              <a:t>____ </a:t>
            </a:r>
            <a:r>
              <a:rPr lang="en-US" dirty="0" err="1"/>
              <a:t>hct</a:t>
            </a:r>
            <a:r>
              <a:rPr lang="en-US" dirty="0"/>
              <a:t>= </a:t>
            </a:r>
            <a:r>
              <a:rPr lang="en-US" dirty="0" err="1"/>
              <a:t>hemoconcentration</a:t>
            </a:r>
            <a:endParaRPr lang="en-US" dirty="0"/>
          </a:p>
          <a:p>
            <a:pPr lvl="1"/>
            <a:r>
              <a:rPr lang="en-US" dirty="0"/>
              <a:t>____ H/H= bleeding</a:t>
            </a:r>
          </a:p>
          <a:p>
            <a:pPr lvl="1"/>
            <a:r>
              <a:rPr lang="en-US" dirty="0"/>
              <a:t>Serum electrolytes for signs of dehydration</a:t>
            </a:r>
          </a:p>
          <a:p>
            <a:pPr lvl="1"/>
            <a:r>
              <a:rPr lang="en-US" dirty="0"/>
              <a:t>ABG- __________________ can occur from vomiting</a:t>
            </a:r>
          </a:p>
        </p:txBody>
      </p:sp>
    </p:spTree>
    <p:extLst>
      <p:ext uri="{BB962C8B-B14F-4D97-AF65-F5344CB8AC3E}">
        <p14:creationId xmlns:p14="http://schemas.microsoft.com/office/powerpoint/2010/main" val="401062021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Intestinal Obstruction: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Depends on cause</a:t>
            </a:r>
          </a:p>
          <a:p>
            <a:r>
              <a:rPr lang="en-US" dirty="0"/>
              <a:t>Strangulation or perforation means emergency surgery</a:t>
            </a:r>
          </a:p>
          <a:p>
            <a:r>
              <a:rPr lang="en-US" dirty="0"/>
              <a:t>Surgery may involve </a:t>
            </a:r>
          </a:p>
          <a:p>
            <a:r>
              <a:rPr lang="en-US" dirty="0"/>
              <a:t>Surgery may include </a:t>
            </a:r>
          </a:p>
          <a:p>
            <a:r>
              <a:rPr lang="en-US" dirty="0"/>
              <a:t>Partial or total colectomy, colostomy, or ileostomy may be done with extensive obstruction and necrosis of bowel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Initial measures: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IVF</a:t>
            </a:r>
          </a:p>
          <a:p>
            <a:r>
              <a:rPr lang="en-US" dirty="0"/>
              <a:t>IV </a:t>
            </a:r>
            <a:r>
              <a:rPr lang="en-US" dirty="0" err="1"/>
              <a:t>antiemetics</a:t>
            </a:r>
            <a:endParaRPr lang="en-US" dirty="0"/>
          </a:p>
          <a:p>
            <a:r>
              <a:rPr lang="en-US" dirty="0"/>
              <a:t> </a:t>
            </a:r>
          </a:p>
          <a:p>
            <a:r>
              <a:rPr lang="en-US" dirty="0"/>
              <a:t>Electrolyte replacement</a:t>
            </a:r>
          </a:p>
          <a:p>
            <a:r>
              <a:rPr lang="en-US" dirty="0"/>
              <a:t>Blood cx</a:t>
            </a:r>
          </a:p>
          <a:p>
            <a:r>
              <a:rPr lang="en-US" dirty="0"/>
              <a:t>IV </a:t>
            </a:r>
            <a:r>
              <a:rPr lang="en-US" dirty="0" err="1"/>
              <a:t>Abx</a:t>
            </a:r>
            <a:endParaRPr lang="en-US" dirty="0"/>
          </a:p>
          <a:p>
            <a:r>
              <a:rPr lang="en-US" dirty="0"/>
              <a:t>May need TPN</a:t>
            </a:r>
          </a:p>
        </p:txBody>
      </p:sp>
    </p:spTree>
    <p:extLst>
      <p:ext uri="{BB962C8B-B14F-4D97-AF65-F5344CB8AC3E}">
        <p14:creationId xmlns:p14="http://schemas.microsoft.com/office/powerpoint/2010/main" val="81081046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Intestinal Obstruction: Nursing Process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7114803"/>
              </p:ext>
            </p:extLst>
          </p:nvPr>
        </p:nvGraphicFramePr>
        <p:xfrm>
          <a:off x="838200" y="1825625"/>
          <a:ext cx="10515600" cy="436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Nursing Assessment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Patient Problems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Planning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Implementation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Monitor</a:t>
                      </a:r>
                      <a:r>
                        <a:rPr lang="en-US" sz="1600" baseline="0" dirty="0"/>
                        <a:t> F/E balance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Watch for subtle changes to help prevent shock, sepsis, bowel strangulation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Assess pain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Onset, frequency, color, odor, and amount of vomitus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Bowel function- Bowel sounds, passage of gas, BM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Inspect abdomen for scars, masses, distention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Measure abdominal girth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Monitor vomitus/ NGT output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Monitor U/O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Acute pain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Fluid imbalance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Patient with intestinal obstruction</a:t>
                      </a:r>
                      <a:r>
                        <a:rPr lang="en-US" sz="1600" baseline="0" dirty="0"/>
                        <a:t> will have: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baseline="0" dirty="0"/>
                        <a:t>Relief of obstruction and return to normal bowel function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baseline="0" dirty="0"/>
                        <a:t>Minimal to no discomfort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baseline="0" dirty="0"/>
                        <a:t>Normal fluid and electrolyte and acid-base balance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Monitor for signs</a:t>
                      </a:r>
                      <a:r>
                        <a:rPr lang="en-US" sz="1600" baseline="0" dirty="0"/>
                        <a:t> of dehydration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IVF as ordered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Metabolic alkalosis (high obstruction) vs metabolic acidosis (lower obstruction)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Comfort measures and restful environment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/>
                        <a:t>NGT placement- oral care important, dry lips, check nose for signs of skin breakdown/irritation, check tube placement Q4h for patency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87165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768178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Polyps of the Large Intestine</a:t>
            </a:r>
          </a:p>
        </p:txBody>
      </p:sp>
    </p:spTree>
    <p:extLst>
      <p:ext uri="{BB962C8B-B14F-4D97-AF65-F5344CB8AC3E}">
        <p14:creationId xmlns:p14="http://schemas.microsoft.com/office/powerpoint/2010/main" val="421165117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Colonic Polyps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Arise from the mucosal surface of colon and project into the lumen</a:t>
            </a:r>
          </a:p>
          <a:p>
            <a:r>
              <a:rPr lang="en-US" dirty="0"/>
              <a:t>______________- flat, broad based, and attached to intestinal wall</a:t>
            </a:r>
          </a:p>
          <a:p>
            <a:r>
              <a:rPr lang="en-US" dirty="0"/>
              <a:t>______________- attached to the intestinal wall by a thin stalk</a:t>
            </a:r>
          </a:p>
          <a:p>
            <a:r>
              <a:rPr lang="en-US" dirty="0"/>
              <a:t>May be found anywhere in large intestine</a:t>
            </a:r>
          </a:p>
          <a:p>
            <a:r>
              <a:rPr lang="en-US" dirty="0"/>
              <a:t>Increasing presence and proximity to colon as person ages</a:t>
            </a:r>
          </a:p>
          <a:p>
            <a:r>
              <a:rPr lang="en-US" dirty="0"/>
              <a:t>Rectal bleeding and occult blood in stool are most common signs</a:t>
            </a:r>
          </a:p>
          <a:p>
            <a:r>
              <a:rPr lang="en-US" dirty="0"/>
              <a:t>Most are asymptomatic</a:t>
            </a:r>
          </a:p>
          <a:p>
            <a:r>
              <a:rPr lang="en-US" dirty="0"/>
              <a:t>Familial adenomatous polyposis</a:t>
            </a:r>
          </a:p>
        </p:txBody>
      </p:sp>
    </p:spTree>
    <p:extLst>
      <p:ext uri="{BB962C8B-B14F-4D97-AF65-F5344CB8AC3E}">
        <p14:creationId xmlns:p14="http://schemas.microsoft.com/office/powerpoint/2010/main" val="52888708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Polyps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u="sng" dirty="0"/>
              <a:t>Hyperplastic polyps: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Noncancerous</a:t>
            </a:r>
          </a:p>
          <a:p>
            <a:r>
              <a:rPr lang="en-US" dirty="0"/>
              <a:t>Rarely grow larger than 5mm</a:t>
            </a:r>
          </a:p>
          <a:p>
            <a:r>
              <a:rPr lang="en-US" dirty="0"/>
              <a:t>Never cause clinical symptoms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u="sng" dirty="0"/>
              <a:t>Adenomatous polyps: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Neoplastic</a:t>
            </a:r>
          </a:p>
          <a:p>
            <a:r>
              <a:rPr lang="en-US" dirty="0"/>
              <a:t>Closely linked to colorectal adenocarcinoma</a:t>
            </a:r>
          </a:p>
          <a:p>
            <a:r>
              <a:rPr lang="en-US" dirty="0"/>
              <a:t>Tubular, </a:t>
            </a:r>
            <a:r>
              <a:rPr lang="en-US" dirty="0" err="1"/>
              <a:t>tubulovillous</a:t>
            </a:r>
            <a:r>
              <a:rPr lang="en-US" dirty="0"/>
              <a:t> and villous</a:t>
            </a:r>
          </a:p>
          <a:p>
            <a:r>
              <a:rPr lang="en-US" dirty="0"/>
              <a:t>Villous are most likely to develop into cancer</a:t>
            </a:r>
          </a:p>
          <a:p>
            <a:r>
              <a:rPr lang="en-US" dirty="0"/>
              <a:t>Removing adenomatous polyps decrease occurrence of colorectal cancer</a:t>
            </a:r>
          </a:p>
        </p:txBody>
      </p:sp>
    </p:spTree>
    <p:extLst>
      <p:ext uri="{BB962C8B-B14F-4D97-AF65-F5344CB8AC3E}">
        <p14:creationId xmlns:p14="http://schemas.microsoft.com/office/powerpoint/2010/main" val="32265430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Polyps: Diagnostics and Treatment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/>
              <a:t>Diagnostics: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Colonoscopy</a:t>
            </a:r>
          </a:p>
          <a:p>
            <a:r>
              <a:rPr lang="en-US" dirty="0" err="1"/>
              <a:t>Sigmoidoscopy</a:t>
            </a:r>
            <a:endParaRPr lang="en-US" dirty="0"/>
          </a:p>
          <a:p>
            <a:r>
              <a:rPr lang="en-US" dirty="0"/>
              <a:t>Barium enema</a:t>
            </a:r>
          </a:p>
          <a:p>
            <a:r>
              <a:rPr lang="en-US" dirty="0"/>
              <a:t>Virtual colonoscopy (MRI or CT)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u="sng" dirty="0"/>
              <a:t>Treatment: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Removal during colonoscopy</a:t>
            </a:r>
          </a:p>
          <a:p>
            <a:r>
              <a:rPr lang="en-US" dirty="0"/>
              <a:t>After </a:t>
            </a:r>
            <a:r>
              <a:rPr lang="en-US" dirty="0" err="1"/>
              <a:t>polypectomy</a:t>
            </a:r>
            <a:r>
              <a:rPr lang="en-US" dirty="0"/>
              <a:t>, watch for rectal bleeding, fever, severe abdominal pain, and abdominal distention= may indicate hemorrhage or perforation</a:t>
            </a:r>
          </a:p>
        </p:txBody>
      </p:sp>
    </p:spTree>
    <p:extLst>
      <p:ext uri="{BB962C8B-B14F-4D97-AF65-F5344CB8AC3E}">
        <p14:creationId xmlns:p14="http://schemas.microsoft.com/office/powerpoint/2010/main" val="360039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Antibiotic Related Diarrhea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750236" cy="436694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Pseudomembranous colitis can develop</a:t>
            </a:r>
          </a:p>
          <a:p>
            <a:pPr lvl="1"/>
            <a:r>
              <a:rPr lang="en-US" dirty="0"/>
              <a:t>Whitish membrane forms over damaged areas of colon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Spores can live on surfaces for up to 70 days</a:t>
            </a:r>
          </a:p>
          <a:p>
            <a:pPr lvl="1"/>
            <a:r>
              <a:rPr lang="en-US" dirty="0"/>
              <a:t>Commodes, telephones, bedside tables, floors</a:t>
            </a:r>
          </a:p>
          <a:p>
            <a:r>
              <a:rPr lang="en-US" dirty="0" err="1"/>
              <a:t>Dx</a:t>
            </a:r>
            <a:r>
              <a:rPr lang="en-US" dirty="0"/>
              <a:t>:  </a:t>
            </a:r>
          </a:p>
          <a:p>
            <a:r>
              <a:rPr lang="en-US" dirty="0" err="1"/>
              <a:t>Tx</a:t>
            </a:r>
            <a:r>
              <a:rPr lang="en-US" dirty="0"/>
              <a:t>: IV metronidazole (</a:t>
            </a:r>
            <a:r>
              <a:rPr lang="en-US" dirty="0" err="1"/>
              <a:t>Flagyl</a:t>
            </a:r>
            <a:r>
              <a:rPr lang="en-US" dirty="0"/>
              <a:t>) or oral </a:t>
            </a:r>
            <a:r>
              <a:rPr lang="en-US" dirty="0" err="1"/>
              <a:t>vancomycin</a:t>
            </a:r>
            <a:r>
              <a:rPr lang="en-US" dirty="0"/>
              <a:t>, administer probiotic, stop all stool softeners/laxatives, NO antidiarrheal meds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73529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743" y="840605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Colorectal Cancer</a:t>
            </a:r>
          </a:p>
        </p:txBody>
      </p:sp>
    </p:spTree>
    <p:extLst>
      <p:ext uri="{BB962C8B-B14F-4D97-AF65-F5344CB8AC3E}">
        <p14:creationId xmlns:p14="http://schemas.microsoft.com/office/powerpoint/2010/main" val="265765316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Colorectal Cancer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most common cancer in adults</a:t>
            </a:r>
          </a:p>
          <a:p>
            <a:r>
              <a:rPr lang="en-US" dirty="0"/>
              <a:t>Risk factors:	</a:t>
            </a:r>
          </a:p>
          <a:p>
            <a:pPr lvl="1"/>
            <a:r>
              <a:rPr lang="en-US" dirty="0"/>
              <a:t>Age</a:t>
            </a:r>
          </a:p>
          <a:p>
            <a:pPr lvl="1"/>
            <a:r>
              <a:rPr lang="en-US" dirty="0"/>
              <a:t>Family History</a:t>
            </a:r>
          </a:p>
          <a:p>
            <a:pPr lvl="1"/>
            <a:r>
              <a:rPr lang="en-US" dirty="0"/>
              <a:t>Diet/exercise</a:t>
            </a:r>
          </a:p>
          <a:p>
            <a:pPr lvl="2"/>
            <a:r>
              <a:rPr lang="en-US" dirty="0"/>
              <a:t>Maintain healthy weight, being physically active, limit ETOH use, not smoking, eat diet with large amounts of fruits, vegetables, and grains can reduce risk</a:t>
            </a:r>
          </a:p>
          <a:p>
            <a:pPr lvl="1"/>
            <a:r>
              <a:rPr lang="en-US" dirty="0"/>
              <a:t>History of ulcerative colitis or Crohn’s</a:t>
            </a:r>
          </a:p>
          <a:p>
            <a:pPr lvl="1"/>
            <a:r>
              <a:rPr lang="en-US" dirty="0"/>
              <a:t>History of polyps</a:t>
            </a:r>
          </a:p>
          <a:p>
            <a:r>
              <a:rPr lang="en-US" dirty="0"/>
              <a:t>Easily spread:</a:t>
            </a:r>
          </a:p>
        </p:txBody>
      </p:sp>
    </p:spTree>
    <p:extLst>
      <p:ext uri="{BB962C8B-B14F-4D97-AF65-F5344CB8AC3E}">
        <p14:creationId xmlns:p14="http://schemas.microsoft.com/office/powerpoint/2010/main" val="422018260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Colorectal Cancer: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Slow growing</a:t>
            </a:r>
          </a:p>
          <a:p>
            <a:r>
              <a:rPr lang="en-US" dirty="0"/>
              <a:t>Symptoms do not appear until advanced</a:t>
            </a:r>
          </a:p>
          <a:p>
            <a:r>
              <a:rPr lang="en-US" dirty="0"/>
              <a:t>Iron deficiency anemia</a:t>
            </a:r>
          </a:p>
          <a:p>
            <a:r>
              <a:rPr lang="en-US" dirty="0"/>
              <a:t>Abdominal pain</a:t>
            </a:r>
          </a:p>
          <a:p>
            <a:r>
              <a:rPr lang="en-US" dirty="0"/>
              <a:t>Change in bowel habits</a:t>
            </a:r>
          </a:p>
          <a:p>
            <a:r>
              <a:rPr lang="en-US" dirty="0"/>
              <a:t>In advanced disease:</a:t>
            </a:r>
          </a:p>
          <a:p>
            <a:pPr lvl="1"/>
            <a:r>
              <a:rPr lang="en-US" dirty="0"/>
              <a:t>Abdominal tenderness</a:t>
            </a:r>
          </a:p>
          <a:p>
            <a:pPr lvl="1"/>
            <a:r>
              <a:rPr lang="en-US" dirty="0"/>
              <a:t>Palpable abdominal mass</a:t>
            </a:r>
          </a:p>
          <a:p>
            <a:pPr lvl="1"/>
            <a:r>
              <a:rPr lang="en-US" dirty="0"/>
              <a:t>Hepatomegaly</a:t>
            </a:r>
          </a:p>
          <a:p>
            <a:pPr lvl="1"/>
            <a:r>
              <a:rPr lang="en-US" dirty="0"/>
              <a:t>Ascites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Right-Sided Cancers: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 </a:t>
            </a:r>
          </a:p>
          <a:p>
            <a:r>
              <a:rPr lang="en-US" dirty="0"/>
              <a:t>Left-Sided Cancers:</a:t>
            </a:r>
          </a:p>
          <a:p>
            <a:pPr lvl="1"/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02343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Colorectal Cancer: Diagnostics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PREVENT</a:t>
            </a:r>
          </a:p>
          <a:p>
            <a:r>
              <a:rPr lang="en-US" dirty="0"/>
              <a:t>Flexible sigmoidoscopy</a:t>
            </a:r>
          </a:p>
          <a:p>
            <a:r>
              <a:rPr lang="en-US" dirty="0"/>
              <a:t>Colonoscopy</a:t>
            </a:r>
          </a:p>
          <a:p>
            <a:r>
              <a:rPr lang="en-US" dirty="0"/>
              <a:t>Double contrast barium enema</a:t>
            </a:r>
          </a:p>
          <a:p>
            <a:r>
              <a:rPr lang="en-US" dirty="0"/>
              <a:t>CT scan</a:t>
            </a:r>
          </a:p>
          <a:p>
            <a:r>
              <a:rPr lang="en-US" dirty="0"/>
              <a:t>Guaiac Test</a:t>
            </a:r>
          </a:p>
          <a:p>
            <a:r>
              <a:rPr lang="en-US" dirty="0"/>
              <a:t>Fecal immunochemical test</a:t>
            </a:r>
          </a:p>
          <a:p>
            <a:r>
              <a:rPr lang="en-US" dirty="0"/>
              <a:t>Stool DNA test</a:t>
            </a:r>
          </a:p>
          <a:p>
            <a:r>
              <a:rPr lang="en-US" dirty="0"/>
              <a:t>Biopsy for definitive diagnosis</a:t>
            </a:r>
          </a:p>
        </p:txBody>
      </p:sp>
    </p:spTree>
    <p:extLst>
      <p:ext uri="{BB962C8B-B14F-4D97-AF65-F5344CB8AC3E}">
        <p14:creationId xmlns:p14="http://schemas.microsoft.com/office/powerpoint/2010/main" val="17581167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Colorectal Cancer: Classification of Tumors</a:t>
            </a:r>
          </a:p>
        </p:txBody>
      </p:sp>
      <p:pic>
        <p:nvPicPr>
          <p:cNvPr id="2050" name="Picture 2" descr="https://coursewareobjects.elsevier.com/objects/elr/Lewis/medsurg11e/IC/jpg/Chapter042/0420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1835801"/>
            <a:ext cx="5181600" cy="43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Stage 0- cancer has not grown beyond mucosal layer</a:t>
            </a:r>
          </a:p>
          <a:p>
            <a:r>
              <a:rPr lang="en-US" dirty="0"/>
              <a:t>Stage I- grown beyond mucosa into submucosa, no lymph nodes involved</a:t>
            </a:r>
          </a:p>
          <a:p>
            <a:r>
              <a:rPr lang="en-US" dirty="0"/>
              <a:t>Stage II- grown beyond submucosa into muscle, no lymph node involvement or </a:t>
            </a:r>
            <a:r>
              <a:rPr lang="en-US" dirty="0" err="1"/>
              <a:t>mets</a:t>
            </a:r>
            <a:endParaRPr lang="en-US" dirty="0"/>
          </a:p>
          <a:p>
            <a:r>
              <a:rPr lang="en-US" dirty="0"/>
              <a:t>Stage III- lymph node involvement but no </a:t>
            </a:r>
            <a:r>
              <a:rPr lang="en-US" dirty="0" err="1"/>
              <a:t>mets</a:t>
            </a:r>
            <a:endParaRPr lang="en-US" dirty="0"/>
          </a:p>
          <a:p>
            <a:r>
              <a:rPr lang="en-US" dirty="0"/>
              <a:t>Stage IV- lymph node involvement and </a:t>
            </a:r>
            <a:r>
              <a:rPr lang="en-US" dirty="0" err="1"/>
              <a:t>mets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45876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Colorectal Cancer: Treatment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Surgery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Thorough exploration of the abdomen to determine if </a:t>
            </a:r>
            <a:r>
              <a:rPr lang="en-US" dirty="0" err="1"/>
              <a:t>mets</a:t>
            </a:r>
            <a:endParaRPr lang="en-US" dirty="0"/>
          </a:p>
          <a:p>
            <a:r>
              <a:rPr lang="en-US" dirty="0"/>
              <a:t>Removing all lymph nodes that drain area where cancer is located</a:t>
            </a:r>
          </a:p>
          <a:p>
            <a:r>
              <a:rPr lang="en-US" dirty="0"/>
              <a:t>Restore bowel continuity so that normal bowel function will return</a:t>
            </a:r>
          </a:p>
          <a:p>
            <a:r>
              <a:rPr lang="en-US" dirty="0"/>
              <a:t>Prevent surgical complications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Depends on staging, location, and ability to restore normal bowel function and continence</a:t>
            </a:r>
          </a:p>
        </p:txBody>
      </p:sp>
    </p:spTree>
    <p:extLst>
      <p:ext uri="{BB962C8B-B14F-4D97-AF65-F5344CB8AC3E}">
        <p14:creationId xmlns:p14="http://schemas.microsoft.com/office/powerpoint/2010/main" val="22030050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 for Each Stage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7650979"/>
              </p:ext>
            </p:extLst>
          </p:nvPr>
        </p:nvGraphicFramePr>
        <p:xfrm>
          <a:off x="838200" y="1825625"/>
          <a:ext cx="10515600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Stage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Stage 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Stage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Stage 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Stage IV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Polypectomy</a:t>
                      </a:r>
                      <a:r>
                        <a:rPr lang="en-US" dirty="0"/>
                        <a:t> </a:t>
                      </a:r>
                      <a:r>
                        <a:rPr lang="en-US" baseline="0" dirty="0"/>
                        <a:t>during colonoscopy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Removal of tumor and at least 5cm of intestines on</a:t>
                      </a:r>
                      <a:r>
                        <a:rPr lang="en-US" baseline="0" dirty="0"/>
                        <a:t> both sides of tumor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Removal of any nearby lymph nodes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Anastomosis of cancer free ends of bowel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Wide resection and </a:t>
                      </a:r>
                      <a:r>
                        <a:rPr lang="en-US" dirty="0" err="1"/>
                        <a:t>reanastomosis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May need chemotherapy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Surgery and chemotherapy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May need chemo</a:t>
                      </a:r>
                      <a:r>
                        <a:rPr lang="en-US" baseline="0" dirty="0"/>
                        <a:t> and radiation prior to surgery to try to shrink tumor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Palliative surgery to prevent hemorrhage or relieve malignant bowel obstruction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Chemo and radiation to control spread and provide pain relief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97378" y="6111089"/>
            <a:ext cx="9597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May need a temporary or permanent colostomy or ileostomy to divert stool while anastomosis heals</a:t>
            </a:r>
          </a:p>
        </p:txBody>
      </p:sp>
    </p:spTree>
    <p:extLst>
      <p:ext uri="{BB962C8B-B14F-4D97-AF65-F5344CB8AC3E}">
        <p14:creationId xmlns:p14="http://schemas.microsoft.com/office/powerpoint/2010/main" val="173359969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Bowel Resection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u="sng" dirty="0"/>
              <a:t>__________________________</a:t>
            </a:r>
            <a:r>
              <a:rPr lang="en-US" dirty="0"/>
              <a:t>- removal of colon, rectum and anus with closure of the anal opening. The end of the terminal ileum is brought out through the abdominal wall to form an ileostomy</a:t>
            </a:r>
          </a:p>
          <a:p>
            <a:r>
              <a:rPr lang="en-US" u="sng" dirty="0"/>
              <a:t>_______________________</a:t>
            </a:r>
            <a:r>
              <a:rPr lang="en-US" dirty="0"/>
              <a:t>- removal of ascending colon and hepatic flexure with the ileum anastomosed to transverse colon</a:t>
            </a:r>
          </a:p>
          <a:p>
            <a:r>
              <a:rPr lang="en-US" u="sng" dirty="0"/>
              <a:t>_______________________</a:t>
            </a:r>
            <a:r>
              <a:rPr lang="en-US" dirty="0"/>
              <a:t>- removal of splenic flexure, descending colon, and sigmoid colon with the transverse colon anastomosed to rectum</a:t>
            </a:r>
          </a:p>
          <a:p>
            <a:r>
              <a:rPr lang="en-US" dirty="0"/>
              <a:t>______________- surgically created opening on the abdomen that allows discharge of body waste when the normal elimination route is no longer possible</a:t>
            </a:r>
          </a:p>
          <a:p>
            <a:pPr lvl="1"/>
            <a:r>
              <a:rPr lang="en-US" dirty="0"/>
              <a:t>Outermost part that is visible is called a stoma</a:t>
            </a:r>
          </a:p>
          <a:p>
            <a:pPr lvl="1"/>
            <a:r>
              <a:rPr lang="en-US" dirty="0"/>
              <a:t>Feces comes out of the stoma instead of the anus</a:t>
            </a:r>
          </a:p>
          <a:p>
            <a:pPr lvl="1"/>
            <a:r>
              <a:rPr lang="en-US" dirty="0"/>
              <a:t>May be permanent or temporary</a:t>
            </a:r>
          </a:p>
        </p:txBody>
      </p:sp>
    </p:spTree>
    <p:extLst>
      <p:ext uri="{BB962C8B-B14F-4D97-AF65-F5344CB8AC3E}">
        <p14:creationId xmlns:p14="http://schemas.microsoft.com/office/powerpoint/2010/main" val="331139027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Colorectal Cancer: Nursing Process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4540705"/>
              </p:ext>
            </p:extLst>
          </p:nvPr>
        </p:nvGraphicFramePr>
        <p:xfrm>
          <a:off x="684291" y="1816572"/>
          <a:ext cx="10515600" cy="408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Patient</a:t>
                      </a:r>
                      <a:r>
                        <a:rPr lang="en-US" sz="1400" baseline="0" dirty="0"/>
                        <a:t> Problems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Planning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Health Promotion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Acute Care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Ambulatory Care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Evaluation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Diarrhea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Constipation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Anxiety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Difficulty coping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Patient with CRC will have:</a:t>
                      </a:r>
                    </a:p>
                    <a:p>
                      <a:pPr marL="227013" indent="-227013">
                        <a:buAutoNum type="arabicPeriod"/>
                      </a:pPr>
                      <a:r>
                        <a:rPr lang="en-US" sz="1400" baseline="0" dirty="0"/>
                        <a:t>Normal bowel elimination patterns</a:t>
                      </a:r>
                    </a:p>
                    <a:p>
                      <a:pPr marL="227013" indent="-227013">
                        <a:buAutoNum type="arabicPeriod"/>
                      </a:pPr>
                      <a:r>
                        <a:rPr lang="en-US" sz="1400" baseline="0" dirty="0"/>
                        <a:t>Quality of life appropriate to the disease progression</a:t>
                      </a:r>
                    </a:p>
                    <a:p>
                      <a:pPr marL="227013" indent="-227013">
                        <a:buAutoNum type="arabicPeriod"/>
                      </a:pPr>
                      <a:r>
                        <a:rPr lang="en-US" sz="1400" baseline="0" dirty="0"/>
                        <a:t>Relief of pain</a:t>
                      </a:r>
                    </a:p>
                    <a:p>
                      <a:pPr marL="227013" indent="-227013">
                        <a:buAutoNum type="arabicPeriod"/>
                      </a:pPr>
                      <a:r>
                        <a:rPr lang="en-US" sz="1400" baseline="0" dirty="0"/>
                        <a:t>Feelings of comfort and well-being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Encourage all persons</a:t>
                      </a:r>
                      <a:r>
                        <a:rPr lang="en-US" sz="1400" baseline="0" dirty="0"/>
                        <a:t> over 45 to have regular CRC screening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Help id those at high risk for earlier screening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Recognize barriers to screening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Provide teaching about colonoscopy preparation (bowel cleansing/prep)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Care after colon resection</a:t>
                      </a:r>
                      <a:r>
                        <a:rPr lang="en-US" sz="1400" baseline="0" dirty="0"/>
                        <a:t> discussed in ostomy lecture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NPO until bowel sounds return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Start with clears and advance as tolerated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Monitor bowel function return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Routine postop care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Open wound or drains- monitor and educate on care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Ostomy care education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Psychological support for patient and</a:t>
                      </a:r>
                      <a:r>
                        <a:rPr lang="en-US" sz="1400" baseline="0" dirty="0"/>
                        <a:t> caregiver dealing with CRC diagnosis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Prognosis and future screening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Education for management of changes that result from CRC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Wound care and ostomy nurse consult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dirty="0"/>
                        <a:t>EOs</a:t>
                      </a:r>
                      <a:r>
                        <a:rPr lang="en-US" sz="1400" baseline="0" dirty="0"/>
                        <a:t> for patient with CRC are that the patient will: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Have minimal changes in bowel elimination patterns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Achieve optimal nutritional intake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Experience quality of life appropriate to disease progression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Have feelings of comfort and well-being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13509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797" y="731963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Diverticular Disease</a:t>
            </a:r>
          </a:p>
        </p:txBody>
      </p:sp>
    </p:spTree>
    <p:extLst>
      <p:ext uri="{BB962C8B-B14F-4D97-AF65-F5344CB8AC3E}">
        <p14:creationId xmlns:p14="http://schemas.microsoft.com/office/powerpoint/2010/main" val="2241397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Nursing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Past health history</a:t>
            </a:r>
          </a:p>
          <a:p>
            <a:pPr lvl="1"/>
            <a:r>
              <a:rPr lang="en-US" dirty="0"/>
              <a:t>When did it start?</a:t>
            </a:r>
          </a:p>
          <a:p>
            <a:pPr lvl="1"/>
            <a:r>
              <a:rPr lang="en-US" dirty="0"/>
              <a:t>How long has it lasted?</a:t>
            </a:r>
          </a:p>
          <a:p>
            <a:pPr lvl="1"/>
            <a:r>
              <a:rPr lang="en-US" dirty="0"/>
              <a:t>Intermittent or continuous?</a:t>
            </a:r>
          </a:p>
          <a:p>
            <a:pPr lvl="1"/>
            <a:r>
              <a:rPr lang="en-US" dirty="0"/>
              <a:t>Recent travel? Hospitalization? Infections? Stress? Diverticulitis or malabsorption? Metabolic disorders? Irritable bowel syndrome?</a:t>
            </a:r>
          </a:p>
          <a:p>
            <a:pPr lvl="1"/>
            <a:r>
              <a:rPr lang="en-US" dirty="0"/>
              <a:t>Medications: laxatives or enemas? Magnesium-containing antacids? Sorbitol containing foods or medications (sugar free)? Antibiotics? OTC antidiarrheal drugs?</a:t>
            </a:r>
          </a:p>
          <a:p>
            <a:pPr lvl="1"/>
            <a:r>
              <a:rPr lang="en-US" dirty="0"/>
              <a:t>Surgery: stomach or bowel surgery? Radiation?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Ask patient to describe changes in bowel patterns</a:t>
            </a:r>
          </a:p>
          <a:p>
            <a:r>
              <a:rPr lang="en-US" dirty="0"/>
              <a:t>Look at stool appearance if possible</a:t>
            </a:r>
          </a:p>
          <a:p>
            <a:pPr lvl="1"/>
            <a:r>
              <a:rPr lang="en-US" dirty="0"/>
              <a:t>Can put hat backwards in toilet to catch stool</a:t>
            </a:r>
          </a:p>
          <a:p>
            <a:r>
              <a:rPr lang="en-US" dirty="0"/>
              <a:t>Signs of dehydration</a:t>
            </a:r>
          </a:p>
          <a:p>
            <a:r>
              <a:rPr lang="en-US" dirty="0"/>
              <a:t>Fluid and electrolyte status</a:t>
            </a:r>
          </a:p>
        </p:txBody>
      </p:sp>
    </p:spTree>
    <p:extLst>
      <p:ext uri="{BB962C8B-B14F-4D97-AF65-F5344CB8AC3E}">
        <p14:creationId xmlns:p14="http://schemas.microsoft.com/office/powerpoint/2010/main" val="292181104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Diverticula vs Diverticulosis vs Diverticulitis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10966938" cy="4351338"/>
          </a:xfrm>
        </p:spPr>
        <p:txBody>
          <a:bodyPr/>
          <a:lstStyle/>
          <a:p>
            <a:r>
              <a:rPr lang="en-US" dirty="0"/>
              <a:t>Diverticula- </a:t>
            </a:r>
          </a:p>
          <a:p>
            <a:pPr lvl="1"/>
            <a:r>
              <a:rPr lang="en-US" dirty="0"/>
              <a:t>Most common in the left (descending, sigmoid) colon</a:t>
            </a:r>
          </a:p>
          <a:p>
            <a:pPr lvl="1"/>
            <a:r>
              <a:rPr lang="en-US" dirty="0"/>
              <a:t>Occur at weakest points in the bowel wall</a:t>
            </a:r>
          </a:p>
          <a:p>
            <a:r>
              <a:rPr lang="en-US" dirty="0"/>
              <a:t>Diverticulosis- </a:t>
            </a:r>
          </a:p>
          <a:p>
            <a:r>
              <a:rPr lang="en-US" dirty="0"/>
              <a:t>Diverticulitis- </a:t>
            </a:r>
          </a:p>
        </p:txBody>
      </p:sp>
    </p:spTree>
    <p:extLst>
      <p:ext uri="{BB962C8B-B14F-4D97-AF65-F5344CB8AC3E}">
        <p14:creationId xmlns:p14="http://schemas.microsoft.com/office/powerpoint/2010/main" val="168756250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Diverticular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Diverticulitis can cause </a:t>
            </a:r>
          </a:p>
          <a:p>
            <a:pPr lvl="1"/>
            <a:r>
              <a:rPr lang="en-US" dirty="0"/>
              <a:t>Erosion of bowel wall</a:t>
            </a:r>
          </a:p>
          <a:p>
            <a:pPr lvl="1"/>
            <a:r>
              <a:rPr lang="en-US" dirty="0"/>
              <a:t>Perforation into the peritoneum</a:t>
            </a:r>
          </a:p>
          <a:p>
            <a:r>
              <a:rPr lang="en-US" dirty="0"/>
              <a:t>May develop localized abscess</a:t>
            </a:r>
          </a:p>
          <a:p>
            <a:r>
              <a:rPr lang="en-US" dirty="0"/>
              <a:t>Peritonitis can occur</a:t>
            </a:r>
          </a:p>
          <a:p>
            <a:r>
              <a:rPr lang="en-US" dirty="0"/>
              <a:t>Bleeding can be extensive but may stop spontaneously</a:t>
            </a:r>
          </a:p>
        </p:txBody>
      </p:sp>
    </p:spTree>
    <p:extLst>
      <p:ext uri="{BB962C8B-B14F-4D97-AF65-F5344CB8AC3E}">
        <p14:creationId xmlns:p14="http://schemas.microsoft.com/office/powerpoint/2010/main" val="251800985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Diverticular Disease: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people have no symptoms</a:t>
            </a:r>
          </a:p>
          <a:p>
            <a:r>
              <a:rPr lang="en-US" dirty="0"/>
              <a:t>With diverticulitis:</a:t>
            </a:r>
          </a:p>
          <a:p>
            <a:pPr lvl="1"/>
            <a:r>
              <a:rPr lang="en-US" dirty="0"/>
              <a:t>Abdominal pain</a:t>
            </a:r>
          </a:p>
          <a:p>
            <a:pPr lvl="1"/>
            <a:r>
              <a:rPr lang="en-US" dirty="0"/>
              <a:t>Bloating</a:t>
            </a:r>
          </a:p>
          <a:p>
            <a:pPr lvl="1"/>
            <a:r>
              <a:rPr lang="en-US" dirty="0"/>
              <a:t>Flatulence</a:t>
            </a:r>
          </a:p>
          <a:p>
            <a:pPr lvl="1"/>
            <a:r>
              <a:rPr lang="en-US" dirty="0"/>
              <a:t>Changes in bowel habits </a:t>
            </a:r>
          </a:p>
          <a:p>
            <a:pPr lvl="1"/>
            <a:r>
              <a:rPr lang="en-US" dirty="0"/>
              <a:t>Decreased or absent bowel sounds</a:t>
            </a:r>
          </a:p>
          <a:p>
            <a:pPr lvl="1"/>
            <a:r>
              <a:rPr lang="en-US" dirty="0"/>
              <a:t>N/V</a:t>
            </a:r>
          </a:p>
          <a:p>
            <a:pPr lvl="1"/>
            <a:r>
              <a:rPr lang="en-US" dirty="0"/>
              <a:t>Signs of systemic infection</a:t>
            </a:r>
          </a:p>
        </p:txBody>
      </p:sp>
    </p:spTree>
    <p:extLst>
      <p:ext uri="{BB962C8B-B14F-4D97-AF65-F5344CB8AC3E}">
        <p14:creationId xmlns:p14="http://schemas.microsoft.com/office/powerpoint/2010/main" val="212359773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Diverticular Disease: Diagnostics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Usually found on routine sigmoidoscopy or colonoscopy</a:t>
            </a:r>
          </a:p>
          <a:p>
            <a:r>
              <a:rPr lang="en-US" dirty="0"/>
              <a:t>H &amp; P</a:t>
            </a:r>
          </a:p>
          <a:p>
            <a:r>
              <a:rPr lang="en-US" dirty="0"/>
              <a:t>CT with oral contrast</a:t>
            </a:r>
          </a:p>
          <a:p>
            <a:r>
              <a:rPr lang="en-US" dirty="0"/>
              <a:t>Abdominal and Chest </a:t>
            </a:r>
            <a:r>
              <a:rPr lang="en-US" dirty="0" err="1"/>
              <a:t>xrays</a:t>
            </a:r>
            <a:r>
              <a:rPr lang="en-US" dirty="0"/>
              <a:t> to r/o other causes of abdominal pain</a:t>
            </a:r>
          </a:p>
        </p:txBody>
      </p:sp>
    </p:spTree>
    <p:extLst>
      <p:ext uri="{BB962C8B-B14F-4D97-AF65-F5344CB8AC3E}">
        <p14:creationId xmlns:p14="http://schemas.microsoft.com/office/powerpoint/2010/main" val="372478755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Diverticular Disease: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High fiber diet</a:t>
            </a:r>
          </a:p>
          <a:p>
            <a:r>
              <a:rPr lang="en-US" dirty="0"/>
              <a:t>Avoid nuts and seeds as they may get trapped</a:t>
            </a:r>
          </a:p>
          <a:p>
            <a:r>
              <a:rPr lang="en-US" dirty="0"/>
              <a:t>Acute Diverticulitis:</a:t>
            </a:r>
          </a:p>
          <a:p>
            <a:pPr lvl="1"/>
            <a:r>
              <a:rPr lang="en-US" dirty="0"/>
              <a:t>Let colon rest and inflammation subside</a:t>
            </a:r>
          </a:p>
          <a:p>
            <a:pPr lvl="1"/>
            <a:r>
              <a:rPr lang="en-US" dirty="0"/>
              <a:t>Clear liquids, bed rest, analgesics</a:t>
            </a:r>
          </a:p>
          <a:p>
            <a:pPr lvl="1"/>
            <a:r>
              <a:rPr lang="en-US" dirty="0"/>
              <a:t>Hospitalize PRN</a:t>
            </a:r>
          </a:p>
        </p:txBody>
      </p:sp>
    </p:spTree>
    <p:extLst>
      <p:ext uri="{BB962C8B-B14F-4D97-AF65-F5344CB8AC3E}">
        <p14:creationId xmlns:p14="http://schemas.microsoft.com/office/powerpoint/2010/main" val="415934795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Hospitalized with Diverticulitis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NPO</a:t>
            </a:r>
          </a:p>
          <a:p>
            <a:r>
              <a:rPr lang="en-US" dirty="0"/>
              <a:t>IVF</a:t>
            </a:r>
          </a:p>
          <a:p>
            <a:r>
              <a:rPr lang="en-US" dirty="0"/>
              <a:t>IV Abx</a:t>
            </a:r>
          </a:p>
          <a:p>
            <a:r>
              <a:rPr lang="en-US" dirty="0"/>
              <a:t>Analgesics</a:t>
            </a:r>
          </a:p>
          <a:p>
            <a:r>
              <a:rPr lang="en-US" dirty="0"/>
              <a:t>Observe for signs of abscess, bleeding, peritonitis, and watch WBCs</a:t>
            </a:r>
          </a:p>
          <a:p>
            <a:r>
              <a:rPr lang="en-US" dirty="0"/>
              <a:t>May need NGT to LIWS</a:t>
            </a:r>
          </a:p>
          <a:p>
            <a:r>
              <a:rPr lang="en-US" dirty="0"/>
              <a:t>Abscess, obstruction, perforation??</a:t>
            </a:r>
          </a:p>
          <a:p>
            <a:pPr lvl="1"/>
            <a:r>
              <a:rPr lang="en-US" dirty="0"/>
              <a:t>Bowel resection</a:t>
            </a:r>
          </a:p>
          <a:p>
            <a:pPr lvl="1"/>
            <a:r>
              <a:rPr lang="en-US" dirty="0"/>
              <a:t>May need temporary diverting colostomy</a:t>
            </a:r>
          </a:p>
        </p:txBody>
      </p:sp>
    </p:spTree>
    <p:extLst>
      <p:ext uri="{BB962C8B-B14F-4D97-AF65-F5344CB8AC3E}">
        <p14:creationId xmlns:p14="http://schemas.microsoft.com/office/powerpoint/2010/main" val="2374903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858712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Fistulas</a:t>
            </a:r>
          </a:p>
        </p:txBody>
      </p:sp>
    </p:spTree>
    <p:extLst>
      <p:ext uri="{BB962C8B-B14F-4D97-AF65-F5344CB8AC3E}">
        <p14:creationId xmlns:p14="http://schemas.microsoft.com/office/powerpoint/2010/main" val="112166004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Fistulas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</a:p>
          <a:p>
            <a:r>
              <a:rPr lang="en-US" dirty="0"/>
              <a:t>Named for the track they follow from one area to another</a:t>
            </a:r>
          </a:p>
          <a:p>
            <a:pPr lvl="1"/>
            <a:r>
              <a:rPr lang="en-US" dirty="0" err="1"/>
              <a:t>Enterocutaneous</a:t>
            </a:r>
            <a:r>
              <a:rPr lang="en-US" dirty="0"/>
              <a:t> fistula</a:t>
            </a:r>
          </a:p>
          <a:p>
            <a:pPr lvl="1"/>
            <a:r>
              <a:rPr lang="en-US" dirty="0" err="1"/>
              <a:t>Enterovaginal</a:t>
            </a:r>
            <a:r>
              <a:rPr lang="en-US" dirty="0"/>
              <a:t> fistula</a:t>
            </a:r>
          </a:p>
          <a:p>
            <a:r>
              <a:rPr lang="en-US" dirty="0"/>
              <a:t>GI fistulas occur between lumen of GI tract and another organ or skin</a:t>
            </a:r>
          </a:p>
          <a:p>
            <a:r>
              <a:rPr lang="en-US" dirty="0"/>
              <a:t>Many occur after surgery, associated with IBD, cancer, radiation, diverticulitis, pancreatitis, and trauma</a:t>
            </a:r>
          </a:p>
          <a:p>
            <a:r>
              <a:rPr lang="en-US" dirty="0"/>
              <a:t>Simple or complex</a:t>
            </a:r>
          </a:p>
          <a:p>
            <a:r>
              <a:rPr lang="en-US" dirty="0"/>
              <a:t>Can be anywhere from 50ml-500ml/day of output</a:t>
            </a:r>
          </a:p>
        </p:txBody>
      </p:sp>
    </p:spTree>
    <p:extLst>
      <p:ext uri="{BB962C8B-B14F-4D97-AF65-F5344CB8AC3E}">
        <p14:creationId xmlns:p14="http://schemas.microsoft.com/office/powerpoint/2010/main" val="403874949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Fistulas Diagnosis and Treatment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u="sng" dirty="0"/>
              <a:t>Diagnostics: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Usually have fever and abdominal pain</a:t>
            </a:r>
          </a:p>
          <a:p>
            <a:r>
              <a:rPr lang="en-US" dirty="0"/>
              <a:t>May see fistula if through skin</a:t>
            </a:r>
          </a:p>
          <a:p>
            <a:r>
              <a:rPr lang="en-US" dirty="0"/>
              <a:t>Usually diagnosed on CT or x-ray with barium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u="sng" dirty="0"/>
              <a:t>Treatment: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 ID the fistula tract</a:t>
            </a:r>
          </a:p>
          <a:p>
            <a:r>
              <a:rPr lang="en-US" dirty="0"/>
              <a:t>Maintain F/E balance</a:t>
            </a:r>
          </a:p>
          <a:p>
            <a:r>
              <a:rPr lang="en-US" dirty="0"/>
              <a:t>Control infection</a:t>
            </a:r>
          </a:p>
          <a:p>
            <a:r>
              <a:rPr lang="en-US" dirty="0"/>
              <a:t>Protect surrounding skin</a:t>
            </a:r>
          </a:p>
          <a:p>
            <a:r>
              <a:rPr lang="en-US" dirty="0"/>
              <a:t>Manage output</a:t>
            </a:r>
          </a:p>
          <a:p>
            <a:r>
              <a:rPr lang="en-US" dirty="0"/>
              <a:t>Nutritional support</a:t>
            </a:r>
          </a:p>
          <a:p>
            <a:r>
              <a:rPr lang="en-US" dirty="0"/>
              <a:t>Most heal spontaneously</a:t>
            </a:r>
          </a:p>
          <a:p>
            <a:r>
              <a:rPr lang="en-US" dirty="0"/>
              <a:t>May need surgery</a:t>
            </a:r>
          </a:p>
        </p:txBody>
      </p:sp>
    </p:spTree>
    <p:extLst>
      <p:ext uri="{BB962C8B-B14F-4D97-AF65-F5344CB8AC3E}">
        <p14:creationId xmlns:p14="http://schemas.microsoft.com/office/powerpoint/2010/main" val="351223746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582" y="804391"/>
            <a:ext cx="10515600" cy="2852737"/>
          </a:xfrm>
        </p:spPr>
        <p:txBody>
          <a:bodyPr/>
          <a:lstStyle/>
          <a:p>
            <a:pPr algn="ctr"/>
            <a:r>
              <a:rPr lang="en-US" dirty="0"/>
              <a:t>Hernias</a:t>
            </a:r>
          </a:p>
        </p:txBody>
      </p:sp>
    </p:spTree>
    <p:extLst>
      <p:ext uri="{BB962C8B-B14F-4D97-AF65-F5344CB8AC3E}">
        <p14:creationId xmlns:p14="http://schemas.microsoft.com/office/powerpoint/2010/main" val="1370170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</TotalTime>
  <Words>6384</Words>
  <Application>Microsoft Office PowerPoint</Application>
  <PresentationFormat>Widescreen</PresentationFormat>
  <Paragraphs>1326</Paragraphs>
  <Slides>127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127</vt:i4>
      </vt:variant>
    </vt:vector>
  </HeadingPairs>
  <TitlesOfParts>
    <vt:vector size="131" baseType="lpstr">
      <vt:lpstr>Arial</vt:lpstr>
      <vt:lpstr>Calibri</vt:lpstr>
      <vt:lpstr>Calibri Light</vt:lpstr>
      <vt:lpstr>Office Theme</vt:lpstr>
      <vt:lpstr>Problems of Absorption and Elimination</vt:lpstr>
      <vt:lpstr>Diarrhea</vt:lpstr>
      <vt:lpstr>Diarrhea</vt:lpstr>
      <vt:lpstr>Diarrhea: Etiology and Pathophysiology</vt:lpstr>
      <vt:lpstr>Viral Diarrhea</vt:lpstr>
      <vt:lpstr>Bacterial Diarrhea</vt:lpstr>
      <vt:lpstr>Parasitic Diarrhea</vt:lpstr>
      <vt:lpstr>Antibiotic Related Diarrhea</vt:lpstr>
      <vt:lpstr>Nursing Assessment</vt:lpstr>
      <vt:lpstr>Diagnostics</vt:lpstr>
      <vt:lpstr>Treatment</vt:lpstr>
      <vt:lpstr>Nursing Process</vt:lpstr>
      <vt:lpstr>Nursing Considerations</vt:lpstr>
      <vt:lpstr>Fecal Incontinence</vt:lpstr>
      <vt:lpstr>Fecal Incontinence</vt:lpstr>
      <vt:lpstr>Diagnostics</vt:lpstr>
      <vt:lpstr>Treatment</vt:lpstr>
      <vt:lpstr>Nursing Considerations</vt:lpstr>
      <vt:lpstr>Constipation</vt:lpstr>
      <vt:lpstr>Constipation</vt:lpstr>
      <vt:lpstr>Causes </vt:lpstr>
      <vt:lpstr>Signs and Symptoms</vt:lpstr>
      <vt:lpstr>Diagnosis</vt:lpstr>
      <vt:lpstr>Treatment</vt:lpstr>
      <vt:lpstr>Drug Therapy for Constipation:  Bulk Forming</vt:lpstr>
      <vt:lpstr>Drug Therapy for Constipation:  Emollients</vt:lpstr>
      <vt:lpstr>Drug Therapy for Constipation: Saline and Osmotic Solutions</vt:lpstr>
      <vt:lpstr>Drug Therapy for Constipation: Stimulants</vt:lpstr>
      <vt:lpstr>Acute Abdominal Pain</vt:lpstr>
      <vt:lpstr>Etiology and Pathophysiology</vt:lpstr>
      <vt:lpstr>Signs and Symptoms</vt:lpstr>
      <vt:lpstr>Diagnostics</vt:lpstr>
      <vt:lpstr>Treatment</vt:lpstr>
      <vt:lpstr>Nursing Assessment</vt:lpstr>
      <vt:lpstr>Chronic Abdominal Pain</vt:lpstr>
      <vt:lpstr>Chronic Abdominal Pain</vt:lpstr>
      <vt:lpstr>Diagnosis and Treatment</vt:lpstr>
      <vt:lpstr>Inflammatory Diseases</vt:lpstr>
      <vt:lpstr>Irritable Bowel Syndrome</vt:lpstr>
      <vt:lpstr>Appendicitis</vt:lpstr>
      <vt:lpstr>Appendicitis: S/Sx</vt:lpstr>
      <vt:lpstr>Appendicitis: Diagnostics</vt:lpstr>
      <vt:lpstr>Appendicitis: Treatment</vt:lpstr>
      <vt:lpstr>Peritonitis</vt:lpstr>
      <vt:lpstr>Peritonitis: S/Sx</vt:lpstr>
      <vt:lpstr>Peritonitis: Diagnostics</vt:lpstr>
      <vt:lpstr>Peritonitis: Treatment</vt:lpstr>
      <vt:lpstr>Peritonitis: Nursing Process</vt:lpstr>
      <vt:lpstr>Gastroenteritis: </vt:lpstr>
      <vt:lpstr>Inflammatory Bowel Disease (IBD)</vt:lpstr>
      <vt:lpstr>Pattern of Inflammation: Ulcerative Colitis vs. Crohn’s Disease</vt:lpstr>
      <vt:lpstr>PowerPoint Presentation</vt:lpstr>
      <vt:lpstr>Inflammatory Bowel Disease: S/Sx</vt:lpstr>
      <vt:lpstr>Crohn’s Disease: S/Sx</vt:lpstr>
      <vt:lpstr>Ulcerative Colitis: S/Sx</vt:lpstr>
      <vt:lpstr>Inflammatory Bowel Disease: Complications</vt:lpstr>
      <vt:lpstr>Inflammatory Bowel Disease: Diagnostics</vt:lpstr>
      <vt:lpstr>IBD: Management</vt:lpstr>
      <vt:lpstr>IBD: Drug Therapy</vt:lpstr>
      <vt:lpstr>IBD: Drug Therapy</vt:lpstr>
      <vt:lpstr>IBD: Surgical Therapy</vt:lpstr>
      <vt:lpstr>Surgical Therapy: Ulcerative Colitis</vt:lpstr>
      <vt:lpstr>Surgical Therapy: Crohn’s Disease</vt:lpstr>
      <vt:lpstr>IBD: Nutritional Therapy</vt:lpstr>
      <vt:lpstr>IBD: Nursing Process</vt:lpstr>
      <vt:lpstr>Intestinal Obstruction</vt:lpstr>
      <vt:lpstr>Intestinal Obstruction</vt:lpstr>
      <vt:lpstr>Mechanical Intestinal Obstruction</vt:lpstr>
      <vt:lpstr>Non-mechanical Intestinal obstruction</vt:lpstr>
      <vt:lpstr>Other Intestinal Obstructions</vt:lpstr>
      <vt:lpstr>Intestinal Obstructions:  Etiology and Pathophysiology</vt:lpstr>
      <vt:lpstr>Intestinal Obstruction: S/Sx</vt:lpstr>
      <vt:lpstr>Intestinal Obstructions: Diagnostics</vt:lpstr>
      <vt:lpstr>Intestinal Obstruction: Treatment</vt:lpstr>
      <vt:lpstr>Intestinal Obstruction: Nursing Process</vt:lpstr>
      <vt:lpstr>Polyps of the Large Intestine</vt:lpstr>
      <vt:lpstr>Colonic Polyps</vt:lpstr>
      <vt:lpstr>Types of Polyps</vt:lpstr>
      <vt:lpstr>Polyps: Diagnostics and Treatment</vt:lpstr>
      <vt:lpstr>Colorectal Cancer</vt:lpstr>
      <vt:lpstr>Colorectal Cancer</vt:lpstr>
      <vt:lpstr>Colorectal Cancer: S/Sx</vt:lpstr>
      <vt:lpstr>Colorectal Cancer: Diagnostics</vt:lpstr>
      <vt:lpstr>Colorectal Cancer: Classification of Tumors</vt:lpstr>
      <vt:lpstr>Colorectal Cancer: Treatment</vt:lpstr>
      <vt:lpstr>Treatment for Each Stage</vt:lpstr>
      <vt:lpstr>Bowel Resection</vt:lpstr>
      <vt:lpstr>Colorectal Cancer: Nursing Process</vt:lpstr>
      <vt:lpstr>Diverticular Disease</vt:lpstr>
      <vt:lpstr>Diverticula vs Diverticulosis vs Diverticulitis</vt:lpstr>
      <vt:lpstr>Diverticular Disease</vt:lpstr>
      <vt:lpstr>Diverticular Disease: S/Sx</vt:lpstr>
      <vt:lpstr>Diverticular Disease: Diagnostics</vt:lpstr>
      <vt:lpstr>Diverticular Disease: Treatment</vt:lpstr>
      <vt:lpstr>Hospitalized with Diverticulitis</vt:lpstr>
      <vt:lpstr>Fistulas</vt:lpstr>
      <vt:lpstr>Fistulas</vt:lpstr>
      <vt:lpstr>Fistulas Diagnosis and Treatment</vt:lpstr>
      <vt:lpstr>Hernias</vt:lpstr>
      <vt:lpstr>Hernias</vt:lpstr>
      <vt:lpstr>Hernia Types</vt:lpstr>
      <vt:lpstr>Hernias: S/Sx</vt:lpstr>
      <vt:lpstr>Hernias: Diagnosis and Treatment</vt:lpstr>
      <vt:lpstr>Postop Hernia Repair</vt:lpstr>
      <vt:lpstr>Malabsorption Syndrome</vt:lpstr>
      <vt:lpstr>Malabsorption Syndrome</vt:lpstr>
      <vt:lpstr>Celiac Disease</vt:lpstr>
      <vt:lpstr>Celiac Disease: Etiology and Patho</vt:lpstr>
      <vt:lpstr>Celiac Disease</vt:lpstr>
      <vt:lpstr>Celiac Disease: S/Sx</vt:lpstr>
      <vt:lpstr>Celiac Disease: Diagnostics</vt:lpstr>
      <vt:lpstr>Celiac Disease: Treatment and Teaching</vt:lpstr>
      <vt:lpstr>Lactase Deficiency</vt:lpstr>
      <vt:lpstr>Lactase Deficiency: S/Sx</vt:lpstr>
      <vt:lpstr>Lactase Deficiency: Diagnostics and Treatment</vt:lpstr>
      <vt:lpstr>Short Bowel Syndrome</vt:lpstr>
      <vt:lpstr>Short Bowel Syndrome: S/Sx</vt:lpstr>
      <vt:lpstr>Short Bowel Syndrome: Treatment</vt:lpstr>
      <vt:lpstr>Anorectal Problems</vt:lpstr>
      <vt:lpstr>Hemorrhoids</vt:lpstr>
      <vt:lpstr>Hemorrhoids: Diagnosis and Treatment</vt:lpstr>
      <vt:lpstr>Hemorrhoids: Nursing Management</vt:lpstr>
      <vt:lpstr>Anal Fissure</vt:lpstr>
      <vt:lpstr>Anal Fistula</vt:lpstr>
      <vt:lpstr>Anorectal Abscess</vt:lpstr>
      <vt:lpstr>Anal Cancer</vt:lpstr>
      <vt:lpstr>Pilonidal Sinus</vt:lpstr>
    </vt:vector>
  </TitlesOfParts>
  <Company>Beebe Healthcare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Problems of Absorption and Elimination</dc:title>
  <dc:creator>LeGates, Danielle</dc:creator>
  <cp:lastModifiedBy>Blankenship, Danielle</cp:lastModifiedBy>
  <cp:revision>78</cp:revision>
  <cp:lastPrinted>2021-03-12T13:07:04Z</cp:lastPrinted>
  <dcterms:created xsi:type="dcterms:W3CDTF">2021-01-29T18:04:49Z</dcterms:created>
  <dcterms:modified xsi:type="dcterms:W3CDTF">2022-04-04T13:22:55Z</dcterms:modified>
</cp:coreProperties>
</file>