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8" r:id="rId9"/>
    <p:sldId id="270" r:id="rId10"/>
    <p:sldId id="271" r:id="rId11"/>
    <p:sldId id="273" r:id="rId12"/>
    <p:sldId id="275" r:id="rId13"/>
    <p:sldId id="276" r:id="rId14"/>
    <p:sldId id="277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91" r:id="rId24"/>
    <p:sldId id="292" r:id="rId25"/>
    <p:sldId id="293" r:id="rId26"/>
    <p:sldId id="296" r:id="rId27"/>
    <p:sldId id="297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19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5949" autoAdjust="0"/>
  </p:normalViewPr>
  <p:slideViewPr>
    <p:cSldViewPr snapToGrid="0">
      <p:cViewPr varScale="1">
        <p:scale>
          <a:sx n="85" d="100"/>
          <a:sy n="85" d="100"/>
        </p:scale>
        <p:origin x="15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0157B-A616-47F0-9C82-5777F7BAF421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21B3C-4ECC-4517-830B-BA7D3637AF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988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144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236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833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54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2923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898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74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alt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19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131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598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09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879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alt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951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alt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1B3C-4ECC-4517-830B-BA7D3637AF1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721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9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69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88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712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60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747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736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81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89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181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76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73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Problems of </a:t>
            </a:r>
            <a:r>
              <a:rPr lang="en-US" smtClean="0"/>
              <a:t>the Pancreas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70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Signs and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Abdominal pain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Radiates to back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Sudden onset</a:t>
            </a:r>
            <a:endParaRPr lang="en-US" dirty="0" smtClean="0"/>
          </a:p>
          <a:p>
            <a:pPr lvl="1"/>
            <a:r>
              <a:rPr lang="en-US" dirty="0" smtClean="0"/>
              <a:t>Deep, piercing, continuous or steady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Starts when recumbent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113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Signs and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76425"/>
            <a:ext cx="10515600" cy="4351338"/>
          </a:xfrm>
        </p:spPr>
        <p:txBody>
          <a:bodyPr numCol="2">
            <a:normAutofit/>
          </a:bodyPr>
          <a:lstStyle/>
          <a:p>
            <a:r>
              <a:rPr lang="en-US" dirty="0"/>
              <a:t>Flushing</a:t>
            </a:r>
          </a:p>
          <a:p>
            <a:r>
              <a:rPr lang="en-US" dirty="0"/>
              <a:t>Cyanosis</a:t>
            </a:r>
          </a:p>
          <a:p>
            <a:r>
              <a:rPr lang="en-US" dirty="0"/>
              <a:t>Dyspnea</a:t>
            </a:r>
          </a:p>
          <a:p>
            <a:r>
              <a:rPr lang="en-US" dirty="0"/>
              <a:t>Nausea/Vomiting</a:t>
            </a:r>
          </a:p>
          <a:p>
            <a:r>
              <a:rPr lang="en-US" dirty="0"/>
              <a:t>Low-grade fever</a:t>
            </a:r>
          </a:p>
          <a:p>
            <a:r>
              <a:rPr lang="en-US" dirty="0"/>
              <a:t>Leukocytosis</a:t>
            </a:r>
          </a:p>
          <a:p>
            <a:r>
              <a:rPr lang="en-US" dirty="0"/>
              <a:t>Hypotension</a:t>
            </a:r>
          </a:p>
          <a:p>
            <a:r>
              <a:rPr lang="en-US" dirty="0"/>
              <a:t>Tachycardia </a:t>
            </a:r>
          </a:p>
          <a:p>
            <a:r>
              <a:rPr lang="en-US" dirty="0"/>
              <a:t>Jaundice</a:t>
            </a:r>
          </a:p>
          <a:p>
            <a:r>
              <a:rPr lang="en-US" dirty="0"/>
              <a:t>Abdominal tenderness with muscle guarding</a:t>
            </a:r>
          </a:p>
          <a:p>
            <a:r>
              <a:rPr lang="en-US" dirty="0"/>
              <a:t>Decreased or absent bowel sounds</a:t>
            </a:r>
          </a:p>
          <a:p>
            <a:r>
              <a:rPr lang="en-US" dirty="0"/>
              <a:t>Abdominal skin discoloration</a:t>
            </a:r>
          </a:p>
          <a:p>
            <a:pPr lvl="1"/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Shock </a:t>
            </a:r>
          </a:p>
        </p:txBody>
      </p:sp>
    </p:spTree>
    <p:extLst>
      <p:ext uri="{BB962C8B-B14F-4D97-AF65-F5344CB8AC3E}">
        <p14:creationId xmlns:p14="http://schemas.microsoft.com/office/powerpoint/2010/main" val="2535784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Fluid, pancreatic enzymes, debris, and exudates surrounded by wall</a:t>
            </a:r>
          </a:p>
          <a:p>
            <a:pPr lvl="1"/>
            <a:r>
              <a:rPr lang="en-US" dirty="0" smtClean="0"/>
              <a:t>Abdominal pain, palpable mass, nausea and vomiting, anorexia</a:t>
            </a:r>
          </a:p>
          <a:p>
            <a:pPr lvl="1"/>
            <a:r>
              <a:rPr lang="en-US" dirty="0" smtClean="0"/>
              <a:t>Detected with imaging</a:t>
            </a:r>
          </a:p>
          <a:p>
            <a:pPr lvl="1"/>
            <a:r>
              <a:rPr lang="en-US" dirty="0" smtClean="0"/>
              <a:t>Resolves spontaneously or may perforate and cause peritonitis</a:t>
            </a:r>
          </a:p>
          <a:p>
            <a:pPr lvl="1"/>
            <a:r>
              <a:rPr lang="en-US" dirty="0" smtClean="0"/>
              <a:t>Surgical, percutaneous, or endoscopic drainage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217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Infected </a:t>
            </a:r>
            <a:r>
              <a:rPr lang="en-US" dirty="0" err="1" smtClean="0"/>
              <a:t>psuedocyst</a:t>
            </a:r>
            <a:endParaRPr lang="en-US" dirty="0" smtClean="0"/>
          </a:p>
          <a:p>
            <a:pPr lvl="1"/>
            <a:r>
              <a:rPr lang="en-US" dirty="0" smtClean="0"/>
              <a:t>Results from extensive necrosis</a:t>
            </a:r>
          </a:p>
          <a:p>
            <a:pPr lvl="1"/>
            <a:r>
              <a:rPr lang="en-US" dirty="0" smtClean="0"/>
              <a:t>May rupture or perforate</a:t>
            </a:r>
          </a:p>
          <a:p>
            <a:pPr lvl="1"/>
            <a:r>
              <a:rPr lang="en-US" dirty="0" smtClean="0"/>
              <a:t>Upper abdominal pain, mass, high fever, leukocytosis</a:t>
            </a:r>
          </a:p>
          <a:p>
            <a:pPr lvl="1"/>
            <a:r>
              <a:rPr lang="en-US" dirty="0" smtClean="0"/>
              <a:t>Need prompt surgical drainage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0445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Systemic Complications</a:t>
            </a:r>
          </a:p>
          <a:p>
            <a:pPr lvl="1"/>
            <a:r>
              <a:rPr lang="en-US" dirty="0" smtClean="0"/>
              <a:t>Pleural effusion</a:t>
            </a:r>
          </a:p>
          <a:p>
            <a:pPr lvl="1"/>
            <a:r>
              <a:rPr lang="en-US" dirty="0" smtClean="0"/>
              <a:t>Atelectasis</a:t>
            </a:r>
          </a:p>
          <a:p>
            <a:pPr lvl="1"/>
            <a:r>
              <a:rPr lang="en-US" dirty="0" smtClean="0"/>
              <a:t>Pneumonia</a:t>
            </a:r>
          </a:p>
          <a:p>
            <a:pPr lvl="1"/>
            <a:r>
              <a:rPr lang="en-US" dirty="0" smtClean="0"/>
              <a:t>ARDS</a:t>
            </a:r>
          </a:p>
          <a:p>
            <a:pPr lvl="1"/>
            <a:r>
              <a:rPr lang="en-US" dirty="0" smtClean="0"/>
              <a:t>Hypotension</a:t>
            </a:r>
          </a:p>
          <a:p>
            <a:pPr lvl="1"/>
            <a:r>
              <a:rPr lang="en-US" dirty="0" smtClean="0"/>
              <a:t>Thrombi, PE, DIC</a:t>
            </a:r>
          </a:p>
          <a:p>
            <a:pPr lvl="1"/>
            <a:r>
              <a:rPr lang="en-US" dirty="0" err="1" smtClean="0"/>
              <a:t>Hypocalcemia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951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Laboratory Tests: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___ Amylase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___ Lipase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Leukocytosis</a:t>
            </a:r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___ Liver Enzymes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___ Triglycerides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___ Glucose Level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___ Bilirubin Level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___ Calcium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39007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Abdominal U/S</a:t>
            </a:r>
          </a:p>
          <a:p>
            <a:r>
              <a:rPr lang="en-US" dirty="0" smtClean="0"/>
              <a:t>X-Ray</a:t>
            </a:r>
          </a:p>
          <a:p>
            <a:r>
              <a:rPr lang="en-US" dirty="0" smtClean="0"/>
              <a:t>CT with contrast</a:t>
            </a:r>
          </a:p>
          <a:p>
            <a:r>
              <a:rPr lang="en-US" dirty="0" smtClean="0"/>
              <a:t>ERCP</a:t>
            </a:r>
          </a:p>
          <a:p>
            <a:r>
              <a:rPr lang="en-US" dirty="0" smtClean="0"/>
              <a:t>MRCP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501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Interprofessional</a:t>
            </a:r>
            <a:r>
              <a:rPr lang="en-US" dirty="0" smtClean="0"/>
              <a:t>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Objectives of treatment include:</a:t>
            </a:r>
          </a:p>
          <a:p>
            <a:pPr lvl="1"/>
            <a:r>
              <a:rPr lang="en-US" dirty="0" smtClean="0"/>
              <a:t>Relief of pain</a:t>
            </a:r>
          </a:p>
          <a:p>
            <a:pPr lvl="1"/>
            <a:r>
              <a:rPr lang="en-US" dirty="0" smtClean="0"/>
              <a:t>Prevention or alleviation of shock</a:t>
            </a:r>
          </a:p>
          <a:p>
            <a:pPr lvl="1"/>
            <a:r>
              <a:rPr lang="en-US" dirty="0" smtClean="0"/>
              <a:t>Decreased pancreatic secretions</a:t>
            </a:r>
          </a:p>
          <a:p>
            <a:pPr lvl="1"/>
            <a:r>
              <a:rPr lang="en-US" dirty="0" smtClean="0"/>
              <a:t>Correction of fluid/electrolyte imbalances</a:t>
            </a:r>
          </a:p>
          <a:p>
            <a:pPr lvl="1"/>
            <a:r>
              <a:rPr lang="en-US" dirty="0" smtClean="0"/>
              <a:t>Prevention/treatment of infections</a:t>
            </a:r>
          </a:p>
          <a:p>
            <a:pPr lvl="1"/>
            <a:r>
              <a:rPr lang="en-US" dirty="0" smtClean="0"/>
              <a:t>Removal of precipitating cause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18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Conservative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 lnSpcReduction="10000"/>
          </a:bodyPr>
          <a:lstStyle/>
          <a:p>
            <a:r>
              <a:rPr lang="en-US" dirty="0" smtClean="0"/>
              <a:t>Shock</a:t>
            </a:r>
          </a:p>
          <a:p>
            <a:pPr lvl="1"/>
            <a:r>
              <a:rPr lang="en-US" dirty="0" smtClean="0"/>
              <a:t>Plasma or plasma volume expanders</a:t>
            </a:r>
          </a:p>
          <a:p>
            <a:pPr lvl="2"/>
            <a:r>
              <a:rPr lang="en-US" dirty="0" smtClean="0"/>
              <a:t>Dextran</a:t>
            </a:r>
          </a:p>
          <a:p>
            <a:pPr lvl="2"/>
            <a:r>
              <a:rPr lang="en-US" dirty="0"/>
              <a:t>A</a:t>
            </a:r>
            <a:r>
              <a:rPr lang="en-US" dirty="0" smtClean="0"/>
              <a:t>lbumin</a:t>
            </a:r>
          </a:p>
          <a:p>
            <a:r>
              <a:rPr lang="en-US" dirty="0" smtClean="0"/>
              <a:t>Fluid/electrolyte problems</a:t>
            </a:r>
          </a:p>
          <a:p>
            <a:pPr lvl="1"/>
            <a:r>
              <a:rPr lang="en-US" dirty="0" smtClean="0"/>
              <a:t>LR</a:t>
            </a:r>
          </a:p>
          <a:p>
            <a:pPr lvl="1"/>
            <a:r>
              <a:rPr lang="en-US" dirty="0" smtClean="0"/>
              <a:t>Central venous pressure readings</a:t>
            </a:r>
          </a:p>
          <a:p>
            <a:r>
              <a:rPr lang="en-US" dirty="0" smtClean="0"/>
              <a:t>Ongoing hypotension</a:t>
            </a:r>
          </a:p>
          <a:p>
            <a:pPr lvl="1"/>
            <a:r>
              <a:rPr lang="en-US" dirty="0" smtClean="0"/>
              <a:t>Vasoactive drugs: dopamine</a:t>
            </a:r>
          </a:p>
          <a:p>
            <a:endParaRPr lang="en-US" dirty="0" smtClean="0"/>
          </a:p>
          <a:p>
            <a:r>
              <a:rPr lang="en-US" dirty="0" smtClean="0"/>
              <a:t>Prevent </a:t>
            </a:r>
            <a:r>
              <a:rPr lang="en-US" dirty="0" smtClean="0"/>
              <a:t>infection</a:t>
            </a:r>
          </a:p>
          <a:p>
            <a:pPr lvl="1"/>
            <a:r>
              <a:rPr lang="en-US" dirty="0" smtClean="0"/>
              <a:t>Enteral </a:t>
            </a:r>
            <a:r>
              <a:rPr lang="en-US" dirty="0" err="1" smtClean="0"/>
              <a:t>nutrtition</a:t>
            </a:r>
            <a:endParaRPr lang="en-US" dirty="0" smtClean="0"/>
          </a:p>
          <a:p>
            <a:pPr lvl="1"/>
            <a:r>
              <a:rPr lang="en-US" dirty="0" smtClean="0"/>
              <a:t>Antibiotics</a:t>
            </a:r>
          </a:p>
          <a:p>
            <a:pPr lvl="1"/>
            <a:r>
              <a:rPr lang="en-US" dirty="0" err="1" smtClean="0"/>
              <a:t>Endoscopically</a:t>
            </a:r>
            <a:r>
              <a:rPr lang="en-US" dirty="0" smtClean="0"/>
              <a:t> or CT guided percutaneous aspiration</a:t>
            </a:r>
          </a:p>
          <a:p>
            <a:r>
              <a:rPr lang="en-US" dirty="0" smtClean="0"/>
              <a:t>Supportive care</a:t>
            </a:r>
          </a:p>
          <a:p>
            <a:pPr lvl="1"/>
            <a:r>
              <a:rPr lang="en-US" dirty="0" smtClean="0"/>
              <a:t>Aggressive hydration</a:t>
            </a:r>
          </a:p>
          <a:p>
            <a:pPr lvl="1"/>
            <a:r>
              <a:rPr lang="en-US" dirty="0" smtClean="0"/>
              <a:t>Pain management</a:t>
            </a:r>
          </a:p>
          <a:p>
            <a:pPr lvl="1"/>
            <a:r>
              <a:rPr lang="en-US" dirty="0" smtClean="0"/>
              <a:t>Management of metabolic complications</a:t>
            </a:r>
          </a:p>
          <a:p>
            <a:pPr lvl="1"/>
            <a:r>
              <a:rPr lang="en-US" dirty="0" smtClean="0"/>
              <a:t>Minimizing pancreatic stimulation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700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Surgical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gallstones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Uncertain diagnosis</a:t>
            </a:r>
            <a:endParaRPr lang="en-US" dirty="0" smtClean="0"/>
          </a:p>
          <a:p>
            <a:r>
              <a:rPr lang="en-US" dirty="0" smtClean="0"/>
              <a:t>Not responding to conservative therapy</a:t>
            </a:r>
            <a:endParaRPr lang="en-US" dirty="0" smtClean="0"/>
          </a:p>
          <a:p>
            <a:r>
              <a:rPr lang="en-US" dirty="0" smtClean="0"/>
              <a:t>Drainage of necrotic fluid collections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479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of the Pancreas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Secretes digestive enzymes</a:t>
            </a:r>
          </a:p>
          <a:p>
            <a:r>
              <a:rPr lang="en-US" dirty="0" smtClean="0"/>
              <a:t>Enzymes secreted into a network of ducts</a:t>
            </a:r>
          </a:p>
          <a:p>
            <a:r>
              <a:rPr lang="en-US" dirty="0" smtClean="0"/>
              <a:t>These ducts join the main pancreatic duct</a:t>
            </a:r>
          </a:p>
          <a:p>
            <a:r>
              <a:rPr lang="en-US" dirty="0" smtClean="0"/>
              <a:t>Main pancreatic duct runs the length of the pancreas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8461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Drug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Carbonic anhydrase inhibitors</a:t>
            </a:r>
          </a:p>
          <a:p>
            <a:r>
              <a:rPr lang="en-US" dirty="0" smtClean="0"/>
              <a:t>Antacids</a:t>
            </a:r>
          </a:p>
          <a:p>
            <a:r>
              <a:rPr lang="en-US" dirty="0" smtClean="0"/>
              <a:t>Proton pump inhibitors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998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Nutritional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Enteral vs Parenteral nutrition</a:t>
            </a:r>
            <a:endParaRPr lang="en-US" dirty="0" smtClean="0"/>
          </a:p>
          <a:p>
            <a:r>
              <a:rPr lang="en-US" dirty="0" smtClean="0"/>
              <a:t>Monitor triglycerides if IV lipids given</a:t>
            </a:r>
          </a:p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Supplemental fat-soluble vitamins</a:t>
            </a:r>
          </a:p>
        </p:txBody>
      </p:sp>
    </p:spTree>
    <p:extLst>
      <p:ext uri="{BB962C8B-B14F-4D97-AF65-F5344CB8AC3E}">
        <p14:creationId xmlns:p14="http://schemas.microsoft.com/office/powerpoint/2010/main" val="2650781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Health History</a:t>
            </a:r>
          </a:p>
          <a:p>
            <a:r>
              <a:rPr lang="en-US" dirty="0" smtClean="0"/>
              <a:t>Medications</a:t>
            </a:r>
          </a:p>
          <a:p>
            <a:r>
              <a:rPr lang="en-US" dirty="0" smtClean="0"/>
              <a:t>Surgery or other Treatments</a:t>
            </a:r>
          </a:p>
          <a:p>
            <a:r>
              <a:rPr lang="en-US" dirty="0" smtClean="0"/>
              <a:t>Symptoms:</a:t>
            </a:r>
          </a:p>
          <a:p>
            <a:pPr lvl="1"/>
            <a:r>
              <a:rPr lang="en-US" dirty="0" smtClean="0"/>
              <a:t>Alcohol use</a:t>
            </a:r>
          </a:p>
          <a:p>
            <a:pPr lvl="1"/>
            <a:r>
              <a:rPr lang="en-US" dirty="0" smtClean="0"/>
              <a:t>Fatigue</a:t>
            </a:r>
          </a:p>
          <a:p>
            <a:pPr lvl="1"/>
            <a:r>
              <a:rPr lang="en-US" dirty="0" smtClean="0"/>
              <a:t>Nausea, vomiting, anorexia</a:t>
            </a:r>
          </a:p>
          <a:p>
            <a:pPr lvl="1"/>
            <a:r>
              <a:rPr lang="en-US" dirty="0" smtClean="0"/>
              <a:t>Dyspnea</a:t>
            </a:r>
          </a:p>
          <a:p>
            <a:pPr lvl="1"/>
            <a:r>
              <a:rPr lang="en-US" dirty="0" smtClean="0"/>
              <a:t>Pain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Objective data:</a:t>
            </a:r>
          </a:p>
          <a:p>
            <a:pPr lvl="1"/>
            <a:r>
              <a:rPr lang="en-US" dirty="0"/>
              <a:t>Restless, anxiety, low-grade fever</a:t>
            </a:r>
          </a:p>
          <a:p>
            <a:pPr lvl="1"/>
            <a:r>
              <a:rPr lang="en-US" dirty="0"/>
              <a:t>Flushing, diaphoresis</a:t>
            </a:r>
          </a:p>
          <a:p>
            <a:pPr lvl="1"/>
            <a:r>
              <a:rPr lang="en-US" dirty="0"/>
              <a:t>Discoloration of abdomen/flank</a:t>
            </a:r>
          </a:p>
          <a:p>
            <a:pPr lvl="1"/>
            <a:r>
              <a:rPr lang="en-US" dirty="0"/>
              <a:t>Cyanosis</a:t>
            </a:r>
          </a:p>
          <a:p>
            <a:pPr lvl="1"/>
            <a:r>
              <a:rPr lang="en-US" dirty="0"/>
              <a:t>Jaundice</a:t>
            </a:r>
          </a:p>
          <a:p>
            <a:pPr lvl="1"/>
            <a:r>
              <a:rPr lang="en-US" dirty="0"/>
              <a:t>Decreased skin turgor</a:t>
            </a:r>
          </a:p>
          <a:p>
            <a:pPr lvl="1"/>
            <a:r>
              <a:rPr lang="en-US" dirty="0"/>
              <a:t>Dry mucus membranes</a:t>
            </a:r>
          </a:p>
          <a:p>
            <a:pPr lvl="1"/>
            <a:r>
              <a:rPr lang="en-US" dirty="0"/>
              <a:t>Tachypnea</a:t>
            </a:r>
          </a:p>
          <a:p>
            <a:pPr lvl="1"/>
            <a:r>
              <a:rPr lang="en-US" dirty="0"/>
              <a:t>Basilar crackles</a:t>
            </a:r>
          </a:p>
          <a:p>
            <a:pPr lvl="1"/>
            <a:r>
              <a:rPr lang="en-US" dirty="0"/>
              <a:t>Tachycardia</a:t>
            </a:r>
          </a:p>
          <a:p>
            <a:pPr lvl="1"/>
            <a:r>
              <a:rPr lang="en-US" dirty="0"/>
              <a:t>Hypotension</a:t>
            </a:r>
          </a:p>
          <a:p>
            <a:pPr lvl="1"/>
            <a:r>
              <a:rPr lang="en-US" dirty="0"/>
              <a:t>Abdominal distention/tenderness</a:t>
            </a:r>
          </a:p>
          <a:p>
            <a:pPr lvl="1"/>
            <a:r>
              <a:rPr lang="en-US" dirty="0"/>
              <a:t>Diminished bowel </a:t>
            </a:r>
            <a:r>
              <a:rPr lang="en-US" dirty="0" smtClean="0"/>
              <a:t>sounds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9637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Diagnoses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4350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Expected Outcomes or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Patient will have:</a:t>
            </a:r>
          </a:p>
          <a:p>
            <a:pPr lvl="1"/>
            <a:r>
              <a:rPr lang="en-US" dirty="0" smtClean="0"/>
              <a:t>Relief of pain</a:t>
            </a:r>
          </a:p>
          <a:p>
            <a:pPr lvl="1"/>
            <a:r>
              <a:rPr lang="en-US" dirty="0" smtClean="0"/>
              <a:t>Normal fluid and electrolyte balance</a:t>
            </a:r>
          </a:p>
          <a:p>
            <a:pPr lvl="1"/>
            <a:r>
              <a:rPr lang="en-US" dirty="0" smtClean="0"/>
              <a:t>Minimal to no complications</a:t>
            </a:r>
          </a:p>
          <a:p>
            <a:pPr lvl="1"/>
            <a:r>
              <a:rPr lang="en-US" dirty="0" smtClean="0"/>
              <a:t>Knowledgeable about treatment plan to restore health</a:t>
            </a:r>
          </a:p>
          <a:p>
            <a:pPr lvl="1"/>
            <a:r>
              <a:rPr lang="en-US" dirty="0" smtClean="0"/>
              <a:t>No recurrent attacks</a:t>
            </a:r>
          </a:p>
          <a:p>
            <a:pPr lvl="1"/>
            <a:r>
              <a:rPr lang="en-US" dirty="0" smtClean="0"/>
              <a:t>Getting help for alcohol use and smoking cessation (if indicated)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432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Health promotion</a:t>
            </a:r>
          </a:p>
          <a:p>
            <a:pPr lvl="1"/>
            <a:r>
              <a:rPr lang="en-US" dirty="0" smtClean="0"/>
              <a:t>Assessment of patient for predisposing and etiologic factors</a:t>
            </a:r>
          </a:p>
          <a:p>
            <a:pPr lvl="1"/>
            <a:r>
              <a:rPr lang="en-US" dirty="0" smtClean="0"/>
              <a:t>Encouragement of early treatment of these factors</a:t>
            </a:r>
          </a:p>
          <a:p>
            <a:pPr lvl="1"/>
            <a:r>
              <a:rPr lang="en-US" dirty="0" smtClean="0"/>
              <a:t>Elimination of alcohol intake</a:t>
            </a:r>
          </a:p>
          <a:p>
            <a:pPr lvl="1"/>
            <a:r>
              <a:rPr lang="en-US" dirty="0" smtClean="0"/>
              <a:t>Early diagnosis/treatment of biliary tract disease</a:t>
            </a:r>
          </a:p>
        </p:txBody>
      </p:sp>
    </p:spTree>
    <p:extLst>
      <p:ext uri="{BB962C8B-B14F-4D97-AF65-F5344CB8AC3E}">
        <p14:creationId xmlns:p14="http://schemas.microsoft.com/office/powerpoint/2010/main" val="26842637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Care: Electrolyte Imbalances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Monitor fluid and electrolyte balance</a:t>
            </a:r>
          </a:p>
          <a:p>
            <a:pPr lvl="1"/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err="1"/>
              <a:t>Hypocalcemia</a:t>
            </a:r>
            <a:endParaRPr lang="en-US" dirty="0"/>
          </a:p>
          <a:p>
            <a:pPr lvl="2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err="1"/>
              <a:t>Hypomagnesemia</a:t>
            </a:r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4885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Pain assessment and management</a:t>
            </a:r>
          </a:p>
          <a:p>
            <a:r>
              <a:rPr lang="en-US" dirty="0" smtClean="0"/>
              <a:t>Frequent oral/nasal care</a:t>
            </a:r>
          </a:p>
          <a:p>
            <a:r>
              <a:rPr lang="en-US" dirty="0" smtClean="0"/>
              <a:t>Proper administration of antacids</a:t>
            </a:r>
          </a:p>
          <a:p>
            <a:r>
              <a:rPr lang="en-US" dirty="0" smtClean="0"/>
              <a:t>Observation for signs of infection</a:t>
            </a:r>
          </a:p>
          <a:p>
            <a:r>
              <a:rPr lang="en-US" dirty="0" smtClean="0"/>
              <a:t>Turn, cough, deep breathe</a:t>
            </a:r>
          </a:p>
          <a:p>
            <a:r>
              <a:rPr lang="en-US" dirty="0"/>
              <a:t>S</a:t>
            </a:r>
            <a:r>
              <a:rPr lang="en-US" dirty="0" smtClean="0"/>
              <a:t>emi-Fowler’s position</a:t>
            </a:r>
          </a:p>
          <a:p>
            <a:r>
              <a:rPr lang="en-US" dirty="0" smtClean="0"/>
              <a:t>Observe for paralytic ileus, renal failure, mental changes</a:t>
            </a:r>
          </a:p>
          <a:p>
            <a:r>
              <a:rPr lang="en-US" dirty="0" smtClean="0"/>
              <a:t>Monitor serum glucose</a:t>
            </a:r>
          </a:p>
          <a:p>
            <a:r>
              <a:rPr lang="en-US" dirty="0" smtClean="0"/>
              <a:t>Postop wound care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598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Ambulatory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6666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Chronic Pancreatitis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Digestive Enzymes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Breakdown carbohydrates, fats, proteins, and acids in the duodenum</a:t>
            </a:r>
          </a:p>
          <a:p>
            <a:r>
              <a:rPr lang="en-US" dirty="0" smtClean="0"/>
              <a:t>Enzymes travel down the pancreatic duct into the bile duct in an inactive form</a:t>
            </a:r>
          </a:p>
          <a:p>
            <a:r>
              <a:rPr lang="en-US" dirty="0" smtClean="0"/>
              <a:t>When enzymes enter the duodenum they become activated</a:t>
            </a:r>
          </a:p>
          <a:p>
            <a:r>
              <a:rPr lang="en-US" dirty="0" smtClean="0"/>
              <a:t>Exocrine disuse secretes a bicarbonate to neutralize the stomach acid in the </a:t>
            </a:r>
            <a:r>
              <a:rPr lang="en-US" dirty="0" smtClean="0"/>
              <a:t>duodenum</a:t>
            </a:r>
          </a:p>
          <a:p>
            <a:r>
              <a:rPr lang="en-US" dirty="0" smtClean="0"/>
              <a:t>Amylase </a:t>
            </a:r>
            <a:r>
              <a:rPr lang="en-US" dirty="0"/>
              <a:t>and Lipase are main pancreatic enzymes used in digestion</a:t>
            </a:r>
          </a:p>
          <a:p>
            <a:pPr lvl="1"/>
            <a:r>
              <a:rPr lang="en-US" dirty="0"/>
              <a:t>Amylase helps body digest starches</a:t>
            </a:r>
          </a:p>
          <a:p>
            <a:pPr lvl="1"/>
            <a:r>
              <a:rPr lang="en-US" dirty="0"/>
              <a:t>Lipase helps body digest fats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9471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Chronic Pancreatitis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Etiology	</a:t>
            </a:r>
          </a:p>
          <a:p>
            <a:pPr lvl="1"/>
            <a:r>
              <a:rPr lang="en-US" dirty="0" smtClean="0"/>
              <a:t>Alcohol, gallstones, tumor, </a:t>
            </a:r>
            <a:r>
              <a:rPr lang="en-US" dirty="0" err="1" smtClean="0"/>
              <a:t>pseudocysts</a:t>
            </a:r>
            <a:r>
              <a:rPr lang="en-US" dirty="0" smtClean="0"/>
              <a:t>, trauma, systemic disease</a:t>
            </a:r>
          </a:p>
          <a:p>
            <a:pPr lvl="1"/>
            <a:r>
              <a:rPr lang="en-US" dirty="0" smtClean="0"/>
              <a:t>Autoimmune pancreatitis</a:t>
            </a:r>
          </a:p>
          <a:p>
            <a:pPr lvl="1"/>
            <a:r>
              <a:rPr lang="en-US" dirty="0" smtClean="0"/>
              <a:t>Cystic fibrosis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3173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Pathophysiology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major types: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Inflammation of sphincter of </a:t>
            </a:r>
            <a:r>
              <a:rPr lang="en-US" dirty="0" err="1" smtClean="0"/>
              <a:t>Oddi</a:t>
            </a:r>
            <a:endParaRPr lang="en-US" dirty="0" smtClean="0"/>
          </a:p>
          <a:p>
            <a:pPr lvl="2"/>
            <a:r>
              <a:rPr lang="en-US" dirty="0" smtClean="0"/>
              <a:t>Cancer of ampulla of Vader, duodenum, or pancreas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Inflammation and sclerosis in head of pancreas and around duct</a:t>
            </a:r>
          </a:p>
          <a:p>
            <a:pPr lvl="2"/>
            <a:r>
              <a:rPr lang="en-US" dirty="0" smtClean="0"/>
              <a:t>Most common cause is ETOH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1741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Manifestations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Abdominal pain</a:t>
            </a:r>
          </a:p>
          <a:p>
            <a:pPr lvl="1"/>
            <a:r>
              <a:rPr lang="en-US" dirty="0"/>
              <a:t>Located in same areas as acute pancreatitis</a:t>
            </a:r>
          </a:p>
          <a:p>
            <a:pPr lvl="1"/>
            <a:r>
              <a:rPr lang="en-US" dirty="0"/>
              <a:t>Heavy, gnawing feeling; burning and cramp-like</a:t>
            </a:r>
          </a:p>
          <a:p>
            <a:pPr lvl="1"/>
            <a:r>
              <a:rPr lang="en-US" dirty="0"/>
              <a:t>More frequent until almost constant</a:t>
            </a:r>
          </a:p>
          <a:p>
            <a:r>
              <a:rPr lang="en-US" dirty="0"/>
              <a:t>Malabsorption and weight loss</a:t>
            </a:r>
          </a:p>
          <a:p>
            <a:r>
              <a:rPr lang="en-US" dirty="0"/>
              <a:t>Constipation</a:t>
            </a:r>
          </a:p>
          <a:p>
            <a:r>
              <a:rPr lang="en-US" dirty="0"/>
              <a:t>Mild jaundice with dark urine</a:t>
            </a:r>
          </a:p>
          <a:p>
            <a:r>
              <a:rPr lang="en-US" dirty="0" err="1"/>
              <a:t>Steatorrhea</a:t>
            </a:r>
            <a:endParaRPr lang="en-US" dirty="0"/>
          </a:p>
          <a:p>
            <a:r>
              <a:rPr lang="en-US" dirty="0"/>
              <a:t>Diabetes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1501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Pseudocyst</a:t>
            </a:r>
            <a:r>
              <a:rPr lang="en-US" dirty="0" smtClean="0"/>
              <a:t> formation</a:t>
            </a:r>
          </a:p>
          <a:p>
            <a:r>
              <a:rPr lang="en-US" dirty="0" smtClean="0"/>
              <a:t>Bile duct or duodenal obstruction</a:t>
            </a:r>
          </a:p>
          <a:p>
            <a:r>
              <a:rPr lang="en-US" dirty="0" smtClean="0"/>
              <a:t>Pancreatic ascites</a:t>
            </a:r>
          </a:p>
          <a:p>
            <a:r>
              <a:rPr lang="en-US" dirty="0" smtClean="0"/>
              <a:t>Pleural effusion</a:t>
            </a:r>
          </a:p>
          <a:p>
            <a:r>
              <a:rPr lang="en-US" dirty="0" smtClean="0"/>
              <a:t>Splenic vein thrombosis</a:t>
            </a:r>
          </a:p>
          <a:p>
            <a:r>
              <a:rPr lang="en-US" dirty="0" err="1" smtClean="0"/>
              <a:t>Pseudoaneurysms</a:t>
            </a:r>
            <a:endParaRPr lang="en-US" dirty="0" smtClean="0"/>
          </a:p>
          <a:p>
            <a:r>
              <a:rPr lang="en-US" dirty="0" smtClean="0"/>
              <a:t>Pancreatic cancer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8357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Confirming diagnosis can be difficult</a:t>
            </a:r>
          </a:p>
          <a:p>
            <a:r>
              <a:rPr lang="en-US" dirty="0" smtClean="0"/>
              <a:t>Based on </a:t>
            </a:r>
          </a:p>
          <a:p>
            <a:pPr lvl="1"/>
            <a:r>
              <a:rPr lang="en-US" dirty="0" smtClean="0"/>
              <a:t>Signs/Symptoms</a:t>
            </a:r>
          </a:p>
          <a:p>
            <a:pPr lvl="1"/>
            <a:r>
              <a:rPr lang="en-US" dirty="0" smtClean="0"/>
              <a:t>Laboratory studies</a:t>
            </a:r>
          </a:p>
          <a:p>
            <a:pPr lvl="2"/>
            <a:r>
              <a:rPr lang="en-US" dirty="0"/>
              <a:t>Serum amylase, lipase, bilirubin, alkaline phosphatase, leukocytes, sedimentation </a:t>
            </a:r>
            <a:r>
              <a:rPr lang="en-US" dirty="0" smtClean="0"/>
              <a:t>rate</a:t>
            </a:r>
          </a:p>
          <a:p>
            <a:pPr lvl="2"/>
            <a:r>
              <a:rPr lang="en-US" dirty="0" smtClean="0"/>
              <a:t>Stool samples</a:t>
            </a:r>
          </a:p>
          <a:p>
            <a:pPr lvl="2"/>
            <a:r>
              <a:rPr lang="en-US" dirty="0" smtClean="0"/>
              <a:t>Decreased fat-soluble vitamin and </a:t>
            </a:r>
            <a:r>
              <a:rPr lang="en-US" dirty="0" err="1" smtClean="0"/>
              <a:t>cobalamin</a:t>
            </a:r>
            <a:r>
              <a:rPr lang="en-US" dirty="0" smtClean="0"/>
              <a:t> levels</a:t>
            </a:r>
          </a:p>
          <a:p>
            <a:pPr lvl="2"/>
            <a:r>
              <a:rPr lang="en-US" dirty="0" smtClean="0"/>
              <a:t>Secretion stimulation test</a:t>
            </a:r>
          </a:p>
          <a:p>
            <a:pPr lvl="1"/>
            <a:r>
              <a:rPr lang="en-US" dirty="0" smtClean="0"/>
              <a:t>Imaging</a:t>
            </a:r>
            <a:endParaRPr lang="en-US" dirty="0"/>
          </a:p>
          <a:p>
            <a:pPr lvl="2"/>
            <a:r>
              <a:rPr lang="en-US" dirty="0" smtClean="0"/>
              <a:t>ERCP</a:t>
            </a:r>
          </a:p>
          <a:p>
            <a:pPr lvl="2"/>
            <a:r>
              <a:rPr lang="en-US" dirty="0" smtClean="0"/>
              <a:t>CT, MRI, MRCP, U/S, EUS</a:t>
            </a:r>
          </a:p>
        </p:txBody>
      </p:sp>
    </p:spTree>
    <p:extLst>
      <p:ext uri="{BB962C8B-B14F-4D97-AF65-F5344CB8AC3E}">
        <p14:creationId xmlns:p14="http://schemas.microsoft.com/office/powerpoint/2010/main" val="11968533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Conservative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Analgesics for pain relief</a:t>
            </a:r>
          </a:p>
          <a:p>
            <a:r>
              <a:rPr lang="en-US" dirty="0"/>
              <a:t>Diet to decrease pancreatic stimulation</a:t>
            </a:r>
          </a:p>
          <a:p>
            <a:r>
              <a:rPr lang="en-US" dirty="0"/>
              <a:t>No smoking</a:t>
            </a:r>
          </a:p>
          <a:p>
            <a:r>
              <a:rPr lang="en-US" dirty="0"/>
              <a:t>No alcohol or caffeine</a:t>
            </a:r>
          </a:p>
          <a:p>
            <a:r>
              <a:rPr lang="en-US" dirty="0"/>
              <a:t>Pancreatic enzyme replacement</a:t>
            </a:r>
          </a:p>
          <a:p>
            <a:pPr lvl="1"/>
            <a:r>
              <a:rPr lang="en-US" dirty="0" err="1"/>
              <a:t>Pancrease</a:t>
            </a:r>
            <a:r>
              <a:rPr lang="en-US" dirty="0"/>
              <a:t>, </a:t>
            </a:r>
            <a:r>
              <a:rPr lang="en-US" dirty="0" err="1"/>
              <a:t>Zenpep</a:t>
            </a:r>
            <a:r>
              <a:rPr lang="en-US" dirty="0"/>
              <a:t>, Creon, </a:t>
            </a:r>
            <a:r>
              <a:rPr lang="en-US" dirty="0" err="1"/>
              <a:t>Viokace</a:t>
            </a:r>
            <a:endParaRPr lang="en-US" dirty="0"/>
          </a:p>
          <a:p>
            <a:r>
              <a:rPr lang="en-US" dirty="0"/>
              <a:t>Bile salts</a:t>
            </a:r>
          </a:p>
          <a:p>
            <a:r>
              <a:rPr lang="en-US" dirty="0"/>
              <a:t>Insulin or oral hypoglycemic agents</a:t>
            </a:r>
          </a:p>
          <a:p>
            <a:r>
              <a:rPr lang="en-US" dirty="0"/>
              <a:t>Acid-neutralizing and acid-inhibiting drugs</a:t>
            </a:r>
          </a:p>
          <a:p>
            <a:r>
              <a:rPr lang="en-US" dirty="0"/>
              <a:t>Antidepressants </a:t>
            </a:r>
          </a:p>
        </p:txBody>
      </p:sp>
    </p:spTree>
    <p:extLst>
      <p:ext uri="{BB962C8B-B14F-4D97-AF65-F5344CB8AC3E}">
        <p14:creationId xmlns:p14="http://schemas.microsoft.com/office/powerpoint/2010/main" val="37655668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Surgical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Indicated when biliary disease is present or if obstruction or </a:t>
            </a:r>
            <a:r>
              <a:rPr lang="en-US" dirty="0" err="1" smtClean="0"/>
              <a:t>pseudocyst</a:t>
            </a:r>
            <a:r>
              <a:rPr lang="en-US" dirty="0" smtClean="0"/>
              <a:t> develops</a:t>
            </a:r>
          </a:p>
          <a:p>
            <a:r>
              <a:rPr lang="en-US" dirty="0" smtClean="0"/>
              <a:t>Diverts bile flow or relieves ductal obstruction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Pancreatic drainage</a:t>
            </a:r>
          </a:p>
          <a:p>
            <a:pPr lvl="1"/>
            <a:r>
              <a:rPr lang="en-US" dirty="0" smtClean="0"/>
              <a:t>ERCP with </a:t>
            </a:r>
            <a:r>
              <a:rPr lang="en-US" dirty="0" err="1" smtClean="0"/>
              <a:t>sphincterotomy</a:t>
            </a:r>
            <a:r>
              <a:rPr lang="en-US" dirty="0" smtClean="0"/>
              <a:t> and/or stent placement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657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Diagnoses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Acute pain</a:t>
            </a:r>
          </a:p>
          <a:p>
            <a:r>
              <a:rPr lang="en-US" dirty="0" smtClean="0"/>
              <a:t>Deficient fluid volume</a:t>
            </a:r>
          </a:p>
          <a:p>
            <a:r>
              <a:rPr lang="en-US" dirty="0" smtClean="0"/>
              <a:t>Risk for electrolyte imbalance</a:t>
            </a:r>
          </a:p>
          <a:p>
            <a:r>
              <a:rPr lang="en-US" dirty="0" smtClean="0"/>
              <a:t>Imbalanced nutrition: less than body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1791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Expected Outcomes or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Patient will have:</a:t>
            </a:r>
          </a:p>
          <a:p>
            <a:pPr lvl="1"/>
            <a:r>
              <a:rPr lang="en-US" dirty="0" smtClean="0"/>
              <a:t>Relief of pain</a:t>
            </a:r>
          </a:p>
          <a:p>
            <a:pPr lvl="1"/>
            <a:r>
              <a:rPr lang="en-US" dirty="0" smtClean="0"/>
              <a:t>Normal fluid and electrolyte balance</a:t>
            </a:r>
          </a:p>
          <a:p>
            <a:pPr lvl="1"/>
            <a:r>
              <a:rPr lang="en-US" dirty="0" smtClean="0"/>
              <a:t>Minimal to no complications</a:t>
            </a:r>
          </a:p>
          <a:p>
            <a:pPr lvl="1"/>
            <a:r>
              <a:rPr lang="en-US" dirty="0" smtClean="0"/>
              <a:t>Knowledgeable about treatment plan to restore health</a:t>
            </a:r>
          </a:p>
          <a:p>
            <a:pPr lvl="1"/>
            <a:r>
              <a:rPr lang="en-US" dirty="0" smtClean="0"/>
              <a:t>No recurrent attacks</a:t>
            </a:r>
          </a:p>
          <a:p>
            <a:pPr lvl="1"/>
            <a:r>
              <a:rPr lang="en-US" dirty="0" smtClean="0"/>
              <a:t>Getting help for alcohol use and smoking cessation (if indicated)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5922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Health promotion</a:t>
            </a:r>
          </a:p>
          <a:p>
            <a:pPr lvl="1"/>
            <a:r>
              <a:rPr lang="en-US" dirty="0" smtClean="0"/>
              <a:t>Assessment of patient for predisposing and etiologic factors</a:t>
            </a:r>
          </a:p>
          <a:p>
            <a:pPr lvl="1"/>
            <a:r>
              <a:rPr lang="en-US" dirty="0" smtClean="0"/>
              <a:t>Encouragement of early treatment of these factors</a:t>
            </a:r>
          </a:p>
          <a:p>
            <a:pPr lvl="1"/>
            <a:r>
              <a:rPr lang="en-US" dirty="0" smtClean="0"/>
              <a:t>Elimination of alcohol intake</a:t>
            </a:r>
          </a:p>
          <a:p>
            <a:pPr lvl="1"/>
            <a:r>
              <a:rPr lang="en-US" dirty="0" smtClean="0"/>
              <a:t>Early diagnosis/treatment of biliary tract disease</a:t>
            </a:r>
          </a:p>
        </p:txBody>
      </p:sp>
    </p:spTree>
    <p:extLst>
      <p:ext uri="{BB962C8B-B14F-4D97-AF65-F5344CB8AC3E}">
        <p14:creationId xmlns:p14="http://schemas.microsoft.com/office/powerpoint/2010/main" val="848370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Pancreatitis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3298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Pancreatic Cancer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408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Pancreatic Cancer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Mostly adenocarcinomas</a:t>
            </a:r>
          </a:p>
          <a:p>
            <a:r>
              <a:rPr lang="en-US" dirty="0" smtClean="0"/>
              <a:t>Begin in epithelium of the ductal system</a:t>
            </a:r>
          </a:p>
          <a:p>
            <a:r>
              <a:rPr lang="en-US" dirty="0" smtClean="0"/>
              <a:t>More than half occur in head of pancreas</a:t>
            </a:r>
          </a:p>
          <a:p>
            <a:pPr lvl="1"/>
            <a:r>
              <a:rPr lang="en-US" dirty="0" smtClean="0"/>
              <a:t>As tumor grows</a:t>
            </a:r>
          </a:p>
          <a:p>
            <a:pPr lvl="2"/>
            <a:r>
              <a:rPr lang="en-US" dirty="0" smtClean="0"/>
              <a:t>Common bile duct becomes obstructed</a:t>
            </a:r>
          </a:p>
          <a:p>
            <a:pPr lvl="2"/>
            <a:r>
              <a:rPr lang="en-US" dirty="0" smtClean="0"/>
              <a:t>Obstructive jaundice occurs</a:t>
            </a:r>
          </a:p>
          <a:p>
            <a:r>
              <a:rPr lang="en-US" dirty="0" smtClean="0"/>
              <a:t>Tumors starting in the tail often remain silent until growth is advanced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Prognosis: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6514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Etiology and Pathophysiology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Risk factors include: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Age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Family history of pancreatic ca</a:t>
            </a:r>
          </a:p>
          <a:p>
            <a:pPr lvl="1"/>
            <a:r>
              <a:rPr lang="en-US" dirty="0" smtClean="0"/>
              <a:t>High fat diet</a:t>
            </a:r>
          </a:p>
          <a:p>
            <a:pPr lvl="1"/>
            <a:r>
              <a:rPr lang="en-US" dirty="0" smtClean="0"/>
              <a:t>Exposure to certain chemicals</a:t>
            </a:r>
          </a:p>
          <a:p>
            <a:pPr lvl="1"/>
            <a:r>
              <a:rPr lang="en-US" dirty="0" smtClean="0"/>
              <a:t>Blacks have higher incidence than whites</a:t>
            </a:r>
          </a:p>
        </p:txBody>
      </p:sp>
    </p:spTree>
    <p:extLst>
      <p:ext uri="{BB962C8B-B14F-4D97-AF65-F5344CB8AC3E}">
        <p14:creationId xmlns:p14="http://schemas.microsoft.com/office/powerpoint/2010/main" val="11446914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Signs and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Abdominal pain</a:t>
            </a:r>
          </a:p>
          <a:p>
            <a:pPr lvl="1"/>
            <a:r>
              <a:rPr lang="en-US" dirty="0"/>
              <a:t>Dull,</a:t>
            </a:r>
          </a:p>
          <a:p>
            <a:pPr lvl="1"/>
            <a:r>
              <a:rPr lang="en-US" dirty="0"/>
              <a:t>Aching</a:t>
            </a:r>
          </a:p>
          <a:p>
            <a:pPr lvl="1"/>
            <a:r>
              <a:rPr lang="en-US" dirty="0"/>
              <a:t>Often in upper abdomen or LUQ</a:t>
            </a:r>
          </a:p>
          <a:p>
            <a:pPr lvl="1"/>
            <a:r>
              <a:rPr lang="en-US" dirty="0"/>
              <a:t>Radiates to back</a:t>
            </a:r>
          </a:p>
          <a:p>
            <a:pPr lvl="1"/>
            <a:r>
              <a:rPr lang="en-US" dirty="0"/>
              <a:t>Related to eating and at night</a:t>
            </a:r>
          </a:p>
          <a:p>
            <a:pPr lvl="1"/>
            <a:r>
              <a:rPr lang="en-US" dirty="0"/>
              <a:t>Extreme, unrelenting pain is related to </a:t>
            </a:r>
            <a:r>
              <a:rPr lang="en-US" dirty="0" err="1"/>
              <a:t>mets</a:t>
            </a:r>
            <a:r>
              <a:rPr lang="en-US" dirty="0"/>
              <a:t> of cancer to retroperitoneal tissues and nerve plexuses</a:t>
            </a:r>
          </a:p>
          <a:p>
            <a:r>
              <a:rPr lang="en-US" dirty="0"/>
              <a:t>Anorexia</a:t>
            </a:r>
          </a:p>
          <a:p>
            <a:r>
              <a:rPr lang="en-US" dirty="0"/>
              <a:t>Rapid, progressive weight loss</a:t>
            </a:r>
          </a:p>
          <a:p>
            <a:pPr lvl="1"/>
            <a:r>
              <a:rPr lang="en-US" dirty="0"/>
              <a:t>Poor digestion and absorption</a:t>
            </a:r>
          </a:p>
          <a:p>
            <a:r>
              <a:rPr lang="en-US" dirty="0"/>
              <a:t>Nausea</a:t>
            </a:r>
          </a:p>
          <a:p>
            <a:r>
              <a:rPr lang="en-US" dirty="0"/>
              <a:t>Jaundice</a:t>
            </a:r>
          </a:p>
          <a:p>
            <a:pPr lvl="1"/>
            <a:r>
              <a:rPr lang="en-US" dirty="0"/>
              <a:t>Pruritus may occur</a:t>
            </a:r>
          </a:p>
        </p:txBody>
      </p:sp>
    </p:spTree>
    <p:extLst>
      <p:ext uri="{BB962C8B-B14F-4D97-AF65-F5344CB8AC3E}">
        <p14:creationId xmlns:p14="http://schemas.microsoft.com/office/powerpoint/2010/main" val="37426239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Abdominal U/S</a:t>
            </a:r>
          </a:p>
          <a:p>
            <a:r>
              <a:rPr lang="en-US" dirty="0" smtClean="0"/>
              <a:t>Endoscopic U/S</a:t>
            </a:r>
          </a:p>
          <a:p>
            <a:r>
              <a:rPr lang="en-US" dirty="0" smtClean="0"/>
              <a:t>CT scan</a:t>
            </a:r>
          </a:p>
          <a:p>
            <a:r>
              <a:rPr lang="en-US" dirty="0" smtClean="0"/>
              <a:t>ERCP</a:t>
            </a:r>
          </a:p>
          <a:p>
            <a:r>
              <a:rPr lang="en-US" dirty="0" smtClean="0"/>
              <a:t>PET Scan or MRI</a:t>
            </a:r>
          </a:p>
          <a:p>
            <a:r>
              <a:rPr lang="en-US" dirty="0" smtClean="0"/>
              <a:t>MRCP</a:t>
            </a:r>
          </a:p>
          <a:p>
            <a:r>
              <a:rPr lang="en-US" dirty="0" smtClean="0"/>
              <a:t>Tumor Markers</a:t>
            </a:r>
          </a:p>
        </p:txBody>
      </p:sp>
    </p:spTree>
    <p:extLst>
      <p:ext uri="{BB962C8B-B14F-4D97-AF65-F5344CB8AC3E}">
        <p14:creationId xmlns:p14="http://schemas.microsoft.com/office/powerpoint/2010/main" val="9035498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Use of </a:t>
            </a:r>
            <a:r>
              <a:rPr lang="en-US" dirty="0" err="1" smtClean="0"/>
              <a:t>neoadjuvant</a:t>
            </a:r>
            <a:r>
              <a:rPr lang="en-US" dirty="0" smtClean="0"/>
              <a:t> chemotherapy</a:t>
            </a:r>
          </a:p>
          <a:p>
            <a:r>
              <a:rPr lang="en-US" dirty="0" smtClean="0"/>
              <a:t>Type of surgery depends on size and location of tumor</a:t>
            </a:r>
            <a:endParaRPr lang="en-US" dirty="0"/>
          </a:p>
          <a:p>
            <a:r>
              <a:rPr lang="en-US" dirty="0" smtClean="0"/>
              <a:t>Tumor in pancreatic head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Tumors in pancreatic body and/or tail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May have total </a:t>
            </a:r>
            <a:r>
              <a:rPr lang="en-US" dirty="0" err="1" smtClean="0"/>
              <a:t>pancreatectomy</a:t>
            </a:r>
            <a:r>
              <a:rPr lang="en-US" dirty="0" smtClean="0"/>
              <a:t> done</a:t>
            </a:r>
          </a:p>
          <a:p>
            <a:r>
              <a:rPr lang="en-US" dirty="0" smtClean="0"/>
              <a:t>If tumor cannot be removed- can have surgery for palliative measures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Radiation Therapy</a:t>
            </a:r>
          </a:p>
          <a:p>
            <a:r>
              <a:rPr lang="en-US" dirty="0" smtClean="0"/>
              <a:t>Chemotherapy</a:t>
            </a:r>
          </a:p>
        </p:txBody>
      </p:sp>
    </p:spTree>
    <p:extLst>
      <p:ext uri="{BB962C8B-B14F-4D97-AF65-F5344CB8AC3E}">
        <p14:creationId xmlns:p14="http://schemas.microsoft.com/office/powerpoint/2010/main" val="5823223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Nursing care is the same as those with pancreatitis</a:t>
            </a:r>
          </a:p>
          <a:p>
            <a:r>
              <a:rPr lang="en-US" dirty="0" smtClean="0"/>
              <a:t>Provide symptomatic and supportive care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Adequate nutrition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Prognosis is poor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8055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Pancreatitis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Acute inflammation of the pancreas</a:t>
            </a:r>
          </a:p>
          <a:p>
            <a:r>
              <a:rPr lang="en-US" dirty="0" smtClean="0"/>
              <a:t>Spillage of pancreatic enzymes into surrounding pancreatic tissue causes auto-digestion and severe pain</a:t>
            </a:r>
          </a:p>
          <a:p>
            <a:r>
              <a:rPr lang="en-US" dirty="0" smtClean="0"/>
              <a:t>Inflammation degree varies from mild edema to severe hemorrhagic necrosis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014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/>
              <a:t> </a:t>
            </a:r>
            <a:endParaRPr lang="en-US" dirty="0" smtClean="0"/>
          </a:p>
          <a:p>
            <a:r>
              <a:rPr lang="en-US" dirty="0"/>
              <a:t>Other less common causes:</a:t>
            </a:r>
          </a:p>
          <a:p>
            <a:pPr lvl="1"/>
            <a:r>
              <a:rPr lang="en-US" dirty="0"/>
              <a:t>Drug reactions</a:t>
            </a:r>
          </a:p>
          <a:p>
            <a:pPr lvl="1"/>
            <a:r>
              <a:rPr lang="en-US" dirty="0"/>
              <a:t>Pancreatic cancer</a:t>
            </a:r>
          </a:p>
          <a:p>
            <a:pPr lvl="1"/>
            <a:r>
              <a:rPr lang="en-US" dirty="0" err="1"/>
              <a:t>Hypertryglyceridemia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16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Pathophysiology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Caused by </a:t>
            </a:r>
            <a:endParaRPr lang="en-US" dirty="0" smtClean="0"/>
          </a:p>
          <a:p>
            <a:pPr lvl="1"/>
            <a:r>
              <a:rPr lang="en-US" dirty="0" smtClean="0"/>
              <a:t>Injury </a:t>
            </a:r>
            <a:r>
              <a:rPr lang="en-US" dirty="0"/>
              <a:t>to pancreatic cells</a:t>
            </a:r>
          </a:p>
          <a:p>
            <a:pPr lvl="1"/>
            <a:r>
              <a:rPr lang="en-US" dirty="0"/>
              <a:t>Activation of pancreatic enzymes</a:t>
            </a:r>
          </a:p>
          <a:p>
            <a:r>
              <a:rPr lang="en-US" dirty="0" smtClean="0"/>
              <a:t> </a:t>
            </a:r>
            <a:endParaRPr lang="en-US" dirty="0"/>
          </a:p>
          <a:p>
            <a:r>
              <a:rPr lang="en-US" dirty="0"/>
              <a:t>Alcohol use is another common cause</a:t>
            </a:r>
          </a:p>
          <a:p>
            <a:pPr lvl="1"/>
            <a:r>
              <a:rPr lang="en-US" dirty="0"/>
              <a:t>Exact mechanism unknown</a:t>
            </a:r>
          </a:p>
          <a:p>
            <a:pPr lvl="1"/>
            <a:r>
              <a:rPr lang="en-US" dirty="0"/>
              <a:t>Alcohol may increase production of pancreatic </a:t>
            </a:r>
            <a:r>
              <a:rPr lang="en-US" dirty="0" smtClean="0"/>
              <a:t>enzymes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652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Figure 43-11, Pathogenic process of acute pancreatitis. Flow chart showing the Pathogenic process o f acute pancreatitis including etiologic factors, activation of pancreatic enzymes, injury to pancreatic cells and autodigestive effects of pancreatic enzymes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055" y="1825625"/>
            <a:ext cx="8347890" cy="4351338"/>
          </a:xfrm>
        </p:spPr>
      </p:pic>
    </p:spTree>
    <p:extLst>
      <p:ext uri="{BB962C8B-B14F-4D97-AF65-F5344CB8AC3E}">
        <p14:creationId xmlns:p14="http://schemas.microsoft.com/office/powerpoint/2010/main" val="3443160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Pathophysiology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Mild pancreatitis:	</a:t>
            </a:r>
          </a:p>
          <a:p>
            <a:pPr lvl="1"/>
            <a:r>
              <a:rPr lang="en-US" dirty="0" smtClean="0"/>
              <a:t>Edematous or interstitial</a:t>
            </a:r>
          </a:p>
          <a:p>
            <a:r>
              <a:rPr lang="en-US" dirty="0" smtClean="0"/>
              <a:t>Severe pancreatitis:</a:t>
            </a:r>
          </a:p>
          <a:p>
            <a:pPr lvl="1"/>
            <a:r>
              <a:rPr lang="en-US" dirty="0" smtClean="0"/>
              <a:t>Necrotizing</a:t>
            </a:r>
          </a:p>
          <a:p>
            <a:pPr lvl="1"/>
            <a:r>
              <a:rPr lang="en-US" dirty="0" smtClean="0"/>
              <a:t>Endocrine and exocrine dysfunction</a:t>
            </a:r>
          </a:p>
          <a:p>
            <a:pPr lvl="1"/>
            <a:r>
              <a:rPr lang="en-US" dirty="0" smtClean="0"/>
              <a:t>Necrosis, organ failure, sepsis</a:t>
            </a:r>
          </a:p>
          <a:p>
            <a:pPr lvl="1"/>
            <a:r>
              <a:rPr lang="en-US" dirty="0" smtClean="0"/>
              <a:t>Overall fatality rate 5%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41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1221</Words>
  <Application>Microsoft Office PowerPoint</Application>
  <PresentationFormat>Widescreen</PresentationFormat>
  <Paragraphs>387</Paragraphs>
  <Slides>46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Calibri</vt:lpstr>
      <vt:lpstr>Calibri Light</vt:lpstr>
      <vt:lpstr>Office Theme</vt:lpstr>
      <vt:lpstr>Problems of the Pancreas</vt:lpstr>
      <vt:lpstr>Functions of the Pancreas</vt:lpstr>
      <vt:lpstr>Digestive Enzymes</vt:lpstr>
      <vt:lpstr>Acute Pancreatitis</vt:lpstr>
      <vt:lpstr>Acute Pancreatitis</vt:lpstr>
      <vt:lpstr>Etiology</vt:lpstr>
      <vt:lpstr>Pathophysiology</vt:lpstr>
      <vt:lpstr>PowerPoint Presentation</vt:lpstr>
      <vt:lpstr>Pathophysiology</vt:lpstr>
      <vt:lpstr>Signs and Symptoms</vt:lpstr>
      <vt:lpstr>Signs and Symptoms</vt:lpstr>
      <vt:lpstr>Complications</vt:lpstr>
      <vt:lpstr>Complications</vt:lpstr>
      <vt:lpstr>Complications</vt:lpstr>
      <vt:lpstr>Diagnostic Studies</vt:lpstr>
      <vt:lpstr>Diagnostic Studies</vt:lpstr>
      <vt:lpstr>Interprofessional Care</vt:lpstr>
      <vt:lpstr>Conservative Treatment</vt:lpstr>
      <vt:lpstr>Surgical Therapy</vt:lpstr>
      <vt:lpstr>Drug Therapy</vt:lpstr>
      <vt:lpstr>Nutritional Therapy</vt:lpstr>
      <vt:lpstr>Nursing Assessment</vt:lpstr>
      <vt:lpstr>Nursing Diagnoses</vt:lpstr>
      <vt:lpstr>Expected Outcomes or Goals</vt:lpstr>
      <vt:lpstr>Nursing Implementation</vt:lpstr>
      <vt:lpstr>Acute Care: Electrolyte Imbalances</vt:lpstr>
      <vt:lpstr>Acute Care</vt:lpstr>
      <vt:lpstr>Ambulatory Care</vt:lpstr>
      <vt:lpstr>Chronic Pancreatitis</vt:lpstr>
      <vt:lpstr>Chronic Pancreatitis</vt:lpstr>
      <vt:lpstr>Pathophysiology</vt:lpstr>
      <vt:lpstr>Clinical Manifestations</vt:lpstr>
      <vt:lpstr>Complications</vt:lpstr>
      <vt:lpstr>Diagnostics</vt:lpstr>
      <vt:lpstr>Conservative Treatment</vt:lpstr>
      <vt:lpstr>Surgical Treatment</vt:lpstr>
      <vt:lpstr>Nursing Diagnoses</vt:lpstr>
      <vt:lpstr>Expected Outcomes or Goals</vt:lpstr>
      <vt:lpstr>Nursing Implementation</vt:lpstr>
      <vt:lpstr>Pancreatic Cancer</vt:lpstr>
      <vt:lpstr>Pancreatic Cancer</vt:lpstr>
      <vt:lpstr>Etiology and Pathophysiology</vt:lpstr>
      <vt:lpstr>Signs and Symptoms</vt:lpstr>
      <vt:lpstr>Diagnostic Studies</vt:lpstr>
      <vt:lpstr>Treatment</vt:lpstr>
      <vt:lpstr>Nursing Management</vt:lpstr>
    </vt:vector>
  </TitlesOfParts>
  <Company>Beebe Healthcare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Problems of the Liver</dc:title>
  <dc:creator>LeGates, Danielle</dc:creator>
  <cp:lastModifiedBy>LeGates, Danielle</cp:lastModifiedBy>
  <cp:revision>29</cp:revision>
  <dcterms:created xsi:type="dcterms:W3CDTF">2021-02-05T05:11:05Z</dcterms:created>
  <dcterms:modified xsi:type="dcterms:W3CDTF">2021-05-25T14:21:20Z</dcterms:modified>
</cp:coreProperties>
</file>