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7"/>
  </p:notesMasterIdLst>
  <p:sldIdLst>
    <p:sldId id="256" r:id="rId2"/>
    <p:sldId id="320" r:id="rId3"/>
    <p:sldId id="321" r:id="rId4"/>
    <p:sldId id="278" r:id="rId5"/>
    <p:sldId id="279" r:id="rId6"/>
    <p:sldId id="280" r:id="rId7"/>
    <p:sldId id="257" r:id="rId8"/>
    <p:sldId id="258" r:id="rId9"/>
    <p:sldId id="264" r:id="rId10"/>
    <p:sldId id="259" r:id="rId11"/>
    <p:sldId id="260" r:id="rId12"/>
    <p:sldId id="261" r:id="rId13"/>
    <p:sldId id="262" r:id="rId14"/>
    <p:sldId id="263" r:id="rId15"/>
    <p:sldId id="269" r:id="rId16"/>
    <p:sldId id="265" r:id="rId17"/>
    <p:sldId id="266" r:id="rId18"/>
    <p:sldId id="267" r:id="rId19"/>
    <p:sldId id="268" r:id="rId20"/>
    <p:sldId id="270" r:id="rId21"/>
    <p:sldId id="271" r:id="rId22"/>
    <p:sldId id="272" r:id="rId23"/>
    <p:sldId id="273" r:id="rId24"/>
    <p:sldId id="276" r:id="rId25"/>
    <p:sldId id="277" r:id="rId26"/>
    <p:sldId id="274" r:id="rId27"/>
    <p:sldId id="275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5" r:id="rId41"/>
    <p:sldId id="294" r:id="rId42"/>
    <p:sldId id="296" r:id="rId43"/>
    <p:sldId id="297" r:id="rId44"/>
    <p:sldId id="298" r:id="rId45"/>
    <p:sldId id="299" r:id="rId46"/>
    <p:sldId id="301" r:id="rId47"/>
    <p:sldId id="302" r:id="rId48"/>
    <p:sldId id="300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8317" autoAdjust="0"/>
  </p:normalViewPr>
  <p:slideViewPr>
    <p:cSldViewPr snapToGrid="0">
      <p:cViewPr varScale="1">
        <p:scale>
          <a:sx n="50" d="100"/>
          <a:sy n="50" d="100"/>
        </p:scale>
        <p:origin x="1200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343B1E-F971-4582-9638-569BAA8D3167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C3C07C-6545-4FE0-A50B-ED75BFF9B7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9670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C3C07C-6545-4FE0-A50B-ED75BFF9B79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5449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C3C07C-6545-4FE0-A50B-ED75BFF9B79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8873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C3C07C-6545-4FE0-A50B-ED75BFF9B79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3907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C3C07C-6545-4FE0-A50B-ED75BFF9B79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1534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C3C07C-6545-4FE0-A50B-ED75BFF9B79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3436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C3C07C-6545-4FE0-A50B-ED75BFF9B79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442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C3C07C-6545-4FE0-A50B-ED75BFF9B79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5331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C3C07C-6545-4FE0-A50B-ED75BFF9B79A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2581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C3C07C-6545-4FE0-A50B-ED75BFF9B79A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37280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C3C07C-6545-4FE0-A50B-ED75BFF9B79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9657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C3C07C-6545-4FE0-A50B-ED75BFF9B79A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4805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C3C07C-6545-4FE0-A50B-ED75BFF9B79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497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C3C07C-6545-4FE0-A50B-ED75BFF9B79A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5427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C3C07C-6545-4FE0-A50B-ED75BFF9B79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49575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C3C07C-6545-4FE0-A50B-ED75BFF9B79A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765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C3C07C-6545-4FE0-A50B-ED75BFF9B79A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0496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C3C07C-6545-4FE0-A50B-ED75BFF9B79A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67121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C3C07C-6545-4FE0-A50B-ED75BFF9B79A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99322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C3C07C-6545-4FE0-A50B-ED75BFF9B79A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70061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C3C07C-6545-4FE0-A50B-ED75BFF9B79A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32930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C3C07C-6545-4FE0-A50B-ED75BFF9B79A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20438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C3C07C-6545-4FE0-A50B-ED75BFF9B79A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6235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C3C07C-6545-4FE0-A50B-ED75BFF9B79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7790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C3C07C-6545-4FE0-A50B-ED75BFF9B79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7236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C3C07C-6545-4FE0-A50B-ED75BFF9B79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2081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C3C07C-6545-4FE0-A50B-ED75BFF9B79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3569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C3C07C-6545-4FE0-A50B-ED75BFF9B79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4058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C3C07C-6545-4FE0-A50B-ED75BFF9B79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5594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C3C07C-6545-4FE0-A50B-ED75BFF9B79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93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8A0B7-6A27-4E67-A13A-E758C5AD829F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01C81-9545-4491-A5E4-EF31E2132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395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8A0B7-6A27-4E67-A13A-E758C5AD829F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01C81-9545-4491-A5E4-EF31E2132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692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8A0B7-6A27-4E67-A13A-E758C5AD829F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01C81-9545-4491-A5E4-EF31E2132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488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8A0B7-6A27-4E67-A13A-E758C5AD829F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01C81-9545-4491-A5E4-EF31E2132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712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8A0B7-6A27-4E67-A13A-E758C5AD829F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01C81-9545-4491-A5E4-EF31E2132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960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8A0B7-6A27-4E67-A13A-E758C5AD829F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01C81-9545-4491-A5E4-EF31E2132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747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8A0B7-6A27-4E67-A13A-E758C5AD829F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01C81-9545-4491-A5E4-EF31E2132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736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8A0B7-6A27-4E67-A13A-E758C5AD829F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01C81-9545-4491-A5E4-EF31E2132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4819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8A0B7-6A27-4E67-A13A-E758C5AD829F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01C81-9545-4491-A5E4-EF31E2132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4896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8A0B7-6A27-4E67-A13A-E758C5AD829F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01C81-9545-4491-A5E4-EF31E2132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1813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8A0B7-6A27-4E67-A13A-E758C5AD829F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01C81-9545-4491-A5E4-EF31E2132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676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88A0B7-6A27-4E67-A13A-E758C5AD829F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C01C81-9545-4491-A5E4-EF31E2132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773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Problems of the Liver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47083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838200" y="155805"/>
            <a:ext cx="10515600" cy="890798"/>
          </a:xfrm>
        </p:spPr>
        <p:txBody>
          <a:bodyPr/>
          <a:lstStyle/>
          <a:p>
            <a:pPr algn="ctr"/>
            <a:r>
              <a:rPr lang="en-US" dirty="0" smtClean="0"/>
              <a:t>Hepatitis A Virus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838200" y="1366093"/>
            <a:ext cx="10515600" cy="5385136"/>
          </a:xfrm>
        </p:spPr>
        <p:txBody>
          <a:bodyPr numCol="2">
            <a:noAutofit/>
          </a:bodyPr>
          <a:lstStyle/>
          <a:p>
            <a:r>
              <a:rPr lang="en-US" sz="2400" dirty="0" smtClean="0"/>
              <a:t>Self limiting</a:t>
            </a:r>
          </a:p>
          <a:p>
            <a:r>
              <a:rPr lang="en-US" sz="2400" dirty="0" smtClean="0"/>
              <a:t>Mild flu-like illness and jaundice</a:t>
            </a:r>
          </a:p>
          <a:p>
            <a:r>
              <a:rPr lang="en-US" sz="2400" dirty="0" smtClean="0"/>
              <a:t>Can cause acute liver failure</a:t>
            </a:r>
          </a:p>
          <a:p>
            <a:r>
              <a:rPr lang="en-US" sz="2400" dirty="0" smtClean="0"/>
              <a:t> Route of Transmission ___________</a:t>
            </a:r>
          </a:p>
          <a:p>
            <a:pPr lvl="1"/>
            <a:r>
              <a:rPr lang="en-US" sz="2000" dirty="0" smtClean="0"/>
              <a:t>Contaminated food, milk, water, shellfish</a:t>
            </a:r>
          </a:p>
          <a:p>
            <a:pPr lvl="1"/>
            <a:r>
              <a:rPr lang="en-US" sz="2000" dirty="0" smtClean="0"/>
              <a:t> </a:t>
            </a:r>
          </a:p>
          <a:p>
            <a:pPr lvl="1"/>
            <a:r>
              <a:rPr lang="en-US" sz="2000" dirty="0" smtClean="0"/>
              <a:t>Persons with subclinical infections</a:t>
            </a:r>
          </a:p>
          <a:p>
            <a:pPr lvl="1"/>
            <a:r>
              <a:rPr lang="en-US" sz="2000" dirty="0" smtClean="0"/>
              <a:t> </a:t>
            </a:r>
          </a:p>
          <a:p>
            <a:pPr lvl="1"/>
            <a:r>
              <a:rPr lang="en-US" sz="2000" dirty="0" smtClean="0"/>
              <a:t> </a:t>
            </a:r>
          </a:p>
          <a:p>
            <a:pPr lvl="1"/>
            <a:r>
              <a:rPr lang="en-US" sz="2000" dirty="0" smtClean="0"/>
              <a:t> </a:t>
            </a:r>
          </a:p>
          <a:p>
            <a:r>
              <a:rPr lang="en-US" sz="2400" dirty="0" smtClean="0"/>
              <a:t>Infectious 2 weeks prior to symptoms until 2 weeks after symptoms</a:t>
            </a:r>
          </a:p>
          <a:p>
            <a:pPr lvl="1"/>
            <a:r>
              <a:rPr lang="en-US" sz="2000" dirty="0" smtClean="0"/>
              <a:t>Present briefly in blood (about 3 weeks)</a:t>
            </a:r>
          </a:p>
          <a:p>
            <a:pPr lvl="1"/>
            <a:r>
              <a:rPr lang="en-US" sz="2000" dirty="0" smtClean="0"/>
              <a:t>Can last months in feces</a:t>
            </a:r>
          </a:p>
          <a:p>
            <a:r>
              <a:rPr lang="en-US" sz="2400" dirty="0" smtClean="0"/>
              <a:t>______________ detectable during acute phase</a:t>
            </a:r>
          </a:p>
          <a:p>
            <a:r>
              <a:rPr lang="en-US" sz="2400" dirty="0" smtClean="0"/>
              <a:t>______________ indicates past infection</a:t>
            </a:r>
          </a:p>
          <a:p>
            <a:pPr lvl="1"/>
            <a:r>
              <a:rPr lang="en-US" sz="2000" dirty="0" smtClean="0"/>
              <a:t>Provides lifelong immunity</a:t>
            </a:r>
          </a:p>
          <a:p>
            <a:r>
              <a:rPr lang="en-US" sz="2400" dirty="0" smtClean="0"/>
              <a:t>Prevention:</a:t>
            </a:r>
          </a:p>
          <a:p>
            <a:pPr lvl="1"/>
            <a:r>
              <a:rPr lang="en-US" sz="2000" dirty="0"/>
              <a:t> </a:t>
            </a:r>
            <a:endParaRPr lang="en-US" sz="2000" dirty="0" smtClean="0"/>
          </a:p>
          <a:p>
            <a:pPr lvl="1"/>
            <a:r>
              <a:rPr lang="en-US" sz="2000" dirty="0"/>
              <a:t> 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7179622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55805"/>
            <a:ext cx="10515600" cy="923848"/>
          </a:xfrm>
        </p:spPr>
        <p:txBody>
          <a:bodyPr/>
          <a:lstStyle/>
          <a:p>
            <a:pPr algn="ctr"/>
            <a:r>
              <a:rPr lang="en-US" dirty="0" smtClean="0"/>
              <a:t>Hepatitis B Virus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8473" y="1454227"/>
            <a:ext cx="11666862" cy="5233011"/>
          </a:xfrm>
        </p:spPr>
        <p:txBody>
          <a:bodyPr numCol="2">
            <a:noAutofit/>
          </a:bodyPr>
          <a:lstStyle/>
          <a:p>
            <a:r>
              <a:rPr lang="en-US" sz="2000" dirty="0" smtClean="0"/>
              <a:t>If contracted as an adult- usually completely resolves without complications</a:t>
            </a:r>
          </a:p>
          <a:p>
            <a:r>
              <a:rPr lang="en-US" sz="2000" dirty="0" smtClean="0"/>
              <a:t>If contracted during childhood- 25% die of chronic liver disease or liver ca</a:t>
            </a:r>
          </a:p>
          <a:p>
            <a:r>
              <a:rPr lang="en-US" sz="2000" dirty="0" smtClean="0"/>
              <a:t>Can cause acute or chronic hepatitis</a:t>
            </a:r>
          </a:p>
          <a:p>
            <a:r>
              <a:rPr lang="en-US" sz="2000" dirty="0" smtClean="0"/>
              <a:t>Route of transmission: </a:t>
            </a:r>
            <a:r>
              <a:rPr lang="en-US" sz="2000" dirty="0" smtClean="0"/>
              <a:t>_________________</a:t>
            </a:r>
            <a:endParaRPr lang="en-US" sz="2000" dirty="0" smtClean="0"/>
          </a:p>
          <a:p>
            <a:pPr lvl="1"/>
            <a:r>
              <a:rPr lang="en-US" sz="1800" dirty="0" smtClean="0"/>
              <a:t>Contaminated needles, syringes, blood products</a:t>
            </a:r>
            <a:endParaRPr lang="en-US" sz="1800" dirty="0" smtClean="0"/>
          </a:p>
          <a:p>
            <a:pPr lvl="1"/>
            <a:r>
              <a:rPr lang="en-US" sz="1800" dirty="0" smtClean="0"/>
              <a:t>HBV-infected mothers</a:t>
            </a:r>
            <a:endParaRPr lang="en-US" sz="1800" dirty="0" smtClean="0"/>
          </a:p>
          <a:p>
            <a:pPr lvl="1"/>
            <a:r>
              <a:rPr lang="en-US" sz="1800" dirty="0" smtClean="0"/>
              <a:t>Sexual activity with infected partners</a:t>
            </a:r>
            <a:endParaRPr lang="en-US" sz="1800" dirty="0" smtClean="0"/>
          </a:p>
          <a:p>
            <a:pPr lvl="1"/>
            <a:r>
              <a:rPr lang="en-US" sz="1800" dirty="0" smtClean="0"/>
              <a:t>Tattoos or piercings with contaminated needles</a:t>
            </a:r>
            <a:endParaRPr lang="en-US" sz="2000" dirty="0" smtClean="0"/>
          </a:p>
          <a:p>
            <a:r>
              <a:rPr lang="en-US" sz="2000" dirty="0" smtClean="0"/>
              <a:t>Infectious before and after symptoms appear, infectious for months, carriers continue to be infectious for </a:t>
            </a:r>
            <a:r>
              <a:rPr lang="en-US" sz="2000" dirty="0" smtClean="0"/>
              <a:t>life</a:t>
            </a:r>
            <a:endParaRPr lang="en-US" sz="2000" dirty="0" smtClean="0"/>
          </a:p>
          <a:p>
            <a:endParaRPr lang="en-US" sz="2000" dirty="0" smtClean="0"/>
          </a:p>
          <a:p>
            <a:endParaRPr lang="en-US" sz="2000" dirty="0"/>
          </a:p>
          <a:p>
            <a:r>
              <a:rPr lang="en-US" sz="2000" dirty="0" smtClean="0"/>
              <a:t>Has </a:t>
            </a:r>
            <a:r>
              <a:rPr lang="en-US" sz="2000" dirty="0" smtClean="0"/>
              <a:t>been detected in almost every body fluid</a:t>
            </a:r>
          </a:p>
          <a:p>
            <a:r>
              <a:rPr lang="en-US" sz="2000" dirty="0" smtClean="0"/>
              <a:t>Diagnosis: Hepatitis B surface antigen, hepatitis B antibody, hepatitis B core antibody</a:t>
            </a:r>
          </a:p>
          <a:p>
            <a:r>
              <a:rPr lang="en-US" sz="2000" dirty="0" smtClean="0"/>
              <a:t>Prevention:</a:t>
            </a:r>
          </a:p>
          <a:p>
            <a:pPr lvl="1"/>
            <a:r>
              <a:rPr lang="en-US" sz="1800" dirty="0" smtClean="0"/>
              <a:t>Screening of high risk patients</a:t>
            </a:r>
          </a:p>
          <a:p>
            <a:pPr lvl="1"/>
            <a:r>
              <a:rPr lang="en-US" sz="1800" dirty="0"/>
              <a:t> </a:t>
            </a:r>
            <a:r>
              <a:rPr lang="en-US" sz="1800" dirty="0" smtClean="0"/>
              <a:t>HBV Vaccine</a:t>
            </a:r>
            <a:endParaRPr lang="en-US" sz="1800" dirty="0" smtClean="0"/>
          </a:p>
          <a:p>
            <a:pPr lvl="2"/>
            <a:r>
              <a:rPr lang="en-US" sz="1800" dirty="0" smtClean="0"/>
              <a:t>Has significantly reduced incidence</a:t>
            </a:r>
            <a:endParaRPr lang="en-US" sz="1800" dirty="0"/>
          </a:p>
          <a:p>
            <a:pPr lvl="2"/>
            <a:r>
              <a:rPr lang="en-US" sz="1800" dirty="0" smtClean="0"/>
              <a:t>3-part series given in childhood</a:t>
            </a:r>
            <a:endParaRPr lang="en-US" sz="1800" dirty="0" smtClean="0"/>
          </a:p>
          <a:p>
            <a:pPr lvl="2"/>
            <a:r>
              <a:rPr lang="en-US" sz="1800" dirty="0" smtClean="0"/>
              <a:t>May need booster as adult</a:t>
            </a:r>
            <a:endParaRPr lang="en-US" sz="1800" dirty="0" smtClean="0"/>
          </a:p>
          <a:p>
            <a:pPr lvl="1"/>
            <a:r>
              <a:rPr lang="en-US" sz="1800" dirty="0"/>
              <a:t> </a:t>
            </a:r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20374831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11739"/>
            <a:ext cx="10515600" cy="813680"/>
          </a:xfrm>
        </p:spPr>
        <p:txBody>
          <a:bodyPr/>
          <a:lstStyle/>
          <a:p>
            <a:pPr algn="ctr"/>
            <a:r>
              <a:rPr lang="en-US" dirty="0" smtClean="0"/>
              <a:t>Hepatitis C Virus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68636"/>
            <a:ext cx="10515600" cy="5108327"/>
          </a:xfrm>
        </p:spPr>
        <p:txBody>
          <a:bodyPr numCol="2">
            <a:normAutofit/>
          </a:bodyPr>
          <a:lstStyle/>
          <a:p>
            <a:r>
              <a:rPr lang="en-US" dirty="0" smtClean="0"/>
              <a:t>Acute or Chronic illness</a:t>
            </a:r>
          </a:p>
          <a:p>
            <a:r>
              <a:rPr lang="en-US" dirty="0" smtClean="0"/>
              <a:t>Acute can be mild in presentation</a:t>
            </a:r>
          </a:p>
          <a:p>
            <a:r>
              <a:rPr lang="en-US" dirty="0" smtClean="0"/>
              <a:t>Route of Transmission: </a:t>
            </a:r>
            <a:r>
              <a:rPr lang="en-US" dirty="0" smtClean="0"/>
              <a:t>_______</a:t>
            </a:r>
            <a:endParaRPr lang="en-US" dirty="0" smtClean="0"/>
          </a:p>
          <a:p>
            <a:pPr lvl="1"/>
            <a:r>
              <a:rPr lang="en-US" sz="2000" dirty="0" smtClean="0"/>
              <a:t>Blood and blood products</a:t>
            </a:r>
            <a:endParaRPr lang="en-US" sz="2000" dirty="0" smtClean="0"/>
          </a:p>
          <a:p>
            <a:pPr lvl="1"/>
            <a:r>
              <a:rPr lang="en-US" sz="2000" dirty="0" smtClean="0"/>
              <a:t>Needles and syringes</a:t>
            </a:r>
            <a:endParaRPr lang="en-US" sz="2000" dirty="0" smtClean="0"/>
          </a:p>
          <a:p>
            <a:pPr lvl="1"/>
            <a:r>
              <a:rPr lang="en-US" sz="2000" dirty="0" smtClean="0"/>
              <a:t>Sexual activity with infected partners</a:t>
            </a:r>
            <a:endParaRPr lang="en-US" sz="2000" dirty="0" smtClean="0"/>
          </a:p>
          <a:p>
            <a:r>
              <a:rPr lang="en-US" dirty="0" smtClean="0"/>
              <a:t>Infectious 1-2 weeks before symptoms appear, continues during clinical course, 75-85% develop hepatitis C and remain infectious</a:t>
            </a:r>
          </a:p>
          <a:p>
            <a:endParaRPr lang="en-US" dirty="0" smtClean="0"/>
          </a:p>
          <a:p>
            <a:r>
              <a:rPr lang="en-US" dirty="0" smtClean="0"/>
              <a:t>Leads </a:t>
            </a:r>
            <a:r>
              <a:rPr lang="en-US" dirty="0" smtClean="0"/>
              <a:t>to cirrhosis, liver failure and possibly liver cancer</a:t>
            </a:r>
          </a:p>
          <a:p>
            <a:r>
              <a:rPr lang="en-US" dirty="0" smtClean="0"/>
              <a:t>Many people have had HCV for 15-20 years before liver damage shows</a:t>
            </a:r>
          </a:p>
          <a:p>
            <a:r>
              <a:rPr lang="en-US" dirty="0" smtClean="0"/>
              <a:t>Diagnosis: Positive antibody test for HCV</a:t>
            </a:r>
          </a:p>
          <a:p>
            <a:pPr lvl="1"/>
            <a:r>
              <a:rPr lang="en-US" dirty="0" smtClean="0"/>
              <a:t>Will also look at viral load</a:t>
            </a:r>
          </a:p>
          <a:p>
            <a:r>
              <a:rPr lang="en-US" dirty="0" smtClean="0"/>
              <a:t>Prevention:</a:t>
            </a:r>
          </a:p>
          <a:p>
            <a:pPr lvl="1"/>
            <a:r>
              <a:rPr lang="en-US" dirty="0" smtClean="0"/>
              <a:t> </a:t>
            </a:r>
            <a:endParaRPr lang="en-US" dirty="0"/>
          </a:p>
          <a:p>
            <a:r>
              <a:rPr lang="en-US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987737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Hepatitis D Virus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Uncommon in US</a:t>
            </a:r>
          </a:p>
          <a:p>
            <a:r>
              <a:rPr lang="en-US" dirty="0" smtClean="0"/>
              <a:t> </a:t>
            </a:r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If vaccinated against _____ cannot get Hepatitis D Virus</a:t>
            </a:r>
            <a:endParaRPr lang="en-US" dirty="0" smtClean="0"/>
          </a:p>
          <a:p>
            <a:r>
              <a:rPr lang="en-US" dirty="0" smtClean="0"/>
              <a:t>Blood is infectious at all stages of HDV infection</a:t>
            </a:r>
          </a:p>
          <a:p>
            <a:r>
              <a:rPr lang="en-US" dirty="0" smtClean="0"/>
              <a:t>Route of Transmission:</a:t>
            </a:r>
          </a:p>
          <a:p>
            <a:r>
              <a:rPr lang="en-US" dirty="0" smtClean="0"/>
              <a:t>S/</a:t>
            </a:r>
            <a:r>
              <a:rPr lang="en-US" dirty="0" err="1" smtClean="0"/>
              <a:t>Sx</a:t>
            </a:r>
            <a:r>
              <a:rPr lang="en-US" dirty="0" smtClean="0"/>
              <a:t> :</a:t>
            </a:r>
          </a:p>
          <a:p>
            <a:r>
              <a:rPr lang="en-US" dirty="0" smtClean="0"/>
              <a:t>No vaccine for HDV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7242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Hepatitis E Virus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Route of Transmission</a:t>
            </a:r>
            <a:r>
              <a:rPr lang="en-US" dirty="0" smtClean="0"/>
              <a:t>: __________</a:t>
            </a:r>
            <a:endParaRPr lang="en-US" dirty="0" smtClean="0"/>
          </a:p>
          <a:p>
            <a:pPr lvl="1"/>
            <a:r>
              <a:rPr lang="en-US" dirty="0"/>
              <a:t> </a:t>
            </a:r>
            <a:endParaRPr lang="en-US" dirty="0" smtClean="0"/>
          </a:p>
          <a:p>
            <a:r>
              <a:rPr lang="en-US" dirty="0" smtClean="0"/>
              <a:t>Generally acute and self-resolving</a:t>
            </a:r>
          </a:p>
          <a:p>
            <a:pPr lvl="1"/>
            <a:r>
              <a:rPr lang="en-US" dirty="0" smtClean="0"/>
              <a:t>Chronicity in immunosuppressed patients</a:t>
            </a:r>
          </a:p>
          <a:p>
            <a:r>
              <a:rPr lang="en-US" dirty="0" smtClean="0"/>
              <a:t>Diagnosis: </a:t>
            </a:r>
            <a:r>
              <a:rPr lang="en-US" dirty="0" err="1" smtClean="0"/>
              <a:t>IgM</a:t>
            </a:r>
            <a:r>
              <a:rPr lang="en-US" dirty="0" smtClean="0"/>
              <a:t> antibody test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40085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Hepatitis diagnostics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Viral Hepatitis:</a:t>
            </a:r>
          </a:p>
          <a:p>
            <a:pPr lvl="1"/>
            <a:r>
              <a:rPr lang="en-US" dirty="0" smtClean="0"/>
              <a:t> </a:t>
            </a:r>
          </a:p>
          <a:p>
            <a:r>
              <a:rPr lang="en-US" dirty="0" smtClean="0"/>
              <a:t>Acute Hepatitis:</a:t>
            </a:r>
          </a:p>
          <a:p>
            <a:pPr lvl="1"/>
            <a:r>
              <a:rPr lang="en-US" dirty="0" smtClean="0"/>
              <a:t> </a:t>
            </a:r>
          </a:p>
          <a:p>
            <a:r>
              <a:rPr lang="en-US" dirty="0" smtClean="0"/>
              <a:t>Chronic hepatitis:</a:t>
            </a:r>
          </a:p>
          <a:p>
            <a:pPr lvl="1"/>
            <a:r>
              <a:rPr lang="en-US" dirty="0" smtClean="0"/>
              <a:t> </a:t>
            </a:r>
          </a:p>
          <a:p>
            <a:pPr lvl="2"/>
            <a:r>
              <a:rPr lang="en-US" dirty="0" smtClean="0"/>
              <a:t>Percutaneous or </a:t>
            </a:r>
            <a:r>
              <a:rPr lang="en-US" dirty="0" err="1" smtClean="0"/>
              <a:t>transjugular</a:t>
            </a:r>
            <a:endParaRPr lang="en-US" dirty="0" smtClean="0"/>
          </a:p>
          <a:p>
            <a:r>
              <a:rPr lang="en-US" dirty="0" smtClean="0"/>
              <a:t>If bleeding issues, may need non-invasive methods:</a:t>
            </a:r>
          </a:p>
          <a:p>
            <a:pPr lvl="1"/>
            <a:r>
              <a:rPr lang="en-US" dirty="0" smtClean="0"/>
              <a:t>Ultrasound </a:t>
            </a:r>
            <a:r>
              <a:rPr lang="en-US" dirty="0" err="1" smtClean="0"/>
              <a:t>elastography</a:t>
            </a:r>
            <a:endParaRPr lang="en-US" dirty="0" smtClean="0"/>
          </a:p>
          <a:p>
            <a:pPr lvl="2"/>
            <a:r>
              <a:rPr lang="en-US" dirty="0" smtClean="0"/>
              <a:t>Uses U/S transducer to determine degree of liver fibrosis</a:t>
            </a:r>
          </a:p>
          <a:p>
            <a:pPr lvl="1"/>
            <a:r>
              <a:rPr lang="en-US" dirty="0" err="1" smtClean="0"/>
              <a:t>FibroSure</a:t>
            </a:r>
            <a:endParaRPr lang="en-US" dirty="0" smtClean="0"/>
          </a:p>
          <a:p>
            <a:pPr lvl="2"/>
            <a:r>
              <a:rPr lang="en-US" dirty="0"/>
              <a:t>B</a:t>
            </a:r>
            <a:r>
              <a:rPr lang="en-US" dirty="0" smtClean="0"/>
              <a:t>iomarker that uses results of serum tests to assess extent of hepatic fibrosis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35443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Acute Hepatitis: S/</a:t>
            </a:r>
            <a:r>
              <a:rPr lang="en-US" dirty="0" err="1" smtClean="0"/>
              <a:t>Sx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>
            <a:normAutofit lnSpcReduction="10000"/>
          </a:bodyPr>
          <a:lstStyle/>
          <a:p>
            <a:r>
              <a:rPr lang="en-US" dirty="0" smtClean="0"/>
              <a:t> </a:t>
            </a:r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Decreased sense of taste and smell</a:t>
            </a:r>
          </a:p>
          <a:p>
            <a:r>
              <a:rPr lang="en-US" dirty="0" smtClean="0"/>
              <a:t>Diarrhea or constipation</a:t>
            </a:r>
          </a:p>
          <a:p>
            <a:r>
              <a:rPr lang="en-US" dirty="0" smtClean="0"/>
              <a:t>Fatigue, lethargy, malaise</a:t>
            </a:r>
          </a:p>
          <a:p>
            <a:r>
              <a:rPr lang="en-US" dirty="0" smtClean="0"/>
              <a:t>Flu-like symptoms</a:t>
            </a:r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Low-grade fever</a:t>
            </a:r>
          </a:p>
          <a:p>
            <a:r>
              <a:rPr lang="en-US" dirty="0" smtClean="0"/>
              <a:t>Lymphadenopathy</a:t>
            </a:r>
          </a:p>
          <a:p>
            <a:r>
              <a:rPr lang="en-US" dirty="0" err="1" smtClean="0"/>
              <a:t>Myalgias</a:t>
            </a:r>
            <a:r>
              <a:rPr lang="en-US" dirty="0" smtClean="0"/>
              <a:t> and/or </a:t>
            </a:r>
            <a:r>
              <a:rPr lang="en-US" dirty="0" err="1" smtClean="0"/>
              <a:t>arthralgias</a:t>
            </a:r>
            <a:endParaRPr lang="en-US" dirty="0" smtClean="0"/>
          </a:p>
          <a:p>
            <a:r>
              <a:rPr lang="en-US" dirty="0" smtClean="0"/>
              <a:t>N/V</a:t>
            </a:r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Weight loss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72563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Acute Hepatitis: Complications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Most </a:t>
            </a:r>
            <a:r>
              <a:rPr lang="en-US" dirty="0"/>
              <a:t>will recover completely, but some may have a relapse in the first 2-3 months after infection</a:t>
            </a:r>
          </a:p>
          <a:p>
            <a:r>
              <a:rPr lang="en-US" dirty="0"/>
              <a:t>Disappearance of jaundice does not mean patient has totally recovered</a:t>
            </a:r>
          </a:p>
          <a:p>
            <a:r>
              <a:rPr lang="en-US" dirty="0" smtClean="0"/>
              <a:t>Complications include:</a:t>
            </a:r>
          </a:p>
          <a:p>
            <a:pPr lvl="1"/>
            <a:r>
              <a:rPr lang="en-US" dirty="0" smtClean="0"/>
              <a:t>Chronic hepatitis</a:t>
            </a:r>
          </a:p>
          <a:p>
            <a:pPr lvl="1"/>
            <a:r>
              <a:rPr lang="en-US" dirty="0" smtClean="0"/>
              <a:t>Acute liver failure</a:t>
            </a:r>
          </a:p>
          <a:p>
            <a:pPr lvl="1"/>
            <a:r>
              <a:rPr lang="en-US" dirty="0" smtClean="0"/>
              <a:t>Cirrhosis of the liver</a:t>
            </a:r>
          </a:p>
          <a:p>
            <a:pPr lvl="1"/>
            <a:r>
              <a:rPr lang="en-US" dirty="0" smtClean="0"/>
              <a:t>Portal hypertension</a:t>
            </a:r>
          </a:p>
          <a:p>
            <a:pPr lvl="1"/>
            <a:r>
              <a:rPr lang="en-US" dirty="0" smtClean="0"/>
              <a:t>Liver cancer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3793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Chronic Hepatitis: S/</a:t>
            </a:r>
            <a:r>
              <a:rPr lang="en-US" dirty="0" err="1" smtClean="0"/>
              <a:t>Sx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 </a:t>
            </a:r>
          </a:p>
          <a:p>
            <a:r>
              <a:rPr lang="en-US" dirty="0" smtClean="0"/>
              <a:t>Ascites and lower extremity edema</a:t>
            </a:r>
          </a:p>
          <a:p>
            <a:r>
              <a:rPr lang="en-US" dirty="0" err="1" smtClean="0"/>
              <a:t>Asterixis</a:t>
            </a:r>
            <a:endParaRPr lang="en-US" dirty="0" smtClean="0"/>
          </a:p>
          <a:p>
            <a:r>
              <a:rPr lang="en-US" dirty="0" smtClean="0"/>
              <a:t>Bleeding abnormalities</a:t>
            </a:r>
          </a:p>
          <a:p>
            <a:r>
              <a:rPr lang="en-US" dirty="0" smtClean="0"/>
              <a:t>Fatigue, malaise</a:t>
            </a:r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Hepatomegaly</a:t>
            </a:r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 </a:t>
            </a:r>
          </a:p>
          <a:p>
            <a:r>
              <a:rPr lang="en-US" dirty="0" err="1" smtClean="0"/>
              <a:t>Myalgias</a:t>
            </a:r>
            <a:r>
              <a:rPr lang="en-US" dirty="0" smtClean="0"/>
              <a:t> and/or </a:t>
            </a:r>
            <a:r>
              <a:rPr lang="en-US" dirty="0" err="1" smtClean="0"/>
              <a:t>arthralgias</a:t>
            </a:r>
            <a:endParaRPr lang="en-US" dirty="0" smtClean="0"/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Spider </a:t>
            </a:r>
            <a:r>
              <a:rPr lang="en-US" dirty="0" err="1" smtClean="0"/>
              <a:t>angiomas</a:t>
            </a:r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1730328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1832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Acute Hepatitis: Treatment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32432722"/>
              </p:ext>
            </p:extLst>
          </p:nvPr>
        </p:nvGraphicFramePr>
        <p:xfrm>
          <a:off x="229518" y="1347395"/>
          <a:ext cx="11690732" cy="49900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2683"/>
                <a:gridCol w="2922683"/>
                <a:gridCol w="2922683"/>
                <a:gridCol w="2922683"/>
              </a:tblGrid>
              <a:tr h="332487"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Hepatitis A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Hepatitis B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Hepatitis C</a:t>
                      </a:r>
                      <a:endParaRPr lang="en-US" sz="1600" dirty="0"/>
                    </a:p>
                  </a:txBody>
                  <a:tcPr/>
                </a:tc>
              </a:tr>
              <a:tr h="182867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Acute Treatment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 smtClean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 smtClean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31775" lvl="2" indent="-231775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smtClean="0"/>
                        <a:t> </a:t>
                      </a:r>
                    </a:p>
                    <a:p>
                      <a:pPr marL="231775" lvl="2" indent="-231775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smtClean="0"/>
                        <a:t>Direct-Acting Antivirals (DAA)</a:t>
                      </a:r>
                    </a:p>
                    <a:p>
                      <a:pPr marL="231775" lvl="2" indent="-231775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smtClean="0"/>
                        <a:t>Supportive management of symptoms</a:t>
                      </a:r>
                    </a:p>
                  </a:txBody>
                  <a:tcPr/>
                </a:tc>
              </a:tr>
              <a:tr h="2826139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Chronic Treatment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smtClean="0"/>
                        <a:t> 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 smtClean="0"/>
                        <a:t> </a:t>
                      </a:r>
                    </a:p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 smtClean="0"/>
                        <a:t>Nucleoside and nucleotide analogs</a:t>
                      </a:r>
                    </a:p>
                    <a:p>
                      <a:pPr marL="742950" marR="0" lvl="2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 smtClean="0"/>
                        <a:t>Inhibit HBV DNA polymerase enzyme</a:t>
                      </a:r>
                    </a:p>
                    <a:p>
                      <a:pPr marL="742950" marR="0" lvl="2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 smtClean="0"/>
                        <a:t>Prevents viral</a:t>
                      </a:r>
                      <a:r>
                        <a:rPr lang="en-US" sz="1600" baseline="0" dirty="0" smtClean="0"/>
                        <a:t> replication</a:t>
                      </a:r>
                    </a:p>
                    <a:p>
                      <a:pPr marL="742950" marR="0" lvl="2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baseline="0" dirty="0" err="1" smtClean="0"/>
                        <a:t>Entecavir</a:t>
                      </a:r>
                      <a:r>
                        <a:rPr lang="en-US" sz="1600" baseline="0" dirty="0" smtClean="0"/>
                        <a:t>, </a:t>
                      </a:r>
                      <a:r>
                        <a:rPr lang="en-US" sz="1600" baseline="0" dirty="0" err="1" smtClean="0"/>
                        <a:t>Laminvudine</a:t>
                      </a:r>
                      <a:r>
                        <a:rPr lang="en-US" sz="1600" baseline="0" dirty="0" smtClean="0"/>
                        <a:t>, </a:t>
                      </a:r>
                      <a:r>
                        <a:rPr lang="en-US" sz="1600" baseline="0" dirty="0" err="1" smtClean="0"/>
                        <a:t>Telbivudine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31775" lvl="2" indent="-231775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smtClean="0"/>
                        <a:t> </a:t>
                      </a:r>
                    </a:p>
                    <a:p>
                      <a:pPr marL="231775" lvl="2" indent="-231775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smtClean="0"/>
                        <a:t>Direct-Acting</a:t>
                      </a:r>
                      <a:r>
                        <a:rPr lang="en-US" sz="1600" baseline="0" dirty="0" smtClean="0"/>
                        <a:t> Antivirals</a:t>
                      </a:r>
                    </a:p>
                    <a:p>
                      <a:pPr marL="738188" lvl="2" indent="-276225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smtClean="0"/>
                        <a:t>Block proteins needed for HCV replication</a:t>
                      </a:r>
                    </a:p>
                    <a:p>
                      <a:pPr marL="738188" lvl="2" indent="-276225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smtClean="0"/>
                        <a:t>12 week regimen with oral drugs</a:t>
                      </a:r>
                    </a:p>
                    <a:p>
                      <a:pPr marL="688975" lvl="3" indent="-231775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err="1" smtClean="0"/>
                        <a:t>Simeprevir</a:t>
                      </a:r>
                      <a:r>
                        <a:rPr lang="en-US" sz="1600" dirty="0" smtClean="0"/>
                        <a:t>, </a:t>
                      </a:r>
                      <a:r>
                        <a:rPr lang="en-US" sz="1600" dirty="0" err="1" smtClean="0"/>
                        <a:t>Elbasvir</a:t>
                      </a:r>
                      <a:r>
                        <a:rPr lang="en-US" sz="1600" dirty="0" smtClean="0"/>
                        <a:t>,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Dasabuvir</a:t>
                      </a:r>
                      <a:endParaRPr lang="en-US" sz="1600" baseline="0" dirty="0" smtClean="0"/>
                    </a:p>
                    <a:p>
                      <a:pPr marL="231775" lvl="2" indent="-231775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smtClean="0"/>
                        <a:t> 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17880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Functions of the Liver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1600" dirty="0"/>
              <a:t>Metabolizes drugs and other substances</a:t>
            </a:r>
          </a:p>
          <a:p>
            <a:r>
              <a:rPr lang="en-US" sz="1600" dirty="0"/>
              <a:t>Production of bile</a:t>
            </a:r>
          </a:p>
          <a:p>
            <a:pPr lvl="1"/>
            <a:r>
              <a:rPr lang="en-US" sz="1400" dirty="0"/>
              <a:t>Carries away waste and breaks down fats in small intestine during digestion</a:t>
            </a:r>
          </a:p>
          <a:p>
            <a:r>
              <a:rPr lang="en-US" sz="1600" dirty="0"/>
              <a:t>Production of proteins for blood plasma</a:t>
            </a:r>
          </a:p>
          <a:p>
            <a:r>
              <a:rPr lang="en-US" sz="1600" dirty="0"/>
              <a:t>Production of cholesterol and proteins to help carry fats through the body</a:t>
            </a:r>
          </a:p>
          <a:p>
            <a:r>
              <a:rPr lang="en-US" sz="1600" dirty="0"/>
              <a:t>Converts excess glucose into glycogen for storage and to balance and make glucose as needed</a:t>
            </a:r>
          </a:p>
          <a:p>
            <a:r>
              <a:rPr lang="en-US" sz="1600" dirty="0"/>
              <a:t>Regulation of blood levels of amino acids</a:t>
            </a:r>
          </a:p>
          <a:p>
            <a:pPr lvl="1"/>
            <a:r>
              <a:rPr lang="en-US" sz="1400" dirty="0"/>
              <a:t>Amino acids are the building blocks of proteins</a:t>
            </a:r>
          </a:p>
          <a:p>
            <a:r>
              <a:rPr lang="en-US" sz="1600" dirty="0"/>
              <a:t>Processing hemoglobin for use of its iron</a:t>
            </a:r>
          </a:p>
          <a:p>
            <a:r>
              <a:rPr lang="en-US" sz="1600" dirty="0"/>
              <a:t>Stores iron</a:t>
            </a:r>
          </a:p>
          <a:p>
            <a:r>
              <a:rPr lang="en-US" sz="1600" dirty="0"/>
              <a:t>Converts poisonous ammonia to urea to be excreted in urine</a:t>
            </a:r>
          </a:p>
          <a:p>
            <a:r>
              <a:rPr lang="en-US" sz="1600" dirty="0"/>
              <a:t>Regulates clotting factors</a:t>
            </a:r>
          </a:p>
          <a:p>
            <a:r>
              <a:rPr lang="en-US" sz="1600" dirty="0"/>
              <a:t>Removes bacteria from the bloodstream</a:t>
            </a:r>
          </a:p>
          <a:p>
            <a:r>
              <a:rPr lang="en-US" sz="1600" dirty="0"/>
              <a:t>Clearance of </a:t>
            </a:r>
            <a:r>
              <a:rPr lang="en-US" sz="1600" dirty="0" smtClean="0"/>
              <a:t>bilirubin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1003295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Hepatitis: Nursing Considerations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Acute and Chronic</a:t>
            </a:r>
          </a:p>
          <a:p>
            <a:r>
              <a:rPr lang="en-US" dirty="0" smtClean="0"/>
              <a:t>Adequate nutrition</a:t>
            </a:r>
          </a:p>
          <a:p>
            <a:pPr lvl="1"/>
            <a:r>
              <a:rPr lang="en-US" dirty="0" smtClean="0"/>
              <a:t>Well balanced diet</a:t>
            </a:r>
          </a:p>
          <a:p>
            <a:pPr lvl="1"/>
            <a:r>
              <a:rPr lang="en-US" dirty="0" smtClean="0"/>
              <a:t>Vitamin supplements</a:t>
            </a:r>
          </a:p>
          <a:p>
            <a:r>
              <a:rPr lang="en-US" dirty="0" smtClean="0"/>
              <a:t>Rest</a:t>
            </a:r>
          </a:p>
          <a:p>
            <a:r>
              <a:rPr lang="en-US" dirty="0" smtClean="0"/>
              <a:t>Avoid ETOH intake and drugs detoxified by the liver</a:t>
            </a:r>
          </a:p>
          <a:p>
            <a:r>
              <a:rPr lang="en-US" dirty="0" smtClean="0"/>
              <a:t>Notification of possible contacts</a:t>
            </a:r>
          </a:p>
        </p:txBody>
      </p:sp>
    </p:spTree>
    <p:extLst>
      <p:ext uri="{BB962C8B-B14F-4D97-AF65-F5344CB8AC3E}">
        <p14:creationId xmlns:p14="http://schemas.microsoft.com/office/powerpoint/2010/main" val="23915581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Hepatitis: Nursing Process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Nursing Diagnoses:	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 </a:t>
            </a:r>
          </a:p>
          <a:p>
            <a:r>
              <a:rPr lang="en-US" dirty="0" smtClean="0"/>
              <a:t>Planning: Patient will </a:t>
            </a:r>
          </a:p>
          <a:p>
            <a:pPr lvl="1"/>
            <a:r>
              <a:rPr lang="en-US" dirty="0" smtClean="0"/>
              <a:t>Have relief of discomfort</a:t>
            </a:r>
          </a:p>
          <a:p>
            <a:pPr lvl="1"/>
            <a:r>
              <a:rPr lang="en-US" dirty="0" smtClean="0"/>
              <a:t>Be able to resume normal activities</a:t>
            </a:r>
          </a:p>
          <a:p>
            <a:pPr lvl="1"/>
            <a:r>
              <a:rPr lang="en-US" dirty="0" smtClean="0"/>
              <a:t>Return to normal liver function without complications</a:t>
            </a:r>
          </a:p>
          <a:p>
            <a:r>
              <a:rPr lang="en-US" dirty="0" smtClean="0"/>
              <a:t>Expected Outcomes: Patient with hepatitis will</a:t>
            </a:r>
          </a:p>
          <a:p>
            <a:pPr lvl="1"/>
            <a:r>
              <a:rPr lang="en-US" dirty="0" smtClean="0"/>
              <a:t>Maintain food and fluid intake adequate enough to meet nutritional needs</a:t>
            </a:r>
          </a:p>
          <a:p>
            <a:pPr lvl="1"/>
            <a:r>
              <a:rPr lang="en-US" dirty="0" smtClean="0"/>
              <a:t>Avoid alcohol and other hepatotoxic agents</a:t>
            </a:r>
          </a:p>
          <a:p>
            <a:pPr lvl="1"/>
            <a:r>
              <a:rPr lang="en-US" dirty="0" smtClean="0"/>
              <a:t>Show gradual increase in activity intolerance</a:t>
            </a:r>
          </a:p>
          <a:p>
            <a:pPr lvl="1"/>
            <a:r>
              <a:rPr lang="en-US" dirty="0" smtClean="0"/>
              <a:t>Perform ADLs with scheduled rest periods</a:t>
            </a:r>
          </a:p>
        </p:txBody>
      </p:sp>
    </p:spTree>
    <p:extLst>
      <p:ext uri="{BB962C8B-B14F-4D97-AF65-F5344CB8AC3E}">
        <p14:creationId xmlns:p14="http://schemas.microsoft.com/office/powerpoint/2010/main" val="3389948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Hepatitis: Acute Care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 </a:t>
            </a:r>
          </a:p>
          <a:p>
            <a:r>
              <a:rPr lang="en-US" dirty="0" smtClean="0"/>
              <a:t>Comfort measures</a:t>
            </a:r>
          </a:p>
          <a:p>
            <a:r>
              <a:rPr lang="en-US" dirty="0" smtClean="0"/>
              <a:t>Adequate nutrition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Measures to stimulate appetite</a:t>
            </a:r>
          </a:p>
          <a:p>
            <a:pPr lvl="1"/>
            <a:r>
              <a:rPr lang="en-US" dirty="0" smtClean="0"/>
              <a:t>Carbonated beverages</a:t>
            </a:r>
          </a:p>
          <a:p>
            <a:pPr lvl="1"/>
            <a:r>
              <a:rPr lang="en-US" dirty="0" smtClean="0"/>
              <a:t> </a:t>
            </a:r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Modified activity plan</a:t>
            </a:r>
          </a:p>
          <a:p>
            <a:r>
              <a:rPr lang="en-US" dirty="0" smtClean="0"/>
              <a:t>Psychological and emotional rest</a:t>
            </a:r>
          </a:p>
          <a:p>
            <a:r>
              <a:rPr lang="en-US" dirty="0" smtClean="0"/>
              <a:t>Diversion activities</a:t>
            </a:r>
          </a:p>
        </p:txBody>
      </p:sp>
    </p:spTree>
    <p:extLst>
      <p:ext uri="{BB962C8B-B14F-4D97-AF65-F5344CB8AC3E}">
        <p14:creationId xmlns:p14="http://schemas.microsoft.com/office/powerpoint/2010/main" val="20119298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Hepatitis: Ambulatory Care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Dietary teaching</a:t>
            </a:r>
          </a:p>
          <a:p>
            <a:r>
              <a:rPr lang="en-US" dirty="0" smtClean="0"/>
              <a:t>Plan activities after rest periods</a:t>
            </a:r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Symptoms to report</a:t>
            </a:r>
          </a:p>
          <a:p>
            <a:r>
              <a:rPr lang="en-US" dirty="0" smtClean="0"/>
              <a:t>Assessment for complications</a:t>
            </a:r>
          </a:p>
          <a:p>
            <a:r>
              <a:rPr lang="en-US" dirty="0" smtClean="0"/>
              <a:t>Regular follow-ups for at least a year</a:t>
            </a:r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02521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Types of Hepatitis:</a:t>
            </a:r>
            <a:br>
              <a:rPr lang="en-US" dirty="0" smtClean="0"/>
            </a:br>
            <a:r>
              <a:rPr lang="en-US" dirty="0" smtClean="0"/>
              <a:t>Drug and Chemical Induced Hepatitis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 </a:t>
            </a:r>
            <a:endParaRPr lang="en-US" dirty="0"/>
          </a:p>
          <a:p>
            <a:pPr lvl="1"/>
            <a:r>
              <a:rPr lang="en-US" dirty="0"/>
              <a:t>Caused by excessive alcohol use</a:t>
            </a:r>
          </a:p>
          <a:p>
            <a:pPr lvl="1"/>
            <a:r>
              <a:rPr lang="en-US" dirty="0"/>
              <a:t>Syndrome of hepatomegaly, jaundice, elevated liver enzymes, and low grade fever with possible ascites</a:t>
            </a:r>
          </a:p>
          <a:p>
            <a:r>
              <a:rPr lang="en-US" dirty="0"/>
              <a:t>Chemical Hepatotoxicity</a:t>
            </a:r>
          </a:p>
          <a:p>
            <a:pPr lvl="1"/>
            <a:r>
              <a:rPr lang="en-US" dirty="0"/>
              <a:t>Liver injury caused by exposure to certain compounds</a:t>
            </a:r>
          </a:p>
          <a:p>
            <a:pPr lvl="1"/>
            <a:r>
              <a:rPr lang="en-US" dirty="0"/>
              <a:t>Decreased use of hepatotoxic agents, so incidence has decreased since 1980</a:t>
            </a:r>
          </a:p>
          <a:p>
            <a:r>
              <a:rPr lang="en-US" dirty="0" smtClean="0"/>
              <a:t> </a:t>
            </a:r>
            <a:endParaRPr lang="en-US" dirty="0"/>
          </a:p>
          <a:p>
            <a:pPr lvl="1"/>
            <a:r>
              <a:rPr lang="en-US" dirty="0"/>
              <a:t>Main cause is antimicrobial agents (amoxicillin-</a:t>
            </a:r>
            <a:r>
              <a:rPr lang="en-US" dirty="0" err="1"/>
              <a:t>clavulanate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Can be caused by Rx, OTC, diet and herbal supplements</a:t>
            </a:r>
          </a:p>
          <a:p>
            <a:pPr lvl="1"/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39397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Autoimmune, Genetic and Metabolic Liver Diseases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dirty="0" smtClean="0"/>
              <a:t>Autoimmune Hepatitis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Cause is unknown</a:t>
            </a:r>
          </a:p>
          <a:p>
            <a:pPr lvl="1"/>
            <a:r>
              <a:rPr lang="en-US" dirty="0" smtClean="0"/>
              <a:t>Positive presence of autoantibodies and high levels of serum immunoglobulins</a:t>
            </a:r>
          </a:p>
          <a:p>
            <a:pPr lvl="1"/>
            <a:r>
              <a:rPr lang="en-US" dirty="0" smtClean="0"/>
              <a:t>Many times occurs with other autoimmune disorders</a:t>
            </a:r>
          </a:p>
          <a:p>
            <a:r>
              <a:rPr lang="en-US" dirty="0" smtClean="0"/>
              <a:t>Wilson’s Disease</a:t>
            </a:r>
          </a:p>
          <a:p>
            <a:pPr lvl="1"/>
            <a:r>
              <a:rPr lang="en-US" dirty="0" smtClean="0"/>
              <a:t>Autosomal recessive disorder involving cellular copper transport</a:t>
            </a:r>
          </a:p>
          <a:p>
            <a:pPr lvl="1"/>
            <a:r>
              <a:rPr lang="en-US" dirty="0" smtClean="0"/>
              <a:t>Defect in biliary excretion leads to accumulation of copper in the liver</a:t>
            </a:r>
          </a:p>
          <a:p>
            <a:pPr lvl="1"/>
            <a:r>
              <a:rPr lang="en-US" dirty="0" smtClean="0"/>
              <a:t>Leads to progressive liver injury and cirrhosis</a:t>
            </a:r>
          </a:p>
          <a:p>
            <a:r>
              <a:rPr lang="en-US" dirty="0" smtClean="0"/>
              <a:t>Hemochromatosis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Genetic, caused by liver disease, and chronic blood transfusions</a:t>
            </a:r>
          </a:p>
          <a:p>
            <a:r>
              <a:rPr lang="en-US" dirty="0" smtClean="0"/>
              <a:t>Primary Biliary Cholangitis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T-Cell mediated attacks destroy bile ducts and cholestasis </a:t>
            </a:r>
          </a:p>
          <a:p>
            <a:pPr lvl="1"/>
            <a:r>
              <a:rPr lang="en-US" dirty="0" smtClean="0"/>
              <a:t>Leads to liver fibrosis and cirrhosis</a:t>
            </a:r>
          </a:p>
          <a:p>
            <a:r>
              <a:rPr lang="en-US" dirty="0" smtClean="0"/>
              <a:t>Primary </a:t>
            </a:r>
            <a:r>
              <a:rPr lang="en-US" dirty="0" err="1" smtClean="0"/>
              <a:t>Sclerosing</a:t>
            </a:r>
            <a:r>
              <a:rPr lang="en-US" dirty="0" smtClean="0"/>
              <a:t> Cholangitis</a:t>
            </a:r>
          </a:p>
          <a:p>
            <a:pPr lvl="1"/>
            <a:r>
              <a:rPr lang="en-US" dirty="0" smtClean="0"/>
              <a:t> </a:t>
            </a:r>
          </a:p>
          <a:p>
            <a:r>
              <a:rPr lang="en-US" dirty="0" smtClean="0"/>
              <a:t>Nonalcoholic Fatty Liver Disease or Nonalcoholic </a:t>
            </a:r>
            <a:r>
              <a:rPr lang="en-US" dirty="0" err="1" smtClean="0"/>
              <a:t>Steatohepatitis</a:t>
            </a:r>
            <a:endParaRPr lang="en-US" dirty="0" smtClean="0"/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Not related to alcohol consumption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465892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43715" y="2820318"/>
            <a:ext cx="10515600" cy="1125212"/>
          </a:xfrm>
        </p:spPr>
        <p:txBody>
          <a:bodyPr/>
          <a:lstStyle/>
          <a:p>
            <a:pPr algn="ctr"/>
            <a:r>
              <a:rPr lang="en-US" dirty="0" smtClean="0"/>
              <a:t>Cirrhosis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6960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Cirrhosis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 </a:t>
            </a:r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Results in replacement of liver tissue by fibrous and regenerative nodules</a:t>
            </a:r>
          </a:p>
          <a:p>
            <a:r>
              <a:rPr lang="en-US" dirty="0" smtClean="0"/>
              <a:t>Usually happens after decades of chronic liver disease</a:t>
            </a:r>
          </a:p>
          <a:p>
            <a:r>
              <a:rPr lang="en-US" dirty="0" smtClean="0"/>
              <a:t>Most common causes in the US are chronic </a:t>
            </a:r>
            <a:r>
              <a:rPr lang="en-US" dirty="0" err="1"/>
              <a:t>H</a:t>
            </a:r>
            <a:r>
              <a:rPr lang="en-US" dirty="0" err="1" smtClean="0"/>
              <a:t>ep</a:t>
            </a:r>
            <a:r>
              <a:rPr lang="en-US" dirty="0" smtClean="0"/>
              <a:t> C and alcohol-induced liver disease</a:t>
            </a:r>
          </a:p>
          <a:p>
            <a:r>
              <a:rPr lang="en-US" dirty="0" smtClean="0"/>
              <a:t>Other causes:</a:t>
            </a:r>
          </a:p>
          <a:p>
            <a:pPr lvl="1"/>
            <a:r>
              <a:rPr lang="en-US" dirty="0" smtClean="0"/>
              <a:t>Extreme dieting, malabsorption, obesity</a:t>
            </a:r>
          </a:p>
          <a:p>
            <a:pPr lvl="1"/>
            <a:r>
              <a:rPr lang="en-US" dirty="0" smtClean="0"/>
              <a:t>Environmental factors</a:t>
            </a:r>
          </a:p>
          <a:p>
            <a:pPr lvl="1"/>
            <a:r>
              <a:rPr lang="en-US" dirty="0" smtClean="0"/>
              <a:t>Genetic predisposition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99710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Cirrhosis: S/Sx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b="1" u="sng" dirty="0" smtClean="0"/>
              <a:t>Early S/</a:t>
            </a:r>
            <a:r>
              <a:rPr lang="en-US" b="1" u="sng" dirty="0" err="1" smtClean="0"/>
              <a:t>Sx</a:t>
            </a:r>
            <a:r>
              <a:rPr lang="en-US" b="1" u="sng" dirty="0" smtClean="0"/>
              <a:t>:</a:t>
            </a:r>
          </a:p>
          <a:p>
            <a:r>
              <a:rPr lang="en-US" dirty="0" smtClean="0"/>
              <a:t>Few symptoms</a:t>
            </a:r>
          </a:p>
          <a:p>
            <a:r>
              <a:rPr lang="en-US" dirty="0" smtClean="0"/>
              <a:t>Possibly fatigue or hepatomegaly</a:t>
            </a:r>
          </a:p>
          <a:p>
            <a:r>
              <a:rPr lang="en-US" dirty="0" smtClean="0"/>
              <a:t>Blood tests may show normal liver function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172200" y="1825624"/>
            <a:ext cx="5181600" cy="4809091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b="1" u="sng" dirty="0" smtClean="0"/>
              <a:t>Late S/</a:t>
            </a:r>
            <a:r>
              <a:rPr lang="en-US" b="1" u="sng" dirty="0" err="1" smtClean="0"/>
              <a:t>Sx</a:t>
            </a:r>
            <a:r>
              <a:rPr lang="en-US" b="1" u="sng" dirty="0" smtClean="0"/>
              <a:t>:</a:t>
            </a:r>
          </a:p>
          <a:p>
            <a:r>
              <a:rPr lang="en-US" dirty="0" smtClean="0"/>
              <a:t>Result from liver failure and portal hypertension</a:t>
            </a:r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Peripheral edema</a:t>
            </a:r>
          </a:p>
          <a:p>
            <a:r>
              <a:rPr lang="en-US" dirty="0" smtClean="0"/>
              <a:t> </a:t>
            </a:r>
            <a:endParaRPr lang="en-US" dirty="0"/>
          </a:p>
          <a:p>
            <a:r>
              <a:rPr lang="en-US" dirty="0" smtClean="0"/>
              <a:t>Skin problems</a:t>
            </a:r>
          </a:p>
          <a:p>
            <a:r>
              <a:rPr lang="en-US" dirty="0" smtClean="0"/>
              <a:t>Hematologic problems</a:t>
            </a:r>
          </a:p>
          <a:p>
            <a:r>
              <a:rPr lang="en-US" dirty="0" smtClean="0"/>
              <a:t>Endocrine problems</a:t>
            </a:r>
          </a:p>
          <a:p>
            <a:r>
              <a:rPr lang="en-US" dirty="0" smtClean="0"/>
              <a:t>Peripheral neuropathies</a:t>
            </a:r>
          </a:p>
          <a:p>
            <a:r>
              <a:rPr lang="en-US" dirty="0" smtClean="0"/>
              <a:t>Liver becomes small and nodular</a:t>
            </a:r>
          </a:p>
          <a:p>
            <a:r>
              <a:rPr lang="en-US" dirty="0" smtClean="0"/>
              <a:t>Liver function dramatically impaired</a:t>
            </a:r>
          </a:p>
        </p:txBody>
      </p:sp>
    </p:spTree>
    <p:extLst>
      <p:ext uri="{BB962C8B-B14F-4D97-AF65-F5344CB8AC3E}">
        <p14:creationId xmlns:p14="http://schemas.microsoft.com/office/powerpoint/2010/main" val="17496687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Cirrhosis: Skin Problems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Jaundice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Overgrowth of connective tissue in liver, compresses bile ducts and leads to obstruction</a:t>
            </a:r>
          </a:p>
          <a:p>
            <a:pPr lvl="1"/>
            <a:r>
              <a:rPr lang="en-US" dirty="0" smtClean="0"/>
              <a:t>Leads to increased amount of bilirubin in vascular system</a:t>
            </a:r>
          </a:p>
          <a:p>
            <a:pPr lvl="1"/>
            <a:r>
              <a:rPr lang="en-US" dirty="0" smtClean="0"/>
              <a:t>May be minimal or severe depending on liver damage</a:t>
            </a:r>
          </a:p>
          <a:p>
            <a:r>
              <a:rPr lang="en-US" dirty="0" smtClean="0"/>
              <a:t>Spider </a:t>
            </a:r>
            <a:r>
              <a:rPr lang="en-US" dirty="0" err="1" smtClean="0"/>
              <a:t>angiomas</a:t>
            </a:r>
            <a:endParaRPr lang="en-US" dirty="0" smtClean="0"/>
          </a:p>
          <a:p>
            <a:pPr lvl="1"/>
            <a:r>
              <a:rPr lang="en-US" dirty="0" smtClean="0"/>
              <a:t>Small dilated blood vessels with bright red center point and spider-like branches</a:t>
            </a:r>
          </a:p>
          <a:p>
            <a:pPr lvl="1"/>
            <a:r>
              <a:rPr lang="en-US" dirty="0" smtClean="0"/>
              <a:t>Found on nose, cheeks, upper trunk, neck, shoulders</a:t>
            </a:r>
          </a:p>
          <a:p>
            <a:r>
              <a:rPr lang="en-US" dirty="0" smtClean="0"/>
              <a:t>Palmar Erythema</a:t>
            </a:r>
          </a:p>
          <a:p>
            <a:pPr lvl="1"/>
            <a:r>
              <a:rPr lang="en-US" dirty="0" smtClean="0"/>
              <a:t>Red area that blanches with pressure</a:t>
            </a:r>
          </a:p>
        </p:txBody>
      </p:sp>
    </p:spTree>
    <p:extLst>
      <p:ext uri="{BB962C8B-B14F-4D97-AF65-F5344CB8AC3E}">
        <p14:creationId xmlns:p14="http://schemas.microsoft.com/office/powerpoint/2010/main" val="29219696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Liver Function Tests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Enzyme found in the liver that converts proteins into energy for the hepatocytes. When liver is damaged, ALT is released into the bloodstream and levels increase</a:t>
            </a:r>
          </a:p>
          <a:p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Enzyme that helps metabolize amino acids. Normally present in the blood at low levels. When increased, may indicate liver damage, disease, or muscle damage</a:t>
            </a:r>
          </a:p>
          <a:p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Enzyme found in liver and bone and helps break down proteins. Higher than normal levels may indicate liver damage or disease, such as blocked bile duct or certain bone diseases</a:t>
            </a:r>
          </a:p>
          <a:p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Albumin is a protein made in the liver. Used to fight infections and perform other functions. Lower than normal levels of albumin and total protein may indicate liver damage or disease</a:t>
            </a:r>
          </a:p>
          <a:p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Produced during the normal breakdown of RBCs. It is passed through the liver and excreted in stool. Elevated bilirubin (jaundice) may indicate liver damage or disease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505669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Cirrhosis: Hematologic Problems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Thrombocytopenia, Leukopenia, Anemia</a:t>
            </a:r>
          </a:p>
          <a:p>
            <a:pPr lvl="1"/>
            <a:r>
              <a:rPr lang="en-US" dirty="0" smtClean="0"/>
              <a:t>Caused by splenomegaly, back up of blood from portal hypertension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Anemia results from inadequate RBC production and survival, poor diet, poor absorption of folic acid and bleeding from varices</a:t>
            </a:r>
          </a:p>
          <a:p>
            <a:r>
              <a:rPr lang="en-US" dirty="0" smtClean="0"/>
              <a:t>Coagulation disorders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Epistaxis, </a:t>
            </a:r>
            <a:r>
              <a:rPr lang="en-US" dirty="0" err="1" smtClean="0"/>
              <a:t>purpura</a:t>
            </a:r>
            <a:r>
              <a:rPr lang="en-US" dirty="0" smtClean="0"/>
              <a:t>, </a:t>
            </a:r>
            <a:r>
              <a:rPr lang="en-US" dirty="0" err="1" smtClean="0"/>
              <a:t>petechiae</a:t>
            </a:r>
            <a:r>
              <a:rPr lang="en-US" dirty="0" smtClean="0"/>
              <a:t>, easy bruising, gingival bleeding, heavy menstrual bleeding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0794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Cirrhosis: Endocrine Problems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Secondary </a:t>
            </a:r>
            <a:r>
              <a:rPr lang="en-US" altLang="en-US" dirty="0"/>
              <a:t>to decreased metabolism of hormones</a:t>
            </a:r>
          </a:p>
          <a:p>
            <a:pPr lvl="1"/>
            <a:r>
              <a:rPr lang="en-US" altLang="en-US" dirty="0"/>
              <a:t>In men—</a:t>
            </a:r>
            <a:r>
              <a:rPr lang="en-US" altLang="en-US" dirty="0" err="1"/>
              <a:t>gynecomastia</a:t>
            </a:r>
            <a:r>
              <a:rPr lang="en-US" altLang="en-US" dirty="0"/>
              <a:t>, loss of axillary and pubic hair, testicular atrophy, impotence and loss of libido</a:t>
            </a:r>
          </a:p>
          <a:p>
            <a:pPr lvl="1"/>
            <a:r>
              <a:rPr lang="en-US" altLang="en-US" dirty="0"/>
              <a:t>In women—amenorrhea  or </a:t>
            </a:r>
            <a:r>
              <a:rPr lang="en-US" altLang="en-US" dirty="0" smtClean="0"/>
              <a:t>abnormal vaginal </a:t>
            </a:r>
            <a:r>
              <a:rPr lang="en-US" altLang="en-US" dirty="0"/>
              <a:t>bleeding</a:t>
            </a:r>
          </a:p>
          <a:p>
            <a:pPr lvl="1"/>
            <a:r>
              <a:rPr lang="en-US" altLang="en-US" dirty="0" err="1"/>
              <a:t>Hyperaldosteronism</a:t>
            </a:r>
            <a:r>
              <a:rPr lang="en-US" altLang="en-US" dirty="0"/>
              <a:t> in both sexes</a:t>
            </a:r>
          </a:p>
        </p:txBody>
      </p:sp>
    </p:spTree>
    <p:extLst>
      <p:ext uri="{BB962C8B-B14F-4D97-AF65-F5344CB8AC3E}">
        <p14:creationId xmlns:p14="http://schemas.microsoft.com/office/powerpoint/2010/main" val="186309447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Cirrhosis: Peripheral Neuropathy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Common finding in alcoholic cirrhosis</a:t>
            </a:r>
          </a:p>
          <a:p>
            <a:pPr lvl="1"/>
            <a:r>
              <a:rPr lang="en-US" altLang="en-US" sz="2600" dirty="0"/>
              <a:t>Dietary deficiencies of thiamine, folic acid, and </a:t>
            </a:r>
            <a:r>
              <a:rPr lang="en-US" altLang="en-US" sz="2600" dirty="0" err="1"/>
              <a:t>cobalamin</a:t>
            </a:r>
            <a:r>
              <a:rPr lang="en-US" altLang="en-US" sz="2600" dirty="0"/>
              <a:t> </a:t>
            </a:r>
          </a:p>
          <a:p>
            <a:r>
              <a:rPr lang="en-US" altLang="en-US" dirty="0"/>
              <a:t>Sensory and motor symptoms</a:t>
            </a:r>
          </a:p>
          <a:p>
            <a:pPr lvl="1"/>
            <a:r>
              <a:rPr lang="en-US" altLang="en-US" sz="2600" dirty="0"/>
              <a:t>Sensory symptoms may </a:t>
            </a:r>
            <a:r>
              <a:rPr lang="en-US" altLang="en-US" sz="2600" dirty="0" smtClean="0"/>
              <a:t>predominate</a:t>
            </a:r>
            <a:endParaRPr lang="en-US" altLang="en-US" sz="2600" dirty="0"/>
          </a:p>
        </p:txBody>
      </p:sp>
    </p:spTree>
    <p:extLst>
      <p:ext uri="{BB962C8B-B14F-4D97-AF65-F5344CB8AC3E}">
        <p14:creationId xmlns:p14="http://schemas.microsoft.com/office/powerpoint/2010/main" val="208236164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Cirrhosis: Complications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600" dirty="0"/>
              <a:t>Compensated </a:t>
            </a:r>
            <a:r>
              <a:rPr lang="en-US" altLang="en-US" sz="2600" dirty="0" smtClean="0"/>
              <a:t>cirrhosis</a:t>
            </a:r>
          </a:p>
          <a:p>
            <a:pPr lvl="1"/>
            <a:r>
              <a:rPr lang="en-US" altLang="en-US" dirty="0" smtClean="0"/>
              <a:t>No obvious complications</a:t>
            </a:r>
            <a:endParaRPr lang="en-US" altLang="en-US" dirty="0"/>
          </a:p>
          <a:p>
            <a:r>
              <a:rPr lang="en-US" altLang="en-US" sz="2600" dirty="0"/>
              <a:t>Decompensated cirrhosis</a:t>
            </a:r>
          </a:p>
          <a:p>
            <a:pPr lvl="1"/>
            <a:r>
              <a:rPr lang="en-US" altLang="en-US" dirty="0"/>
              <a:t>Portal hypertension </a:t>
            </a:r>
          </a:p>
          <a:p>
            <a:pPr lvl="1"/>
            <a:r>
              <a:rPr lang="en-US" altLang="en-US" dirty="0"/>
              <a:t>Esophageal and gastric varices</a:t>
            </a:r>
          </a:p>
          <a:p>
            <a:pPr lvl="1"/>
            <a:r>
              <a:rPr lang="en-US" altLang="en-US" dirty="0"/>
              <a:t>Peripheral edema </a:t>
            </a:r>
          </a:p>
          <a:p>
            <a:pPr lvl="1"/>
            <a:r>
              <a:rPr lang="en-US" altLang="en-US" dirty="0"/>
              <a:t>Abdominal ascites</a:t>
            </a:r>
          </a:p>
          <a:p>
            <a:pPr lvl="1"/>
            <a:r>
              <a:rPr lang="en-US" altLang="en-US" dirty="0"/>
              <a:t>Hepatic encephalopathy</a:t>
            </a:r>
          </a:p>
          <a:p>
            <a:pPr lvl="1"/>
            <a:r>
              <a:rPr lang="en-US" altLang="en-US" dirty="0" err="1"/>
              <a:t>Hepatorenal</a:t>
            </a:r>
            <a:r>
              <a:rPr lang="en-US" altLang="en-US" dirty="0"/>
              <a:t> </a:t>
            </a:r>
            <a:r>
              <a:rPr lang="en-US" altLang="en-US" dirty="0" smtClean="0"/>
              <a:t>syndrome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9181934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Portal Hypertension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Characterized by:</a:t>
            </a:r>
          </a:p>
          <a:p>
            <a:pPr lvl="1"/>
            <a:r>
              <a:rPr lang="en-US" altLang="en-US" dirty="0" smtClean="0"/>
              <a:t> </a:t>
            </a:r>
            <a:endParaRPr lang="en-US" altLang="en-US" dirty="0"/>
          </a:p>
          <a:p>
            <a:pPr lvl="1"/>
            <a:r>
              <a:rPr lang="en-US" altLang="en-US" dirty="0"/>
              <a:t>Splenomegaly</a:t>
            </a:r>
          </a:p>
          <a:p>
            <a:pPr lvl="1"/>
            <a:r>
              <a:rPr lang="en-US" altLang="en-US" dirty="0"/>
              <a:t>Large collateral veins</a:t>
            </a:r>
          </a:p>
          <a:p>
            <a:pPr lvl="1"/>
            <a:r>
              <a:rPr lang="en-US" altLang="en-US" dirty="0"/>
              <a:t>Ascites </a:t>
            </a:r>
          </a:p>
          <a:p>
            <a:pPr lvl="1"/>
            <a:r>
              <a:rPr lang="en-US" altLang="en-US" dirty="0"/>
              <a:t>Gastric and esophageal </a:t>
            </a:r>
            <a:r>
              <a:rPr lang="en-US" altLang="en-US" dirty="0" smtClean="0"/>
              <a:t>varices</a:t>
            </a:r>
          </a:p>
          <a:p>
            <a:r>
              <a:rPr lang="en-US" altLang="en-US" dirty="0" smtClean="0"/>
              <a:t>To reduce pressure, body develops __________________</a:t>
            </a:r>
          </a:p>
          <a:p>
            <a:pPr lvl="1"/>
            <a:r>
              <a:rPr lang="en-US" altLang="en-US" dirty="0" smtClean="0"/>
              <a:t>Often formed in lower esophagus, anterior abdominal wall, parietal peritoneum and rectum</a:t>
            </a:r>
          </a:p>
          <a:p>
            <a:pPr lvl="1"/>
            <a:r>
              <a:rPr lang="en-US" altLang="en-US" dirty="0" smtClean="0"/>
              <a:t>Varicosities can develop in these areas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019386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Esophageal and Gastric Varices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600" dirty="0"/>
              <a:t>Esophageal varices </a:t>
            </a:r>
          </a:p>
          <a:p>
            <a:pPr lvl="1"/>
            <a:r>
              <a:rPr lang="en-US" altLang="en-US" dirty="0" smtClean="0"/>
              <a:t> </a:t>
            </a:r>
            <a:endParaRPr lang="en-US" altLang="en-US" dirty="0"/>
          </a:p>
          <a:p>
            <a:r>
              <a:rPr lang="en-US" altLang="en-US" sz="2600" dirty="0"/>
              <a:t>Gastric varices</a:t>
            </a:r>
          </a:p>
          <a:p>
            <a:pPr lvl="1"/>
            <a:r>
              <a:rPr lang="en-US" altLang="en-US" dirty="0" smtClean="0"/>
              <a:t> </a:t>
            </a:r>
            <a:endParaRPr lang="en-US" altLang="en-US" dirty="0"/>
          </a:p>
          <a:p>
            <a:r>
              <a:rPr lang="en-US" altLang="en-US" sz="2600" dirty="0"/>
              <a:t>Both are </a:t>
            </a:r>
            <a:r>
              <a:rPr lang="en-US" altLang="en-US" sz="2600" dirty="0" smtClean="0"/>
              <a:t> </a:t>
            </a:r>
            <a:endParaRPr lang="en-US" altLang="en-US" sz="2600" dirty="0"/>
          </a:p>
          <a:p>
            <a:pPr lvl="1"/>
            <a:r>
              <a:rPr lang="en-US" altLang="en-US" dirty="0" smtClean="0"/>
              <a:t>Varices are fragile and do not tolerate high pressure</a:t>
            </a:r>
          </a:p>
          <a:p>
            <a:pPr lvl="1"/>
            <a:r>
              <a:rPr lang="en-US" altLang="en-US" dirty="0" smtClean="0"/>
              <a:t>Most </a:t>
            </a:r>
            <a:r>
              <a:rPr lang="en-US" altLang="en-US" dirty="0"/>
              <a:t>life-threatening </a:t>
            </a:r>
            <a:r>
              <a:rPr lang="en-US" altLang="en-US" dirty="0" smtClean="0"/>
              <a:t>complication</a:t>
            </a:r>
          </a:p>
          <a:p>
            <a:pPr lvl="2"/>
            <a:r>
              <a:rPr lang="en-US" altLang="en-US" dirty="0" smtClean="0"/>
              <a:t>Esophageal varices can cause </a:t>
            </a:r>
            <a:r>
              <a:rPr lang="en-US" altLang="en-US" dirty="0" err="1" smtClean="0"/>
              <a:t>variceal</a:t>
            </a:r>
            <a:r>
              <a:rPr lang="en-US" altLang="en-US" dirty="0" smtClean="0"/>
              <a:t> hemorrhages</a:t>
            </a:r>
          </a:p>
          <a:p>
            <a:endParaRPr lang="en-US" altLang="en-US" dirty="0"/>
          </a:p>
          <a:p>
            <a:r>
              <a:rPr lang="en-US" altLang="en-US" dirty="0" smtClean="0"/>
              <a:t>May present with melena or hematemesis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1783555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Peripheral Edema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 </a:t>
            </a:r>
          </a:p>
          <a:p>
            <a:r>
              <a:rPr lang="en-US" altLang="en-US" dirty="0" smtClean="0"/>
              <a:t> </a:t>
            </a:r>
          </a:p>
          <a:p>
            <a:r>
              <a:rPr lang="en-US" altLang="en-US" dirty="0" smtClean="0"/>
              <a:t>Increased </a:t>
            </a:r>
            <a:r>
              <a:rPr lang="en-US" altLang="en-US" dirty="0" err="1"/>
              <a:t>portacaval</a:t>
            </a:r>
            <a:r>
              <a:rPr lang="en-US" altLang="en-US" dirty="0"/>
              <a:t> pressure from portal hypertension</a:t>
            </a:r>
          </a:p>
          <a:p>
            <a:r>
              <a:rPr lang="en-US" altLang="en-US" dirty="0"/>
              <a:t>Occurs as lower </a:t>
            </a:r>
            <a:r>
              <a:rPr lang="en-US" altLang="en-US" dirty="0" smtClean="0"/>
              <a:t>extremities/</a:t>
            </a:r>
            <a:r>
              <a:rPr lang="en-US" altLang="en-US" dirty="0" err="1" smtClean="0"/>
              <a:t>presacral</a:t>
            </a:r>
            <a:r>
              <a:rPr lang="en-US" altLang="en-US" dirty="0" smtClean="0"/>
              <a:t> edema</a:t>
            </a:r>
          </a:p>
          <a:p>
            <a:r>
              <a:rPr lang="en-US" altLang="en-US" dirty="0" smtClean="0"/>
              <a:t>Can occur with or after ascites development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5672391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Ascites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 </a:t>
            </a:r>
          </a:p>
          <a:p>
            <a:r>
              <a:rPr lang="en-US" altLang="en-US" dirty="0" smtClean="0"/>
              <a:t>Several mechanisms</a:t>
            </a:r>
          </a:p>
          <a:p>
            <a:pPr lvl="1"/>
            <a:r>
              <a:rPr lang="en-US" altLang="en-US" dirty="0" smtClean="0"/>
              <a:t>Portal hypertension </a:t>
            </a:r>
          </a:p>
          <a:p>
            <a:pPr lvl="1"/>
            <a:r>
              <a:rPr lang="en-US" altLang="en-US" dirty="0" err="1" smtClean="0"/>
              <a:t>Hypoalbuminemia</a:t>
            </a:r>
            <a:endParaRPr lang="en-US" altLang="en-US" dirty="0" smtClean="0"/>
          </a:p>
          <a:p>
            <a:pPr lvl="1"/>
            <a:r>
              <a:rPr lang="en-US" altLang="en-US" dirty="0" err="1" smtClean="0"/>
              <a:t>Hyperaldosteronism</a:t>
            </a:r>
            <a:endParaRPr lang="en-US" altLang="en-US" dirty="0" smtClean="0"/>
          </a:p>
          <a:p>
            <a:pPr lvl="1"/>
            <a:endParaRPr lang="en-US" altLang="en-US" dirty="0" smtClean="0"/>
          </a:p>
          <a:p>
            <a:r>
              <a:rPr lang="en-US" altLang="en-US" dirty="0" smtClean="0"/>
              <a:t>Increased risk for _______________________</a:t>
            </a:r>
          </a:p>
          <a:p>
            <a:pPr lvl="1"/>
            <a:r>
              <a:rPr lang="en-US" altLang="en-US" dirty="0" smtClean="0"/>
              <a:t>Bacterial infection of ascetic fluid</a:t>
            </a:r>
          </a:p>
          <a:p>
            <a:pPr lvl="1"/>
            <a:r>
              <a:rPr lang="en-US" altLang="en-US" dirty="0" smtClean="0"/>
              <a:t>Bacteria normally found in intestines move into peritoneal space</a:t>
            </a:r>
          </a:p>
          <a:p>
            <a:pPr lvl="1"/>
            <a:r>
              <a:rPr lang="en-US" altLang="en-US" dirty="0" smtClean="0"/>
              <a:t>Common complication of hospitalized patients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3456285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Hepatic Encephalopathy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Neuropsychiatric manifestation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Astrocyte swelling</a:t>
            </a:r>
          </a:p>
          <a:p>
            <a:pPr lvl="1"/>
            <a:r>
              <a:rPr lang="en-US" dirty="0" smtClean="0"/>
              <a:t>Inflammatory cytokines</a:t>
            </a:r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Changes in neurologic and mental responsiveness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Inappropriate behavior</a:t>
            </a:r>
          </a:p>
          <a:p>
            <a:pPr lvl="1"/>
            <a:r>
              <a:rPr lang="en-US" dirty="0" smtClean="0"/>
              <a:t>Sleep disturbances, trouble concentrating, coma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5727908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Hepatorenal</a:t>
            </a:r>
            <a:r>
              <a:rPr lang="en-US" dirty="0" smtClean="0"/>
              <a:t> Syndrome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 </a:t>
            </a:r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Cause is complex</a:t>
            </a:r>
          </a:p>
          <a:p>
            <a:pPr lvl="1"/>
            <a:r>
              <a:rPr lang="en-US" dirty="0" smtClean="0"/>
              <a:t>Portal hypertension with liver decompensation resulting in splanchnic and systemic vasodilation and decreased arterial blood volume</a:t>
            </a:r>
          </a:p>
          <a:p>
            <a:pPr lvl="1"/>
            <a:r>
              <a:rPr lang="en-US" dirty="0" smtClean="0"/>
              <a:t>Vasoconstriction occurs and renal failure follows</a:t>
            </a:r>
          </a:p>
          <a:p>
            <a:r>
              <a:rPr lang="en-US" dirty="0" smtClean="0"/>
              <a:t>Liver transplant can revers renal failure</a:t>
            </a:r>
          </a:p>
          <a:p>
            <a:r>
              <a:rPr lang="en-US" dirty="0" smtClean="0"/>
              <a:t>Other causes:</a:t>
            </a:r>
          </a:p>
          <a:p>
            <a:pPr lvl="1"/>
            <a:r>
              <a:rPr lang="en-US" dirty="0" smtClean="0"/>
              <a:t>Diuretic therapy</a:t>
            </a:r>
          </a:p>
          <a:p>
            <a:pPr lvl="1"/>
            <a:r>
              <a:rPr lang="en-US" dirty="0" smtClean="0"/>
              <a:t>GI hemorrhage</a:t>
            </a:r>
          </a:p>
          <a:p>
            <a:pPr lvl="1"/>
            <a:r>
              <a:rPr lang="en-US" dirty="0" err="1" smtClean="0"/>
              <a:t>Paracentesis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46815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17673" y="2480931"/>
            <a:ext cx="10515600" cy="1216763"/>
          </a:xfrm>
        </p:spPr>
        <p:txBody>
          <a:bodyPr/>
          <a:lstStyle/>
          <a:p>
            <a:pPr algn="ctr"/>
            <a:r>
              <a:rPr lang="en-US" dirty="0" smtClean="0"/>
              <a:t>Jaundice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84241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Cirrhosis: Diagnostic Studies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32713"/>
            <a:ext cx="10515600" cy="4351338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H &amp; P</a:t>
            </a:r>
          </a:p>
          <a:p>
            <a:r>
              <a:rPr lang="en-US" dirty="0" smtClean="0"/>
              <a:t>LFTs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/>
              <a:t>A</a:t>
            </a:r>
            <a:r>
              <a:rPr lang="en-US" dirty="0" smtClean="0"/>
              <a:t>lkaline phosphatase</a:t>
            </a:r>
          </a:p>
          <a:p>
            <a:pPr lvl="1"/>
            <a:r>
              <a:rPr lang="en-US" dirty="0" smtClean="0"/>
              <a:t>y-</a:t>
            </a:r>
            <a:r>
              <a:rPr lang="en-US" dirty="0" err="1" smtClean="0"/>
              <a:t>glutamyl</a:t>
            </a:r>
            <a:r>
              <a:rPr lang="en-US" dirty="0" smtClean="0"/>
              <a:t> </a:t>
            </a:r>
            <a:r>
              <a:rPr lang="en-US" dirty="0" err="1" smtClean="0"/>
              <a:t>transpeptidase</a:t>
            </a:r>
            <a:endParaRPr lang="en-US" dirty="0" smtClean="0"/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Serum bilirubin, globulin levels</a:t>
            </a:r>
          </a:p>
          <a:p>
            <a:r>
              <a:rPr lang="en-US" dirty="0" smtClean="0"/>
              <a:t>Cholesterol levels</a:t>
            </a:r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U/S </a:t>
            </a:r>
            <a:r>
              <a:rPr lang="en-US" dirty="0" err="1" smtClean="0"/>
              <a:t>elastography</a:t>
            </a:r>
            <a:r>
              <a:rPr lang="en-US" dirty="0" smtClean="0"/>
              <a:t> (</a:t>
            </a:r>
            <a:r>
              <a:rPr lang="en-US" dirty="0" err="1" smtClean="0"/>
              <a:t>Fibroscan</a:t>
            </a:r>
            <a:r>
              <a:rPr lang="en-US" dirty="0" smtClean="0"/>
              <a:t>)</a:t>
            </a:r>
          </a:p>
          <a:p>
            <a:r>
              <a:rPr lang="en-US" dirty="0" smtClean="0"/>
              <a:t>Liver biopsy</a:t>
            </a:r>
          </a:p>
        </p:txBody>
      </p:sp>
    </p:spTree>
    <p:extLst>
      <p:ext uri="{BB962C8B-B14F-4D97-AF65-F5344CB8AC3E}">
        <p14:creationId xmlns:p14="http://schemas.microsoft.com/office/powerpoint/2010/main" val="218888795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Cirrhosis: </a:t>
            </a:r>
            <a:r>
              <a:rPr lang="en-US" dirty="0" err="1" smtClean="0"/>
              <a:t>Interprofessional</a:t>
            </a:r>
            <a:r>
              <a:rPr lang="en-US" dirty="0" smtClean="0"/>
              <a:t> Care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Goal of treatment is to slow progression of cirrhosis and prevent and treat any complications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Minimization or avoidance of ASA, acetaminophen and NSAIDs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46577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Ascites Treatment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Diuretics</a:t>
            </a:r>
          </a:p>
          <a:p>
            <a:r>
              <a:rPr lang="en-US" dirty="0" err="1" smtClean="0"/>
              <a:t>Tolvaptan</a:t>
            </a:r>
            <a:r>
              <a:rPr lang="en-US" dirty="0" smtClean="0"/>
              <a:t> </a:t>
            </a:r>
          </a:p>
          <a:p>
            <a:r>
              <a:rPr lang="en-US" dirty="0" smtClean="0"/>
              <a:t> </a:t>
            </a:r>
          </a:p>
          <a:p>
            <a:r>
              <a:rPr lang="en-US" dirty="0" err="1" smtClean="0"/>
              <a:t>Transjugular</a:t>
            </a:r>
            <a:r>
              <a:rPr lang="en-US" dirty="0" smtClean="0"/>
              <a:t> intrahepatic </a:t>
            </a:r>
            <a:r>
              <a:rPr lang="en-US" dirty="0" err="1" smtClean="0"/>
              <a:t>portosystemic</a:t>
            </a:r>
            <a:r>
              <a:rPr lang="en-US" dirty="0" smtClean="0"/>
              <a:t> shunt (TIPS )</a:t>
            </a:r>
          </a:p>
          <a:p>
            <a:r>
              <a:rPr lang="en-US" dirty="0" err="1" smtClean="0"/>
              <a:t>Peritoneovenous</a:t>
            </a:r>
            <a:r>
              <a:rPr lang="en-US" dirty="0" smtClean="0"/>
              <a:t> shunt</a:t>
            </a:r>
          </a:p>
          <a:p>
            <a:pPr lvl="1"/>
            <a:r>
              <a:rPr lang="en-US" dirty="0" smtClean="0"/>
              <a:t>Rarely used</a:t>
            </a:r>
          </a:p>
          <a:p>
            <a:pPr lvl="1"/>
            <a:r>
              <a:rPr lang="en-US" dirty="0" smtClean="0"/>
              <a:t>High rate of complications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428736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Esophageal and Gastric Varices Treatment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Prevent bleeding/hemorrhage</a:t>
            </a:r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Screen for presence with endoscopy</a:t>
            </a:r>
          </a:p>
          <a:p>
            <a:r>
              <a:rPr lang="en-US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170456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Variceal Bleed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If bleeding occurs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Drug Therapy- </a:t>
            </a:r>
            <a:r>
              <a:rPr lang="en-US" dirty="0" err="1" smtClean="0"/>
              <a:t>octreotide</a:t>
            </a:r>
            <a:r>
              <a:rPr lang="en-US" dirty="0" smtClean="0"/>
              <a:t>, vasopressin</a:t>
            </a:r>
          </a:p>
          <a:p>
            <a:pPr lvl="1"/>
            <a:r>
              <a:rPr lang="en-US" dirty="0" smtClean="0"/>
              <a:t>Endoscopic therapy</a:t>
            </a:r>
          </a:p>
          <a:p>
            <a:pPr lvl="2"/>
            <a:r>
              <a:rPr lang="en-US" dirty="0" smtClean="0"/>
              <a:t>Endoscopic </a:t>
            </a:r>
            <a:r>
              <a:rPr lang="en-US" dirty="0" err="1" smtClean="0"/>
              <a:t>variceal</a:t>
            </a:r>
            <a:r>
              <a:rPr lang="en-US" dirty="0" smtClean="0"/>
              <a:t> ligation </a:t>
            </a:r>
            <a:r>
              <a:rPr lang="en-US" dirty="0" err="1" smtClean="0"/>
              <a:t>sclerotherapy</a:t>
            </a:r>
            <a:endParaRPr lang="en-US" dirty="0" smtClean="0"/>
          </a:p>
          <a:p>
            <a:pPr lvl="1"/>
            <a:r>
              <a:rPr lang="en-US" dirty="0" smtClean="0"/>
              <a:t>Balloon </a:t>
            </a:r>
            <a:r>
              <a:rPr lang="en-US" dirty="0" err="1" smtClean="0"/>
              <a:t>Tamponade</a:t>
            </a:r>
            <a:endParaRPr lang="en-US" dirty="0" smtClean="0"/>
          </a:p>
          <a:p>
            <a:pPr lvl="2"/>
            <a:r>
              <a:rPr lang="en-US" dirty="0" smtClean="0"/>
              <a:t>Mechanical compression of varices</a:t>
            </a:r>
          </a:p>
          <a:p>
            <a:pPr lvl="2"/>
            <a:r>
              <a:rPr lang="en-US" dirty="0" err="1" smtClean="0"/>
              <a:t>Sengstaken</a:t>
            </a:r>
            <a:r>
              <a:rPr lang="en-US" dirty="0" smtClean="0"/>
              <a:t>-Blakemore tube</a:t>
            </a:r>
          </a:p>
          <a:p>
            <a:pPr lvl="2"/>
            <a:r>
              <a:rPr lang="en-US" dirty="0" smtClean="0"/>
              <a:t>Minnesota tube</a:t>
            </a:r>
          </a:p>
          <a:p>
            <a:pPr lvl="2"/>
            <a:r>
              <a:rPr lang="en-US" dirty="0" smtClean="0"/>
              <a:t>Linton-</a:t>
            </a:r>
            <a:r>
              <a:rPr lang="en-US" dirty="0" err="1" smtClean="0"/>
              <a:t>Nachlas</a:t>
            </a:r>
            <a:r>
              <a:rPr lang="en-US" dirty="0" smtClean="0"/>
              <a:t> tube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Supportive measures for acute bleed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Proton pump inhibitors</a:t>
            </a:r>
          </a:p>
          <a:p>
            <a:pPr lvl="1"/>
            <a:r>
              <a:rPr lang="en-US" dirty="0" smtClean="0"/>
              <a:t>Lactulose and </a:t>
            </a:r>
            <a:r>
              <a:rPr lang="en-US" dirty="0" err="1" smtClean="0"/>
              <a:t>rifaximin</a:t>
            </a:r>
            <a:endParaRPr lang="en-US" dirty="0" smtClean="0"/>
          </a:p>
          <a:p>
            <a:pPr lvl="1"/>
            <a:r>
              <a:rPr lang="en-US" dirty="0" smtClean="0"/>
              <a:t>Antibiotics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594129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Variceal</a:t>
            </a:r>
            <a:r>
              <a:rPr lang="en-US" dirty="0" smtClean="0"/>
              <a:t> Bleeds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 </a:t>
            </a:r>
          </a:p>
          <a:p>
            <a:r>
              <a:rPr lang="en-US" dirty="0" smtClean="0"/>
              <a:t>Nonselective beta-</a:t>
            </a:r>
            <a:r>
              <a:rPr lang="en-US" dirty="0" err="1" smtClean="0"/>
              <a:t>adrendergic</a:t>
            </a:r>
            <a:r>
              <a:rPr lang="en-US" dirty="0" smtClean="0"/>
              <a:t> blockers</a:t>
            </a:r>
          </a:p>
          <a:p>
            <a:r>
              <a:rPr lang="en-US" dirty="0" smtClean="0"/>
              <a:t>Repeated band ligation</a:t>
            </a:r>
          </a:p>
          <a:p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Shunts blood away from varices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TIPS- non surgical, shunt placed between the systemic and portal venous systems to redirect portal blood flow</a:t>
            </a:r>
          </a:p>
          <a:p>
            <a:pPr lvl="1"/>
            <a:r>
              <a:rPr lang="en-US" dirty="0" err="1" smtClean="0"/>
              <a:t>Portacaval</a:t>
            </a:r>
            <a:r>
              <a:rPr lang="en-US" dirty="0" smtClean="0"/>
              <a:t> and distal </a:t>
            </a:r>
            <a:r>
              <a:rPr lang="en-US" dirty="0" err="1" smtClean="0"/>
              <a:t>splenorenal</a:t>
            </a:r>
            <a:r>
              <a:rPr lang="en-US" dirty="0" smtClean="0"/>
              <a:t> shunt- surgical can decrease portal hypertension by diverting some portal blood flow while allowing adequate liver perfusion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46101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Hepatic Encephalopathy Treatment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Reduce ammonia formation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 </a:t>
            </a:r>
          </a:p>
          <a:p>
            <a:r>
              <a:rPr lang="en-US" dirty="0" smtClean="0"/>
              <a:t>Treatment of precipitating cause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6689167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Cirrhosis: Treatment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Drug Therapy:</a:t>
            </a:r>
          </a:p>
          <a:p>
            <a:pPr lvl="1"/>
            <a:r>
              <a:rPr lang="en-US" dirty="0" smtClean="0"/>
              <a:t>Not specific for cirrhosis</a:t>
            </a:r>
          </a:p>
          <a:p>
            <a:pPr lvl="1"/>
            <a:r>
              <a:rPr lang="en-US" dirty="0" smtClean="0"/>
              <a:t>Used to manage symptoms/prevent complications</a:t>
            </a:r>
          </a:p>
          <a:p>
            <a:r>
              <a:rPr lang="en-US" dirty="0" smtClean="0"/>
              <a:t>Nutritional Therapy for those without complications: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4449637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Cirrhosis: Nursing Process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4105175"/>
              </p:ext>
            </p:extLst>
          </p:nvPr>
        </p:nvGraphicFramePr>
        <p:xfrm>
          <a:off x="1829685" y="2576992"/>
          <a:ext cx="8532630" cy="27399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4210"/>
                <a:gridCol w="2844210"/>
                <a:gridCol w="2844210"/>
              </a:tblGrid>
              <a:tr h="343875">
                <a:tc>
                  <a:txBody>
                    <a:bodyPr/>
                    <a:lstStyle/>
                    <a:p>
                      <a:r>
                        <a:rPr lang="en-US" dirty="0" smtClean="0"/>
                        <a:t>Nursing Assessment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Nursing Diagnoses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Planning</a:t>
                      </a:r>
                      <a:endParaRPr lang="en-US" dirty="0"/>
                    </a:p>
                  </a:txBody>
                  <a:tcPr/>
                </a:tc>
              </a:tr>
              <a:tr h="2374147">
                <a:tc>
                  <a:txBody>
                    <a:bodyPr/>
                    <a:lstStyle/>
                    <a:p>
                      <a:pPr marL="112713" lvl="0" indent="-112713">
                        <a:buFont typeface="Arial" panose="020B0604020202020204" pitchFamily="34" charset="0"/>
                        <a:buChar char="•"/>
                      </a:pPr>
                      <a:r>
                        <a:rPr lang="en-US" dirty="0" smtClean="0"/>
                        <a:t>Health history</a:t>
                      </a:r>
                    </a:p>
                    <a:p>
                      <a:pPr marL="112713" lvl="0" indent="-112713">
                        <a:buFont typeface="Arial" panose="020B0604020202020204" pitchFamily="34" charset="0"/>
                        <a:buChar char="•"/>
                      </a:pPr>
                      <a:r>
                        <a:rPr lang="en-US" dirty="0" smtClean="0"/>
                        <a:t>Social history</a:t>
                      </a:r>
                    </a:p>
                    <a:p>
                      <a:pPr marL="112713" lvl="0" indent="-112713">
                        <a:buFont typeface="Arial" panose="020B0604020202020204" pitchFamily="34" charset="0"/>
                        <a:buChar char="•"/>
                      </a:pPr>
                      <a:r>
                        <a:rPr lang="en-US" dirty="0" smtClean="0"/>
                        <a:t>Objective and subjective S/</a:t>
                      </a:r>
                      <a:r>
                        <a:rPr lang="en-US" dirty="0" err="1" smtClean="0"/>
                        <a:t>Sx</a:t>
                      </a:r>
                      <a:endParaRPr lang="en-US" dirty="0" smtClean="0"/>
                    </a:p>
                    <a:p>
                      <a:pPr marL="112713" lvl="0" indent="-112713">
                        <a:buFont typeface="Arial" panose="020B0604020202020204" pitchFamily="34" charset="0"/>
                        <a:buChar char="•"/>
                      </a:pPr>
                      <a:r>
                        <a:rPr lang="en-US" dirty="0" err="1" smtClean="0"/>
                        <a:t>Labwork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2713" indent="-112713">
                        <a:buFont typeface="Arial" panose="020B0604020202020204" pitchFamily="34" charset="0"/>
                        <a:buChar char="•"/>
                      </a:pPr>
                      <a:r>
                        <a:rPr lang="en-US" dirty="0" smtClean="0"/>
                        <a:t>Impaired nutritional status</a:t>
                      </a:r>
                    </a:p>
                    <a:p>
                      <a:pPr marL="112713" indent="-112713">
                        <a:buFont typeface="Arial" panose="020B0604020202020204" pitchFamily="34" charset="0"/>
                        <a:buChar char="•"/>
                      </a:pPr>
                      <a:r>
                        <a:rPr lang="en-US" dirty="0" smtClean="0"/>
                        <a:t>Ineffective tissue</a:t>
                      </a:r>
                      <a:r>
                        <a:rPr lang="en-US" baseline="0" dirty="0" smtClean="0"/>
                        <a:t> perfusion</a:t>
                      </a:r>
                    </a:p>
                    <a:p>
                      <a:pPr marL="112713" indent="-112713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 smtClean="0"/>
                        <a:t>Activity intolerance</a:t>
                      </a:r>
                    </a:p>
                    <a:p>
                      <a:pPr marL="112713" indent="-112713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 smtClean="0"/>
                        <a:t>Fluid imbalance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dirty="0" smtClean="0"/>
                        <a:t>The patient with</a:t>
                      </a:r>
                      <a:r>
                        <a:rPr lang="en-US" baseline="0" dirty="0" smtClean="0"/>
                        <a:t> cirrhosis will:</a:t>
                      </a:r>
                    </a:p>
                    <a:p>
                      <a:pPr marL="112713" indent="-112713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 smtClean="0"/>
                        <a:t>Have relief of discomfort</a:t>
                      </a:r>
                    </a:p>
                    <a:p>
                      <a:pPr marL="112713" indent="-112713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 smtClean="0"/>
                        <a:t>Have minimal to no complications</a:t>
                      </a:r>
                    </a:p>
                    <a:p>
                      <a:pPr marL="112713" indent="-112713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 smtClean="0"/>
                        <a:t>Return to as normal a lifestyle as possible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010630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Cirrhosis: Nursing Process (Implementation)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56947344"/>
              </p:ext>
            </p:extLst>
          </p:nvPr>
        </p:nvGraphicFramePr>
        <p:xfrm>
          <a:off x="276448" y="1566531"/>
          <a:ext cx="11249244" cy="38936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9748"/>
                <a:gridCol w="3749748"/>
                <a:gridCol w="3749748"/>
              </a:tblGrid>
              <a:tr h="510362">
                <a:tc>
                  <a:txBody>
                    <a:bodyPr/>
                    <a:lstStyle/>
                    <a:p>
                      <a:r>
                        <a:rPr lang="en-US" dirty="0" smtClean="0"/>
                        <a:t>Health Promotion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Acute Care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Ambulatory Care</a:t>
                      </a:r>
                      <a:endParaRPr lang="en-US" dirty="0"/>
                    </a:p>
                  </a:txBody>
                  <a:tcPr/>
                </a:tc>
              </a:tr>
              <a:tr h="2431288">
                <a:tc>
                  <a:txBody>
                    <a:bodyPr/>
                    <a:lstStyle/>
                    <a:p>
                      <a:pPr marL="112713" indent="-112713">
                        <a:buFont typeface="Arial" panose="020B0604020202020204" pitchFamily="34" charset="0"/>
                        <a:buChar char="•"/>
                      </a:pPr>
                      <a:r>
                        <a:rPr lang="en-US" dirty="0" smtClean="0"/>
                        <a:t>Identify risk factors</a:t>
                      </a:r>
                    </a:p>
                    <a:p>
                      <a:pPr marL="112713" indent="-112713">
                        <a:buFont typeface="Arial" panose="020B0604020202020204" pitchFamily="34" charset="0"/>
                        <a:buChar char="•"/>
                      </a:pPr>
                      <a:r>
                        <a:rPr lang="en-US" dirty="0" smtClean="0"/>
                        <a:t>Abstain</a:t>
                      </a:r>
                      <a:r>
                        <a:rPr lang="en-US" baseline="0" dirty="0" smtClean="0"/>
                        <a:t> from ETOH, enroll into support program PRN to maintain sobriety</a:t>
                      </a:r>
                    </a:p>
                    <a:p>
                      <a:pPr marL="112713" indent="-112713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 smtClean="0"/>
                        <a:t>Adequate nutrition</a:t>
                      </a:r>
                    </a:p>
                    <a:p>
                      <a:pPr marL="112713" indent="-112713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 smtClean="0"/>
                        <a:t>Identify and treat acute hepatitis to prevent chronic</a:t>
                      </a:r>
                    </a:p>
                    <a:p>
                      <a:pPr marL="112713" indent="-112713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 smtClean="0"/>
                        <a:t>Weight reduction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2713" indent="-112713">
                        <a:buFont typeface="Arial" panose="020B0604020202020204" pitchFamily="34" charset="0"/>
                        <a:buChar char="•"/>
                      </a:pPr>
                      <a:r>
                        <a:rPr lang="en-US" dirty="0" smtClean="0"/>
                        <a:t>Conserve </a:t>
                      </a:r>
                      <a:r>
                        <a:rPr lang="en-US" dirty="0" err="1" smtClean="0"/>
                        <a:t>pt</a:t>
                      </a:r>
                      <a:r>
                        <a:rPr lang="en-US" dirty="0" smtClean="0"/>
                        <a:t> strength</a:t>
                      </a:r>
                      <a:r>
                        <a:rPr lang="en-US" baseline="0" dirty="0" smtClean="0"/>
                        <a:t> while maintaining muscle strength and tone</a:t>
                      </a:r>
                    </a:p>
                    <a:p>
                      <a:pPr marL="112713" indent="-112713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 smtClean="0"/>
                        <a:t>Modify activity/rest schedule according to signs of improvement</a:t>
                      </a:r>
                    </a:p>
                    <a:p>
                      <a:pPr marL="112713" indent="-112713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 smtClean="0"/>
                        <a:t> </a:t>
                      </a:r>
                    </a:p>
                    <a:p>
                      <a:pPr marL="112713" indent="-112713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 smtClean="0"/>
                        <a:t>Monitor F/E status</a:t>
                      </a:r>
                    </a:p>
                    <a:p>
                      <a:pPr marL="112713" indent="-112713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 smtClean="0"/>
                        <a:t> </a:t>
                      </a:r>
                    </a:p>
                    <a:p>
                      <a:pPr marL="112713" indent="-112713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 smtClean="0"/>
                        <a:t> </a:t>
                      </a:r>
                    </a:p>
                    <a:p>
                      <a:pPr marL="112713" indent="-112713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 smtClean="0"/>
                        <a:t>Medication education</a:t>
                      </a:r>
                    </a:p>
                    <a:p>
                      <a:pPr marL="112713" indent="-112713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 smtClean="0"/>
                        <a:t>Monitor for changes in mental status</a:t>
                      </a:r>
                    </a:p>
                    <a:p>
                      <a:pPr marL="112713" indent="-112713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2713" indent="-112713">
                        <a:buFont typeface="Arial" panose="020B0604020202020204" pitchFamily="34" charset="0"/>
                        <a:buChar char="•"/>
                      </a:pPr>
                      <a:r>
                        <a:rPr lang="en-US" dirty="0" smtClean="0"/>
                        <a:t>Educate patient and caregiver on importance of continual health care</a:t>
                      </a:r>
                      <a:r>
                        <a:rPr lang="en-US" baseline="0" dirty="0" smtClean="0"/>
                        <a:t> and medical supervision</a:t>
                      </a:r>
                    </a:p>
                    <a:p>
                      <a:pPr marL="112713" indent="-112713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 smtClean="0"/>
                        <a:t> </a:t>
                      </a:r>
                    </a:p>
                    <a:p>
                      <a:pPr marL="112713" indent="-112713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 smtClean="0"/>
                        <a:t> </a:t>
                      </a:r>
                    </a:p>
                    <a:p>
                      <a:pPr marL="112713" indent="-112713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 smtClean="0"/>
                        <a:t>Community support programs</a:t>
                      </a:r>
                    </a:p>
                    <a:p>
                      <a:pPr marL="112713" indent="-112713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 smtClean="0"/>
                        <a:t>When to seek medical attention</a:t>
                      </a:r>
                    </a:p>
                    <a:p>
                      <a:pPr marL="112713" indent="-112713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 smtClean="0"/>
                        <a:t>Written instructions</a:t>
                      </a:r>
                    </a:p>
                    <a:p>
                      <a:pPr marL="112713" indent="-112713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 smtClean="0"/>
                        <a:t> 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58024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Jaundice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Skin</a:t>
            </a:r>
          </a:p>
          <a:p>
            <a:pPr lvl="1"/>
            <a:r>
              <a:rPr lang="en-US" dirty="0" smtClean="0"/>
              <a:t>Sclera of eyes</a:t>
            </a:r>
          </a:p>
          <a:p>
            <a:r>
              <a:rPr lang="en-US" dirty="0" smtClean="0"/>
              <a:t>Caused by:</a:t>
            </a:r>
          </a:p>
          <a:p>
            <a:pPr lvl="1"/>
            <a:r>
              <a:rPr lang="en-US" dirty="0" smtClean="0"/>
              <a:t>A change in </a:t>
            </a:r>
          </a:p>
          <a:p>
            <a:pPr lvl="1"/>
            <a:r>
              <a:rPr lang="en-US" dirty="0" smtClean="0"/>
              <a:t>Disruption of the flow of</a:t>
            </a:r>
          </a:p>
          <a:p>
            <a:r>
              <a:rPr lang="en-US" dirty="0" smtClean="0"/>
              <a:t>Urine may </a:t>
            </a:r>
            <a:r>
              <a:rPr lang="en-US" dirty="0" smtClean="0"/>
              <a:t>appear </a:t>
            </a:r>
            <a:endParaRPr lang="en-US" dirty="0" smtClean="0"/>
          </a:p>
          <a:p>
            <a:r>
              <a:rPr lang="en-US" dirty="0" smtClean="0"/>
              <a:t>Stools appear 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758536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Cirrhosis: Nursing Process (Evaluation)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Expected outcomes:</a:t>
            </a:r>
          </a:p>
          <a:p>
            <a:r>
              <a:rPr lang="en-US" dirty="0" smtClean="0"/>
              <a:t>Patient with cirrhosis will:</a:t>
            </a:r>
          </a:p>
          <a:p>
            <a:pPr lvl="1"/>
            <a:r>
              <a:rPr lang="en-US" dirty="0" smtClean="0"/>
              <a:t>Maintain food and fluid intake adequate to meet nutritional needs</a:t>
            </a:r>
          </a:p>
          <a:p>
            <a:pPr lvl="1"/>
            <a:r>
              <a:rPr lang="en-US" dirty="0" smtClean="0"/>
              <a:t>Maintain skin integrity with relief of edema and itching</a:t>
            </a:r>
          </a:p>
          <a:p>
            <a:pPr lvl="1"/>
            <a:r>
              <a:rPr lang="en-US" dirty="0" smtClean="0"/>
              <a:t>Have normal fluid and electrolyte balance</a:t>
            </a:r>
          </a:p>
          <a:p>
            <a:pPr lvl="1"/>
            <a:r>
              <a:rPr lang="en-US" dirty="0" smtClean="0"/>
              <a:t>Acknowledge and get treatment for any substance use problem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87988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938" y="2169042"/>
            <a:ext cx="10515600" cy="1535740"/>
          </a:xfrm>
        </p:spPr>
        <p:txBody>
          <a:bodyPr/>
          <a:lstStyle/>
          <a:p>
            <a:pPr algn="ctr"/>
            <a:r>
              <a:rPr lang="en-US" dirty="0" smtClean="0"/>
              <a:t>Acute Liver Failure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364957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Acute Liver Failure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199" y="1509824"/>
            <a:ext cx="10715847" cy="5110716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 </a:t>
            </a:r>
          </a:p>
          <a:p>
            <a:r>
              <a:rPr lang="en-US" dirty="0" smtClean="0"/>
              <a:t>Characterized by a rapid onset of severe liver dysfunction in a </a:t>
            </a:r>
            <a:r>
              <a:rPr lang="en-US" dirty="0" err="1" smtClean="0"/>
              <a:t>pt</a:t>
            </a:r>
            <a:r>
              <a:rPr lang="en-US" dirty="0" smtClean="0"/>
              <a:t> with no history of liver disease</a:t>
            </a:r>
          </a:p>
          <a:p>
            <a:r>
              <a:rPr lang="en-US" dirty="0" smtClean="0"/>
              <a:t>Often accompanied by ____________________</a:t>
            </a:r>
          </a:p>
          <a:p>
            <a:r>
              <a:rPr lang="en-US" dirty="0" smtClean="0"/>
              <a:t>Common causes: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 </a:t>
            </a:r>
          </a:p>
          <a:p>
            <a:r>
              <a:rPr lang="en-US" dirty="0" smtClean="0"/>
              <a:t>Outcome depends on cause</a:t>
            </a:r>
          </a:p>
          <a:p>
            <a:r>
              <a:rPr lang="en-US" dirty="0" smtClean="0"/>
              <a:t>________________, ________________________, and ___________________ are common causes of death</a:t>
            </a:r>
          </a:p>
        </p:txBody>
      </p:sp>
    </p:spTree>
    <p:extLst>
      <p:ext uri="{BB962C8B-B14F-4D97-AF65-F5344CB8AC3E}">
        <p14:creationId xmlns:p14="http://schemas.microsoft.com/office/powerpoint/2010/main" val="336117593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Acute Liver Failure: S/</a:t>
            </a:r>
            <a:r>
              <a:rPr lang="en-US" dirty="0" err="1" smtClean="0"/>
              <a:t>Sx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3279782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Acute Liver Failure: </a:t>
            </a:r>
            <a:r>
              <a:rPr lang="en-US" dirty="0" err="1" smtClean="0"/>
              <a:t>Dx</a:t>
            </a:r>
            <a:r>
              <a:rPr lang="en-US" dirty="0" smtClean="0"/>
              <a:t> Studies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Serum bilirubin</a:t>
            </a:r>
          </a:p>
          <a:p>
            <a:r>
              <a:rPr lang="en-US" dirty="0" smtClean="0"/>
              <a:t>Prothrombin Time</a:t>
            </a:r>
          </a:p>
          <a:p>
            <a:r>
              <a:rPr lang="en-US" dirty="0" smtClean="0"/>
              <a:t>ALT and AST</a:t>
            </a:r>
          </a:p>
          <a:p>
            <a:r>
              <a:rPr lang="en-US" dirty="0" smtClean="0"/>
              <a:t>Serum electrolytes</a:t>
            </a:r>
          </a:p>
          <a:p>
            <a:r>
              <a:rPr lang="en-US" dirty="0" smtClean="0"/>
              <a:t>CBC</a:t>
            </a:r>
          </a:p>
          <a:p>
            <a:r>
              <a:rPr lang="en-US" dirty="0" smtClean="0"/>
              <a:t>Acetaminophen level</a:t>
            </a:r>
          </a:p>
          <a:p>
            <a:r>
              <a:rPr lang="en-US" dirty="0" smtClean="0"/>
              <a:t>Drug screening</a:t>
            </a:r>
          </a:p>
          <a:p>
            <a:r>
              <a:rPr lang="en-US" dirty="0" smtClean="0"/>
              <a:t>Viral hepatitis serology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CT or MRI</a:t>
            </a:r>
          </a:p>
          <a:p>
            <a:pPr lvl="1"/>
            <a:r>
              <a:rPr lang="en-US" dirty="0" smtClean="0"/>
              <a:t>Liver size</a:t>
            </a:r>
          </a:p>
          <a:p>
            <a:pPr lvl="1"/>
            <a:r>
              <a:rPr lang="en-US" dirty="0" smtClean="0"/>
              <a:t>Contour</a:t>
            </a:r>
          </a:p>
          <a:p>
            <a:pPr lvl="1"/>
            <a:r>
              <a:rPr lang="en-US" dirty="0" smtClean="0"/>
              <a:t>Presence of ascites or tumors</a:t>
            </a:r>
          </a:p>
          <a:p>
            <a:pPr lvl="1"/>
            <a:r>
              <a:rPr lang="en-US" dirty="0" smtClean="0"/>
              <a:t>Patency of blood vessels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553536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Acute Liver Failure: Treatment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Usually ICU level care once diagnosis is made</a:t>
            </a:r>
          </a:p>
          <a:p>
            <a:r>
              <a:rPr lang="en-US" dirty="0" smtClean="0"/>
              <a:t>May need transfer to transplant facility</a:t>
            </a:r>
          </a:p>
          <a:p>
            <a:r>
              <a:rPr lang="en-US" dirty="0" smtClean="0"/>
              <a:t>Renal failure is common complication</a:t>
            </a:r>
          </a:p>
          <a:p>
            <a:pPr lvl="1"/>
            <a:r>
              <a:rPr lang="en-US" dirty="0" smtClean="0"/>
              <a:t>Dehydration, </a:t>
            </a:r>
            <a:r>
              <a:rPr lang="en-US" dirty="0" err="1" smtClean="0"/>
              <a:t>hepatorenal</a:t>
            </a:r>
            <a:r>
              <a:rPr lang="en-US" dirty="0" smtClean="0"/>
              <a:t> syndrome, or acute tubular necrosis</a:t>
            </a:r>
          </a:p>
          <a:p>
            <a:r>
              <a:rPr lang="en-US" dirty="0" smtClean="0"/>
              <a:t>Monitor and manage hemodynamic and renal function, F/E balance, acid-base status</a:t>
            </a:r>
          </a:p>
          <a:p>
            <a:r>
              <a:rPr lang="en-US" dirty="0" smtClean="0"/>
              <a:t>Frequent neurological checks: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1338956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768055" y="2615609"/>
            <a:ext cx="10515600" cy="1145880"/>
          </a:xfrm>
        </p:spPr>
        <p:txBody>
          <a:bodyPr/>
          <a:lstStyle/>
          <a:p>
            <a:pPr algn="ctr"/>
            <a:r>
              <a:rPr lang="en-US" dirty="0" smtClean="0"/>
              <a:t>Liver Cancer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684146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Liver Cancer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</a:p>
          <a:p>
            <a:r>
              <a:rPr lang="en-US" dirty="0" smtClean="0"/>
              <a:t> </a:t>
            </a:r>
            <a:endParaRPr lang="en-US" dirty="0"/>
          </a:p>
          <a:p>
            <a:r>
              <a:rPr lang="en-US" dirty="0" smtClean="0"/>
              <a:t>Most common cause of death in patients with cirrhosis</a:t>
            </a:r>
            <a:r>
              <a:rPr lang="en-US" dirty="0"/>
              <a:t> </a:t>
            </a:r>
            <a:r>
              <a:rPr lang="en-US" dirty="0" smtClean="0"/>
              <a:t>caused by </a:t>
            </a:r>
            <a:r>
              <a:rPr lang="en-US" dirty="0" err="1" smtClean="0"/>
              <a:t>Hep</a:t>
            </a:r>
            <a:r>
              <a:rPr lang="en-US" dirty="0" smtClean="0"/>
              <a:t> C</a:t>
            </a:r>
          </a:p>
          <a:p>
            <a:r>
              <a:rPr lang="en-US" dirty="0" smtClean="0"/>
              <a:t>Lesions may be singular or numerous and nodular or diffusely spread over entire liver</a:t>
            </a:r>
          </a:p>
          <a:p>
            <a:r>
              <a:rPr lang="en-US" dirty="0" smtClean="0"/>
              <a:t>Easy metastasis to </a:t>
            </a:r>
            <a:r>
              <a:rPr lang="en-US" dirty="0"/>
              <a:t>__________, __________, __________, </a:t>
            </a:r>
            <a:r>
              <a:rPr lang="en-US" dirty="0" smtClean="0"/>
              <a:t>and </a:t>
            </a:r>
            <a:r>
              <a:rPr lang="en-US" dirty="0"/>
              <a:t>__________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9753933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Liver Cancer: S/</a:t>
            </a:r>
            <a:r>
              <a:rPr lang="en-US" dirty="0" err="1" smtClean="0"/>
              <a:t>Sx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74847" y="1690688"/>
            <a:ext cx="6012372" cy="4815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64442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Liver Cancer: Diagnostic Studies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U/S</a:t>
            </a:r>
          </a:p>
          <a:p>
            <a:r>
              <a:rPr lang="en-US" dirty="0" smtClean="0"/>
              <a:t>CT</a:t>
            </a:r>
          </a:p>
          <a:p>
            <a:r>
              <a:rPr lang="en-US" dirty="0" smtClean="0"/>
              <a:t>MRI</a:t>
            </a:r>
          </a:p>
          <a:p>
            <a:r>
              <a:rPr lang="en-US" dirty="0" smtClean="0"/>
              <a:t>_____________ if imaging is inconclusive</a:t>
            </a:r>
            <a:r>
              <a:rPr lang="en-US" dirty="0"/>
              <a:t> </a:t>
            </a:r>
            <a:r>
              <a:rPr lang="en-US" dirty="0" smtClean="0"/>
              <a:t>or treatment guide needed</a:t>
            </a:r>
          </a:p>
          <a:p>
            <a:pPr lvl="1"/>
            <a:r>
              <a:rPr lang="en-US" dirty="0" smtClean="0"/>
              <a:t>Risks of </a:t>
            </a:r>
            <a:r>
              <a:rPr lang="en-US" dirty="0" err="1" smtClean="0"/>
              <a:t>bx</a:t>
            </a:r>
            <a:r>
              <a:rPr lang="en-US" dirty="0" smtClean="0"/>
              <a:t>:  </a:t>
            </a:r>
          </a:p>
          <a:p>
            <a:r>
              <a:rPr lang="en-US" dirty="0" smtClean="0"/>
              <a:t>Serum alpha-fetoprotein levels combined with U/S have high rate of detection of early-stage HCC</a:t>
            </a:r>
          </a:p>
        </p:txBody>
      </p:sp>
    </p:spTree>
    <p:extLst>
      <p:ext uri="{BB962C8B-B14F-4D97-AF65-F5344CB8AC3E}">
        <p14:creationId xmlns:p14="http://schemas.microsoft.com/office/powerpoint/2010/main" val="36229971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642" y="187915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Classification of Jaundice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94981054"/>
              </p:ext>
            </p:extLst>
          </p:nvPr>
        </p:nvGraphicFramePr>
        <p:xfrm>
          <a:off x="269358" y="1368056"/>
          <a:ext cx="11589488" cy="52598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7372"/>
                <a:gridCol w="2897372"/>
                <a:gridCol w="2897372"/>
                <a:gridCol w="2897372"/>
              </a:tblGrid>
              <a:tr h="41441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Hemolytic Jaundice</a:t>
                      </a:r>
                      <a:br>
                        <a:rPr lang="en-US" sz="1200" dirty="0" smtClean="0"/>
                      </a:br>
                      <a:r>
                        <a:rPr lang="en-US" sz="1200" dirty="0" smtClean="0"/>
                        <a:t>(</a:t>
                      </a:r>
                      <a:r>
                        <a:rPr lang="en-US" sz="1200" dirty="0" err="1" smtClean="0"/>
                        <a:t>Prehepatic</a:t>
                      </a:r>
                      <a:r>
                        <a:rPr lang="en-US" sz="1200" dirty="0" smtClean="0"/>
                        <a:t> Jaundice)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Hepatocellular</a:t>
                      </a:r>
                      <a:r>
                        <a:rPr lang="en-US" sz="1200" baseline="0" dirty="0" smtClean="0"/>
                        <a:t> Jaundice</a:t>
                      </a:r>
                      <a:br>
                        <a:rPr lang="en-US" sz="1200" baseline="0" dirty="0" smtClean="0"/>
                      </a:br>
                      <a:r>
                        <a:rPr lang="en-US" sz="1200" baseline="0" dirty="0" smtClean="0"/>
                        <a:t>(Hepatic Jaundice)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Obstructive Jaundice</a:t>
                      </a:r>
                      <a:br>
                        <a:rPr lang="en-US" sz="1200" dirty="0" smtClean="0"/>
                      </a:br>
                      <a:r>
                        <a:rPr lang="en-US" sz="1200" dirty="0" smtClean="0"/>
                        <a:t>(</a:t>
                      </a:r>
                      <a:r>
                        <a:rPr lang="en-US" sz="1200" dirty="0" err="1" smtClean="0"/>
                        <a:t>Posthepatic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Jaudnice</a:t>
                      </a:r>
                      <a:r>
                        <a:rPr lang="en-US" sz="1200" dirty="0" smtClean="0"/>
                        <a:t>)</a:t>
                      </a:r>
                      <a:endParaRPr lang="en-US" sz="1200" dirty="0"/>
                    </a:p>
                  </a:txBody>
                  <a:tcPr/>
                </a:tc>
              </a:tr>
              <a:tr h="1328387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Causes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2713" indent="-112713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/>
                        <a:t>Blood transfusion</a:t>
                      </a:r>
                      <a:r>
                        <a:rPr lang="en-US" sz="1200" baseline="0" dirty="0" smtClean="0"/>
                        <a:t> reactions</a:t>
                      </a:r>
                    </a:p>
                    <a:p>
                      <a:pPr marL="112713" indent="-112713">
                        <a:buFont typeface="Arial" panose="020B0604020202020204" pitchFamily="34" charset="0"/>
                        <a:buChar char="•"/>
                      </a:pPr>
                      <a:r>
                        <a:rPr lang="en-US" sz="1200" baseline="0" dirty="0" smtClean="0"/>
                        <a:t>Hemolytic anemia</a:t>
                      </a:r>
                    </a:p>
                    <a:p>
                      <a:pPr marL="112713" indent="-112713">
                        <a:buFont typeface="Arial" panose="020B0604020202020204" pitchFamily="34" charset="0"/>
                        <a:buChar char="•"/>
                      </a:pPr>
                      <a:r>
                        <a:rPr lang="en-US" sz="1200" baseline="0" dirty="0" smtClean="0"/>
                        <a:t>Sickle cell crisis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2713" indent="-112713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/>
                        <a:t>Cirrhosis</a:t>
                      </a:r>
                    </a:p>
                    <a:p>
                      <a:pPr marL="112713" indent="-112713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/>
                        <a:t>Hepatitis</a:t>
                      </a:r>
                    </a:p>
                    <a:p>
                      <a:pPr marL="112713" indent="-112713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/>
                        <a:t>Liver cancer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2713" indent="-112713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/>
                        <a:t>Cirrhosis</a:t>
                      </a:r>
                    </a:p>
                    <a:p>
                      <a:pPr marL="112713" indent="-112713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/>
                        <a:t>Hepatitis</a:t>
                      </a:r>
                    </a:p>
                    <a:p>
                      <a:pPr marL="112713" indent="-112713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/>
                        <a:t>Liver cancer</a:t>
                      </a:r>
                    </a:p>
                    <a:p>
                      <a:pPr marL="112713" indent="-112713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/>
                        <a:t>Common</a:t>
                      </a:r>
                      <a:r>
                        <a:rPr lang="en-US" sz="1200" baseline="0" dirty="0" smtClean="0"/>
                        <a:t> bile duct obstruction from stones, biliary strictures, pancreatic cancer, </a:t>
                      </a:r>
                      <a:r>
                        <a:rPr lang="en-US" sz="1200" baseline="0" dirty="0" err="1" smtClean="0"/>
                        <a:t>sclerosing</a:t>
                      </a:r>
                      <a:r>
                        <a:rPr lang="en-US" sz="1200" baseline="0" dirty="0" smtClean="0"/>
                        <a:t> cholangitis</a:t>
                      </a:r>
                      <a:endParaRPr lang="en-US" sz="1200" dirty="0"/>
                    </a:p>
                  </a:txBody>
                  <a:tcPr/>
                </a:tc>
              </a:tr>
              <a:tr h="173712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Description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2713" indent="-112713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/>
                        <a:t>Increased</a:t>
                      </a:r>
                      <a:r>
                        <a:rPr lang="en-US" sz="1200" baseline="0" dirty="0" smtClean="0"/>
                        <a:t> breakdown of RBCs, produces an increased amount of unconjugated bilirubin in blood</a:t>
                      </a:r>
                    </a:p>
                    <a:p>
                      <a:pPr marL="112713" indent="-112713">
                        <a:buFont typeface="Arial" panose="020B0604020202020204" pitchFamily="34" charset="0"/>
                        <a:buChar char="•"/>
                      </a:pPr>
                      <a:r>
                        <a:rPr lang="en-US" sz="1200" baseline="0" dirty="0" smtClean="0"/>
                        <a:t>Liver is unable to handle increased load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2713" indent="-112713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/>
                        <a:t>Liver</a:t>
                      </a:r>
                      <a:r>
                        <a:rPr lang="en-US" sz="1200" baseline="0" dirty="0" smtClean="0"/>
                        <a:t> has altered ability to take up bilirubin from blood or to conjugate or excrete it</a:t>
                      </a:r>
                    </a:p>
                    <a:p>
                      <a:pPr marL="112713" indent="-112713">
                        <a:buFont typeface="Arial" panose="020B0604020202020204" pitchFamily="34" charset="0"/>
                        <a:buChar char="•"/>
                      </a:pPr>
                      <a:r>
                        <a:rPr lang="en-US" sz="1200" baseline="0" dirty="0" smtClean="0"/>
                        <a:t>Damaged hepatocytes leak bilirubin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2713" indent="-112713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/>
                        <a:t>Decreased or obstructed flow of</a:t>
                      </a:r>
                      <a:r>
                        <a:rPr lang="en-US" sz="1200" baseline="0" dirty="0" smtClean="0"/>
                        <a:t> bile through liver or biliary duct system</a:t>
                      </a:r>
                    </a:p>
                    <a:p>
                      <a:pPr marL="112713" indent="-112713">
                        <a:buFont typeface="Arial" panose="020B0604020202020204" pitchFamily="34" charset="0"/>
                        <a:buChar char="•"/>
                      </a:pPr>
                      <a:r>
                        <a:rPr lang="en-US" sz="1200" baseline="0" dirty="0" smtClean="0"/>
                        <a:t>Obstruction may occur in intrahepatic or </a:t>
                      </a:r>
                      <a:r>
                        <a:rPr lang="en-US" sz="1200" baseline="0" dirty="0" err="1" smtClean="0"/>
                        <a:t>extrahepatic</a:t>
                      </a:r>
                      <a:r>
                        <a:rPr lang="en-US" sz="1200" baseline="0" dirty="0" smtClean="0"/>
                        <a:t> bile ducts</a:t>
                      </a:r>
                    </a:p>
                    <a:p>
                      <a:pPr marL="112713" indent="-112713">
                        <a:buFont typeface="Arial" panose="020B0604020202020204" pitchFamily="34" charset="0"/>
                        <a:buChar char="•"/>
                      </a:pPr>
                      <a:r>
                        <a:rPr lang="en-US" sz="1200" baseline="0" dirty="0" smtClean="0"/>
                        <a:t>Intrahepatic obstructions caused by swelling or fibrosis of liver’s </a:t>
                      </a:r>
                      <a:r>
                        <a:rPr lang="en-US" sz="1200" baseline="0" dirty="0" err="1" smtClean="0"/>
                        <a:t>canaliculi</a:t>
                      </a:r>
                      <a:r>
                        <a:rPr lang="en-US" sz="1200" baseline="0" dirty="0" smtClean="0"/>
                        <a:t> and bile ducts</a:t>
                      </a:r>
                      <a:endParaRPr lang="en-US" sz="1200" dirty="0"/>
                    </a:p>
                  </a:txBody>
                  <a:tcPr/>
                </a:tc>
              </a:tr>
              <a:tr h="173712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Diagnostic</a:t>
                      </a:r>
                      <a:r>
                        <a:rPr lang="en-US" sz="1200" baseline="0" dirty="0" smtClean="0"/>
                        <a:t> Findings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200" baseline="0" dirty="0" smtClean="0"/>
                        <a:t>Unconjugated Bilirubin (indirect)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200" baseline="0" dirty="0" smtClean="0"/>
                        <a:t>Conjugated Bilirubin (direct)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200" baseline="0" dirty="0" smtClean="0"/>
                        <a:t>Urine Bilirubin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200" baseline="0" dirty="0" err="1" smtClean="0"/>
                        <a:t>Urobilinogen</a:t>
                      </a:r>
                      <a:r>
                        <a:rPr lang="en-US" sz="1200" baseline="0" dirty="0" smtClean="0"/>
                        <a:t/>
                      </a:r>
                      <a:br>
                        <a:rPr lang="en-US" sz="1200" baseline="0" dirty="0" smtClean="0"/>
                      </a:br>
                      <a:r>
                        <a:rPr lang="en-US" sz="1200" baseline="0" dirty="0" smtClean="0"/>
                        <a:t>Stool</a:t>
                      </a:r>
                      <a:br>
                        <a:rPr lang="en-US" sz="1200" baseline="0" dirty="0" smtClean="0"/>
                      </a:br>
                      <a:r>
                        <a:rPr lang="en-US" sz="1200" baseline="0" dirty="0" smtClean="0"/>
                        <a:t>Urine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 smtClean="0"/>
                    </a:p>
                    <a:p>
                      <a:r>
                        <a:rPr lang="en-US" sz="1200" dirty="0" smtClean="0"/>
                        <a:t>High</a:t>
                      </a:r>
                    </a:p>
                    <a:p>
                      <a:r>
                        <a:rPr lang="en-US" sz="1200" dirty="0" smtClean="0"/>
                        <a:t>Normal</a:t>
                      </a:r>
                    </a:p>
                    <a:p>
                      <a:r>
                        <a:rPr lang="en-US" sz="1200" dirty="0" smtClean="0"/>
                        <a:t>Negative</a:t>
                      </a:r>
                    </a:p>
                    <a:p>
                      <a:endParaRPr lang="en-US" sz="1200" dirty="0" smtClean="0"/>
                    </a:p>
                    <a:p>
                      <a:r>
                        <a:rPr lang="en-US" sz="1200" dirty="0" smtClean="0"/>
                        <a:t>High </a:t>
                      </a:r>
                    </a:p>
                    <a:p>
                      <a:r>
                        <a:rPr lang="en-US" sz="1200" dirty="0" smtClean="0"/>
                        <a:t>High</a:t>
                      </a:r>
                      <a:r>
                        <a:rPr lang="en-US" sz="1200" baseline="0" dirty="0" smtClean="0"/>
                        <a:t> 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 smtClean="0"/>
                    </a:p>
                    <a:p>
                      <a:r>
                        <a:rPr lang="en-US" sz="1200" dirty="0" smtClean="0"/>
                        <a:t>High</a:t>
                      </a:r>
                    </a:p>
                    <a:p>
                      <a:r>
                        <a:rPr lang="en-US" sz="1200" dirty="0" smtClean="0"/>
                        <a:t>High or low (severe disease)</a:t>
                      </a:r>
                    </a:p>
                    <a:p>
                      <a:r>
                        <a:rPr lang="en-US" sz="1200" dirty="0" smtClean="0"/>
                        <a:t>High</a:t>
                      </a:r>
                    </a:p>
                    <a:p>
                      <a:endParaRPr lang="en-US" sz="1200" dirty="0" smtClean="0"/>
                    </a:p>
                    <a:p>
                      <a:r>
                        <a:rPr lang="en-US" sz="1200" dirty="0" smtClean="0"/>
                        <a:t>Normal or low</a:t>
                      </a:r>
                    </a:p>
                    <a:p>
                      <a:r>
                        <a:rPr lang="en-US" sz="1200" dirty="0" smtClean="0"/>
                        <a:t>Normal</a:t>
                      </a:r>
                      <a:r>
                        <a:rPr lang="en-US" sz="1200" baseline="0" dirty="0" smtClean="0"/>
                        <a:t> or high 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 smtClean="0"/>
                    </a:p>
                    <a:p>
                      <a:r>
                        <a:rPr lang="en-US" sz="1200" dirty="0" smtClean="0"/>
                        <a:t>High</a:t>
                      </a:r>
                    </a:p>
                    <a:p>
                      <a:r>
                        <a:rPr lang="en-US" sz="1200" dirty="0" smtClean="0"/>
                        <a:t>High</a:t>
                      </a:r>
                    </a:p>
                    <a:p>
                      <a:r>
                        <a:rPr lang="en-US" sz="1200" dirty="0" smtClean="0"/>
                        <a:t>High</a:t>
                      </a:r>
                    </a:p>
                    <a:p>
                      <a:endParaRPr lang="en-US" sz="1200" dirty="0" smtClean="0"/>
                    </a:p>
                    <a:p>
                      <a:r>
                        <a:rPr lang="en-US" sz="1200" dirty="0" smtClean="0"/>
                        <a:t>Low</a:t>
                      </a:r>
                    </a:p>
                    <a:p>
                      <a:r>
                        <a:rPr lang="en-US" sz="1200" dirty="0" smtClean="0"/>
                        <a:t>Low</a:t>
                      </a:r>
                    </a:p>
                    <a:p>
                      <a:r>
                        <a:rPr lang="en-US" sz="1200" dirty="0" smtClean="0"/>
                        <a:t>low</a:t>
                      </a:r>
                      <a:endParaRPr lang="en-US" sz="1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758085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Liver Cancer: Treatment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Prevention: 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Screening at risk patients (serum alpha-fetoprotein and CT or MRI or U/S</a:t>
            </a:r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Surgery- </a:t>
            </a:r>
          </a:p>
          <a:p>
            <a:pPr lvl="1"/>
            <a:r>
              <a:rPr lang="en-US" dirty="0" smtClean="0"/>
              <a:t> </a:t>
            </a:r>
          </a:p>
          <a:p>
            <a:r>
              <a:rPr lang="en-US" dirty="0" smtClean="0"/>
              <a:t>Nonsurgical therapy- </a:t>
            </a:r>
          </a:p>
          <a:p>
            <a:pPr lvl="1"/>
            <a:r>
              <a:rPr lang="en-US" dirty="0"/>
              <a:t>P</a:t>
            </a:r>
            <a:r>
              <a:rPr lang="en-US" dirty="0" smtClean="0"/>
              <a:t>ercutaneous ablation with chemo-embolization or radio-embolization</a:t>
            </a:r>
          </a:p>
          <a:p>
            <a:pPr lvl="1"/>
            <a:r>
              <a:rPr lang="en-US" dirty="0" smtClean="0"/>
              <a:t>Oral chemotherapy (</a:t>
            </a:r>
            <a:r>
              <a:rPr lang="en-US" dirty="0" err="1" smtClean="0"/>
              <a:t>sorafenib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TACE or TARE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140353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24762" y="2431312"/>
            <a:ext cx="10515600" cy="1464856"/>
          </a:xfrm>
        </p:spPr>
        <p:txBody>
          <a:bodyPr/>
          <a:lstStyle/>
          <a:p>
            <a:pPr algn="ctr"/>
            <a:r>
              <a:rPr lang="en-US" dirty="0" smtClean="0"/>
              <a:t>Liver Transplantation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745638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Liver Transplantation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Option for end-stage liver disease or localized HCC</a:t>
            </a:r>
          </a:p>
          <a:p>
            <a:r>
              <a:rPr lang="en-US" dirty="0" smtClean="0"/>
              <a:t>Rigorous transplant evaluation prior to being placed on list</a:t>
            </a:r>
          </a:p>
          <a:p>
            <a:pPr lvl="1"/>
            <a:r>
              <a:rPr lang="en-US" dirty="0" smtClean="0"/>
              <a:t>Confirm diagnosis, assess for other co-morbid conditions</a:t>
            </a:r>
          </a:p>
          <a:p>
            <a:r>
              <a:rPr lang="en-US" dirty="0" smtClean="0"/>
              <a:t>Contraindications include:</a:t>
            </a:r>
          </a:p>
          <a:p>
            <a:pPr lvl="1"/>
            <a:r>
              <a:rPr lang="en-US" dirty="0" smtClean="0"/>
              <a:t>Severe </a:t>
            </a:r>
            <a:r>
              <a:rPr lang="en-US" dirty="0" err="1" smtClean="0"/>
              <a:t>extrahepatic</a:t>
            </a:r>
            <a:r>
              <a:rPr lang="en-US" dirty="0" smtClean="0"/>
              <a:t> disease</a:t>
            </a:r>
          </a:p>
          <a:p>
            <a:pPr lvl="1"/>
            <a:r>
              <a:rPr lang="en-US" dirty="0" smtClean="0"/>
              <a:t>Advanced HCC or other cancer</a:t>
            </a:r>
          </a:p>
          <a:p>
            <a:pPr lvl="1"/>
            <a:r>
              <a:rPr lang="en-US" dirty="0" smtClean="0"/>
              <a:t>Ongoing drug or chronic ETOH use</a:t>
            </a:r>
          </a:p>
          <a:p>
            <a:pPr lvl="1"/>
            <a:r>
              <a:rPr lang="en-US" dirty="0" smtClean="0"/>
              <a:t>Inability to understand or adhere with post-transplant care</a:t>
            </a:r>
          </a:p>
        </p:txBody>
      </p:sp>
    </p:spTree>
    <p:extLst>
      <p:ext uri="{BB962C8B-B14F-4D97-AF65-F5344CB8AC3E}">
        <p14:creationId xmlns:p14="http://schemas.microsoft.com/office/powerpoint/2010/main" val="116604753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Liver Transplantation: Postoperative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Postop complications: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 </a:t>
            </a:r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Long term survival rate depends on the cause of the original liver failure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Postop care includes:</a:t>
            </a:r>
          </a:p>
          <a:p>
            <a:pPr lvl="1"/>
            <a:r>
              <a:rPr lang="en-US" dirty="0"/>
              <a:t>ICU level care</a:t>
            </a:r>
          </a:p>
          <a:p>
            <a:pPr lvl="1"/>
            <a:r>
              <a:rPr lang="en-US" dirty="0"/>
              <a:t>Frequent neurologic checks</a:t>
            </a:r>
          </a:p>
          <a:p>
            <a:pPr lvl="1"/>
            <a:r>
              <a:rPr lang="en-US" dirty="0"/>
              <a:t>Monitor for hemorrhage</a:t>
            </a:r>
          </a:p>
          <a:p>
            <a:pPr lvl="1"/>
            <a:r>
              <a:rPr lang="en-US" dirty="0"/>
              <a:t>Prevent pulmonary complications</a:t>
            </a:r>
          </a:p>
          <a:p>
            <a:pPr lvl="1"/>
            <a:r>
              <a:rPr lang="en-US" dirty="0"/>
              <a:t>Electrolyte levels</a:t>
            </a:r>
          </a:p>
          <a:p>
            <a:pPr lvl="1"/>
            <a:r>
              <a:rPr lang="en-US" dirty="0"/>
              <a:t>Urine output</a:t>
            </a:r>
          </a:p>
          <a:p>
            <a:pPr lvl="1"/>
            <a:r>
              <a:rPr lang="en-US" dirty="0"/>
              <a:t>Signs of infection or rejection</a:t>
            </a:r>
          </a:p>
          <a:p>
            <a:pPr lvl="1"/>
            <a:r>
              <a:rPr lang="en-US" dirty="0"/>
              <a:t>Emotional support and teaching to patient and </a:t>
            </a:r>
            <a:r>
              <a:rPr lang="en-US" dirty="0" smtClean="0"/>
              <a:t>caregiver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031472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Gerontologic</a:t>
            </a:r>
            <a:r>
              <a:rPr lang="en-US" dirty="0" smtClean="0"/>
              <a:t> Considerations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Liver Disease in the Older </a:t>
            </a:r>
            <a:r>
              <a:rPr lang="en-US" dirty="0"/>
              <a:t>A</a:t>
            </a:r>
            <a:r>
              <a:rPr lang="en-US" dirty="0" smtClean="0"/>
              <a:t>dult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291439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Gerontologic</a:t>
            </a:r>
            <a:r>
              <a:rPr lang="en-US" dirty="0" smtClean="0"/>
              <a:t> Considerations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 </a:t>
            </a:r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 </a:t>
            </a:r>
          </a:p>
          <a:p>
            <a:r>
              <a:rPr lang="en-US" smtClean="0"/>
              <a:t> </a:t>
            </a:r>
            <a:endParaRPr lang="en-US" dirty="0"/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Increased incidence of </a:t>
            </a:r>
            <a:r>
              <a:rPr lang="en-US" dirty="0" err="1" smtClean="0"/>
              <a:t>Hep</a:t>
            </a:r>
            <a:r>
              <a:rPr lang="en-US" dirty="0" smtClean="0"/>
              <a:t> C</a:t>
            </a:r>
          </a:p>
          <a:p>
            <a:r>
              <a:rPr lang="en-US" dirty="0" smtClean="0"/>
              <a:t>Lifetime health behaviors influence development of liver disease</a:t>
            </a:r>
          </a:p>
          <a:p>
            <a:r>
              <a:rPr lang="en-US" dirty="0" smtClean="0"/>
              <a:t>More comorbid conditions= more medications, can put increased stress on liver and already established complications of liver disease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18855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88047" y="2299688"/>
            <a:ext cx="10515600" cy="1435994"/>
          </a:xfrm>
        </p:spPr>
        <p:txBody>
          <a:bodyPr/>
          <a:lstStyle/>
          <a:p>
            <a:pPr algn="ctr"/>
            <a:r>
              <a:rPr lang="en-US" dirty="0" smtClean="0"/>
              <a:t>Hepatitis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4302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Hepatitis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740428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Inflammation of the liver</a:t>
            </a:r>
          </a:p>
          <a:p>
            <a:r>
              <a:rPr lang="en-US" dirty="0"/>
              <a:t>C</a:t>
            </a:r>
            <a:r>
              <a:rPr lang="en-US" dirty="0" smtClean="0"/>
              <a:t>aused by viruses, substances (alcohol, medications, chemicals), autoimmune, and metabolic problems</a:t>
            </a:r>
          </a:p>
          <a:p>
            <a:r>
              <a:rPr lang="en-US" dirty="0" smtClean="0"/>
              <a:t>Types of viral hepatitis classified with a letter</a:t>
            </a:r>
          </a:p>
          <a:p>
            <a:pPr lvl="1"/>
            <a:r>
              <a:rPr lang="en-US" dirty="0" smtClean="0"/>
              <a:t> </a:t>
            </a:r>
          </a:p>
          <a:p>
            <a:r>
              <a:rPr lang="en-US" dirty="0" smtClean="0"/>
              <a:t>Pathophysiology:</a:t>
            </a:r>
          </a:p>
          <a:p>
            <a:pPr lvl="1"/>
            <a:r>
              <a:rPr lang="en-US" dirty="0" smtClean="0"/>
              <a:t>Acute Infection:</a:t>
            </a:r>
          </a:p>
          <a:p>
            <a:pPr lvl="2"/>
            <a:r>
              <a:rPr lang="en-US" dirty="0" smtClean="0"/>
              <a:t>Large number of hepatocytes destroyed</a:t>
            </a:r>
          </a:p>
          <a:p>
            <a:pPr lvl="2"/>
            <a:r>
              <a:rPr lang="en-US" dirty="0" smtClean="0"/>
              <a:t>Liver cells can regenerate in normal form after resolution of infection</a:t>
            </a:r>
          </a:p>
          <a:p>
            <a:pPr lvl="1"/>
            <a:r>
              <a:rPr lang="en-US" dirty="0" smtClean="0"/>
              <a:t>Chronic Infection:</a:t>
            </a:r>
          </a:p>
          <a:p>
            <a:pPr lvl="2"/>
            <a:r>
              <a:rPr lang="en-US" dirty="0" smtClean="0"/>
              <a:t>Persistent and continuous destruction of hepatocytes</a:t>
            </a:r>
          </a:p>
          <a:p>
            <a:pPr lvl="2"/>
            <a:r>
              <a:rPr lang="en-US" dirty="0" smtClean="0"/>
              <a:t>Fibrosis </a:t>
            </a:r>
            <a:r>
              <a:rPr lang="en-US" dirty="0" smtClean="0">
                <a:sym typeface="Wingdings" panose="05000000000000000000" pitchFamily="2" charset="2"/>
              </a:rPr>
              <a:t> Cirrhosis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05075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Viral Hepatitis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Hepatocytes become target of virus in one of two ways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 </a:t>
            </a:r>
          </a:p>
          <a:p>
            <a:r>
              <a:rPr lang="en-US" dirty="0" smtClean="0"/>
              <a:t>Acute Viral Hepatitis</a:t>
            </a:r>
          </a:p>
          <a:p>
            <a:pPr lvl="1"/>
            <a:r>
              <a:rPr lang="en-US" dirty="0" smtClean="0"/>
              <a:t>Leads to a wide range of liver-related dysfunction</a:t>
            </a:r>
          </a:p>
          <a:p>
            <a:pPr lvl="2"/>
            <a:r>
              <a:rPr lang="en-US" dirty="0" smtClean="0"/>
              <a:t>Bile production, coagulation, blood glucose, and protein metabolism can be affected</a:t>
            </a:r>
          </a:p>
          <a:p>
            <a:pPr lvl="2"/>
            <a:r>
              <a:rPr lang="en-US" dirty="0" smtClean="0"/>
              <a:t>Detoxification and processing of drugs, hormones, and metabolites may be disrupted</a:t>
            </a:r>
          </a:p>
          <a:p>
            <a:pPr lvl="1"/>
            <a:r>
              <a:rPr lang="en-US" dirty="0" smtClean="0"/>
              <a:t>After resolution of infection, liver cells can regenerate</a:t>
            </a:r>
          </a:p>
          <a:p>
            <a:pPr lvl="2"/>
            <a:r>
              <a:rPr lang="en-US" dirty="0" smtClean="0"/>
              <a:t>Can resume normal appearance and function</a:t>
            </a:r>
          </a:p>
          <a:p>
            <a:pPr lvl="1"/>
            <a:r>
              <a:rPr lang="en-US" dirty="0" smtClean="0"/>
              <a:t>Can lead to irreversible liver failure and death</a:t>
            </a:r>
            <a:endParaRPr lang="en-US" dirty="0" smtClean="0"/>
          </a:p>
          <a:p>
            <a:r>
              <a:rPr lang="en-US" dirty="0" smtClean="0"/>
              <a:t>Chronic Viral Hepatitis</a:t>
            </a:r>
          </a:p>
          <a:p>
            <a:pPr lvl="1"/>
            <a:r>
              <a:rPr lang="en-US" dirty="0" smtClean="0"/>
              <a:t>Scar tissue develops</a:t>
            </a:r>
          </a:p>
          <a:p>
            <a:pPr lvl="1"/>
            <a:r>
              <a:rPr lang="en-US" dirty="0" smtClean="0"/>
              <a:t>Fibrosis and compromised liver function</a:t>
            </a:r>
          </a:p>
          <a:p>
            <a:pPr lvl="1"/>
            <a:r>
              <a:rPr lang="en-US" dirty="0" smtClean="0"/>
              <a:t>Fibrosis leads to cirrhosis and liver failure</a:t>
            </a:r>
          </a:p>
          <a:p>
            <a:r>
              <a:rPr lang="en-US" dirty="0" smtClean="0"/>
              <a:t>Systemic Effects</a:t>
            </a:r>
          </a:p>
          <a:p>
            <a:pPr lvl="1"/>
            <a:r>
              <a:rPr lang="en-US" dirty="0" smtClean="0"/>
              <a:t>Antigen-antibody complexes between virus and corresponding antibody may form circulating immune complexes</a:t>
            </a:r>
          </a:p>
          <a:p>
            <a:pPr lvl="1"/>
            <a:r>
              <a:rPr lang="en-US" dirty="0" smtClean="0"/>
              <a:t>Immune complexes activate complement system</a:t>
            </a:r>
          </a:p>
          <a:p>
            <a:pPr lvl="1"/>
            <a:r>
              <a:rPr lang="en-US" dirty="0" smtClean="0"/>
              <a:t>May develop rash, angioedema, arthritis, fever, and malaise</a:t>
            </a:r>
          </a:p>
          <a:p>
            <a:pPr lvl="1"/>
            <a:r>
              <a:rPr lang="en-US" dirty="0" err="1" smtClean="0"/>
              <a:t>Cryoglobulinemia</a:t>
            </a:r>
            <a:r>
              <a:rPr lang="en-US" dirty="0" smtClean="0"/>
              <a:t>, glomerulonephritis, vasculitis, and involvement of other organs can occur from immune complex activation</a:t>
            </a:r>
          </a:p>
        </p:txBody>
      </p:sp>
    </p:spTree>
    <p:extLst>
      <p:ext uri="{BB962C8B-B14F-4D97-AF65-F5344CB8AC3E}">
        <p14:creationId xmlns:p14="http://schemas.microsoft.com/office/powerpoint/2010/main" val="201358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2449</TotalTime>
  <Words>2918</Words>
  <Application>Microsoft Office PowerPoint</Application>
  <PresentationFormat>Widescreen</PresentationFormat>
  <Paragraphs>737</Paragraphs>
  <Slides>65</Slides>
  <Notes>29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70" baseType="lpstr">
      <vt:lpstr>Arial</vt:lpstr>
      <vt:lpstr>Calibri</vt:lpstr>
      <vt:lpstr>Calibri Light</vt:lpstr>
      <vt:lpstr>Wingdings</vt:lpstr>
      <vt:lpstr>Office Theme</vt:lpstr>
      <vt:lpstr>Problems of the Liver</vt:lpstr>
      <vt:lpstr>Functions of the Liver</vt:lpstr>
      <vt:lpstr>Liver Function Tests</vt:lpstr>
      <vt:lpstr>Jaundice</vt:lpstr>
      <vt:lpstr>Jaundice</vt:lpstr>
      <vt:lpstr>Classification of Jaundice</vt:lpstr>
      <vt:lpstr>Hepatitis</vt:lpstr>
      <vt:lpstr>Hepatitis</vt:lpstr>
      <vt:lpstr>Viral Hepatitis</vt:lpstr>
      <vt:lpstr>Hepatitis A Virus</vt:lpstr>
      <vt:lpstr>Hepatitis B Virus</vt:lpstr>
      <vt:lpstr>Hepatitis C Virus</vt:lpstr>
      <vt:lpstr>Hepatitis D Virus</vt:lpstr>
      <vt:lpstr>Hepatitis E Virus</vt:lpstr>
      <vt:lpstr>Hepatitis diagnostics</vt:lpstr>
      <vt:lpstr>Acute Hepatitis: S/Sx</vt:lpstr>
      <vt:lpstr>Acute Hepatitis: Complications</vt:lpstr>
      <vt:lpstr>Chronic Hepatitis: S/Sx</vt:lpstr>
      <vt:lpstr>Acute Hepatitis: Treatment</vt:lpstr>
      <vt:lpstr>Hepatitis: Nursing Considerations</vt:lpstr>
      <vt:lpstr>Hepatitis: Nursing Process</vt:lpstr>
      <vt:lpstr>Hepatitis: Acute Care</vt:lpstr>
      <vt:lpstr>Hepatitis: Ambulatory Care</vt:lpstr>
      <vt:lpstr>Other Types of Hepatitis: Drug and Chemical Induced Hepatitis</vt:lpstr>
      <vt:lpstr>Autoimmune, Genetic and Metabolic Liver Diseases</vt:lpstr>
      <vt:lpstr>Cirrhosis</vt:lpstr>
      <vt:lpstr>Cirrhosis</vt:lpstr>
      <vt:lpstr>Cirrhosis: S/Sx</vt:lpstr>
      <vt:lpstr>Cirrhosis: Skin Problems</vt:lpstr>
      <vt:lpstr>Cirrhosis: Hematologic Problems</vt:lpstr>
      <vt:lpstr>Cirrhosis: Endocrine Problems</vt:lpstr>
      <vt:lpstr>Cirrhosis: Peripheral Neuropathy</vt:lpstr>
      <vt:lpstr>Cirrhosis: Complications</vt:lpstr>
      <vt:lpstr>Portal Hypertension</vt:lpstr>
      <vt:lpstr>Esophageal and Gastric Varices</vt:lpstr>
      <vt:lpstr>Peripheral Edema</vt:lpstr>
      <vt:lpstr>Ascites</vt:lpstr>
      <vt:lpstr>Hepatic Encephalopathy</vt:lpstr>
      <vt:lpstr>Hepatorenal Syndrome</vt:lpstr>
      <vt:lpstr>Cirrhosis: Diagnostic Studies</vt:lpstr>
      <vt:lpstr>Cirrhosis: Interprofessional Care</vt:lpstr>
      <vt:lpstr>Ascites Treatment</vt:lpstr>
      <vt:lpstr>Esophageal and Gastric Varices Treatment</vt:lpstr>
      <vt:lpstr>Variceal Bleed</vt:lpstr>
      <vt:lpstr>Variceal Bleeds</vt:lpstr>
      <vt:lpstr>Hepatic Encephalopathy Treatment</vt:lpstr>
      <vt:lpstr>Cirrhosis: Treatment</vt:lpstr>
      <vt:lpstr>Cirrhosis: Nursing Process</vt:lpstr>
      <vt:lpstr>Cirrhosis: Nursing Process (Implementation)</vt:lpstr>
      <vt:lpstr>Cirrhosis: Nursing Process (Evaluation)</vt:lpstr>
      <vt:lpstr>Acute Liver Failure</vt:lpstr>
      <vt:lpstr>Acute Liver Failure</vt:lpstr>
      <vt:lpstr>Acute Liver Failure: S/Sx</vt:lpstr>
      <vt:lpstr>Acute Liver Failure: Dx Studies</vt:lpstr>
      <vt:lpstr>Acute Liver Failure: Treatment</vt:lpstr>
      <vt:lpstr>Liver Cancer</vt:lpstr>
      <vt:lpstr>Liver Cancer</vt:lpstr>
      <vt:lpstr>Liver Cancer: S/Sx</vt:lpstr>
      <vt:lpstr>Liver Cancer: Diagnostic Studies</vt:lpstr>
      <vt:lpstr>Liver Cancer: Treatment</vt:lpstr>
      <vt:lpstr>Liver Transplantation</vt:lpstr>
      <vt:lpstr>Liver Transplantation</vt:lpstr>
      <vt:lpstr>Liver Transplantation: Postoperative</vt:lpstr>
      <vt:lpstr>Gerontologic Considerations</vt:lpstr>
      <vt:lpstr>Gerontologic Considerations</vt:lpstr>
    </vt:vector>
  </TitlesOfParts>
  <Company>Beebe Healthcare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Problems of the Liver</dc:title>
  <dc:creator>LeGates, Danielle</dc:creator>
  <cp:lastModifiedBy>Blankenship, Danielle</cp:lastModifiedBy>
  <cp:revision>71</cp:revision>
  <dcterms:created xsi:type="dcterms:W3CDTF">2021-02-05T05:11:05Z</dcterms:created>
  <dcterms:modified xsi:type="dcterms:W3CDTF">2021-05-25T16:52:43Z</dcterms:modified>
</cp:coreProperties>
</file>