
<file path=[Content_Types].xml><?xml version="1.0" encoding="utf-8"?>
<Types xmlns="http://schemas.openxmlformats.org/package/2006/content-types">
  <Default Extension="jpeg" ContentType="image/jpeg"/>
  <Default Extension="jpg" ContentType="image/jpeg"/>
  <Default Extension="mp4" ContentType="vide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4277" r:id="rId1"/>
  </p:sldMasterIdLst>
  <p:notesMasterIdLst>
    <p:notesMasterId r:id="rId64"/>
  </p:notesMasterIdLst>
  <p:sldIdLst>
    <p:sldId id="256" r:id="rId2"/>
    <p:sldId id="257" r:id="rId3"/>
    <p:sldId id="258" r:id="rId4"/>
    <p:sldId id="259" r:id="rId5"/>
    <p:sldId id="260" r:id="rId6"/>
    <p:sldId id="262" r:id="rId7"/>
    <p:sldId id="263" r:id="rId8"/>
    <p:sldId id="264" r:id="rId9"/>
    <p:sldId id="265" r:id="rId10"/>
    <p:sldId id="261" r:id="rId11"/>
    <p:sldId id="266" r:id="rId12"/>
    <p:sldId id="267" r:id="rId13"/>
    <p:sldId id="270" r:id="rId14"/>
    <p:sldId id="271" r:id="rId15"/>
    <p:sldId id="272" r:id="rId16"/>
    <p:sldId id="273" r:id="rId17"/>
    <p:sldId id="274" r:id="rId18"/>
    <p:sldId id="275" r:id="rId19"/>
    <p:sldId id="276" r:id="rId20"/>
    <p:sldId id="277" r:id="rId21"/>
    <p:sldId id="278" r:id="rId22"/>
    <p:sldId id="279" r:id="rId23"/>
    <p:sldId id="280" r:id="rId24"/>
    <p:sldId id="281" r:id="rId25"/>
    <p:sldId id="282" r:id="rId26"/>
    <p:sldId id="283" r:id="rId27"/>
    <p:sldId id="284" r:id="rId28"/>
    <p:sldId id="285" r:id="rId29"/>
    <p:sldId id="286" r:id="rId30"/>
    <p:sldId id="320" r:id="rId31"/>
    <p:sldId id="288" r:id="rId32"/>
    <p:sldId id="289" r:id="rId33"/>
    <p:sldId id="290" r:id="rId34"/>
    <p:sldId id="291" r:id="rId35"/>
    <p:sldId id="292" r:id="rId36"/>
    <p:sldId id="293" r:id="rId37"/>
    <p:sldId id="295" r:id="rId38"/>
    <p:sldId id="296" r:id="rId39"/>
    <p:sldId id="297" r:id="rId40"/>
    <p:sldId id="299" r:id="rId41"/>
    <p:sldId id="300" r:id="rId42"/>
    <p:sldId id="301" r:id="rId43"/>
    <p:sldId id="302" r:id="rId44"/>
    <p:sldId id="303" r:id="rId45"/>
    <p:sldId id="304" r:id="rId46"/>
    <p:sldId id="305" r:id="rId47"/>
    <p:sldId id="306" r:id="rId48"/>
    <p:sldId id="307" r:id="rId49"/>
    <p:sldId id="308" r:id="rId50"/>
    <p:sldId id="310" r:id="rId51"/>
    <p:sldId id="321" r:id="rId52"/>
    <p:sldId id="313" r:id="rId53"/>
    <p:sldId id="314" r:id="rId54"/>
    <p:sldId id="315" r:id="rId55"/>
    <p:sldId id="316" r:id="rId56"/>
    <p:sldId id="317" r:id="rId57"/>
    <p:sldId id="318" r:id="rId58"/>
    <p:sldId id="319" r:id="rId59"/>
    <p:sldId id="298" r:id="rId60"/>
    <p:sldId id="322" r:id="rId61"/>
    <p:sldId id="323" r:id="rId62"/>
    <p:sldId id="324" r:id="rId63"/>
  </p:sldIdLst>
  <p:sldSz cx="12192000" cy="6858000"/>
  <p:notesSz cx="7010400"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99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59224" autoAdjust="0"/>
  </p:normalViewPr>
  <p:slideViewPr>
    <p:cSldViewPr snapToGrid="0">
      <p:cViewPr varScale="1">
        <p:scale>
          <a:sx n="43" d="100"/>
          <a:sy n="43" d="100"/>
        </p:scale>
        <p:origin x="1508" y="3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viewProps" Target="viewProps.xml"/><Relationship Id="rId5" Type="http://schemas.openxmlformats.org/officeDocument/2006/relationships/slide" Target="slides/slide4.xml"/><Relationship Id="rId61" Type="http://schemas.openxmlformats.org/officeDocument/2006/relationships/slide" Target="slides/slide60.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theme" Target="theme/theme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s>
</file>

<file path=ppt/diagrams/colors1.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C05FF2DB-C913-4118-8702-07403638D2A8}" type="doc">
      <dgm:prSet loTypeId="urn:microsoft.com/office/officeart/2008/layout/LinedList" loCatId="list" qsTypeId="urn:microsoft.com/office/officeart/2005/8/quickstyle/simple1" qsCatId="simple" csTypeId="urn:microsoft.com/office/officeart/2005/8/colors/colorful2" csCatId="colorful"/>
      <dgm:spPr/>
      <dgm:t>
        <a:bodyPr/>
        <a:lstStyle/>
        <a:p>
          <a:endParaRPr lang="en-US"/>
        </a:p>
      </dgm:t>
    </dgm:pt>
    <dgm:pt modelId="{16E54D2D-BA4C-42D8-ACA9-B80A2B66C5E1}">
      <dgm:prSet/>
      <dgm:spPr/>
      <dgm:t>
        <a:bodyPr/>
        <a:lstStyle/>
        <a:p>
          <a:r>
            <a:rPr lang="en-US" baseline="0"/>
            <a:t>IV morphine</a:t>
          </a:r>
          <a:endParaRPr lang="en-US"/>
        </a:p>
      </dgm:t>
    </dgm:pt>
    <dgm:pt modelId="{11CD1050-7E7A-4125-98C7-A7DCF4430297}" type="parTrans" cxnId="{AC11A4B3-E2B9-430E-B472-55EEB386FB86}">
      <dgm:prSet/>
      <dgm:spPr/>
      <dgm:t>
        <a:bodyPr/>
        <a:lstStyle/>
        <a:p>
          <a:endParaRPr lang="en-US"/>
        </a:p>
      </dgm:t>
    </dgm:pt>
    <dgm:pt modelId="{8402BCC8-D40A-48B0-9480-8BC9C5F0C989}" type="sibTrans" cxnId="{AC11A4B3-E2B9-430E-B472-55EEB386FB86}">
      <dgm:prSet/>
      <dgm:spPr/>
      <dgm:t>
        <a:bodyPr/>
        <a:lstStyle/>
        <a:p>
          <a:endParaRPr lang="en-US"/>
        </a:p>
      </dgm:t>
    </dgm:pt>
    <dgm:pt modelId="{629B39C5-5DEA-442A-B225-516C55654FED}">
      <dgm:prSet/>
      <dgm:spPr/>
      <dgm:t>
        <a:bodyPr/>
        <a:lstStyle/>
        <a:p>
          <a:r>
            <a:rPr lang="en-US" baseline="0"/>
            <a:t>Antispasmotics</a:t>
          </a:r>
          <a:endParaRPr lang="en-US"/>
        </a:p>
      </dgm:t>
    </dgm:pt>
    <dgm:pt modelId="{AB1AB971-54DB-4F5B-812A-F3AA2A49D5E3}" type="parTrans" cxnId="{8352B9BC-2F70-45B2-8411-863C549C3FF5}">
      <dgm:prSet/>
      <dgm:spPr/>
      <dgm:t>
        <a:bodyPr/>
        <a:lstStyle/>
        <a:p>
          <a:endParaRPr lang="en-US"/>
        </a:p>
      </dgm:t>
    </dgm:pt>
    <dgm:pt modelId="{ECFAE6A9-9FF0-402A-84AD-7A5BCE7E4A3D}" type="sibTrans" cxnId="{8352B9BC-2F70-45B2-8411-863C549C3FF5}">
      <dgm:prSet/>
      <dgm:spPr/>
      <dgm:t>
        <a:bodyPr/>
        <a:lstStyle/>
        <a:p>
          <a:endParaRPr lang="en-US"/>
        </a:p>
      </dgm:t>
    </dgm:pt>
    <dgm:pt modelId="{1E891F39-9A57-4703-BF94-C7C551574828}">
      <dgm:prSet/>
      <dgm:spPr/>
      <dgm:t>
        <a:bodyPr/>
        <a:lstStyle/>
        <a:p>
          <a:r>
            <a:rPr lang="en-US" baseline="0"/>
            <a:t>Carbonic anhydrase inhibitors</a:t>
          </a:r>
          <a:endParaRPr lang="en-US"/>
        </a:p>
      </dgm:t>
    </dgm:pt>
    <dgm:pt modelId="{80750114-DBB0-4701-8F2F-2673B62126B7}" type="parTrans" cxnId="{0941C77C-DFAB-45E0-9A7E-A747FA037308}">
      <dgm:prSet/>
      <dgm:spPr/>
      <dgm:t>
        <a:bodyPr/>
        <a:lstStyle/>
        <a:p>
          <a:endParaRPr lang="en-US"/>
        </a:p>
      </dgm:t>
    </dgm:pt>
    <dgm:pt modelId="{093A7223-C381-49B3-9AE1-E33B2A935866}" type="sibTrans" cxnId="{0941C77C-DFAB-45E0-9A7E-A747FA037308}">
      <dgm:prSet/>
      <dgm:spPr/>
      <dgm:t>
        <a:bodyPr/>
        <a:lstStyle/>
        <a:p>
          <a:endParaRPr lang="en-US"/>
        </a:p>
      </dgm:t>
    </dgm:pt>
    <dgm:pt modelId="{D87E0AE7-6E74-4E29-AC96-0BB1F23BF99A}">
      <dgm:prSet/>
      <dgm:spPr/>
      <dgm:t>
        <a:bodyPr/>
        <a:lstStyle/>
        <a:p>
          <a:r>
            <a:rPr lang="en-US" baseline="0"/>
            <a:t>Antacids</a:t>
          </a:r>
          <a:endParaRPr lang="en-US"/>
        </a:p>
      </dgm:t>
    </dgm:pt>
    <dgm:pt modelId="{27E5F6A0-0ACC-4643-9F0F-1A42A65490FB}" type="parTrans" cxnId="{085FCA2B-73A3-42A9-8A8C-03644DB96366}">
      <dgm:prSet/>
      <dgm:spPr/>
      <dgm:t>
        <a:bodyPr/>
        <a:lstStyle/>
        <a:p>
          <a:endParaRPr lang="en-US"/>
        </a:p>
      </dgm:t>
    </dgm:pt>
    <dgm:pt modelId="{0C271602-AA02-457B-BA63-7A9D01789D74}" type="sibTrans" cxnId="{085FCA2B-73A3-42A9-8A8C-03644DB96366}">
      <dgm:prSet/>
      <dgm:spPr/>
      <dgm:t>
        <a:bodyPr/>
        <a:lstStyle/>
        <a:p>
          <a:endParaRPr lang="en-US"/>
        </a:p>
      </dgm:t>
    </dgm:pt>
    <dgm:pt modelId="{16086660-55BF-432E-82A7-BE8287D276B1}">
      <dgm:prSet/>
      <dgm:spPr/>
      <dgm:t>
        <a:bodyPr/>
        <a:lstStyle/>
        <a:p>
          <a:r>
            <a:rPr lang="en-US" baseline="0"/>
            <a:t>Proton pump inhibitors</a:t>
          </a:r>
          <a:endParaRPr lang="en-US"/>
        </a:p>
      </dgm:t>
    </dgm:pt>
    <dgm:pt modelId="{A51936A4-2438-4E77-87BF-3EAC75D6B568}" type="parTrans" cxnId="{5493B017-3439-45E3-A0A0-4434B1B931BB}">
      <dgm:prSet/>
      <dgm:spPr/>
      <dgm:t>
        <a:bodyPr/>
        <a:lstStyle/>
        <a:p>
          <a:endParaRPr lang="en-US"/>
        </a:p>
      </dgm:t>
    </dgm:pt>
    <dgm:pt modelId="{55207003-6D57-4BA3-9094-107C77DF93EF}" type="sibTrans" cxnId="{5493B017-3439-45E3-A0A0-4434B1B931BB}">
      <dgm:prSet/>
      <dgm:spPr/>
      <dgm:t>
        <a:bodyPr/>
        <a:lstStyle/>
        <a:p>
          <a:endParaRPr lang="en-US"/>
        </a:p>
      </dgm:t>
    </dgm:pt>
    <dgm:pt modelId="{F3FEF5BC-E55A-44E4-A107-C1DC435B2228}" type="pres">
      <dgm:prSet presAssocID="{C05FF2DB-C913-4118-8702-07403638D2A8}" presName="vert0" presStyleCnt="0">
        <dgm:presLayoutVars>
          <dgm:dir/>
          <dgm:animOne val="branch"/>
          <dgm:animLvl val="lvl"/>
        </dgm:presLayoutVars>
      </dgm:prSet>
      <dgm:spPr/>
    </dgm:pt>
    <dgm:pt modelId="{3B663B20-75A8-447B-8275-A63EA304DAB6}" type="pres">
      <dgm:prSet presAssocID="{16E54D2D-BA4C-42D8-ACA9-B80A2B66C5E1}" presName="thickLine" presStyleLbl="alignNode1" presStyleIdx="0" presStyleCnt="5"/>
      <dgm:spPr/>
    </dgm:pt>
    <dgm:pt modelId="{4FFA75A9-2343-4A7F-83E3-3B56DB0F5EBA}" type="pres">
      <dgm:prSet presAssocID="{16E54D2D-BA4C-42D8-ACA9-B80A2B66C5E1}" presName="horz1" presStyleCnt="0"/>
      <dgm:spPr/>
    </dgm:pt>
    <dgm:pt modelId="{481AF603-D4DE-46BF-B562-ADCAE668D708}" type="pres">
      <dgm:prSet presAssocID="{16E54D2D-BA4C-42D8-ACA9-B80A2B66C5E1}" presName="tx1" presStyleLbl="revTx" presStyleIdx="0" presStyleCnt="5"/>
      <dgm:spPr/>
    </dgm:pt>
    <dgm:pt modelId="{45F0ED70-7B05-44E0-9FFF-C83E81C64F88}" type="pres">
      <dgm:prSet presAssocID="{16E54D2D-BA4C-42D8-ACA9-B80A2B66C5E1}" presName="vert1" presStyleCnt="0"/>
      <dgm:spPr/>
    </dgm:pt>
    <dgm:pt modelId="{EE393F7F-0ABE-47A4-B26D-D022D8F2278D}" type="pres">
      <dgm:prSet presAssocID="{629B39C5-5DEA-442A-B225-516C55654FED}" presName="thickLine" presStyleLbl="alignNode1" presStyleIdx="1" presStyleCnt="5"/>
      <dgm:spPr/>
    </dgm:pt>
    <dgm:pt modelId="{869DE4F4-44FA-432F-BD54-1247D7EEDC89}" type="pres">
      <dgm:prSet presAssocID="{629B39C5-5DEA-442A-B225-516C55654FED}" presName="horz1" presStyleCnt="0"/>
      <dgm:spPr/>
    </dgm:pt>
    <dgm:pt modelId="{EEF35FCA-7EF1-4F05-B5A5-9FA994807C5F}" type="pres">
      <dgm:prSet presAssocID="{629B39C5-5DEA-442A-B225-516C55654FED}" presName="tx1" presStyleLbl="revTx" presStyleIdx="1" presStyleCnt="5"/>
      <dgm:spPr/>
    </dgm:pt>
    <dgm:pt modelId="{AD80847E-4602-4F52-8F58-CC4D1D870EB5}" type="pres">
      <dgm:prSet presAssocID="{629B39C5-5DEA-442A-B225-516C55654FED}" presName="vert1" presStyleCnt="0"/>
      <dgm:spPr/>
    </dgm:pt>
    <dgm:pt modelId="{5A6832B3-6C24-4C27-AEC8-A726EA142DF2}" type="pres">
      <dgm:prSet presAssocID="{1E891F39-9A57-4703-BF94-C7C551574828}" presName="thickLine" presStyleLbl="alignNode1" presStyleIdx="2" presStyleCnt="5"/>
      <dgm:spPr/>
    </dgm:pt>
    <dgm:pt modelId="{80CFE63A-1248-437A-B161-216EFAF686FA}" type="pres">
      <dgm:prSet presAssocID="{1E891F39-9A57-4703-BF94-C7C551574828}" presName="horz1" presStyleCnt="0"/>
      <dgm:spPr/>
    </dgm:pt>
    <dgm:pt modelId="{985EFE4E-B233-4E5A-A917-F32B04D07009}" type="pres">
      <dgm:prSet presAssocID="{1E891F39-9A57-4703-BF94-C7C551574828}" presName="tx1" presStyleLbl="revTx" presStyleIdx="2" presStyleCnt="5"/>
      <dgm:spPr/>
    </dgm:pt>
    <dgm:pt modelId="{C25A1E24-FA3F-474B-B00A-66B7A59B40A6}" type="pres">
      <dgm:prSet presAssocID="{1E891F39-9A57-4703-BF94-C7C551574828}" presName="vert1" presStyleCnt="0"/>
      <dgm:spPr/>
    </dgm:pt>
    <dgm:pt modelId="{D5BCE8FB-E801-4CDC-9BB0-E2DF9F45C186}" type="pres">
      <dgm:prSet presAssocID="{D87E0AE7-6E74-4E29-AC96-0BB1F23BF99A}" presName="thickLine" presStyleLbl="alignNode1" presStyleIdx="3" presStyleCnt="5"/>
      <dgm:spPr/>
    </dgm:pt>
    <dgm:pt modelId="{D763BD99-6D95-4E38-8397-3E651AF35752}" type="pres">
      <dgm:prSet presAssocID="{D87E0AE7-6E74-4E29-AC96-0BB1F23BF99A}" presName="horz1" presStyleCnt="0"/>
      <dgm:spPr/>
    </dgm:pt>
    <dgm:pt modelId="{22093746-E53E-4303-A1D0-FF3DA418505F}" type="pres">
      <dgm:prSet presAssocID="{D87E0AE7-6E74-4E29-AC96-0BB1F23BF99A}" presName="tx1" presStyleLbl="revTx" presStyleIdx="3" presStyleCnt="5"/>
      <dgm:spPr/>
    </dgm:pt>
    <dgm:pt modelId="{CE96C02E-DFCB-47DA-AED0-C735CB9AA598}" type="pres">
      <dgm:prSet presAssocID="{D87E0AE7-6E74-4E29-AC96-0BB1F23BF99A}" presName="vert1" presStyleCnt="0"/>
      <dgm:spPr/>
    </dgm:pt>
    <dgm:pt modelId="{AB800CA5-377E-406C-BA53-FC337C82D028}" type="pres">
      <dgm:prSet presAssocID="{16086660-55BF-432E-82A7-BE8287D276B1}" presName="thickLine" presStyleLbl="alignNode1" presStyleIdx="4" presStyleCnt="5"/>
      <dgm:spPr/>
    </dgm:pt>
    <dgm:pt modelId="{2F4C6788-5215-46C3-86CB-56C44B9C9EB3}" type="pres">
      <dgm:prSet presAssocID="{16086660-55BF-432E-82A7-BE8287D276B1}" presName="horz1" presStyleCnt="0"/>
      <dgm:spPr/>
    </dgm:pt>
    <dgm:pt modelId="{4E259F5E-50FF-4705-9E1C-300EB65378CA}" type="pres">
      <dgm:prSet presAssocID="{16086660-55BF-432E-82A7-BE8287D276B1}" presName="tx1" presStyleLbl="revTx" presStyleIdx="4" presStyleCnt="5"/>
      <dgm:spPr/>
    </dgm:pt>
    <dgm:pt modelId="{CCD09C1B-3E9D-4A3D-ACA5-F1E45679B68B}" type="pres">
      <dgm:prSet presAssocID="{16086660-55BF-432E-82A7-BE8287D276B1}" presName="vert1" presStyleCnt="0"/>
      <dgm:spPr/>
    </dgm:pt>
  </dgm:ptLst>
  <dgm:cxnLst>
    <dgm:cxn modelId="{5493B017-3439-45E3-A0A0-4434B1B931BB}" srcId="{C05FF2DB-C913-4118-8702-07403638D2A8}" destId="{16086660-55BF-432E-82A7-BE8287D276B1}" srcOrd="4" destOrd="0" parTransId="{A51936A4-2438-4E77-87BF-3EAC75D6B568}" sibTransId="{55207003-6D57-4BA3-9094-107C77DF93EF}"/>
    <dgm:cxn modelId="{0C47F71C-1768-4F08-98D8-31EE4D464AB2}" type="presOf" srcId="{C05FF2DB-C913-4118-8702-07403638D2A8}" destId="{F3FEF5BC-E55A-44E4-A107-C1DC435B2228}" srcOrd="0" destOrd="0" presId="urn:microsoft.com/office/officeart/2008/layout/LinedList"/>
    <dgm:cxn modelId="{085FCA2B-73A3-42A9-8A8C-03644DB96366}" srcId="{C05FF2DB-C913-4118-8702-07403638D2A8}" destId="{D87E0AE7-6E74-4E29-AC96-0BB1F23BF99A}" srcOrd="3" destOrd="0" parTransId="{27E5F6A0-0ACC-4643-9F0F-1A42A65490FB}" sibTransId="{0C271602-AA02-457B-BA63-7A9D01789D74}"/>
    <dgm:cxn modelId="{47764B79-87AB-43DC-8DF2-2A709A117703}" type="presOf" srcId="{D87E0AE7-6E74-4E29-AC96-0BB1F23BF99A}" destId="{22093746-E53E-4303-A1D0-FF3DA418505F}" srcOrd="0" destOrd="0" presId="urn:microsoft.com/office/officeart/2008/layout/LinedList"/>
    <dgm:cxn modelId="{0941C77C-DFAB-45E0-9A7E-A747FA037308}" srcId="{C05FF2DB-C913-4118-8702-07403638D2A8}" destId="{1E891F39-9A57-4703-BF94-C7C551574828}" srcOrd="2" destOrd="0" parTransId="{80750114-DBB0-4701-8F2F-2673B62126B7}" sibTransId="{093A7223-C381-49B3-9AE1-E33B2A935866}"/>
    <dgm:cxn modelId="{517F97AE-776F-499F-8740-B338F6CC9003}" type="presOf" srcId="{16E54D2D-BA4C-42D8-ACA9-B80A2B66C5E1}" destId="{481AF603-D4DE-46BF-B562-ADCAE668D708}" srcOrd="0" destOrd="0" presId="urn:microsoft.com/office/officeart/2008/layout/LinedList"/>
    <dgm:cxn modelId="{AC11A4B3-E2B9-430E-B472-55EEB386FB86}" srcId="{C05FF2DB-C913-4118-8702-07403638D2A8}" destId="{16E54D2D-BA4C-42D8-ACA9-B80A2B66C5E1}" srcOrd="0" destOrd="0" parTransId="{11CD1050-7E7A-4125-98C7-A7DCF4430297}" sibTransId="{8402BCC8-D40A-48B0-9480-8BC9C5F0C989}"/>
    <dgm:cxn modelId="{8352B9BC-2F70-45B2-8411-863C549C3FF5}" srcId="{C05FF2DB-C913-4118-8702-07403638D2A8}" destId="{629B39C5-5DEA-442A-B225-516C55654FED}" srcOrd="1" destOrd="0" parTransId="{AB1AB971-54DB-4F5B-812A-F3AA2A49D5E3}" sibTransId="{ECFAE6A9-9FF0-402A-84AD-7A5BCE7E4A3D}"/>
    <dgm:cxn modelId="{521BE6EC-8895-4CFA-A75A-66FB31300F22}" type="presOf" srcId="{16086660-55BF-432E-82A7-BE8287D276B1}" destId="{4E259F5E-50FF-4705-9E1C-300EB65378CA}" srcOrd="0" destOrd="0" presId="urn:microsoft.com/office/officeart/2008/layout/LinedList"/>
    <dgm:cxn modelId="{B9C53BF0-112E-4641-98CC-B0324D631BE7}" type="presOf" srcId="{1E891F39-9A57-4703-BF94-C7C551574828}" destId="{985EFE4E-B233-4E5A-A917-F32B04D07009}" srcOrd="0" destOrd="0" presId="urn:microsoft.com/office/officeart/2008/layout/LinedList"/>
    <dgm:cxn modelId="{8B5C20FF-3067-4290-AF12-C2977C4C415A}" type="presOf" srcId="{629B39C5-5DEA-442A-B225-516C55654FED}" destId="{EEF35FCA-7EF1-4F05-B5A5-9FA994807C5F}" srcOrd="0" destOrd="0" presId="urn:microsoft.com/office/officeart/2008/layout/LinedList"/>
    <dgm:cxn modelId="{1FF9E99F-0631-424A-9E13-7CD5A374F7A4}" type="presParOf" srcId="{F3FEF5BC-E55A-44E4-A107-C1DC435B2228}" destId="{3B663B20-75A8-447B-8275-A63EA304DAB6}" srcOrd="0" destOrd="0" presId="urn:microsoft.com/office/officeart/2008/layout/LinedList"/>
    <dgm:cxn modelId="{839B4791-8860-4DE8-8E44-63684D0EBF53}" type="presParOf" srcId="{F3FEF5BC-E55A-44E4-A107-C1DC435B2228}" destId="{4FFA75A9-2343-4A7F-83E3-3B56DB0F5EBA}" srcOrd="1" destOrd="0" presId="urn:microsoft.com/office/officeart/2008/layout/LinedList"/>
    <dgm:cxn modelId="{8167B4DB-22A3-45EF-8B5C-A7089058365C}" type="presParOf" srcId="{4FFA75A9-2343-4A7F-83E3-3B56DB0F5EBA}" destId="{481AF603-D4DE-46BF-B562-ADCAE668D708}" srcOrd="0" destOrd="0" presId="urn:microsoft.com/office/officeart/2008/layout/LinedList"/>
    <dgm:cxn modelId="{92C83B0E-8667-48F4-8123-6FFA0C6A4BF6}" type="presParOf" srcId="{4FFA75A9-2343-4A7F-83E3-3B56DB0F5EBA}" destId="{45F0ED70-7B05-44E0-9FFF-C83E81C64F88}" srcOrd="1" destOrd="0" presId="urn:microsoft.com/office/officeart/2008/layout/LinedList"/>
    <dgm:cxn modelId="{E59B3868-C79A-484E-BFC8-ED30CCFCE474}" type="presParOf" srcId="{F3FEF5BC-E55A-44E4-A107-C1DC435B2228}" destId="{EE393F7F-0ABE-47A4-B26D-D022D8F2278D}" srcOrd="2" destOrd="0" presId="urn:microsoft.com/office/officeart/2008/layout/LinedList"/>
    <dgm:cxn modelId="{6509B5A8-A633-4C26-AE6C-F8B3998CA4FF}" type="presParOf" srcId="{F3FEF5BC-E55A-44E4-A107-C1DC435B2228}" destId="{869DE4F4-44FA-432F-BD54-1247D7EEDC89}" srcOrd="3" destOrd="0" presId="urn:microsoft.com/office/officeart/2008/layout/LinedList"/>
    <dgm:cxn modelId="{E1226136-7016-4287-95E2-E9C87A40FC70}" type="presParOf" srcId="{869DE4F4-44FA-432F-BD54-1247D7EEDC89}" destId="{EEF35FCA-7EF1-4F05-B5A5-9FA994807C5F}" srcOrd="0" destOrd="0" presId="urn:microsoft.com/office/officeart/2008/layout/LinedList"/>
    <dgm:cxn modelId="{AA15AE09-90DA-46B0-BD56-42548F916194}" type="presParOf" srcId="{869DE4F4-44FA-432F-BD54-1247D7EEDC89}" destId="{AD80847E-4602-4F52-8F58-CC4D1D870EB5}" srcOrd="1" destOrd="0" presId="urn:microsoft.com/office/officeart/2008/layout/LinedList"/>
    <dgm:cxn modelId="{3C93C0A3-32BF-47B8-8429-C9F2FCF495FC}" type="presParOf" srcId="{F3FEF5BC-E55A-44E4-A107-C1DC435B2228}" destId="{5A6832B3-6C24-4C27-AEC8-A726EA142DF2}" srcOrd="4" destOrd="0" presId="urn:microsoft.com/office/officeart/2008/layout/LinedList"/>
    <dgm:cxn modelId="{52F8A13D-9C71-4710-BE00-DC384DFEB9A0}" type="presParOf" srcId="{F3FEF5BC-E55A-44E4-A107-C1DC435B2228}" destId="{80CFE63A-1248-437A-B161-216EFAF686FA}" srcOrd="5" destOrd="0" presId="urn:microsoft.com/office/officeart/2008/layout/LinedList"/>
    <dgm:cxn modelId="{8C2ABFEA-8962-44FC-B84F-835F393A8322}" type="presParOf" srcId="{80CFE63A-1248-437A-B161-216EFAF686FA}" destId="{985EFE4E-B233-4E5A-A917-F32B04D07009}" srcOrd="0" destOrd="0" presId="urn:microsoft.com/office/officeart/2008/layout/LinedList"/>
    <dgm:cxn modelId="{96C7380B-824E-4A98-B7E6-700D3A8849E0}" type="presParOf" srcId="{80CFE63A-1248-437A-B161-216EFAF686FA}" destId="{C25A1E24-FA3F-474B-B00A-66B7A59B40A6}" srcOrd="1" destOrd="0" presId="urn:microsoft.com/office/officeart/2008/layout/LinedList"/>
    <dgm:cxn modelId="{0CEC2CBE-93F3-468E-B055-A18F41B81CD2}" type="presParOf" srcId="{F3FEF5BC-E55A-44E4-A107-C1DC435B2228}" destId="{D5BCE8FB-E801-4CDC-9BB0-E2DF9F45C186}" srcOrd="6" destOrd="0" presId="urn:microsoft.com/office/officeart/2008/layout/LinedList"/>
    <dgm:cxn modelId="{4C1D3049-C8C0-42F0-B0AF-6D78D01E6564}" type="presParOf" srcId="{F3FEF5BC-E55A-44E4-A107-C1DC435B2228}" destId="{D763BD99-6D95-4E38-8397-3E651AF35752}" srcOrd="7" destOrd="0" presId="urn:microsoft.com/office/officeart/2008/layout/LinedList"/>
    <dgm:cxn modelId="{04F4A532-F07D-4FEE-99FD-625EC3CC8253}" type="presParOf" srcId="{D763BD99-6D95-4E38-8397-3E651AF35752}" destId="{22093746-E53E-4303-A1D0-FF3DA418505F}" srcOrd="0" destOrd="0" presId="urn:microsoft.com/office/officeart/2008/layout/LinedList"/>
    <dgm:cxn modelId="{29771926-5AD8-4927-BCA9-61AD3E0E4241}" type="presParOf" srcId="{D763BD99-6D95-4E38-8397-3E651AF35752}" destId="{CE96C02E-DFCB-47DA-AED0-C735CB9AA598}" srcOrd="1" destOrd="0" presId="urn:microsoft.com/office/officeart/2008/layout/LinedList"/>
    <dgm:cxn modelId="{53363CB8-B9AB-4241-99F0-69AC819E161F}" type="presParOf" srcId="{F3FEF5BC-E55A-44E4-A107-C1DC435B2228}" destId="{AB800CA5-377E-406C-BA53-FC337C82D028}" srcOrd="8" destOrd="0" presId="urn:microsoft.com/office/officeart/2008/layout/LinedList"/>
    <dgm:cxn modelId="{74565289-90EC-4860-AC4D-541E3ED58658}" type="presParOf" srcId="{F3FEF5BC-E55A-44E4-A107-C1DC435B2228}" destId="{2F4C6788-5215-46C3-86CB-56C44B9C9EB3}" srcOrd="9" destOrd="0" presId="urn:microsoft.com/office/officeart/2008/layout/LinedList"/>
    <dgm:cxn modelId="{3786EBE4-8AF4-4EF9-889B-7F0E61240B6B}" type="presParOf" srcId="{2F4C6788-5215-46C3-86CB-56C44B9C9EB3}" destId="{4E259F5E-50FF-4705-9E1C-300EB65378CA}" srcOrd="0" destOrd="0" presId="urn:microsoft.com/office/officeart/2008/layout/LinedList"/>
    <dgm:cxn modelId="{4F1DD46B-AFEC-4FC1-B716-A5B95242E056}" type="presParOf" srcId="{2F4C6788-5215-46C3-86CB-56C44B9C9EB3}" destId="{CCD09C1B-3E9D-4A3D-ACA5-F1E45679B68B}" srcOrd="1" destOrd="0" presId="urn:microsoft.com/office/officeart/2008/layout/Line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3092840D-F5E4-44C0-A8EC-B21828CA4759}" type="doc">
      <dgm:prSet loTypeId="urn:microsoft.com/office/officeart/2008/layout/LinedList" loCatId="list" qsTypeId="urn:microsoft.com/office/officeart/2005/8/quickstyle/simple1" qsCatId="simple" csTypeId="urn:microsoft.com/office/officeart/2005/8/colors/accent1_2" csCatId="accent1"/>
      <dgm:spPr/>
      <dgm:t>
        <a:bodyPr/>
        <a:lstStyle/>
        <a:p>
          <a:endParaRPr lang="en-US"/>
        </a:p>
      </dgm:t>
    </dgm:pt>
    <dgm:pt modelId="{55512F70-4B02-4E96-83EC-385CBECBFABC}">
      <dgm:prSet/>
      <dgm:spPr/>
      <dgm:t>
        <a:bodyPr/>
        <a:lstStyle/>
        <a:p>
          <a:r>
            <a:rPr lang="en-US" baseline="0"/>
            <a:t>Restless, anxiety, low-grade fever</a:t>
          </a:r>
          <a:endParaRPr lang="en-US"/>
        </a:p>
      </dgm:t>
    </dgm:pt>
    <dgm:pt modelId="{6AB0EFC3-86C0-4D0B-99D1-26699C3915BD}" type="parTrans" cxnId="{4D56A77E-8377-4E69-9A14-CAF04CBE9BD8}">
      <dgm:prSet/>
      <dgm:spPr/>
      <dgm:t>
        <a:bodyPr/>
        <a:lstStyle/>
        <a:p>
          <a:endParaRPr lang="en-US"/>
        </a:p>
      </dgm:t>
    </dgm:pt>
    <dgm:pt modelId="{1A294216-06AE-478E-9C06-791CAF430964}" type="sibTrans" cxnId="{4D56A77E-8377-4E69-9A14-CAF04CBE9BD8}">
      <dgm:prSet/>
      <dgm:spPr/>
      <dgm:t>
        <a:bodyPr/>
        <a:lstStyle/>
        <a:p>
          <a:endParaRPr lang="en-US"/>
        </a:p>
      </dgm:t>
    </dgm:pt>
    <dgm:pt modelId="{37A4B474-DE34-4474-91AF-55D9EFA1D983}">
      <dgm:prSet/>
      <dgm:spPr/>
      <dgm:t>
        <a:bodyPr/>
        <a:lstStyle/>
        <a:p>
          <a:r>
            <a:rPr lang="en-US" baseline="0"/>
            <a:t>Flushing, diaphoresis</a:t>
          </a:r>
          <a:endParaRPr lang="en-US"/>
        </a:p>
      </dgm:t>
    </dgm:pt>
    <dgm:pt modelId="{5022AD42-2B78-4839-B3D0-36249692365F}" type="parTrans" cxnId="{751D521F-F47D-4E7C-923D-453C452A4880}">
      <dgm:prSet/>
      <dgm:spPr/>
      <dgm:t>
        <a:bodyPr/>
        <a:lstStyle/>
        <a:p>
          <a:endParaRPr lang="en-US"/>
        </a:p>
      </dgm:t>
    </dgm:pt>
    <dgm:pt modelId="{E02A0EB1-D4D9-4F6A-89F9-79A16CFA6F56}" type="sibTrans" cxnId="{751D521F-F47D-4E7C-923D-453C452A4880}">
      <dgm:prSet/>
      <dgm:spPr/>
      <dgm:t>
        <a:bodyPr/>
        <a:lstStyle/>
        <a:p>
          <a:endParaRPr lang="en-US"/>
        </a:p>
      </dgm:t>
    </dgm:pt>
    <dgm:pt modelId="{6C7E7633-8765-4E47-860E-A2174869AF8F}">
      <dgm:prSet/>
      <dgm:spPr/>
      <dgm:t>
        <a:bodyPr/>
        <a:lstStyle/>
        <a:p>
          <a:r>
            <a:rPr lang="en-US" baseline="0"/>
            <a:t>Discoloration of abdomen/flank</a:t>
          </a:r>
          <a:endParaRPr lang="en-US"/>
        </a:p>
      </dgm:t>
    </dgm:pt>
    <dgm:pt modelId="{F276205E-B766-43CB-AE36-E0FE557EACA7}" type="parTrans" cxnId="{F723EF1F-5A90-4572-B7DD-F2C4ACB88AFA}">
      <dgm:prSet/>
      <dgm:spPr/>
      <dgm:t>
        <a:bodyPr/>
        <a:lstStyle/>
        <a:p>
          <a:endParaRPr lang="en-US"/>
        </a:p>
      </dgm:t>
    </dgm:pt>
    <dgm:pt modelId="{9B96BB57-FA63-4F34-956D-F6171E431E63}" type="sibTrans" cxnId="{F723EF1F-5A90-4572-B7DD-F2C4ACB88AFA}">
      <dgm:prSet/>
      <dgm:spPr/>
      <dgm:t>
        <a:bodyPr/>
        <a:lstStyle/>
        <a:p>
          <a:endParaRPr lang="en-US"/>
        </a:p>
      </dgm:t>
    </dgm:pt>
    <dgm:pt modelId="{B284C5B8-6242-4EBB-BC79-5835D2859E43}">
      <dgm:prSet/>
      <dgm:spPr/>
      <dgm:t>
        <a:bodyPr/>
        <a:lstStyle/>
        <a:p>
          <a:r>
            <a:rPr lang="en-US" baseline="0"/>
            <a:t>Cyanosis</a:t>
          </a:r>
          <a:endParaRPr lang="en-US"/>
        </a:p>
      </dgm:t>
    </dgm:pt>
    <dgm:pt modelId="{D7BA22AF-4B06-45B7-AC86-239F87E15BB4}" type="parTrans" cxnId="{FAA3BC83-59CB-45A4-B742-D1C51A28DBAF}">
      <dgm:prSet/>
      <dgm:spPr/>
      <dgm:t>
        <a:bodyPr/>
        <a:lstStyle/>
        <a:p>
          <a:endParaRPr lang="en-US"/>
        </a:p>
      </dgm:t>
    </dgm:pt>
    <dgm:pt modelId="{0C953542-15CA-4943-A405-D856AA6108BF}" type="sibTrans" cxnId="{FAA3BC83-59CB-45A4-B742-D1C51A28DBAF}">
      <dgm:prSet/>
      <dgm:spPr/>
      <dgm:t>
        <a:bodyPr/>
        <a:lstStyle/>
        <a:p>
          <a:endParaRPr lang="en-US"/>
        </a:p>
      </dgm:t>
    </dgm:pt>
    <dgm:pt modelId="{B6D5A33E-1089-4304-8CEF-717F8C312D5E}">
      <dgm:prSet/>
      <dgm:spPr/>
      <dgm:t>
        <a:bodyPr/>
        <a:lstStyle/>
        <a:p>
          <a:r>
            <a:rPr lang="en-US" baseline="0"/>
            <a:t>Jaundice</a:t>
          </a:r>
          <a:endParaRPr lang="en-US"/>
        </a:p>
      </dgm:t>
    </dgm:pt>
    <dgm:pt modelId="{F49A2BA9-27C3-4B70-A4CE-2CE83018F7F3}" type="parTrans" cxnId="{09ED369F-FBCD-4936-AA76-6202D9C176F5}">
      <dgm:prSet/>
      <dgm:spPr/>
      <dgm:t>
        <a:bodyPr/>
        <a:lstStyle/>
        <a:p>
          <a:endParaRPr lang="en-US"/>
        </a:p>
      </dgm:t>
    </dgm:pt>
    <dgm:pt modelId="{4F90A68D-E638-461C-9C98-C4FED8F48A42}" type="sibTrans" cxnId="{09ED369F-FBCD-4936-AA76-6202D9C176F5}">
      <dgm:prSet/>
      <dgm:spPr/>
      <dgm:t>
        <a:bodyPr/>
        <a:lstStyle/>
        <a:p>
          <a:endParaRPr lang="en-US"/>
        </a:p>
      </dgm:t>
    </dgm:pt>
    <dgm:pt modelId="{EB46EB87-FC75-4559-BC89-C653CC4B93DA}">
      <dgm:prSet/>
      <dgm:spPr/>
      <dgm:t>
        <a:bodyPr/>
        <a:lstStyle/>
        <a:p>
          <a:r>
            <a:rPr lang="en-US" baseline="0"/>
            <a:t>Decreased skin turgor</a:t>
          </a:r>
          <a:endParaRPr lang="en-US"/>
        </a:p>
      </dgm:t>
    </dgm:pt>
    <dgm:pt modelId="{242E9C86-F813-4C52-8340-CCD5B0B5647A}" type="parTrans" cxnId="{F7A94DE1-2C8C-4630-B6F2-377F8241364C}">
      <dgm:prSet/>
      <dgm:spPr/>
      <dgm:t>
        <a:bodyPr/>
        <a:lstStyle/>
        <a:p>
          <a:endParaRPr lang="en-US"/>
        </a:p>
      </dgm:t>
    </dgm:pt>
    <dgm:pt modelId="{49419AE4-2B65-4D53-B2DA-B72782274E85}" type="sibTrans" cxnId="{F7A94DE1-2C8C-4630-B6F2-377F8241364C}">
      <dgm:prSet/>
      <dgm:spPr/>
      <dgm:t>
        <a:bodyPr/>
        <a:lstStyle/>
        <a:p>
          <a:endParaRPr lang="en-US"/>
        </a:p>
      </dgm:t>
    </dgm:pt>
    <dgm:pt modelId="{E085A2A7-25E8-4447-B0AD-AEC57D3A276C}">
      <dgm:prSet/>
      <dgm:spPr/>
      <dgm:t>
        <a:bodyPr/>
        <a:lstStyle/>
        <a:p>
          <a:r>
            <a:rPr lang="en-US" baseline="0"/>
            <a:t>Dry mucus membranes</a:t>
          </a:r>
          <a:endParaRPr lang="en-US"/>
        </a:p>
      </dgm:t>
    </dgm:pt>
    <dgm:pt modelId="{510AFB51-697A-493A-A7D3-774F243A0D71}" type="parTrans" cxnId="{0848F393-211D-4239-9CC2-7CD5F61B0F5E}">
      <dgm:prSet/>
      <dgm:spPr/>
      <dgm:t>
        <a:bodyPr/>
        <a:lstStyle/>
        <a:p>
          <a:endParaRPr lang="en-US"/>
        </a:p>
      </dgm:t>
    </dgm:pt>
    <dgm:pt modelId="{184F8799-C766-4226-BC11-546F7A53E674}" type="sibTrans" cxnId="{0848F393-211D-4239-9CC2-7CD5F61B0F5E}">
      <dgm:prSet/>
      <dgm:spPr/>
      <dgm:t>
        <a:bodyPr/>
        <a:lstStyle/>
        <a:p>
          <a:endParaRPr lang="en-US"/>
        </a:p>
      </dgm:t>
    </dgm:pt>
    <dgm:pt modelId="{6CFB4743-E799-46D9-9194-B7B5ED5A8331}">
      <dgm:prSet/>
      <dgm:spPr/>
      <dgm:t>
        <a:bodyPr/>
        <a:lstStyle/>
        <a:p>
          <a:r>
            <a:rPr lang="en-US" baseline="0"/>
            <a:t>Tachypnea</a:t>
          </a:r>
          <a:endParaRPr lang="en-US"/>
        </a:p>
      </dgm:t>
    </dgm:pt>
    <dgm:pt modelId="{4426D953-18A2-491E-87FC-02753CF6F342}" type="parTrans" cxnId="{2D8D0931-5AC1-456E-B41D-DEED03BD31ED}">
      <dgm:prSet/>
      <dgm:spPr/>
      <dgm:t>
        <a:bodyPr/>
        <a:lstStyle/>
        <a:p>
          <a:endParaRPr lang="en-US"/>
        </a:p>
      </dgm:t>
    </dgm:pt>
    <dgm:pt modelId="{87737B3C-C23A-470E-A012-DCD6F3F6AAD4}" type="sibTrans" cxnId="{2D8D0931-5AC1-456E-B41D-DEED03BD31ED}">
      <dgm:prSet/>
      <dgm:spPr/>
      <dgm:t>
        <a:bodyPr/>
        <a:lstStyle/>
        <a:p>
          <a:endParaRPr lang="en-US"/>
        </a:p>
      </dgm:t>
    </dgm:pt>
    <dgm:pt modelId="{FBE6E7D8-DE6A-40A4-8A25-D3CD1892C5B6}">
      <dgm:prSet/>
      <dgm:spPr/>
      <dgm:t>
        <a:bodyPr/>
        <a:lstStyle/>
        <a:p>
          <a:r>
            <a:rPr lang="en-US" baseline="0"/>
            <a:t>Basilar crackles</a:t>
          </a:r>
          <a:endParaRPr lang="en-US"/>
        </a:p>
      </dgm:t>
    </dgm:pt>
    <dgm:pt modelId="{B388C245-BDB8-43EE-B4E2-D7B49DA65931}" type="parTrans" cxnId="{4B9CD79B-02EA-4825-85A5-DC3E86409979}">
      <dgm:prSet/>
      <dgm:spPr/>
      <dgm:t>
        <a:bodyPr/>
        <a:lstStyle/>
        <a:p>
          <a:endParaRPr lang="en-US"/>
        </a:p>
      </dgm:t>
    </dgm:pt>
    <dgm:pt modelId="{E04E7F80-A102-446D-9EF5-3568386ACBD7}" type="sibTrans" cxnId="{4B9CD79B-02EA-4825-85A5-DC3E86409979}">
      <dgm:prSet/>
      <dgm:spPr/>
      <dgm:t>
        <a:bodyPr/>
        <a:lstStyle/>
        <a:p>
          <a:endParaRPr lang="en-US"/>
        </a:p>
      </dgm:t>
    </dgm:pt>
    <dgm:pt modelId="{89E99938-C932-4DA8-A3AB-F174A7B850F7}">
      <dgm:prSet/>
      <dgm:spPr/>
      <dgm:t>
        <a:bodyPr/>
        <a:lstStyle/>
        <a:p>
          <a:r>
            <a:rPr lang="en-US" baseline="0"/>
            <a:t>Tachycardia</a:t>
          </a:r>
          <a:endParaRPr lang="en-US"/>
        </a:p>
      </dgm:t>
    </dgm:pt>
    <dgm:pt modelId="{0280BE1E-B7F3-4421-9825-82FEC9F5885D}" type="parTrans" cxnId="{06C7C345-47AC-433B-B5E4-4B99B3C2F3C4}">
      <dgm:prSet/>
      <dgm:spPr/>
      <dgm:t>
        <a:bodyPr/>
        <a:lstStyle/>
        <a:p>
          <a:endParaRPr lang="en-US"/>
        </a:p>
      </dgm:t>
    </dgm:pt>
    <dgm:pt modelId="{040DF04B-2441-4979-A1C4-488045F64241}" type="sibTrans" cxnId="{06C7C345-47AC-433B-B5E4-4B99B3C2F3C4}">
      <dgm:prSet/>
      <dgm:spPr/>
      <dgm:t>
        <a:bodyPr/>
        <a:lstStyle/>
        <a:p>
          <a:endParaRPr lang="en-US"/>
        </a:p>
      </dgm:t>
    </dgm:pt>
    <dgm:pt modelId="{AA86C004-F5CC-474B-9716-E8B293D781DA}">
      <dgm:prSet/>
      <dgm:spPr/>
      <dgm:t>
        <a:bodyPr/>
        <a:lstStyle/>
        <a:p>
          <a:r>
            <a:rPr lang="en-US" baseline="0"/>
            <a:t>Hypotension</a:t>
          </a:r>
          <a:endParaRPr lang="en-US"/>
        </a:p>
      </dgm:t>
    </dgm:pt>
    <dgm:pt modelId="{6AA5CC8C-3DB5-44F4-B8BB-4EA14D37808F}" type="parTrans" cxnId="{3FC5F58F-249F-4ABC-A5B7-51FE6C2CFAF1}">
      <dgm:prSet/>
      <dgm:spPr/>
      <dgm:t>
        <a:bodyPr/>
        <a:lstStyle/>
        <a:p>
          <a:endParaRPr lang="en-US"/>
        </a:p>
      </dgm:t>
    </dgm:pt>
    <dgm:pt modelId="{4E9F3624-00B8-4439-98A1-C4F4B172523C}" type="sibTrans" cxnId="{3FC5F58F-249F-4ABC-A5B7-51FE6C2CFAF1}">
      <dgm:prSet/>
      <dgm:spPr/>
      <dgm:t>
        <a:bodyPr/>
        <a:lstStyle/>
        <a:p>
          <a:endParaRPr lang="en-US"/>
        </a:p>
      </dgm:t>
    </dgm:pt>
    <dgm:pt modelId="{7B9C2D54-BE10-487D-AB86-BB62412316D7}">
      <dgm:prSet/>
      <dgm:spPr/>
      <dgm:t>
        <a:bodyPr/>
        <a:lstStyle/>
        <a:p>
          <a:r>
            <a:rPr lang="en-US" baseline="0"/>
            <a:t>Abdominal distention/tenderness</a:t>
          </a:r>
          <a:endParaRPr lang="en-US"/>
        </a:p>
      </dgm:t>
    </dgm:pt>
    <dgm:pt modelId="{274A531F-6EB6-4F13-8FFA-B8778CCB91C1}" type="parTrans" cxnId="{036396E8-C1FE-4353-8B76-980074D07F88}">
      <dgm:prSet/>
      <dgm:spPr/>
      <dgm:t>
        <a:bodyPr/>
        <a:lstStyle/>
        <a:p>
          <a:endParaRPr lang="en-US"/>
        </a:p>
      </dgm:t>
    </dgm:pt>
    <dgm:pt modelId="{745EACE6-E94F-41E7-A556-46A62561C1B4}" type="sibTrans" cxnId="{036396E8-C1FE-4353-8B76-980074D07F88}">
      <dgm:prSet/>
      <dgm:spPr/>
      <dgm:t>
        <a:bodyPr/>
        <a:lstStyle/>
        <a:p>
          <a:endParaRPr lang="en-US"/>
        </a:p>
      </dgm:t>
    </dgm:pt>
    <dgm:pt modelId="{E3C66DFE-99DE-4F7F-93AD-9163F04F6228}">
      <dgm:prSet/>
      <dgm:spPr/>
      <dgm:t>
        <a:bodyPr/>
        <a:lstStyle/>
        <a:p>
          <a:r>
            <a:rPr lang="en-US" baseline="0"/>
            <a:t>Diminished bowel sounds</a:t>
          </a:r>
          <a:endParaRPr lang="en-US"/>
        </a:p>
      </dgm:t>
    </dgm:pt>
    <dgm:pt modelId="{6086DA09-3960-4935-AE95-784352F9DAC0}" type="parTrans" cxnId="{3B838C74-F0B6-4D33-86B7-5144F1356A27}">
      <dgm:prSet/>
      <dgm:spPr/>
      <dgm:t>
        <a:bodyPr/>
        <a:lstStyle/>
        <a:p>
          <a:endParaRPr lang="en-US"/>
        </a:p>
      </dgm:t>
    </dgm:pt>
    <dgm:pt modelId="{0D2FE02B-1F4F-4E4B-B054-656C5C015473}" type="sibTrans" cxnId="{3B838C74-F0B6-4D33-86B7-5144F1356A27}">
      <dgm:prSet/>
      <dgm:spPr/>
      <dgm:t>
        <a:bodyPr/>
        <a:lstStyle/>
        <a:p>
          <a:endParaRPr lang="en-US"/>
        </a:p>
      </dgm:t>
    </dgm:pt>
    <dgm:pt modelId="{ED35C65C-6C87-4207-B874-1798D91C8381}" type="pres">
      <dgm:prSet presAssocID="{3092840D-F5E4-44C0-A8EC-B21828CA4759}" presName="vert0" presStyleCnt="0">
        <dgm:presLayoutVars>
          <dgm:dir/>
          <dgm:animOne val="branch"/>
          <dgm:animLvl val="lvl"/>
        </dgm:presLayoutVars>
      </dgm:prSet>
      <dgm:spPr/>
    </dgm:pt>
    <dgm:pt modelId="{E601C1F6-2396-4CA2-B840-14FE2C21A112}" type="pres">
      <dgm:prSet presAssocID="{55512F70-4B02-4E96-83EC-385CBECBFABC}" presName="thickLine" presStyleLbl="alignNode1" presStyleIdx="0" presStyleCnt="13"/>
      <dgm:spPr/>
    </dgm:pt>
    <dgm:pt modelId="{95F622B5-C9B6-412A-8B24-24D291380317}" type="pres">
      <dgm:prSet presAssocID="{55512F70-4B02-4E96-83EC-385CBECBFABC}" presName="horz1" presStyleCnt="0"/>
      <dgm:spPr/>
    </dgm:pt>
    <dgm:pt modelId="{3F3B3C94-8D22-41FB-8526-7416C19D6231}" type="pres">
      <dgm:prSet presAssocID="{55512F70-4B02-4E96-83EC-385CBECBFABC}" presName="tx1" presStyleLbl="revTx" presStyleIdx="0" presStyleCnt="13"/>
      <dgm:spPr/>
    </dgm:pt>
    <dgm:pt modelId="{E06010C1-ABB8-4347-9E1A-2C5FEADFD2D8}" type="pres">
      <dgm:prSet presAssocID="{55512F70-4B02-4E96-83EC-385CBECBFABC}" presName="vert1" presStyleCnt="0"/>
      <dgm:spPr/>
    </dgm:pt>
    <dgm:pt modelId="{536BD78A-BFD9-4537-888A-437AC3C9930F}" type="pres">
      <dgm:prSet presAssocID="{37A4B474-DE34-4474-91AF-55D9EFA1D983}" presName="thickLine" presStyleLbl="alignNode1" presStyleIdx="1" presStyleCnt="13"/>
      <dgm:spPr/>
    </dgm:pt>
    <dgm:pt modelId="{FD934370-C8AA-4EEB-811C-C9B98E9EA433}" type="pres">
      <dgm:prSet presAssocID="{37A4B474-DE34-4474-91AF-55D9EFA1D983}" presName="horz1" presStyleCnt="0"/>
      <dgm:spPr/>
    </dgm:pt>
    <dgm:pt modelId="{493CD40E-034F-4C01-8E66-A8353F7C8A6F}" type="pres">
      <dgm:prSet presAssocID="{37A4B474-DE34-4474-91AF-55D9EFA1D983}" presName="tx1" presStyleLbl="revTx" presStyleIdx="1" presStyleCnt="13"/>
      <dgm:spPr/>
    </dgm:pt>
    <dgm:pt modelId="{4A553B97-0E0B-462D-B6E5-0FFD67A46E0D}" type="pres">
      <dgm:prSet presAssocID="{37A4B474-DE34-4474-91AF-55D9EFA1D983}" presName="vert1" presStyleCnt="0"/>
      <dgm:spPr/>
    </dgm:pt>
    <dgm:pt modelId="{6DAD44F7-BE3B-4DF2-AF5A-2391F75E6D6E}" type="pres">
      <dgm:prSet presAssocID="{6C7E7633-8765-4E47-860E-A2174869AF8F}" presName="thickLine" presStyleLbl="alignNode1" presStyleIdx="2" presStyleCnt="13"/>
      <dgm:spPr/>
    </dgm:pt>
    <dgm:pt modelId="{C59AD107-C1AB-4A87-8603-286AE0B59418}" type="pres">
      <dgm:prSet presAssocID="{6C7E7633-8765-4E47-860E-A2174869AF8F}" presName="horz1" presStyleCnt="0"/>
      <dgm:spPr/>
    </dgm:pt>
    <dgm:pt modelId="{64FC8BA3-8069-402F-A717-9FA85F269F9A}" type="pres">
      <dgm:prSet presAssocID="{6C7E7633-8765-4E47-860E-A2174869AF8F}" presName="tx1" presStyleLbl="revTx" presStyleIdx="2" presStyleCnt="13"/>
      <dgm:spPr/>
    </dgm:pt>
    <dgm:pt modelId="{43310016-FA44-4FDD-9DC1-0793AE41BEEA}" type="pres">
      <dgm:prSet presAssocID="{6C7E7633-8765-4E47-860E-A2174869AF8F}" presName="vert1" presStyleCnt="0"/>
      <dgm:spPr/>
    </dgm:pt>
    <dgm:pt modelId="{C91FEAF5-7D21-4C76-BD61-D8587FD95BD7}" type="pres">
      <dgm:prSet presAssocID="{B284C5B8-6242-4EBB-BC79-5835D2859E43}" presName="thickLine" presStyleLbl="alignNode1" presStyleIdx="3" presStyleCnt="13"/>
      <dgm:spPr/>
    </dgm:pt>
    <dgm:pt modelId="{7EB51243-6683-48B9-8DB0-F4883248B846}" type="pres">
      <dgm:prSet presAssocID="{B284C5B8-6242-4EBB-BC79-5835D2859E43}" presName="horz1" presStyleCnt="0"/>
      <dgm:spPr/>
    </dgm:pt>
    <dgm:pt modelId="{97F08005-E3B1-4731-9184-82B5C146474D}" type="pres">
      <dgm:prSet presAssocID="{B284C5B8-6242-4EBB-BC79-5835D2859E43}" presName="tx1" presStyleLbl="revTx" presStyleIdx="3" presStyleCnt="13"/>
      <dgm:spPr/>
    </dgm:pt>
    <dgm:pt modelId="{C964060C-FE77-4618-A3CE-4D1DDE262C39}" type="pres">
      <dgm:prSet presAssocID="{B284C5B8-6242-4EBB-BC79-5835D2859E43}" presName="vert1" presStyleCnt="0"/>
      <dgm:spPr/>
    </dgm:pt>
    <dgm:pt modelId="{F8C99A04-92BA-4FE4-9ECA-60E5894A2501}" type="pres">
      <dgm:prSet presAssocID="{B6D5A33E-1089-4304-8CEF-717F8C312D5E}" presName="thickLine" presStyleLbl="alignNode1" presStyleIdx="4" presStyleCnt="13"/>
      <dgm:spPr/>
    </dgm:pt>
    <dgm:pt modelId="{FF922590-645A-45B3-8B1C-9336C84A1B76}" type="pres">
      <dgm:prSet presAssocID="{B6D5A33E-1089-4304-8CEF-717F8C312D5E}" presName="horz1" presStyleCnt="0"/>
      <dgm:spPr/>
    </dgm:pt>
    <dgm:pt modelId="{4A8AFA0B-6C9D-4084-BD36-E40998642CEE}" type="pres">
      <dgm:prSet presAssocID="{B6D5A33E-1089-4304-8CEF-717F8C312D5E}" presName="tx1" presStyleLbl="revTx" presStyleIdx="4" presStyleCnt="13"/>
      <dgm:spPr/>
    </dgm:pt>
    <dgm:pt modelId="{F876624D-C306-4E77-9196-D280D735568F}" type="pres">
      <dgm:prSet presAssocID="{B6D5A33E-1089-4304-8CEF-717F8C312D5E}" presName="vert1" presStyleCnt="0"/>
      <dgm:spPr/>
    </dgm:pt>
    <dgm:pt modelId="{59D76D9C-ED0C-48E1-A8D6-3C7EF905749F}" type="pres">
      <dgm:prSet presAssocID="{EB46EB87-FC75-4559-BC89-C653CC4B93DA}" presName="thickLine" presStyleLbl="alignNode1" presStyleIdx="5" presStyleCnt="13"/>
      <dgm:spPr/>
    </dgm:pt>
    <dgm:pt modelId="{694D3DF0-74BF-49DA-A6CC-B7F1F351DD69}" type="pres">
      <dgm:prSet presAssocID="{EB46EB87-FC75-4559-BC89-C653CC4B93DA}" presName="horz1" presStyleCnt="0"/>
      <dgm:spPr/>
    </dgm:pt>
    <dgm:pt modelId="{421FC06C-1FE1-4129-B126-4128DDC94743}" type="pres">
      <dgm:prSet presAssocID="{EB46EB87-FC75-4559-BC89-C653CC4B93DA}" presName="tx1" presStyleLbl="revTx" presStyleIdx="5" presStyleCnt="13"/>
      <dgm:spPr/>
    </dgm:pt>
    <dgm:pt modelId="{C5070C79-9540-4388-BFD7-70D2E5A32EFB}" type="pres">
      <dgm:prSet presAssocID="{EB46EB87-FC75-4559-BC89-C653CC4B93DA}" presName="vert1" presStyleCnt="0"/>
      <dgm:spPr/>
    </dgm:pt>
    <dgm:pt modelId="{0B2888E9-4859-48B7-B264-3AF4B979B8DA}" type="pres">
      <dgm:prSet presAssocID="{E085A2A7-25E8-4447-B0AD-AEC57D3A276C}" presName="thickLine" presStyleLbl="alignNode1" presStyleIdx="6" presStyleCnt="13"/>
      <dgm:spPr/>
    </dgm:pt>
    <dgm:pt modelId="{D40D98BB-CB33-4E92-B6E3-51D222E11B1A}" type="pres">
      <dgm:prSet presAssocID="{E085A2A7-25E8-4447-B0AD-AEC57D3A276C}" presName="horz1" presStyleCnt="0"/>
      <dgm:spPr/>
    </dgm:pt>
    <dgm:pt modelId="{30662A58-97B2-4AAC-A970-E96D2597475E}" type="pres">
      <dgm:prSet presAssocID="{E085A2A7-25E8-4447-B0AD-AEC57D3A276C}" presName="tx1" presStyleLbl="revTx" presStyleIdx="6" presStyleCnt="13"/>
      <dgm:spPr/>
    </dgm:pt>
    <dgm:pt modelId="{B0373DE1-6F69-41CE-8A54-CBB538DDE0AE}" type="pres">
      <dgm:prSet presAssocID="{E085A2A7-25E8-4447-B0AD-AEC57D3A276C}" presName="vert1" presStyleCnt="0"/>
      <dgm:spPr/>
    </dgm:pt>
    <dgm:pt modelId="{A94781EE-D269-428A-A4AA-61DFAA37DA49}" type="pres">
      <dgm:prSet presAssocID="{6CFB4743-E799-46D9-9194-B7B5ED5A8331}" presName="thickLine" presStyleLbl="alignNode1" presStyleIdx="7" presStyleCnt="13"/>
      <dgm:spPr/>
    </dgm:pt>
    <dgm:pt modelId="{2B4270B7-2B5B-4901-AE6E-C0C0D80FC9AC}" type="pres">
      <dgm:prSet presAssocID="{6CFB4743-E799-46D9-9194-B7B5ED5A8331}" presName="horz1" presStyleCnt="0"/>
      <dgm:spPr/>
    </dgm:pt>
    <dgm:pt modelId="{FBB77679-2561-4E74-89BA-431AC1405ABB}" type="pres">
      <dgm:prSet presAssocID="{6CFB4743-E799-46D9-9194-B7B5ED5A8331}" presName="tx1" presStyleLbl="revTx" presStyleIdx="7" presStyleCnt="13"/>
      <dgm:spPr/>
    </dgm:pt>
    <dgm:pt modelId="{C9B8C7BA-FE3B-4C27-87CA-FD09F7C94197}" type="pres">
      <dgm:prSet presAssocID="{6CFB4743-E799-46D9-9194-B7B5ED5A8331}" presName="vert1" presStyleCnt="0"/>
      <dgm:spPr/>
    </dgm:pt>
    <dgm:pt modelId="{DEA8D119-3AD0-40AE-A598-727EFA5E2713}" type="pres">
      <dgm:prSet presAssocID="{FBE6E7D8-DE6A-40A4-8A25-D3CD1892C5B6}" presName="thickLine" presStyleLbl="alignNode1" presStyleIdx="8" presStyleCnt="13"/>
      <dgm:spPr/>
    </dgm:pt>
    <dgm:pt modelId="{8726AEE0-3FE4-423E-8B8B-9C54F6058400}" type="pres">
      <dgm:prSet presAssocID="{FBE6E7D8-DE6A-40A4-8A25-D3CD1892C5B6}" presName="horz1" presStyleCnt="0"/>
      <dgm:spPr/>
    </dgm:pt>
    <dgm:pt modelId="{4A6A8D8D-D675-4DCA-9607-F67EB0EA90FD}" type="pres">
      <dgm:prSet presAssocID="{FBE6E7D8-DE6A-40A4-8A25-D3CD1892C5B6}" presName="tx1" presStyleLbl="revTx" presStyleIdx="8" presStyleCnt="13"/>
      <dgm:spPr/>
    </dgm:pt>
    <dgm:pt modelId="{F9EE3A66-CE60-4B1F-9B28-11BE9A1335D1}" type="pres">
      <dgm:prSet presAssocID="{FBE6E7D8-DE6A-40A4-8A25-D3CD1892C5B6}" presName="vert1" presStyleCnt="0"/>
      <dgm:spPr/>
    </dgm:pt>
    <dgm:pt modelId="{BD620DEB-DD42-496E-98AD-C553504D739F}" type="pres">
      <dgm:prSet presAssocID="{89E99938-C932-4DA8-A3AB-F174A7B850F7}" presName="thickLine" presStyleLbl="alignNode1" presStyleIdx="9" presStyleCnt="13"/>
      <dgm:spPr/>
    </dgm:pt>
    <dgm:pt modelId="{B8AB50B3-E27C-425E-8BA1-241702BD8859}" type="pres">
      <dgm:prSet presAssocID="{89E99938-C932-4DA8-A3AB-F174A7B850F7}" presName="horz1" presStyleCnt="0"/>
      <dgm:spPr/>
    </dgm:pt>
    <dgm:pt modelId="{5D3C02A8-A8E1-43A5-8305-8196373EA7CC}" type="pres">
      <dgm:prSet presAssocID="{89E99938-C932-4DA8-A3AB-F174A7B850F7}" presName="tx1" presStyleLbl="revTx" presStyleIdx="9" presStyleCnt="13"/>
      <dgm:spPr/>
    </dgm:pt>
    <dgm:pt modelId="{320E72D7-3569-42A9-BF95-F3C0C66B57FE}" type="pres">
      <dgm:prSet presAssocID="{89E99938-C932-4DA8-A3AB-F174A7B850F7}" presName="vert1" presStyleCnt="0"/>
      <dgm:spPr/>
    </dgm:pt>
    <dgm:pt modelId="{2E2E6C6A-67BD-4394-A16B-84FDE72984FC}" type="pres">
      <dgm:prSet presAssocID="{AA86C004-F5CC-474B-9716-E8B293D781DA}" presName="thickLine" presStyleLbl="alignNode1" presStyleIdx="10" presStyleCnt="13"/>
      <dgm:spPr/>
    </dgm:pt>
    <dgm:pt modelId="{28680FCC-1794-410C-A50D-C1D164905997}" type="pres">
      <dgm:prSet presAssocID="{AA86C004-F5CC-474B-9716-E8B293D781DA}" presName="horz1" presStyleCnt="0"/>
      <dgm:spPr/>
    </dgm:pt>
    <dgm:pt modelId="{8B25E1DF-C36C-409E-B853-CECFC67967B9}" type="pres">
      <dgm:prSet presAssocID="{AA86C004-F5CC-474B-9716-E8B293D781DA}" presName="tx1" presStyleLbl="revTx" presStyleIdx="10" presStyleCnt="13"/>
      <dgm:spPr/>
    </dgm:pt>
    <dgm:pt modelId="{328AA679-E890-404E-AEFE-ABE9D6A57F7A}" type="pres">
      <dgm:prSet presAssocID="{AA86C004-F5CC-474B-9716-E8B293D781DA}" presName="vert1" presStyleCnt="0"/>
      <dgm:spPr/>
    </dgm:pt>
    <dgm:pt modelId="{425753C7-5A8E-41B2-B248-6C6ACD6F024D}" type="pres">
      <dgm:prSet presAssocID="{7B9C2D54-BE10-487D-AB86-BB62412316D7}" presName="thickLine" presStyleLbl="alignNode1" presStyleIdx="11" presStyleCnt="13"/>
      <dgm:spPr/>
    </dgm:pt>
    <dgm:pt modelId="{7C87447B-A023-4943-9B0A-5560869BA3ED}" type="pres">
      <dgm:prSet presAssocID="{7B9C2D54-BE10-487D-AB86-BB62412316D7}" presName="horz1" presStyleCnt="0"/>
      <dgm:spPr/>
    </dgm:pt>
    <dgm:pt modelId="{9187C878-34D6-4998-BE59-AB44F50ED502}" type="pres">
      <dgm:prSet presAssocID="{7B9C2D54-BE10-487D-AB86-BB62412316D7}" presName="tx1" presStyleLbl="revTx" presStyleIdx="11" presStyleCnt="13"/>
      <dgm:spPr/>
    </dgm:pt>
    <dgm:pt modelId="{433D6805-F993-4C30-8776-CB74A87BBE47}" type="pres">
      <dgm:prSet presAssocID="{7B9C2D54-BE10-487D-AB86-BB62412316D7}" presName="vert1" presStyleCnt="0"/>
      <dgm:spPr/>
    </dgm:pt>
    <dgm:pt modelId="{78C3CD9D-C29A-47C4-B9AF-050962F2FC1F}" type="pres">
      <dgm:prSet presAssocID="{E3C66DFE-99DE-4F7F-93AD-9163F04F6228}" presName="thickLine" presStyleLbl="alignNode1" presStyleIdx="12" presStyleCnt="13"/>
      <dgm:spPr/>
    </dgm:pt>
    <dgm:pt modelId="{1D523C87-203D-467C-BF25-19A4C6C1275D}" type="pres">
      <dgm:prSet presAssocID="{E3C66DFE-99DE-4F7F-93AD-9163F04F6228}" presName="horz1" presStyleCnt="0"/>
      <dgm:spPr/>
    </dgm:pt>
    <dgm:pt modelId="{49D93EF1-EC30-4CC8-8B39-E463C51C3845}" type="pres">
      <dgm:prSet presAssocID="{E3C66DFE-99DE-4F7F-93AD-9163F04F6228}" presName="tx1" presStyleLbl="revTx" presStyleIdx="12" presStyleCnt="13"/>
      <dgm:spPr/>
    </dgm:pt>
    <dgm:pt modelId="{B371F4E5-80C0-4409-8955-F734EE946121}" type="pres">
      <dgm:prSet presAssocID="{E3C66DFE-99DE-4F7F-93AD-9163F04F6228}" presName="vert1" presStyleCnt="0"/>
      <dgm:spPr/>
    </dgm:pt>
  </dgm:ptLst>
  <dgm:cxnLst>
    <dgm:cxn modelId="{D3BCB312-4072-4EAF-AB7C-467E86C3A554}" type="presOf" srcId="{6CFB4743-E799-46D9-9194-B7B5ED5A8331}" destId="{FBB77679-2561-4E74-89BA-431AC1405ABB}" srcOrd="0" destOrd="0" presId="urn:microsoft.com/office/officeart/2008/layout/LinedList"/>
    <dgm:cxn modelId="{751D521F-F47D-4E7C-923D-453C452A4880}" srcId="{3092840D-F5E4-44C0-A8EC-B21828CA4759}" destId="{37A4B474-DE34-4474-91AF-55D9EFA1D983}" srcOrd="1" destOrd="0" parTransId="{5022AD42-2B78-4839-B3D0-36249692365F}" sibTransId="{E02A0EB1-D4D9-4F6A-89F9-79A16CFA6F56}"/>
    <dgm:cxn modelId="{F723EF1F-5A90-4572-B7DD-F2C4ACB88AFA}" srcId="{3092840D-F5E4-44C0-A8EC-B21828CA4759}" destId="{6C7E7633-8765-4E47-860E-A2174869AF8F}" srcOrd="2" destOrd="0" parTransId="{F276205E-B766-43CB-AE36-E0FE557EACA7}" sibTransId="{9B96BB57-FA63-4F34-956D-F6171E431E63}"/>
    <dgm:cxn modelId="{7B3AA92C-24B3-4125-BBBE-3CA9CBA02B74}" type="presOf" srcId="{55512F70-4B02-4E96-83EC-385CBECBFABC}" destId="{3F3B3C94-8D22-41FB-8526-7416C19D6231}" srcOrd="0" destOrd="0" presId="urn:microsoft.com/office/officeart/2008/layout/LinedList"/>
    <dgm:cxn modelId="{2D8D0931-5AC1-456E-B41D-DEED03BD31ED}" srcId="{3092840D-F5E4-44C0-A8EC-B21828CA4759}" destId="{6CFB4743-E799-46D9-9194-B7B5ED5A8331}" srcOrd="7" destOrd="0" parTransId="{4426D953-18A2-491E-87FC-02753CF6F342}" sibTransId="{87737B3C-C23A-470E-A012-DCD6F3F6AAD4}"/>
    <dgm:cxn modelId="{AC94093B-1053-429E-8C83-8CC9A8B5A361}" type="presOf" srcId="{89E99938-C932-4DA8-A3AB-F174A7B850F7}" destId="{5D3C02A8-A8E1-43A5-8305-8196373EA7CC}" srcOrd="0" destOrd="0" presId="urn:microsoft.com/office/officeart/2008/layout/LinedList"/>
    <dgm:cxn modelId="{4BC2235B-DFD2-4356-91D3-38809A722E46}" type="presOf" srcId="{E3C66DFE-99DE-4F7F-93AD-9163F04F6228}" destId="{49D93EF1-EC30-4CC8-8B39-E463C51C3845}" srcOrd="0" destOrd="0" presId="urn:microsoft.com/office/officeart/2008/layout/LinedList"/>
    <dgm:cxn modelId="{06C7C345-47AC-433B-B5E4-4B99B3C2F3C4}" srcId="{3092840D-F5E4-44C0-A8EC-B21828CA4759}" destId="{89E99938-C932-4DA8-A3AB-F174A7B850F7}" srcOrd="9" destOrd="0" parTransId="{0280BE1E-B7F3-4421-9825-82FEC9F5885D}" sibTransId="{040DF04B-2441-4979-A1C4-488045F64241}"/>
    <dgm:cxn modelId="{224F166B-A9C5-40B1-9D5B-C7C47AFB2F70}" type="presOf" srcId="{B6D5A33E-1089-4304-8CEF-717F8C312D5E}" destId="{4A8AFA0B-6C9D-4084-BD36-E40998642CEE}" srcOrd="0" destOrd="0" presId="urn:microsoft.com/office/officeart/2008/layout/LinedList"/>
    <dgm:cxn modelId="{1D19DE50-9F19-497B-A24F-EA266A3AF23E}" type="presOf" srcId="{FBE6E7D8-DE6A-40A4-8A25-D3CD1892C5B6}" destId="{4A6A8D8D-D675-4DCA-9607-F67EB0EA90FD}" srcOrd="0" destOrd="0" presId="urn:microsoft.com/office/officeart/2008/layout/LinedList"/>
    <dgm:cxn modelId="{3B838C74-F0B6-4D33-86B7-5144F1356A27}" srcId="{3092840D-F5E4-44C0-A8EC-B21828CA4759}" destId="{E3C66DFE-99DE-4F7F-93AD-9163F04F6228}" srcOrd="12" destOrd="0" parTransId="{6086DA09-3960-4935-AE95-784352F9DAC0}" sibTransId="{0D2FE02B-1F4F-4E4B-B054-656C5C015473}"/>
    <dgm:cxn modelId="{4D56A77E-8377-4E69-9A14-CAF04CBE9BD8}" srcId="{3092840D-F5E4-44C0-A8EC-B21828CA4759}" destId="{55512F70-4B02-4E96-83EC-385CBECBFABC}" srcOrd="0" destOrd="0" parTransId="{6AB0EFC3-86C0-4D0B-99D1-26699C3915BD}" sibTransId="{1A294216-06AE-478E-9C06-791CAF430964}"/>
    <dgm:cxn modelId="{64C71981-8B97-475B-8184-759BB047D5DA}" type="presOf" srcId="{3092840D-F5E4-44C0-A8EC-B21828CA4759}" destId="{ED35C65C-6C87-4207-B874-1798D91C8381}" srcOrd="0" destOrd="0" presId="urn:microsoft.com/office/officeart/2008/layout/LinedList"/>
    <dgm:cxn modelId="{FAA3BC83-59CB-45A4-B742-D1C51A28DBAF}" srcId="{3092840D-F5E4-44C0-A8EC-B21828CA4759}" destId="{B284C5B8-6242-4EBB-BC79-5835D2859E43}" srcOrd="3" destOrd="0" parTransId="{D7BA22AF-4B06-45B7-AC86-239F87E15BB4}" sibTransId="{0C953542-15CA-4943-A405-D856AA6108BF}"/>
    <dgm:cxn modelId="{69934D8C-F55B-4A7F-95FE-1EDA165D553C}" type="presOf" srcId="{EB46EB87-FC75-4559-BC89-C653CC4B93DA}" destId="{421FC06C-1FE1-4129-B126-4128DDC94743}" srcOrd="0" destOrd="0" presId="urn:microsoft.com/office/officeart/2008/layout/LinedList"/>
    <dgm:cxn modelId="{3FC5F58F-249F-4ABC-A5B7-51FE6C2CFAF1}" srcId="{3092840D-F5E4-44C0-A8EC-B21828CA4759}" destId="{AA86C004-F5CC-474B-9716-E8B293D781DA}" srcOrd="10" destOrd="0" parTransId="{6AA5CC8C-3DB5-44F4-B8BB-4EA14D37808F}" sibTransId="{4E9F3624-00B8-4439-98A1-C4F4B172523C}"/>
    <dgm:cxn modelId="{0848F393-211D-4239-9CC2-7CD5F61B0F5E}" srcId="{3092840D-F5E4-44C0-A8EC-B21828CA4759}" destId="{E085A2A7-25E8-4447-B0AD-AEC57D3A276C}" srcOrd="6" destOrd="0" parTransId="{510AFB51-697A-493A-A7D3-774F243A0D71}" sibTransId="{184F8799-C766-4226-BC11-546F7A53E674}"/>
    <dgm:cxn modelId="{A652F99A-5ACB-4253-A1CB-279252170775}" type="presOf" srcId="{6C7E7633-8765-4E47-860E-A2174869AF8F}" destId="{64FC8BA3-8069-402F-A717-9FA85F269F9A}" srcOrd="0" destOrd="0" presId="urn:microsoft.com/office/officeart/2008/layout/LinedList"/>
    <dgm:cxn modelId="{4B9CD79B-02EA-4825-85A5-DC3E86409979}" srcId="{3092840D-F5E4-44C0-A8EC-B21828CA4759}" destId="{FBE6E7D8-DE6A-40A4-8A25-D3CD1892C5B6}" srcOrd="8" destOrd="0" parTransId="{B388C245-BDB8-43EE-B4E2-D7B49DA65931}" sibTransId="{E04E7F80-A102-446D-9EF5-3568386ACBD7}"/>
    <dgm:cxn modelId="{79E1119D-F477-4050-B7CF-866C032BCA95}" type="presOf" srcId="{37A4B474-DE34-4474-91AF-55D9EFA1D983}" destId="{493CD40E-034F-4C01-8E66-A8353F7C8A6F}" srcOrd="0" destOrd="0" presId="urn:microsoft.com/office/officeart/2008/layout/LinedList"/>
    <dgm:cxn modelId="{09ED369F-FBCD-4936-AA76-6202D9C176F5}" srcId="{3092840D-F5E4-44C0-A8EC-B21828CA4759}" destId="{B6D5A33E-1089-4304-8CEF-717F8C312D5E}" srcOrd="4" destOrd="0" parTransId="{F49A2BA9-27C3-4B70-A4CE-2CE83018F7F3}" sibTransId="{4F90A68D-E638-461C-9C98-C4FED8F48A42}"/>
    <dgm:cxn modelId="{DD29D1AB-7845-4EC8-B8B9-974C1A7629EB}" type="presOf" srcId="{B284C5B8-6242-4EBB-BC79-5835D2859E43}" destId="{97F08005-E3B1-4731-9184-82B5C146474D}" srcOrd="0" destOrd="0" presId="urn:microsoft.com/office/officeart/2008/layout/LinedList"/>
    <dgm:cxn modelId="{F7A94DE1-2C8C-4630-B6F2-377F8241364C}" srcId="{3092840D-F5E4-44C0-A8EC-B21828CA4759}" destId="{EB46EB87-FC75-4559-BC89-C653CC4B93DA}" srcOrd="5" destOrd="0" parTransId="{242E9C86-F813-4C52-8340-CCD5B0B5647A}" sibTransId="{49419AE4-2B65-4D53-B2DA-B72782274E85}"/>
    <dgm:cxn modelId="{F62F00E5-69EA-43F8-9D58-BE09B3CCE0D8}" type="presOf" srcId="{7B9C2D54-BE10-487D-AB86-BB62412316D7}" destId="{9187C878-34D6-4998-BE59-AB44F50ED502}" srcOrd="0" destOrd="0" presId="urn:microsoft.com/office/officeart/2008/layout/LinedList"/>
    <dgm:cxn modelId="{036396E8-C1FE-4353-8B76-980074D07F88}" srcId="{3092840D-F5E4-44C0-A8EC-B21828CA4759}" destId="{7B9C2D54-BE10-487D-AB86-BB62412316D7}" srcOrd="11" destOrd="0" parTransId="{274A531F-6EB6-4F13-8FFA-B8778CCB91C1}" sibTransId="{745EACE6-E94F-41E7-A556-46A62561C1B4}"/>
    <dgm:cxn modelId="{5F1E2FED-DCBF-4040-830B-C880AA583391}" type="presOf" srcId="{AA86C004-F5CC-474B-9716-E8B293D781DA}" destId="{8B25E1DF-C36C-409E-B853-CECFC67967B9}" srcOrd="0" destOrd="0" presId="urn:microsoft.com/office/officeart/2008/layout/LinedList"/>
    <dgm:cxn modelId="{B9E9F8F3-0CFE-411F-B14C-071EE863C691}" type="presOf" srcId="{E085A2A7-25E8-4447-B0AD-AEC57D3A276C}" destId="{30662A58-97B2-4AAC-A970-E96D2597475E}" srcOrd="0" destOrd="0" presId="urn:microsoft.com/office/officeart/2008/layout/LinedList"/>
    <dgm:cxn modelId="{ABA80713-2FF9-4AFD-B4CC-A546F3644575}" type="presParOf" srcId="{ED35C65C-6C87-4207-B874-1798D91C8381}" destId="{E601C1F6-2396-4CA2-B840-14FE2C21A112}" srcOrd="0" destOrd="0" presId="urn:microsoft.com/office/officeart/2008/layout/LinedList"/>
    <dgm:cxn modelId="{A8994C70-C961-4956-BE93-916D66C758AC}" type="presParOf" srcId="{ED35C65C-6C87-4207-B874-1798D91C8381}" destId="{95F622B5-C9B6-412A-8B24-24D291380317}" srcOrd="1" destOrd="0" presId="urn:microsoft.com/office/officeart/2008/layout/LinedList"/>
    <dgm:cxn modelId="{6590BF11-9D98-4E4C-895C-687B2989E955}" type="presParOf" srcId="{95F622B5-C9B6-412A-8B24-24D291380317}" destId="{3F3B3C94-8D22-41FB-8526-7416C19D6231}" srcOrd="0" destOrd="0" presId="urn:microsoft.com/office/officeart/2008/layout/LinedList"/>
    <dgm:cxn modelId="{2C953323-8CA9-4378-A283-CC6B88F2C8A1}" type="presParOf" srcId="{95F622B5-C9B6-412A-8B24-24D291380317}" destId="{E06010C1-ABB8-4347-9E1A-2C5FEADFD2D8}" srcOrd="1" destOrd="0" presId="urn:microsoft.com/office/officeart/2008/layout/LinedList"/>
    <dgm:cxn modelId="{6B0FB740-58F1-4869-99FE-98B53E1653B2}" type="presParOf" srcId="{ED35C65C-6C87-4207-B874-1798D91C8381}" destId="{536BD78A-BFD9-4537-888A-437AC3C9930F}" srcOrd="2" destOrd="0" presId="urn:microsoft.com/office/officeart/2008/layout/LinedList"/>
    <dgm:cxn modelId="{89AFD4BF-5324-405A-9B22-8A332D2AE366}" type="presParOf" srcId="{ED35C65C-6C87-4207-B874-1798D91C8381}" destId="{FD934370-C8AA-4EEB-811C-C9B98E9EA433}" srcOrd="3" destOrd="0" presId="urn:microsoft.com/office/officeart/2008/layout/LinedList"/>
    <dgm:cxn modelId="{266B6FB4-9C24-4E41-A30D-93C429904EBC}" type="presParOf" srcId="{FD934370-C8AA-4EEB-811C-C9B98E9EA433}" destId="{493CD40E-034F-4C01-8E66-A8353F7C8A6F}" srcOrd="0" destOrd="0" presId="urn:microsoft.com/office/officeart/2008/layout/LinedList"/>
    <dgm:cxn modelId="{173E171D-A9A8-4030-947E-F2D7904278BD}" type="presParOf" srcId="{FD934370-C8AA-4EEB-811C-C9B98E9EA433}" destId="{4A553B97-0E0B-462D-B6E5-0FFD67A46E0D}" srcOrd="1" destOrd="0" presId="urn:microsoft.com/office/officeart/2008/layout/LinedList"/>
    <dgm:cxn modelId="{6B3BC43A-CD0B-4950-95C0-AB823F5CD022}" type="presParOf" srcId="{ED35C65C-6C87-4207-B874-1798D91C8381}" destId="{6DAD44F7-BE3B-4DF2-AF5A-2391F75E6D6E}" srcOrd="4" destOrd="0" presId="urn:microsoft.com/office/officeart/2008/layout/LinedList"/>
    <dgm:cxn modelId="{FA6F875C-F15B-4C6F-AEDE-7D706C47FB95}" type="presParOf" srcId="{ED35C65C-6C87-4207-B874-1798D91C8381}" destId="{C59AD107-C1AB-4A87-8603-286AE0B59418}" srcOrd="5" destOrd="0" presId="urn:microsoft.com/office/officeart/2008/layout/LinedList"/>
    <dgm:cxn modelId="{1CE41322-6447-4C4F-85C0-DE14924E0C2C}" type="presParOf" srcId="{C59AD107-C1AB-4A87-8603-286AE0B59418}" destId="{64FC8BA3-8069-402F-A717-9FA85F269F9A}" srcOrd="0" destOrd="0" presId="urn:microsoft.com/office/officeart/2008/layout/LinedList"/>
    <dgm:cxn modelId="{9315D81F-129C-42DD-8A54-8AFAB2E5041F}" type="presParOf" srcId="{C59AD107-C1AB-4A87-8603-286AE0B59418}" destId="{43310016-FA44-4FDD-9DC1-0793AE41BEEA}" srcOrd="1" destOrd="0" presId="urn:microsoft.com/office/officeart/2008/layout/LinedList"/>
    <dgm:cxn modelId="{4CACD9F9-0CE2-496F-BB26-F5CD7C170E14}" type="presParOf" srcId="{ED35C65C-6C87-4207-B874-1798D91C8381}" destId="{C91FEAF5-7D21-4C76-BD61-D8587FD95BD7}" srcOrd="6" destOrd="0" presId="urn:microsoft.com/office/officeart/2008/layout/LinedList"/>
    <dgm:cxn modelId="{74C3F38D-464A-48A3-925E-5B4276C298A4}" type="presParOf" srcId="{ED35C65C-6C87-4207-B874-1798D91C8381}" destId="{7EB51243-6683-48B9-8DB0-F4883248B846}" srcOrd="7" destOrd="0" presId="urn:microsoft.com/office/officeart/2008/layout/LinedList"/>
    <dgm:cxn modelId="{4955DD55-C161-4A29-ADDB-CACD9C34A011}" type="presParOf" srcId="{7EB51243-6683-48B9-8DB0-F4883248B846}" destId="{97F08005-E3B1-4731-9184-82B5C146474D}" srcOrd="0" destOrd="0" presId="urn:microsoft.com/office/officeart/2008/layout/LinedList"/>
    <dgm:cxn modelId="{35E5D193-0F42-4D86-9A1B-6FF88A9D8921}" type="presParOf" srcId="{7EB51243-6683-48B9-8DB0-F4883248B846}" destId="{C964060C-FE77-4618-A3CE-4D1DDE262C39}" srcOrd="1" destOrd="0" presId="urn:microsoft.com/office/officeart/2008/layout/LinedList"/>
    <dgm:cxn modelId="{A0E3746E-08C2-4BBC-BD5E-94818A100521}" type="presParOf" srcId="{ED35C65C-6C87-4207-B874-1798D91C8381}" destId="{F8C99A04-92BA-4FE4-9ECA-60E5894A2501}" srcOrd="8" destOrd="0" presId="urn:microsoft.com/office/officeart/2008/layout/LinedList"/>
    <dgm:cxn modelId="{39F76A59-2237-40E2-9AAA-1569A2F140C4}" type="presParOf" srcId="{ED35C65C-6C87-4207-B874-1798D91C8381}" destId="{FF922590-645A-45B3-8B1C-9336C84A1B76}" srcOrd="9" destOrd="0" presId="urn:microsoft.com/office/officeart/2008/layout/LinedList"/>
    <dgm:cxn modelId="{21465FA5-8014-4166-83B9-A4A9A41BAF27}" type="presParOf" srcId="{FF922590-645A-45B3-8B1C-9336C84A1B76}" destId="{4A8AFA0B-6C9D-4084-BD36-E40998642CEE}" srcOrd="0" destOrd="0" presId="urn:microsoft.com/office/officeart/2008/layout/LinedList"/>
    <dgm:cxn modelId="{8539B797-B44D-44E6-BD1B-7A4A0A15A1E4}" type="presParOf" srcId="{FF922590-645A-45B3-8B1C-9336C84A1B76}" destId="{F876624D-C306-4E77-9196-D280D735568F}" srcOrd="1" destOrd="0" presId="urn:microsoft.com/office/officeart/2008/layout/LinedList"/>
    <dgm:cxn modelId="{AA19B8DD-86EE-4BAC-A0C4-5BC9E22809BE}" type="presParOf" srcId="{ED35C65C-6C87-4207-B874-1798D91C8381}" destId="{59D76D9C-ED0C-48E1-A8D6-3C7EF905749F}" srcOrd="10" destOrd="0" presId="urn:microsoft.com/office/officeart/2008/layout/LinedList"/>
    <dgm:cxn modelId="{DF5BEDED-B00C-4E44-90E7-6E1910E405D6}" type="presParOf" srcId="{ED35C65C-6C87-4207-B874-1798D91C8381}" destId="{694D3DF0-74BF-49DA-A6CC-B7F1F351DD69}" srcOrd="11" destOrd="0" presId="urn:microsoft.com/office/officeart/2008/layout/LinedList"/>
    <dgm:cxn modelId="{C7F633D3-0CFE-497F-B04F-46E8BFB4866F}" type="presParOf" srcId="{694D3DF0-74BF-49DA-A6CC-B7F1F351DD69}" destId="{421FC06C-1FE1-4129-B126-4128DDC94743}" srcOrd="0" destOrd="0" presId="urn:microsoft.com/office/officeart/2008/layout/LinedList"/>
    <dgm:cxn modelId="{DBF354CA-29F2-4940-879D-116A64C96D8A}" type="presParOf" srcId="{694D3DF0-74BF-49DA-A6CC-B7F1F351DD69}" destId="{C5070C79-9540-4388-BFD7-70D2E5A32EFB}" srcOrd="1" destOrd="0" presId="urn:microsoft.com/office/officeart/2008/layout/LinedList"/>
    <dgm:cxn modelId="{C6E00541-4E17-485A-BCA5-E95D50A53ABE}" type="presParOf" srcId="{ED35C65C-6C87-4207-B874-1798D91C8381}" destId="{0B2888E9-4859-48B7-B264-3AF4B979B8DA}" srcOrd="12" destOrd="0" presId="urn:microsoft.com/office/officeart/2008/layout/LinedList"/>
    <dgm:cxn modelId="{261A3E2A-FA58-4654-B374-5D2754AEFC82}" type="presParOf" srcId="{ED35C65C-6C87-4207-B874-1798D91C8381}" destId="{D40D98BB-CB33-4E92-B6E3-51D222E11B1A}" srcOrd="13" destOrd="0" presId="urn:microsoft.com/office/officeart/2008/layout/LinedList"/>
    <dgm:cxn modelId="{8AA759DF-2305-4B9A-BD12-00B16B99C1A6}" type="presParOf" srcId="{D40D98BB-CB33-4E92-B6E3-51D222E11B1A}" destId="{30662A58-97B2-4AAC-A970-E96D2597475E}" srcOrd="0" destOrd="0" presId="urn:microsoft.com/office/officeart/2008/layout/LinedList"/>
    <dgm:cxn modelId="{33E72D14-DC15-4CEE-96E9-F6E17BAC9A05}" type="presParOf" srcId="{D40D98BB-CB33-4E92-B6E3-51D222E11B1A}" destId="{B0373DE1-6F69-41CE-8A54-CBB538DDE0AE}" srcOrd="1" destOrd="0" presId="urn:microsoft.com/office/officeart/2008/layout/LinedList"/>
    <dgm:cxn modelId="{E26952BF-E405-4237-97BA-F18D5B4E210D}" type="presParOf" srcId="{ED35C65C-6C87-4207-B874-1798D91C8381}" destId="{A94781EE-D269-428A-A4AA-61DFAA37DA49}" srcOrd="14" destOrd="0" presId="urn:microsoft.com/office/officeart/2008/layout/LinedList"/>
    <dgm:cxn modelId="{844EC6EA-8F17-48BC-A085-79AB0D7825F2}" type="presParOf" srcId="{ED35C65C-6C87-4207-B874-1798D91C8381}" destId="{2B4270B7-2B5B-4901-AE6E-C0C0D80FC9AC}" srcOrd="15" destOrd="0" presId="urn:microsoft.com/office/officeart/2008/layout/LinedList"/>
    <dgm:cxn modelId="{792F03F1-42D0-4558-9D8F-E210FB4899EC}" type="presParOf" srcId="{2B4270B7-2B5B-4901-AE6E-C0C0D80FC9AC}" destId="{FBB77679-2561-4E74-89BA-431AC1405ABB}" srcOrd="0" destOrd="0" presId="urn:microsoft.com/office/officeart/2008/layout/LinedList"/>
    <dgm:cxn modelId="{FA0A40EF-CC90-4EA5-833F-D894428BE593}" type="presParOf" srcId="{2B4270B7-2B5B-4901-AE6E-C0C0D80FC9AC}" destId="{C9B8C7BA-FE3B-4C27-87CA-FD09F7C94197}" srcOrd="1" destOrd="0" presId="urn:microsoft.com/office/officeart/2008/layout/LinedList"/>
    <dgm:cxn modelId="{BD7F0F56-0B36-47F6-BBFF-3DFD6A7C0600}" type="presParOf" srcId="{ED35C65C-6C87-4207-B874-1798D91C8381}" destId="{DEA8D119-3AD0-40AE-A598-727EFA5E2713}" srcOrd="16" destOrd="0" presId="urn:microsoft.com/office/officeart/2008/layout/LinedList"/>
    <dgm:cxn modelId="{0BD00B24-923F-4226-B2A5-B16A288BCD56}" type="presParOf" srcId="{ED35C65C-6C87-4207-B874-1798D91C8381}" destId="{8726AEE0-3FE4-423E-8B8B-9C54F6058400}" srcOrd="17" destOrd="0" presId="urn:microsoft.com/office/officeart/2008/layout/LinedList"/>
    <dgm:cxn modelId="{1C6CA809-4599-41E1-BCAC-2D3F96772F68}" type="presParOf" srcId="{8726AEE0-3FE4-423E-8B8B-9C54F6058400}" destId="{4A6A8D8D-D675-4DCA-9607-F67EB0EA90FD}" srcOrd="0" destOrd="0" presId="urn:microsoft.com/office/officeart/2008/layout/LinedList"/>
    <dgm:cxn modelId="{EB5C604C-22AB-4792-87AA-1B6C53167554}" type="presParOf" srcId="{8726AEE0-3FE4-423E-8B8B-9C54F6058400}" destId="{F9EE3A66-CE60-4B1F-9B28-11BE9A1335D1}" srcOrd="1" destOrd="0" presId="urn:microsoft.com/office/officeart/2008/layout/LinedList"/>
    <dgm:cxn modelId="{FBF0C205-D4F5-46C3-A60A-B0322CA99102}" type="presParOf" srcId="{ED35C65C-6C87-4207-B874-1798D91C8381}" destId="{BD620DEB-DD42-496E-98AD-C553504D739F}" srcOrd="18" destOrd="0" presId="urn:microsoft.com/office/officeart/2008/layout/LinedList"/>
    <dgm:cxn modelId="{C0BEA302-2FBC-458D-94B6-CD056AE4D3A7}" type="presParOf" srcId="{ED35C65C-6C87-4207-B874-1798D91C8381}" destId="{B8AB50B3-E27C-425E-8BA1-241702BD8859}" srcOrd="19" destOrd="0" presId="urn:microsoft.com/office/officeart/2008/layout/LinedList"/>
    <dgm:cxn modelId="{B772CF2C-254E-49AE-A03F-A63D7970A2A2}" type="presParOf" srcId="{B8AB50B3-E27C-425E-8BA1-241702BD8859}" destId="{5D3C02A8-A8E1-43A5-8305-8196373EA7CC}" srcOrd="0" destOrd="0" presId="urn:microsoft.com/office/officeart/2008/layout/LinedList"/>
    <dgm:cxn modelId="{66916C0A-2CBB-455D-B3EA-0ADA1FB77F69}" type="presParOf" srcId="{B8AB50B3-E27C-425E-8BA1-241702BD8859}" destId="{320E72D7-3569-42A9-BF95-F3C0C66B57FE}" srcOrd="1" destOrd="0" presId="urn:microsoft.com/office/officeart/2008/layout/LinedList"/>
    <dgm:cxn modelId="{1FC48DC7-C116-4EB5-BAF4-9935B0C975CC}" type="presParOf" srcId="{ED35C65C-6C87-4207-B874-1798D91C8381}" destId="{2E2E6C6A-67BD-4394-A16B-84FDE72984FC}" srcOrd="20" destOrd="0" presId="urn:microsoft.com/office/officeart/2008/layout/LinedList"/>
    <dgm:cxn modelId="{5F529E76-4426-4735-9B26-87CC8CA739D8}" type="presParOf" srcId="{ED35C65C-6C87-4207-B874-1798D91C8381}" destId="{28680FCC-1794-410C-A50D-C1D164905997}" srcOrd="21" destOrd="0" presId="urn:microsoft.com/office/officeart/2008/layout/LinedList"/>
    <dgm:cxn modelId="{5283C763-52D6-471A-A97A-142CE0C92DF0}" type="presParOf" srcId="{28680FCC-1794-410C-A50D-C1D164905997}" destId="{8B25E1DF-C36C-409E-B853-CECFC67967B9}" srcOrd="0" destOrd="0" presId="urn:microsoft.com/office/officeart/2008/layout/LinedList"/>
    <dgm:cxn modelId="{8BE33128-8BA2-41D8-9D76-C82BABA598EA}" type="presParOf" srcId="{28680FCC-1794-410C-A50D-C1D164905997}" destId="{328AA679-E890-404E-AEFE-ABE9D6A57F7A}" srcOrd="1" destOrd="0" presId="urn:microsoft.com/office/officeart/2008/layout/LinedList"/>
    <dgm:cxn modelId="{32016C14-739F-4429-AD57-2FE7429474B4}" type="presParOf" srcId="{ED35C65C-6C87-4207-B874-1798D91C8381}" destId="{425753C7-5A8E-41B2-B248-6C6ACD6F024D}" srcOrd="22" destOrd="0" presId="urn:microsoft.com/office/officeart/2008/layout/LinedList"/>
    <dgm:cxn modelId="{34E2BC7F-CE0D-4014-8C70-7179572F2E50}" type="presParOf" srcId="{ED35C65C-6C87-4207-B874-1798D91C8381}" destId="{7C87447B-A023-4943-9B0A-5560869BA3ED}" srcOrd="23" destOrd="0" presId="urn:microsoft.com/office/officeart/2008/layout/LinedList"/>
    <dgm:cxn modelId="{B1A33298-F3A2-4ABE-BE96-9D33FB9ADCDA}" type="presParOf" srcId="{7C87447B-A023-4943-9B0A-5560869BA3ED}" destId="{9187C878-34D6-4998-BE59-AB44F50ED502}" srcOrd="0" destOrd="0" presId="urn:microsoft.com/office/officeart/2008/layout/LinedList"/>
    <dgm:cxn modelId="{9DCEE2C5-54F8-4039-BE4B-A3A901F16015}" type="presParOf" srcId="{7C87447B-A023-4943-9B0A-5560869BA3ED}" destId="{433D6805-F993-4C30-8776-CB74A87BBE47}" srcOrd="1" destOrd="0" presId="urn:microsoft.com/office/officeart/2008/layout/LinedList"/>
    <dgm:cxn modelId="{38AD9F62-B8BA-4382-80C5-BF4E4F442686}" type="presParOf" srcId="{ED35C65C-6C87-4207-B874-1798D91C8381}" destId="{78C3CD9D-C29A-47C4-B9AF-050962F2FC1F}" srcOrd="24" destOrd="0" presId="urn:microsoft.com/office/officeart/2008/layout/LinedList"/>
    <dgm:cxn modelId="{4FA155F3-E4C8-4C10-8A7C-B08B1FDEDA2D}" type="presParOf" srcId="{ED35C65C-6C87-4207-B874-1798D91C8381}" destId="{1D523C87-203D-467C-BF25-19A4C6C1275D}" srcOrd="25" destOrd="0" presId="urn:microsoft.com/office/officeart/2008/layout/LinedList"/>
    <dgm:cxn modelId="{69C8A0A2-295F-47AF-854C-7AD57F6857D3}" type="presParOf" srcId="{1D523C87-203D-467C-BF25-19A4C6C1275D}" destId="{49D93EF1-EC30-4CC8-8B39-E463C51C3845}" srcOrd="0" destOrd="0" presId="urn:microsoft.com/office/officeart/2008/layout/LinedList"/>
    <dgm:cxn modelId="{E5519EDF-6CBD-4E95-912E-8FB78892359E}" type="presParOf" srcId="{1D523C87-203D-467C-BF25-19A4C6C1275D}" destId="{B371F4E5-80C0-4409-8955-F734EE946121}" srcOrd="1" destOrd="0" presId="urn:microsoft.com/office/officeart/2008/layout/Line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B663B20-75A8-447B-8275-A63EA304DAB6}">
      <dsp:nvSpPr>
        <dsp:cNvPr id="0" name=""/>
        <dsp:cNvSpPr/>
      </dsp:nvSpPr>
      <dsp:spPr>
        <a:xfrm>
          <a:off x="0" y="690"/>
          <a:ext cx="6248400" cy="0"/>
        </a:xfrm>
        <a:prstGeom prst="line">
          <a:avLst/>
        </a:prstGeom>
        <a:solidFill>
          <a:schemeClr val="accent2">
            <a:hueOff val="0"/>
            <a:satOff val="0"/>
            <a:lumOff val="0"/>
            <a:alphaOff val="0"/>
          </a:schemeClr>
        </a:solidFill>
        <a:ln w="12700" cap="flat" cmpd="sng" algn="in">
          <a:solidFill>
            <a:schemeClr val="accen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481AF603-D4DE-46BF-B562-ADCAE668D708}">
      <dsp:nvSpPr>
        <dsp:cNvPr id="0" name=""/>
        <dsp:cNvSpPr/>
      </dsp:nvSpPr>
      <dsp:spPr>
        <a:xfrm>
          <a:off x="0" y="690"/>
          <a:ext cx="6248400" cy="113097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44780" tIns="144780" rIns="144780" bIns="144780" numCol="1" spcCol="1270" anchor="t" anchorCtr="0">
          <a:noAutofit/>
        </a:bodyPr>
        <a:lstStyle/>
        <a:p>
          <a:pPr marL="0" lvl="0" indent="0" algn="l" defTabSz="1689100">
            <a:lnSpc>
              <a:spcPct val="90000"/>
            </a:lnSpc>
            <a:spcBef>
              <a:spcPct val="0"/>
            </a:spcBef>
            <a:spcAft>
              <a:spcPct val="35000"/>
            </a:spcAft>
            <a:buNone/>
          </a:pPr>
          <a:r>
            <a:rPr lang="en-US" sz="3800" kern="1200" baseline="0"/>
            <a:t>IV morphine</a:t>
          </a:r>
          <a:endParaRPr lang="en-US" sz="3800" kern="1200"/>
        </a:p>
      </dsp:txBody>
      <dsp:txXfrm>
        <a:off x="0" y="690"/>
        <a:ext cx="6248400" cy="1130976"/>
      </dsp:txXfrm>
    </dsp:sp>
    <dsp:sp modelId="{EE393F7F-0ABE-47A4-B26D-D022D8F2278D}">
      <dsp:nvSpPr>
        <dsp:cNvPr id="0" name=""/>
        <dsp:cNvSpPr/>
      </dsp:nvSpPr>
      <dsp:spPr>
        <a:xfrm>
          <a:off x="0" y="1131666"/>
          <a:ext cx="6248400" cy="0"/>
        </a:xfrm>
        <a:prstGeom prst="line">
          <a:avLst/>
        </a:prstGeom>
        <a:solidFill>
          <a:schemeClr val="accent2">
            <a:hueOff val="377897"/>
            <a:satOff val="-3922"/>
            <a:lumOff val="-1765"/>
            <a:alphaOff val="0"/>
          </a:schemeClr>
        </a:solidFill>
        <a:ln w="12700" cap="flat" cmpd="sng" algn="in">
          <a:solidFill>
            <a:schemeClr val="accent2">
              <a:hueOff val="377897"/>
              <a:satOff val="-3922"/>
              <a:lumOff val="-1765"/>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EEF35FCA-7EF1-4F05-B5A5-9FA994807C5F}">
      <dsp:nvSpPr>
        <dsp:cNvPr id="0" name=""/>
        <dsp:cNvSpPr/>
      </dsp:nvSpPr>
      <dsp:spPr>
        <a:xfrm>
          <a:off x="0" y="1131666"/>
          <a:ext cx="6248400" cy="113097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44780" tIns="144780" rIns="144780" bIns="144780" numCol="1" spcCol="1270" anchor="t" anchorCtr="0">
          <a:noAutofit/>
        </a:bodyPr>
        <a:lstStyle/>
        <a:p>
          <a:pPr marL="0" lvl="0" indent="0" algn="l" defTabSz="1689100">
            <a:lnSpc>
              <a:spcPct val="90000"/>
            </a:lnSpc>
            <a:spcBef>
              <a:spcPct val="0"/>
            </a:spcBef>
            <a:spcAft>
              <a:spcPct val="35000"/>
            </a:spcAft>
            <a:buNone/>
          </a:pPr>
          <a:r>
            <a:rPr lang="en-US" sz="3800" kern="1200" baseline="0"/>
            <a:t>Antispasmotics</a:t>
          </a:r>
          <a:endParaRPr lang="en-US" sz="3800" kern="1200"/>
        </a:p>
      </dsp:txBody>
      <dsp:txXfrm>
        <a:off x="0" y="1131666"/>
        <a:ext cx="6248400" cy="1130976"/>
      </dsp:txXfrm>
    </dsp:sp>
    <dsp:sp modelId="{5A6832B3-6C24-4C27-AEC8-A726EA142DF2}">
      <dsp:nvSpPr>
        <dsp:cNvPr id="0" name=""/>
        <dsp:cNvSpPr/>
      </dsp:nvSpPr>
      <dsp:spPr>
        <a:xfrm>
          <a:off x="0" y="2262643"/>
          <a:ext cx="6248400" cy="0"/>
        </a:xfrm>
        <a:prstGeom prst="line">
          <a:avLst/>
        </a:prstGeom>
        <a:solidFill>
          <a:schemeClr val="accent2">
            <a:hueOff val="755793"/>
            <a:satOff val="-7845"/>
            <a:lumOff val="-3530"/>
            <a:alphaOff val="0"/>
          </a:schemeClr>
        </a:solidFill>
        <a:ln w="12700" cap="flat" cmpd="sng" algn="in">
          <a:solidFill>
            <a:schemeClr val="accent2">
              <a:hueOff val="755793"/>
              <a:satOff val="-7845"/>
              <a:lumOff val="-353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985EFE4E-B233-4E5A-A917-F32B04D07009}">
      <dsp:nvSpPr>
        <dsp:cNvPr id="0" name=""/>
        <dsp:cNvSpPr/>
      </dsp:nvSpPr>
      <dsp:spPr>
        <a:xfrm>
          <a:off x="0" y="2262643"/>
          <a:ext cx="6248400" cy="113097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44780" tIns="144780" rIns="144780" bIns="144780" numCol="1" spcCol="1270" anchor="t" anchorCtr="0">
          <a:noAutofit/>
        </a:bodyPr>
        <a:lstStyle/>
        <a:p>
          <a:pPr marL="0" lvl="0" indent="0" algn="l" defTabSz="1689100">
            <a:lnSpc>
              <a:spcPct val="90000"/>
            </a:lnSpc>
            <a:spcBef>
              <a:spcPct val="0"/>
            </a:spcBef>
            <a:spcAft>
              <a:spcPct val="35000"/>
            </a:spcAft>
            <a:buNone/>
          </a:pPr>
          <a:r>
            <a:rPr lang="en-US" sz="3800" kern="1200" baseline="0"/>
            <a:t>Carbonic anhydrase inhibitors</a:t>
          </a:r>
          <a:endParaRPr lang="en-US" sz="3800" kern="1200"/>
        </a:p>
      </dsp:txBody>
      <dsp:txXfrm>
        <a:off x="0" y="2262643"/>
        <a:ext cx="6248400" cy="1130976"/>
      </dsp:txXfrm>
    </dsp:sp>
    <dsp:sp modelId="{D5BCE8FB-E801-4CDC-9BB0-E2DF9F45C186}">
      <dsp:nvSpPr>
        <dsp:cNvPr id="0" name=""/>
        <dsp:cNvSpPr/>
      </dsp:nvSpPr>
      <dsp:spPr>
        <a:xfrm>
          <a:off x="0" y="3393619"/>
          <a:ext cx="6248400" cy="0"/>
        </a:xfrm>
        <a:prstGeom prst="line">
          <a:avLst/>
        </a:prstGeom>
        <a:solidFill>
          <a:schemeClr val="accent2">
            <a:hueOff val="1133690"/>
            <a:satOff val="-11767"/>
            <a:lumOff val="-5294"/>
            <a:alphaOff val="0"/>
          </a:schemeClr>
        </a:solidFill>
        <a:ln w="12700" cap="flat" cmpd="sng" algn="in">
          <a:solidFill>
            <a:schemeClr val="accent2">
              <a:hueOff val="1133690"/>
              <a:satOff val="-11767"/>
              <a:lumOff val="-5294"/>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22093746-E53E-4303-A1D0-FF3DA418505F}">
      <dsp:nvSpPr>
        <dsp:cNvPr id="0" name=""/>
        <dsp:cNvSpPr/>
      </dsp:nvSpPr>
      <dsp:spPr>
        <a:xfrm>
          <a:off x="0" y="3393619"/>
          <a:ext cx="6248400" cy="113097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44780" tIns="144780" rIns="144780" bIns="144780" numCol="1" spcCol="1270" anchor="t" anchorCtr="0">
          <a:noAutofit/>
        </a:bodyPr>
        <a:lstStyle/>
        <a:p>
          <a:pPr marL="0" lvl="0" indent="0" algn="l" defTabSz="1689100">
            <a:lnSpc>
              <a:spcPct val="90000"/>
            </a:lnSpc>
            <a:spcBef>
              <a:spcPct val="0"/>
            </a:spcBef>
            <a:spcAft>
              <a:spcPct val="35000"/>
            </a:spcAft>
            <a:buNone/>
          </a:pPr>
          <a:r>
            <a:rPr lang="en-US" sz="3800" kern="1200" baseline="0"/>
            <a:t>Antacids</a:t>
          </a:r>
          <a:endParaRPr lang="en-US" sz="3800" kern="1200"/>
        </a:p>
      </dsp:txBody>
      <dsp:txXfrm>
        <a:off x="0" y="3393619"/>
        <a:ext cx="6248400" cy="1130976"/>
      </dsp:txXfrm>
    </dsp:sp>
    <dsp:sp modelId="{AB800CA5-377E-406C-BA53-FC337C82D028}">
      <dsp:nvSpPr>
        <dsp:cNvPr id="0" name=""/>
        <dsp:cNvSpPr/>
      </dsp:nvSpPr>
      <dsp:spPr>
        <a:xfrm>
          <a:off x="0" y="4524596"/>
          <a:ext cx="6248400" cy="0"/>
        </a:xfrm>
        <a:prstGeom prst="line">
          <a:avLst/>
        </a:prstGeom>
        <a:solidFill>
          <a:schemeClr val="accent2">
            <a:hueOff val="1511586"/>
            <a:satOff val="-15690"/>
            <a:lumOff val="-7059"/>
            <a:alphaOff val="0"/>
          </a:schemeClr>
        </a:solidFill>
        <a:ln w="12700" cap="flat" cmpd="sng" algn="in">
          <a:solidFill>
            <a:schemeClr val="accent2">
              <a:hueOff val="1511586"/>
              <a:satOff val="-15690"/>
              <a:lumOff val="-7059"/>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4E259F5E-50FF-4705-9E1C-300EB65378CA}">
      <dsp:nvSpPr>
        <dsp:cNvPr id="0" name=""/>
        <dsp:cNvSpPr/>
      </dsp:nvSpPr>
      <dsp:spPr>
        <a:xfrm>
          <a:off x="0" y="4524596"/>
          <a:ext cx="6248400" cy="113097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44780" tIns="144780" rIns="144780" bIns="144780" numCol="1" spcCol="1270" anchor="t" anchorCtr="0">
          <a:noAutofit/>
        </a:bodyPr>
        <a:lstStyle/>
        <a:p>
          <a:pPr marL="0" lvl="0" indent="0" algn="l" defTabSz="1689100">
            <a:lnSpc>
              <a:spcPct val="90000"/>
            </a:lnSpc>
            <a:spcBef>
              <a:spcPct val="0"/>
            </a:spcBef>
            <a:spcAft>
              <a:spcPct val="35000"/>
            </a:spcAft>
            <a:buNone/>
          </a:pPr>
          <a:r>
            <a:rPr lang="en-US" sz="3800" kern="1200" baseline="0"/>
            <a:t>Proton pump inhibitors</a:t>
          </a:r>
          <a:endParaRPr lang="en-US" sz="3800" kern="1200"/>
        </a:p>
      </dsp:txBody>
      <dsp:txXfrm>
        <a:off x="0" y="4524596"/>
        <a:ext cx="6248400" cy="1130976"/>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601C1F6-2396-4CA2-B840-14FE2C21A112}">
      <dsp:nvSpPr>
        <dsp:cNvPr id="0" name=""/>
        <dsp:cNvSpPr/>
      </dsp:nvSpPr>
      <dsp:spPr>
        <a:xfrm>
          <a:off x="0" y="690"/>
          <a:ext cx="6248398" cy="0"/>
        </a:xfrm>
        <a:prstGeom prst="line">
          <a:avLst/>
        </a:prstGeom>
        <a:solidFill>
          <a:schemeClr val="accent1">
            <a:hueOff val="0"/>
            <a:satOff val="0"/>
            <a:lumOff val="0"/>
            <a:alphaOff val="0"/>
          </a:schemeClr>
        </a:solidFill>
        <a:ln w="12700" cap="flat" cmpd="sng" algn="in">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3F3B3C94-8D22-41FB-8526-7416C19D6231}">
      <dsp:nvSpPr>
        <dsp:cNvPr id="0" name=""/>
        <dsp:cNvSpPr/>
      </dsp:nvSpPr>
      <dsp:spPr>
        <a:xfrm>
          <a:off x="0" y="690"/>
          <a:ext cx="6248398" cy="43490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6200" tIns="76200" rIns="76200" bIns="76200" numCol="1" spcCol="1270" anchor="t" anchorCtr="0">
          <a:noAutofit/>
        </a:bodyPr>
        <a:lstStyle/>
        <a:p>
          <a:pPr marL="0" lvl="0" indent="0" algn="l" defTabSz="889000">
            <a:lnSpc>
              <a:spcPct val="90000"/>
            </a:lnSpc>
            <a:spcBef>
              <a:spcPct val="0"/>
            </a:spcBef>
            <a:spcAft>
              <a:spcPct val="35000"/>
            </a:spcAft>
            <a:buNone/>
          </a:pPr>
          <a:r>
            <a:rPr lang="en-US" sz="2000" kern="1200" baseline="0"/>
            <a:t>Restless, anxiety, low-grade fever</a:t>
          </a:r>
          <a:endParaRPr lang="en-US" sz="2000" kern="1200"/>
        </a:p>
      </dsp:txBody>
      <dsp:txXfrm>
        <a:off x="0" y="690"/>
        <a:ext cx="6248398" cy="434905"/>
      </dsp:txXfrm>
    </dsp:sp>
    <dsp:sp modelId="{536BD78A-BFD9-4537-888A-437AC3C9930F}">
      <dsp:nvSpPr>
        <dsp:cNvPr id="0" name=""/>
        <dsp:cNvSpPr/>
      </dsp:nvSpPr>
      <dsp:spPr>
        <a:xfrm>
          <a:off x="0" y="435596"/>
          <a:ext cx="6248398" cy="0"/>
        </a:xfrm>
        <a:prstGeom prst="line">
          <a:avLst/>
        </a:prstGeom>
        <a:solidFill>
          <a:schemeClr val="accent1">
            <a:hueOff val="0"/>
            <a:satOff val="0"/>
            <a:lumOff val="0"/>
            <a:alphaOff val="0"/>
          </a:schemeClr>
        </a:solidFill>
        <a:ln w="12700" cap="flat" cmpd="sng" algn="in">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493CD40E-034F-4C01-8E66-A8353F7C8A6F}">
      <dsp:nvSpPr>
        <dsp:cNvPr id="0" name=""/>
        <dsp:cNvSpPr/>
      </dsp:nvSpPr>
      <dsp:spPr>
        <a:xfrm>
          <a:off x="0" y="435596"/>
          <a:ext cx="6248398" cy="43490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6200" tIns="76200" rIns="76200" bIns="76200" numCol="1" spcCol="1270" anchor="t" anchorCtr="0">
          <a:noAutofit/>
        </a:bodyPr>
        <a:lstStyle/>
        <a:p>
          <a:pPr marL="0" lvl="0" indent="0" algn="l" defTabSz="889000">
            <a:lnSpc>
              <a:spcPct val="90000"/>
            </a:lnSpc>
            <a:spcBef>
              <a:spcPct val="0"/>
            </a:spcBef>
            <a:spcAft>
              <a:spcPct val="35000"/>
            </a:spcAft>
            <a:buNone/>
          </a:pPr>
          <a:r>
            <a:rPr lang="en-US" sz="2000" kern="1200" baseline="0"/>
            <a:t>Flushing, diaphoresis</a:t>
          </a:r>
          <a:endParaRPr lang="en-US" sz="2000" kern="1200"/>
        </a:p>
      </dsp:txBody>
      <dsp:txXfrm>
        <a:off x="0" y="435596"/>
        <a:ext cx="6248398" cy="434905"/>
      </dsp:txXfrm>
    </dsp:sp>
    <dsp:sp modelId="{6DAD44F7-BE3B-4DF2-AF5A-2391F75E6D6E}">
      <dsp:nvSpPr>
        <dsp:cNvPr id="0" name=""/>
        <dsp:cNvSpPr/>
      </dsp:nvSpPr>
      <dsp:spPr>
        <a:xfrm>
          <a:off x="0" y="870501"/>
          <a:ext cx="6248398" cy="0"/>
        </a:xfrm>
        <a:prstGeom prst="line">
          <a:avLst/>
        </a:prstGeom>
        <a:solidFill>
          <a:schemeClr val="accent1">
            <a:hueOff val="0"/>
            <a:satOff val="0"/>
            <a:lumOff val="0"/>
            <a:alphaOff val="0"/>
          </a:schemeClr>
        </a:solidFill>
        <a:ln w="12700" cap="flat" cmpd="sng" algn="in">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64FC8BA3-8069-402F-A717-9FA85F269F9A}">
      <dsp:nvSpPr>
        <dsp:cNvPr id="0" name=""/>
        <dsp:cNvSpPr/>
      </dsp:nvSpPr>
      <dsp:spPr>
        <a:xfrm>
          <a:off x="0" y="870501"/>
          <a:ext cx="6248398" cy="43490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6200" tIns="76200" rIns="76200" bIns="76200" numCol="1" spcCol="1270" anchor="t" anchorCtr="0">
          <a:noAutofit/>
        </a:bodyPr>
        <a:lstStyle/>
        <a:p>
          <a:pPr marL="0" lvl="0" indent="0" algn="l" defTabSz="889000">
            <a:lnSpc>
              <a:spcPct val="90000"/>
            </a:lnSpc>
            <a:spcBef>
              <a:spcPct val="0"/>
            </a:spcBef>
            <a:spcAft>
              <a:spcPct val="35000"/>
            </a:spcAft>
            <a:buNone/>
          </a:pPr>
          <a:r>
            <a:rPr lang="en-US" sz="2000" kern="1200" baseline="0"/>
            <a:t>Discoloration of abdomen/flank</a:t>
          </a:r>
          <a:endParaRPr lang="en-US" sz="2000" kern="1200"/>
        </a:p>
      </dsp:txBody>
      <dsp:txXfrm>
        <a:off x="0" y="870501"/>
        <a:ext cx="6248398" cy="434905"/>
      </dsp:txXfrm>
    </dsp:sp>
    <dsp:sp modelId="{C91FEAF5-7D21-4C76-BD61-D8587FD95BD7}">
      <dsp:nvSpPr>
        <dsp:cNvPr id="0" name=""/>
        <dsp:cNvSpPr/>
      </dsp:nvSpPr>
      <dsp:spPr>
        <a:xfrm>
          <a:off x="0" y="1305407"/>
          <a:ext cx="6248398" cy="0"/>
        </a:xfrm>
        <a:prstGeom prst="line">
          <a:avLst/>
        </a:prstGeom>
        <a:solidFill>
          <a:schemeClr val="accent1">
            <a:hueOff val="0"/>
            <a:satOff val="0"/>
            <a:lumOff val="0"/>
            <a:alphaOff val="0"/>
          </a:schemeClr>
        </a:solidFill>
        <a:ln w="12700" cap="flat" cmpd="sng" algn="in">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97F08005-E3B1-4731-9184-82B5C146474D}">
      <dsp:nvSpPr>
        <dsp:cNvPr id="0" name=""/>
        <dsp:cNvSpPr/>
      </dsp:nvSpPr>
      <dsp:spPr>
        <a:xfrm>
          <a:off x="0" y="1305407"/>
          <a:ext cx="6248398" cy="43490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6200" tIns="76200" rIns="76200" bIns="76200" numCol="1" spcCol="1270" anchor="t" anchorCtr="0">
          <a:noAutofit/>
        </a:bodyPr>
        <a:lstStyle/>
        <a:p>
          <a:pPr marL="0" lvl="0" indent="0" algn="l" defTabSz="889000">
            <a:lnSpc>
              <a:spcPct val="90000"/>
            </a:lnSpc>
            <a:spcBef>
              <a:spcPct val="0"/>
            </a:spcBef>
            <a:spcAft>
              <a:spcPct val="35000"/>
            </a:spcAft>
            <a:buNone/>
          </a:pPr>
          <a:r>
            <a:rPr lang="en-US" sz="2000" kern="1200" baseline="0"/>
            <a:t>Cyanosis</a:t>
          </a:r>
          <a:endParaRPr lang="en-US" sz="2000" kern="1200"/>
        </a:p>
      </dsp:txBody>
      <dsp:txXfrm>
        <a:off x="0" y="1305407"/>
        <a:ext cx="6248398" cy="434905"/>
      </dsp:txXfrm>
    </dsp:sp>
    <dsp:sp modelId="{F8C99A04-92BA-4FE4-9ECA-60E5894A2501}">
      <dsp:nvSpPr>
        <dsp:cNvPr id="0" name=""/>
        <dsp:cNvSpPr/>
      </dsp:nvSpPr>
      <dsp:spPr>
        <a:xfrm>
          <a:off x="0" y="1740313"/>
          <a:ext cx="6248398" cy="0"/>
        </a:xfrm>
        <a:prstGeom prst="line">
          <a:avLst/>
        </a:prstGeom>
        <a:solidFill>
          <a:schemeClr val="accent1">
            <a:hueOff val="0"/>
            <a:satOff val="0"/>
            <a:lumOff val="0"/>
            <a:alphaOff val="0"/>
          </a:schemeClr>
        </a:solidFill>
        <a:ln w="12700" cap="flat" cmpd="sng" algn="in">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4A8AFA0B-6C9D-4084-BD36-E40998642CEE}">
      <dsp:nvSpPr>
        <dsp:cNvPr id="0" name=""/>
        <dsp:cNvSpPr/>
      </dsp:nvSpPr>
      <dsp:spPr>
        <a:xfrm>
          <a:off x="0" y="1740313"/>
          <a:ext cx="6248398" cy="43490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6200" tIns="76200" rIns="76200" bIns="76200" numCol="1" spcCol="1270" anchor="t" anchorCtr="0">
          <a:noAutofit/>
        </a:bodyPr>
        <a:lstStyle/>
        <a:p>
          <a:pPr marL="0" lvl="0" indent="0" algn="l" defTabSz="889000">
            <a:lnSpc>
              <a:spcPct val="90000"/>
            </a:lnSpc>
            <a:spcBef>
              <a:spcPct val="0"/>
            </a:spcBef>
            <a:spcAft>
              <a:spcPct val="35000"/>
            </a:spcAft>
            <a:buNone/>
          </a:pPr>
          <a:r>
            <a:rPr lang="en-US" sz="2000" kern="1200" baseline="0"/>
            <a:t>Jaundice</a:t>
          </a:r>
          <a:endParaRPr lang="en-US" sz="2000" kern="1200"/>
        </a:p>
      </dsp:txBody>
      <dsp:txXfrm>
        <a:off x="0" y="1740313"/>
        <a:ext cx="6248398" cy="434905"/>
      </dsp:txXfrm>
    </dsp:sp>
    <dsp:sp modelId="{59D76D9C-ED0C-48E1-A8D6-3C7EF905749F}">
      <dsp:nvSpPr>
        <dsp:cNvPr id="0" name=""/>
        <dsp:cNvSpPr/>
      </dsp:nvSpPr>
      <dsp:spPr>
        <a:xfrm>
          <a:off x="0" y="2175219"/>
          <a:ext cx="6248398" cy="0"/>
        </a:xfrm>
        <a:prstGeom prst="line">
          <a:avLst/>
        </a:prstGeom>
        <a:solidFill>
          <a:schemeClr val="accent1">
            <a:hueOff val="0"/>
            <a:satOff val="0"/>
            <a:lumOff val="0"/>
            <a:alphaOff val="0"/>
          </a:schemeClr>
        </a:solidFill>
        <a:ln w="12700" cap="flat" cmpd="sng" algn="in">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421FC06C-1FE1-4129-B126-4128DDC94743}">
      <dsp:nvSpPr>
        <dsp:cNvPr id="0" name=""/>
        <dsp:cNvSpPr/>
      </dsp:nvSpPr>
      <dsp:spPr>
        <a:xfrm>
          <a:off x="0" y="2175219"/>
          <a:ext cx="6248398" cy="43490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6200" tIns="76200" rIns="76200" bIns="76200" numCol="1" spcCol="1270" anchor="t" anchorCtr="0">
          <a:noAutofit/>
        </a:bodyPr>
        <a:lstStyle/>
        <a:p>
          <a:pPr marL="0" lvl="0" indent="0" algn="l" defTabSz="889000">
            <a:lnSpc>
              <a:spcPct val="90000"/>
            </a:lnSpc>
            <a:spcBef>
              <a:spcPct val="0"/>
            </a:spcBef>
            <a:spcAft>
              <a:spcPct val="35000"/>
            </a:spcAft>
            <a:buNone/>
          </a:pPr>
          <a:r>
            <a:rPr lang="en-US" sz="2000" kern="1200" baseline="0"/>
            <a:t>Decreased skin turgor</a:t>
          </a:r>
          <a:endParaRPr lang="en-US" sz="2000" kern="1200"/>
        </a:p>
      </dsp:txBody>
      <dsp:txXfrm>
        <a:off x="0" y="2175219"/>
        <a:ext cx="6248398" cy="434905"/>
      </dsp:txXfrm>
    </dsp:sp>
    <dsp:sp modelId="{0B2888E9-4859-48B7-B264-3AF4B979B8DA}">
      <dsp:nvSpPr>
        <dsp:cNvPr id="0" name=""/>
        <dsp:cNvSpPr/>
      </dsp:nvSpPr>
      <dsp:spPr>
        <a:xfrm>
          <a:off x="0" y="2610125"/>
          <a:ext cx="6248398" cy="0"/>
        </a:xfrm>
        <a:prstGeom prst="line">
          <a:avLst/>
        </a:prstGeom>
        <a:solidFill>
          <a:schemeClr val="accent1">
            <a:hueOff val="0"/>
            <a:satOff val="0"/>
            <a:lumOff val="0"/>
            <a:alphaOff val="0"/>
          </a:schemeClr>
        </a:solidFill>
        <a:ln w="12700" cap="flat" cmpd="sng" algn="in">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30662A58-97B2-4AAC-A970-E96D2597475E}">
      <dsp:nvSpPr>
        <dsp:cNvPr id="0" name=""/>
        <dsp:cNvSpPr/>
      </dsp:nvSpPr>
      <dsp:spPr>
        <a:xfrm>
          <a:off x="0" y="2610125"/>
          <a:ext cx="6248398" cy="43490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6200" tIns="76200" rIns="76200" bIns="76200" numCol="1" spcCol="1270" anchor="t" anchorCtr="0">
          <a:noAutofit/>
        </a:bodyPr>
        <a:lstStyle/>
        <a:p>
          <a:pPr marL="0" lvl="0" indent="0" algn="l" defTabSz="889000">
            <a:lnSpc>
              <a:spcPct val="90000"/>
            </a:lnSpc>
            <a:spcBef>
              <a:spcPct val="0"/>
            </a:spcBef>
            <a:spcAft>
              <a:spcPct val="35000"/>
            </a:spcAft>
            <a:buNone/>
          </a:pPr>
          <a:r>
            <a:rPr lang="en-US" sz="2000" kern="1200" baseline="0"/>
            <a:t>Dry mucus membranes</a:t>
          </a:r>
          <a:endParaRPr lang="en-US" sz="2000" kern="1200"/>
        </a:p>
      </dsp:txBody>
      <dsp:txXfrm>
        <a:off x="0" y="2610125"/>
        <a:ext cx="6248398" cy="434905"/>
      </dsp:txXfrm>
    </dsp:sp>
    <dsp:sp modelId="{A94781EE-D269-428A-A4AA-61DFAA37DA49}">
      <dsp:nvSpPr>
        <dsp:cNvPr id="0" name=""/>
        <dsp:cNvSpPr/>
      </dsp:nvSpPr>
      <dsp:spPr>
        <a:xfrm>
          <a:off x="0" y="3045030"/>
          <a:ext cx="6248398" cy="0"/>
        </a:xfrm>
        <a:prstGeom prst="line">
          <a:avLst/>
        </a:prstGeom>
        <a:solidFill>
          <a:schemeClr val="accent1">
            <a:hueOff val="0"/>
            <a:satOff val="0"/>
            <a:lumOff val="0"/>
            <a:alphaOff val="0"/>
          </a:schemeClr>
        </a:solidFill>
        <a:ln w="12700" cap="flat" cmpd="sng" algn="in">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FBB77679-2561-4E74-89BA-431AC1405ABB}">
      <dsp:nvSpPr>
        <dsp:cNvPr id="0" name=""/>
        <dsp:cNvSpPr/>
      </dsp:nvSpPr>
      <dsp:spPr>
        <a:xfrm>
          <a:off x="0" y="3045030"/>
          <a:ext cx="6248398" cy="43490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6200" tIns="76200" rIns="76200" bIns="76200" numCol="1" spcCol="1270" anchor="t" anchorCtr="0">
          <a:noAutofit/>
        </a:bodyPr>
        <a:lstStyle/>
        <a:p>
          <a:pPr marL="0" lvl="0" indent="0" algn="l" defTabSz="889000">
            <a:lnSpc>
              <a:spcPct val="90000"/>
            </a:lnSpc>
            <a:spcBef>
              <a:spcPct val="0"/>
            </a:spcBef>
            <a:spcAft>
              <a:spcPct val="35000"/>
            </a:spcAft>
            <a:buNone/>
          </a:pPr>
          <a:r>
            <a:rPr lang="en-US" sz="2000" kern="1200" baseline="0"/>
            <a:t>Tachypnea</a:t>
          </a:r>
          <a:endParaRPr lang="en-US" sz="2000" kern="1200"/>
        </a:p>
      </dsp:txBody>
      <dsp:txXfrm>
        <a:off x="0" y="3045030"/>
        <a:ext cx="6248398" cy="434905"/>
      </dsp:txXfrm>
    </dsp:sp>
    <dsp:sp modelId="{DEA8D119-3AD0-40AE-A598-727EFA5E2713}">
      <dsp:nvSpPr>
        <dsp:cNvPr id="0" name=""/>
        <dsp:cNvSpPr/>
      </dsp:nvSpPr>
      <dsp:spPr>
        <a:xfrm>
          <a:off x="0" y="3479936"/>
          <a:ext cx="6248398" cy="0"/>
        </a:xfrm>
        <a:prstGeom prst="line">
          <a:avLst/>
        </a:prstGeom>
        <a:solidFill>
          <a:schemeClr val="accent1">
            <a:hueOff val="0"/>
            <a:satOff val="0"/>
            <a:lumOff val="0"/>
            <a:alphaOff val="0"/>
          </a:schemeClr>
        </a:solidFill>
        <a:ln w="12700" cap="flat" cmpd="sng" algn="in">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4A6A8D8D-D675-4DCA-9607-F67EB0EA90FD}">
      <dsp:nvSpPr>
        <dsp:cNvPr id="0" name=""/>
        <dsp:cNvSpPr/>
      </dsp:nvSpPr>
      <dsp:spPr>
        <a:xfrm>
          <a:off x="0" y="3479936"/>
          <a:ext cx="6248398" cy="43490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6200" tIns="76200" rIns="76200" bIns="76200" numCol="1" spcCol="1270" anchor="t" anchorCtr="0">
          <a:noAutofit/>
        </a:bodyPr>
        <a:lstStyle/>
        <a:p>
          <a:pPr marL="0" lvl="0" indent="0" algn="l" defTabSz="889000">
            <a:lnSpc>
              <a:spcPct val="90000"/>
            </a:lnSpc>
            <a:spcBef>
              <a:spcPct val="0"/>
            </a:spcBef>
            <a:spcAft>
              <a:spcPct val="35000"/>
            </a:spcAft>
            <a:buNone/>
          </a:pPr>
          <a:r>
            <a:rPr lang="en-US" sz="2000" kern="1200" baseline="0"/>
            <a:t>Basilar crackles</a:t>
          </a:r>
          <a:endParaRPr lang="en-US" sz="2000" kern="1200"/>
        </a:p>
      </dsp:txBody>
      <dsp:txXfrm>
        <a:off x="0" y="3479936"/>
        <a:ext cx="6248398" cy="434905"/>
      </dsp:txXfrm>
    </dsp:sp>
    <dsp:sp modelId="{BD620DEB-DD42-496E-98AD-C553504D739F}">
      <dsp:nvSpPr>
        <dsp:cNvPr id="0" name=""/>
        <dsp:cNvSpPr/>
      </dsp:nvSpPr>
      <dsp:spPr>
        <a:xfrm>
          <a:off x="0" y="3914842"/>
          <a:ext cx="6248398" cy="0"/>
        </a:xfrm>
        <a:prstGeom prst="line">
          <a:avLst/>
        </a:prstGeom>
        <a:solidFill>
          <a:schemeClr val="accent1">
            <a:hueOff val="0"/>
            <a:satOff val="0"/>
            <a:lumOff val="0"/>
            <a:alphaOff val="0"/>
          </a:schemeClr>
        </a:solidFill>
        <a:ln w="12700" cap="flat" cmpd="sng" algn="in">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5D3C02A8-A8E1-43A5-8305-8196373EA7CC}">
      <dsp:nvSpPr>
        <dsp:cNvPr id="0" name=""/>
        <dsp:cNvSpPr/>
      </dsp:nvSpPr>
      <dsp:spPr>
        <a:xfrm>
          <a:off x="0" y="3914842"/>
          <a:ext cx="6248398" cy="43490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6200" tIns="76200" rIns="76200" bIns="76200" numCol="1" spcCol="1270" anchor="t" anchorCtr="0">
          <a:noAutofit/>
        </a:bodyPr>
        <a:lstStyle/>
        <a:p>
          <a:pPr marL="0" lvl="0" indent="0" algn="l" defTabSz="889000">
            <a:lnSpc>
              <a:spcPct val="90000"/>
            </a:lnSpc>
            <a:spcBef>
              <a:spcPct val="0"/>
            </a:spcBef>
            <a:spcAft>
              <a:spcPct val="35000"/>
            </a:spcAft>
            <a:buNone/>
          </a:pPr>
          <a:r>
            <a:rPr lang="en-US" sz="2000" kern="1200" baseline="0"/>
            <a:t>Tachycardia</a:t>
          </a:r>
          <a:endParaRPr lang="en-US" sz="2000" kern="1200"/>
        </a:p>
      </dsp:txBody>
      <dsp:txXfrm>
        <a:off x="0" y="3914842"/>
        <a:ext cx="6248398" cy="434905"/>
      </dsp:txXfrm>
    </dsp:sp>
    <dsp:sp modelId="{2E2E6C6A-67BD-4394-A16B-84FDE72984FC}">
      <dsp:nvSpPr>
        <dsp:cNvPr id="0" name=""/>
        <dsp:cNvSpPr/>
      </dsp:nvSpPr>
      <dsp:spPr>
        <a:xfrm>
          <a:off x="0" y="4349748"/>
          <a:ext cx="6248398" cy="0"/>
        </a:xfrm>
        <a:prstGeom prst="line">
          <a:avLst/>
        </a:prstGeom>
        <a:solidFill>
          <a:schemeClr val="accent1">
            <a:hueOff val="0"/>
            <a:satOff val="0"/>
            <a:lumOff val="0"/>
            <a:alphaOff val="0"/>
          </a:schemeClr>
        </a:solidFill>
        <a:ln w="12700" cap="flat" cmpd="sng" algn="in">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8B25E1DF-C36C-409E-B853-CECFC67967B9}">
      <dsp:nvSpPr>
        <dsp:cNvPr id="0" name=""/>
        <dsp:cNvSpPr/>
      </dsp:nvSpPr>
      <dsp:spPr>
        <a:xfrm>
          <a:off x="0" y="4349748"/>
          <a:ext cx="6248398" cy="43490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6200" tIns="76200" rIns="76200" bIns="76200" numCol="1" spcCol="1270" anchor="t" anchorCtr="0">
          <a:noAutofit/>
        </a:bodyPr>
        <a:lstStyle/>
        <a:p>
          <a:pPr marL="0" lvl="0" indent="0" algn="l" defTabSz="889000">
            <a:lnSpc>
              <a:spcPct val="90000"/>
            </a:lnSpc>
            <a:spcBef>
              <a:spcPct val="0"/>
            </a:spcBef>
            <a:spcAft>
              <a:spcPct val="35000"/>
            </a:spcAft>
            <a:buNone/>
          </a:pPr>
          <a:r>
            <a:rPr lang="en-US" sz="2000" kern="1200" baseline="0"/>
            <a:t>Hypotension</a:t>
          </a:r>
          <a:endParaRPr lang="en-US" sz="2000" kern="1200"/>
        </a:p>
      </dsp:txBody>
      <dsp:txXfrm>
        <a:off x="0" y="4349748"/>
        <a:ext cx="6248398" cy="434905"/>
      </dsp:txXfrm>
    </dsp:sp>
    <dsp:sp modelId="{425753C7-5A8E-41B2-B248-6C6ACD6F024D}">
      <dsp:nvSpPr>
        <dsp:cNvPr id="0" name=""/>
        <dsp:cNvSpPr/>
      </dsp:nvSpPr>
      <dsp:spPr>
        <a:xfrm>
          <a:off x="0" y="4784654"/>
          <a:ext cx="6248398" cy="0"/>
        </a:xfrm>
        <a:prstGeom prst="line">
          <a:avLst/>
        </a:prstGeom>
        <a:solidFill>
          <a:schemeClr val="accent1">
            <a:hueOff val="0"/>
            <a:satOff val="0"/>
            <a:lumOff val="0"/>
            <a:alphaOff val="0"/>
          </a:schemeClr>
        </a:solidFill>
        <a:ln w="12700" cap="flat" cmpd="sng" algn="in">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9187C878-34D6-4998-BE59-AB44F50ED502}">
      <dsp:nvSpPr>
        <dsp:cNvPr id="0" name=""/>
        <dsp:cNvSpPr/>
      </dsp:nvSpPr>
      <dsp:spPr>
        <a:xfrm>
          <a:off x="0" y="4784654"/>
          <a:ext cx="6248398" cy="43490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6200" tIns="76200" rIns="76200" bIns="76200" numCol="1" spcCol="1270" anchor="t" anchorCtr="0">
          <a:noAutofit/>
        </a:bodyPr>
        <a:lstStyle/>
        <a:p>
          <a:pPr marL="0" lvl="0" indent="0" algn="l" defTabSz="889000">
            <a:lnSpc>
              <a:spcPct val="90000"/>
            </a:lnSpc>
            <a:spcBef>
              <a:spcPct val="0"/>
            </a:spcBef>
            <a:spcAft>
              <a:spcPct val="35000"/>
            </a:spcAft>
            <a:buNone/>
          </a:pPr>
          <a:r>
            <a:rPr lang="en-US" sz="2000" kern="1200" baseline="0"/>
            <a:t>Abdominal distention/tenderness</a:t>
          </a:r>
          <a:endParaRPr lang="en-US" sz="2000" kern="1200"/>
        </a:p>
      </dsp:txBody>
      <dsp:txXfrm>
        <a:off x="0" y="4784654"/>
        <a:ext cx="6248398" cy="434905"/>
      </dsp:txXfrm>
    </dsp:sp>
    <dsp:sp modelId="{78C3CD9D-C29A-47C4-B9AF-050962F2FC1F}">
      <dsp:nvSpPr>
        <dsp:cNvPr id="0" name=""/>
        <dsp:cNvSpPr/>
      </dsp:nvSpPr>
      <dsp:spPr>
        <a:xfrm>
          <a:off x="0" y="5219559"/>
          <a:ext cx="6248398" cy="0"/>
        </a:xfrm>
        <a:prstGeom prst="line">
          <a:avLst/>
        </a:prstGeom>
        <a:solidFill>
          <a:schemeClr val="accent1">
            <a:hueOff val="0"/>
            <a:satOff val="0"/>
            <a:lumOff val="0"/>
            <a:alphaOff val="0"/>
          </a:schemeClr>
        </a:solidFill>
        <a:ln w="12700" cap="flat" cmpd="sng" algn="in">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49D93EF1-EC30-4CC8-8B39-E463C51C3845}">
      <dsp:nvSpPr>
        <dsp:cNvPr id="0" name=""/>
        <dsp:cNvSpPr/>
      </dsp:nvSpPr>
      <dsp:spPr>
        <a:xfrm>
          <a:off x="0" y="5219559"/>
          <a:ext cx="6248398" cy="43490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6200" tIns="76200" rIns="76200" bIns="76200" numCol="1" spcCol="1270" anchor="t" anchorCtr="0">
          <a:noAutofit/>
        </a:bodyPr>
        <a:lstStyle/>
        <a:p>
          <a:pPr marL="0" lvl="0" indent="0" algn="l" defTabSz="889000">
            <a:lnSpc>
              <a:spcPct val="90000"/>
            </a:lnSpc>
            <a:spcBef>
              <a:spcPct val="0"/>
            </a:spcBef>
            <a:spcAft>
              <a:spcPct val="35000"/>
            </a:spcAft>
            <a:buNone/>
          </a:pPr>
          <a:r>
            <a:rPr lang="en-US" sz="2000" kern="1200" baseline="0"/>
            <a:t>Diminished bowel sounds</a:t>
          </a:r>
          <a:endParaRPr lang="en-US" sz="2000" kern="1200"/>
        </a:p>
      </dsp:txBody>
      <dsp:txXfrm>
        <a:off x="0" y="5219559"/>
        <a:ext cx="6248398" cy="434905"/>
      </dsp:txXfrm>
    </dsp:sp>
  </dsp:spTree>
</dsp:drawing>
</file>

<file path=ppt/diagrams/layout1.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2.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6434"/>
          </a:xfrm>
          <a:prstGeom prst="rect">
            <a:avLst/>
          </a:prstGeom>
        </p:spPr>
        <p:txBody>
          <a:bodyPr vert="horz" lIns="93177" tIns="46589" rIns="93177" bIns="46589" rtlCol="0"/>
          <a:lstStyle>
            <a:lvl1pPr algn="l">
              <a:defRPr sz="1200"/>
            </a:lvl1pPr>
          </a:lstStyle>
          <a:p>
            <a:endParaRPr lang="en-US"/>
          </a:p>
        </p:txBody>
      </p:sp>
      <p:sp>
        <p:nvSpPr>
          <p:cNvPr id="3" name="Date Placeholder 2"/>
          <p:cNvSpPr>
            <a:spLocks noGrp="1"/>
          </p:cNvSpPr>
          <p:nvPr>
            <p:ph type="dt" idx="1"/>
          </p:nvPr>
        </p:nvSpPr>
        <p:spPr>
          <a:xfrm>
            <a:off x="3970938" y="0"/>
            <a:ext cx="3037840" cy="466434"/>
          </a:xfrm>
          <a:prstGeom prst="rect">
            <a:avLst/>
          </a:prstGeom>
        </p:spPr>
        <p:txBody>
          <a:bodyPr vert="horz" lIns="93177" tIns="46589" rIns="93177" bIns="46589" rtlCol="0"/>
          <a:lstStyle>
            <a:lvl1pPr algn="r">
              <a:defRPr sz="1200"/>
            </a:lvl1pPr>
          </a:lstStyle>
          <a:p>
            <a:fld id="{8B70157B-A616-47F0-9C82-5777F7BAF421}" type="datetimeFigureOut">
              <a:rPr lang="en-US" smtClean="0"/>
              <a:t>4/15/2022</a:t>
            </a:fld>
            <a:endParaRPr lang="en-US"/>
          </a:p>
        </p:txBody>
      </p:sp>
      <p:sp>
        <p:nvSpPr>
          <p:cNvPr id="4" name="Slide Image Placeholder 3"/>
          <p:cNvSpPr>
            <a:spLocks noGrp="1" noRot="1" noChangeAspect="1"/>
          </p:cNvSpPr>
          <p:nvPr>
            <p:ph type="sldImg" idx="2"/>
          </p:nvPr>
        </p:nvSpPr>
        <p:spPr>
          <a:xfrm>
            <a:off x="717550" y="1162050"/>
            <a:ext cx="5575300" cy="3136900"/>
          </a:xfrm>
          <a:prstGeom prst="rect">
            <a:avLst/>
          </a:prstGeom>
          <a:noFill/>
          <a:ln w="12700">
            <a:solidFill>
              <a:prstClr val="black"/>
            </a:solidFill>
          </a:ln>
        </p:spPr>
        <p:txBody>
          <a:bodyPr vert="horz" lIns="93177" tIns="46589" rIns="93177" bIns="46589" rtlCol="0" anchor="ctr"/>
          <a:lstStyle/>
          <a:p>
            <a:endParaRPr lang="en-US"/>
          </a:p>
        </p:txBody>
      </p:sp>
      <p:sp>
        <p:nvSpPr>
          <p:cNvPr id="5" name="Notes Placeholder 4"/>
          <p:cNvSpPr>
            <a:spLocks noGrp="1"/>
          </p:cNvSpPr>
          <p:nvPr>
            <p:ph type="body" sz="quarter" idx="3"/>
          </p:nvPr>
        </p:nvSpPr>
        <p:spPr>
          <a:xfrm>
            <a:off x="701040" y="4473892"/>
            <a:ext cx="5608320" cy="3660458"/>
          </a:xfrm>
          <a:prstGeom prst="rect">
            <a:avLst/>
          </a:prstGeom>
        </p:spPr>
        <p:txBody>
          <a:bodyPr vert="horz" lIns="93177" tIns="46589" rIns="93177" bIns="46589"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829967"/>
            <a:ext cx="3037840" cy="466433"/>
          </a:xfrm>
          <a:prstGeom prst="rect">
            <a:avLst/>
          </a:prstGeom>
        </p:spPr>
        <p:txBody>
          <a:bodyPr vert="horz" lIns="93177" tIns="46589" rIns="93177" bIns="46589" rtlCol="0" anchor="b"/>
          <a:lstStyle>
            <a:lvl1pPr algn="l">
              <a:defRPr sz="1200"/>
            </a:lvl1pPr>
          </a:lstStyle>
          <a:p>
            <a:endParaRPr lang="en-US"/>
          </a:p>
        </p:txBody>
      </p:sp>
      <p:sp>
        <p:nvSpPr>
          <p:cNvPr id="7" name="Slide Number Placeholder 6"/>
          <p:cNvSpPr>
            <a:spLocks noGrp="1"/>
          </p:cNvSpPr>
          <p:nvPr>
            <p:ph type="sldNum" sz="quarter" idx="5"/>
          </p:nvPr>
        </p:nvSpPr>
        <p:spPr>
          <a:xfrm>
            <a:off x="3970938" y="8829967"/>
            <a:ext cx="3037840" cy="466433"/>
          </a:xfrm>
          <a:prstGeom prst="rect">
            <a:avLst/>
          </a:prstGeom>
        </p:spPr>
        <p:txBody>
          <a:bodyPr vert="horz" lIns="93177" tIns="46589" rIns="93177" bIns="46589" rtlCol="0" anchor="b"/>
          <a:lstStyle>
            <a:lvl1pPr algn="r">
              <a:defRPr sz="1200"/>
            </a:lvl1pPr>
          </a:lstStyle>
          <a:p>
            <a:fld id="{51B21B3C-4ECC-4517-830B-BA7D3637AF10}" type="slidenum">
              <a:rPr lang="en-US" smtClean="0"/>
              <a:t>‹#›</a:t>
            </a:fld>
            <a:endParaRPr lang="en-US"/>
          </a:p>
        </p:txBody>
      </p:sp>
    </p:spTree>
    <p:extLst>
      <p:ext uri="{BB962C8B-B14F-4D97-AF65-F5344CB8AC3E}">
        <p14:creationId xmlns:p14="http://schemas.microsoft.com/office/powerpoint/2010/main" val="288398821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1B21B3C-4ECC-4517-830B-BA7D3637AF10}" type="slidenum">
              <a:rPr lang="en-US" smtClean="0"/>
              <a:t>1</a:t>
            </a:fld>
            <a:endParaRPr lang="en-US"/>
          </a:p>
        </p:txBody>
      </p:sp>
    </p:spTree>
    <p:extLst>
      <p:ext uri="{BB962C8B-B14F-4D97-AF65-F5344CB8AC3E}">
        <p14:creationId xmlns:p14="http://schemas.microsoft.com/office/powerpoint/2010/main" val="76086315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1B21B3C-4ECC-4517-830B-BA7D3637AF10}" type="slidenum">
              <a:rPr lang="en-US" smtClean="0"/>
              <a:t>10</a:t>
            </a:fld>
            <a:endParaRPr lang="en-US"/>
          </a:p>
        </p:txBody>
      </p:sp>
    </p:spTree>
    <p:extLst>
      <p:ext uri="{BB962C8B-B14F-4D97-AF65-F5344CB8AC3E}">
        <p14:creationId xmlns:p14="http://schemas.microsoft.com/office/powerpoint/2010/main" val="399479927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Answers on next</a:t>
            </a:r>
            <a:r>
              <a:rPr lang="en-US" baseline="0" dirty="0"/>
              <a:t> slide</a:t>
            </a:r>
            <a:endParaRPr lang="en-US" dirty="0"/>
          </a:p>
        </p:txBody>
      </p:sp>
      <p:sp>
        <p:nvSpPr>
          <p:cNvPr id="4" name="Slide Number Placeholder 3"/>
          <p:cNvSpPr>
            <a:spLocks noGrp="1"/>
          </p:cNvSpPr>
          <p:nvPr>
            <p:ph type="sldNum" sz="quarter" idx="10"/>
          </p:nvPr>
        </p:nvSpPr>
        <p:spPr/>
        <p:txBody>
          <a:bodyPr/>
          <a:lstStyle/>
          <a:p>
            <a:fld id="{51B21B3C-4ECC-4517-830B-BA7D3637AF10}" type="slidenum">
              <a:rPr lang="en-US" smtClean="0"/>
              <a:t>11</a:t>
            </a:fld>
            <a:endParaRPr lang="en-US"/>
          </a:p>
        </p:txBody>
      </p:sp>
    </p:spTree>
    <p:extLst>
      <p:ext uri="{BB962C8B-B14F-4D97-AF65-F5344CB8AC3E}">
        <p14:creationId xmlns:p14="http://schemas.microsoft.com/office/powerpoint/2010/main" val="53993436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1B21B3C-4ECC-4517-830B-BA7D3637AF10}" type="slidenum">
              <a:rPr lang="en-US" smtClean="0"/>
              <a:t>12</a:t>
            </a:fld>
            <a:endParaRPr lang="en-US"/>
          </a:p>
        </p:txBody>
      </p:sp>
    </p:spTree>
    <p:extLst>
      <p:ext uri="{BB962C8B-B14F-4D97-AF65-F5344CB8AC3E}">
        <p14:creationId xmlns:p14="http://schemas.microsoft.com/office/powerpoint/2010/main" val="287331778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1B21B3C-4ECC-4517-830B-BA7D3637AF10}" type="slidenum">
              <a:rPr lang="en-US" smtClean="0"/>
              <a:t>13</a:t>
            </a:fld>
            <a:endParaRPr lang="en-US"/>
          </a:p>
        </p:txBody>
      </p:sp>
    </p:spTree>
    <p:extLst>
      <p:ext uri="{BB962C8B-B14F-4D97-AF65-F5344CB8AC3E}">
        <p14:creationId xmlns:p14="http://schemas.microsoft.com/office/powerpoint/2010/main" val="47458535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1B21B3C-4ECC-4517-830B-BA7D3637AF10}" type="slidenum">
              <a:rPr lang="en-US" smtClean="0"/>
              <a:t>14</a:t>
            </a:fld>
            <a:endParaRPr lang="en-US"/>
          </a:p>
        </p:txBody>
      </p:sp>
    </p:spTree>
    <p:extLst>
      <p:ext uri="{BB962C8B-B14F-4D97-AF65-F5344CB8AC3E}">
        <p14:creationId xmlns:p14="http://schemas.microsoft.com/office/powerpoint/2010/main" val="257943869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Answers on next</a:t>
            </a:r>
            <a:r>
              <a:rPr lang="en-US" baseline="0" dirty="0"/>
              <a:t> slide</a:t>
            </a:r>
            <a:endParaRPr lang="en-US" dirty="0"/>
          </a:p>
        </p:txBody>
      </p:sp>
      <p:sp>
        <p:nvSpPr>
          <p:cNvPr id="4" name="Slide Number Placeholder 3"/>
          <p:cNvSpPr>
            <a:spLocks noGrp="1"/>
          </p:cNvSpPr>
          <p:nvPr>
            <p:ph type="sldNum" sz="quarter" idx="10"/>
          </p:nvPr>
        </p:nvSpPr>
        <p:spPr/>
        <p:txBody>
          <a:bodyPr/>
          <a:lstStyle/>
          <a:p>
            <a:fld id="{51B21B3C-4ECC-4517-830B-BA7D3637AF10}" type="slidenum">
              <a:rPr lang="en-US" smtClean="0"/>
              <a:t>15</a:t>
            </a:fld>
            <a:endParaRPr lang="en-US"/>
          </a:p>
        </p:txBody>
      </p:sp>
    </p:spTree>
    <p:extLst>
      <p:ext uri="{BB962C8B-B14F-4D97-AF65-F5344CB8AC3E}">
        <p14:creationId xmlns:p14="http://schemas.microsoft.com/office/powerpoint/2010/main" val="54611401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Grey Turner’s Spots/sign- subcutaneous</a:t>
            </a:r>
            <a:r>
              <a:rPr lang="en-US" baseline="0" dirty="0"/>
              <a:t> manifestation of intra-abdominal pathophysiology, such as severe acute necrotizing pancreatitis. It manifests as ecchymosis of the flanks</a:t>
            </a:r>
            <a:endParaRPr lang="en-US" dirty="0"/>
          </a:p>
          <a:p>
            <a:endParaRPr lang="en-US" dirty="0"/>
          </a:p>
          <a:p>
            <a:r>
              <a:rPr lang="en-US" dirty="0"/>
              <a:t>Cullen’s Sign- edema, bruising, and discoloration of the fatty tissue surrounding the umbilicus. Because</a:t>
            </a:r>
            <a:r>
              <a:rPr lang="en-US" baseline="0" dirty="0"/>
              <a:t> digestive enzymes damage the pancreas, it can lead to internal bleeding.</a:t>
            </a:r>
          </a:p>
          <a:p>
            <a:endParaRPr lang="en-US" baseline="0" dirty="0"/>
          </a:p>
          <a:p>
            <a:r>
              <a:rPr lang="en-US" baseline="0" dirty="0"/>
              <a:t>Both are signs that the pathophysiology going on under the skin is severe. </a:t>
            </a:r>
            <a:endParaRPr lang="en-US" dirty="0"/>
          </a:p>
        </p:txBody>
      </p:sp>
      <p:sp>
        <p:nvSpPr>
          <p:cNvPr id="4" name="Slide Number Placeholder 3"/>
          <p:cNvSpPr>
            <a:spLocks noGrp="1"/>
          </p:cNvSpPr>
          <p:nvPr>
            <p:ph type="sldNum" sz="quarter" idx="10"/>
          </p:nvPr>
        </p:nvSpPr>
        <p:spPr/>
        <p:txBody>
          <a:bodyPr/>
          <a:lstStyle/>
          <a:p>
            <a:fld id="{51B21B3C-4ECC-4517-830B-BA7D3637AF10}" type="slidenum">
              <a:rPr lang="en-US" smtClean="0"/>
              <a:t>16</a:t>
            </a:fld>
            <a:endParaRPr lang="en-US"/>
          </a:p>
        </p:txBody>
      </p:sp>
    </p:spTree>
    <p:extLst>
      <p:ext uri="{BB962C8B-B14F-4D97-AF65-F5344CB8AC3E}">
        <p14:creationId xmlns:p14="http://schemas.microsoft.com/office/powerpoint/2010/main" val="47502463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1B21B3C-4ECC-4517-830B-BA7D3637AF10}" type="slidenum">
              <a:rPr lang="en-US" smtClean="0"/>
              <a:t>17</a:t>
            </a:fld>
            <a:endParaRPr lang="en-US"/>
          </a:p>
        </p:txBody>
      </p:sp>
    </p:spTree>
    <p:extLst>
      <p:ext uri="{BB962C8B-B14F-4D97-AF65-F5344CB8AC3E}">
        <p14:creationId xmlns:p14="http://schemas.microsoft.com/office/powerpoint/2010/main" val="378046135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1B21B3C-4ECC-4517-830B-BA7D3637AF10}" type="slidenum">
              <a:rPr lang="en-US" smtClean="0"/>
              <a:t>18</a:t>
            </a:fld>
            <a:endParaRPr lang="en-US"/>
          </a:p>
        </p:txBody>
      </p:sp>
    </p:spTree>
    <p:extLst>
      <p:ext uri="{BB962C8B-B14F-4D97-AF65-F5344CB8AC3E}">
        <p14:creationId xmlns:p14="http://schemas.microsoft.com/office/powerpoint/2010/main" val="27845258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1B21B3C-4ECC-4517-830B-BA7D3637AF10}" type="slidenum">
              <a:rPr lang="en-US" smtClean="0"/>
              <a:t>19</a:t>
            </a:fld>
            <a:endParaRPr lang="en-US"/>
          </a:p>
        </p:txBody>
      </p:sp>
    </p:spTree>
    <p:extLst>
      <p:ext uri="{BB962C8B-B14F-4D97-AF65-F5344CB8AC3E}">
        <p14:creationId xmlns:p14="http://schemas.microsoft.com/office/powerpoint/2010/main" val="143783307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1B21B3C-4ECC-4517-830B-BA7D3637AF10}" type="slidenum">
              <a:rPr lang="en-US" smtClean="0"/>
              <a:t>2</a:t>
            </a:fld>
            <a:endParaRPr lang="en-US"/>
          </a:p>
        </p:txBody>
      </p:sp>
    </p:spTree>
    <p:extLst>
      <p:ext uri="{BB962C8B-B14F-4D97-AF65-F5344CB8AC3E}">
        <p14:creationId xmlns:p14="http://schemas.microsoft.com/office/powerpoint/2010/main" val="404494752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1B21B3C-4ECC-4517-830B-BA7D3637AF10}" type="slidenum">
              <a:rPr lang="en-US" smtClean="0"/>
              <a:t>20</a:t>
            </a:fld>
            <a:endParaRPr lang="en-US"/>
          </a:p>
        </p:txBody>
      </p:sp>
    </p:spTree>
    <p:extLst>
      <p:ext uri="{BB962C8B-B14F-4D97-AF65-F5344CB8AC3E}">
        <p14:creationId xmlns:p14="http://schemas.microsoft.com/office/powerpoint/2010/main" val="424951459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Answers on next slide</a:t>
            </a:r>
          </a:p>
        </p:txBody>
      </p:sp>
      <p:sp>
        <p:nvSpPr>
          <p:cNvPr id="4" name="Slide Number Placeholder 3"/>
          <p:cNvSpPr>
            <a:spLocks noGrp="1"/>
          </p:cNvSpPr>
          <p:nvPr>
            <p:ph type="sldNum" sz="quarter" idx="10"/>
          </p:nvPr>
        </p:nvSpPr>
        <p:spPr/>
        <p:txBody>
          <a:bodyPr/>
          <a:lstStyle/>
          <a:p>
            <a:fld id="{51B21B3C-4ECC-4517-830B-BA7D3637AF10}" type="slidenum">
              <a:rPr lang="en-US" smtClean="0"/>
              <a:t>21</a:t>
            </a:fld>
            <a:endParaRPr lang="en-US"/>
          </a:p>
        </p:txBody>
      </p:sp>
    </p:spTree>
    <p:extLst>
      <p:ext uri="{BB962C8B-B14F-4D97-AF65-F5344CB8AC3E}">
        <p14:creationId xmlns:p14="http://schemas.microsoft.com/office/powerpoint/2010/main" val="258339397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US" dirty="0"/>
          </a:p>
          <a:p>
            <a:pPr marL="174708" indent="-174708">
              <a:buFont typeface="Arial" panose="020B0604020202020204" pitchFamily="34" charset="0"/>
              <a:buChar char="•"/>
            </a:pPr>
            <a:endParaRPr lang="en-US" dirty="0"/>
          </a:p>
        </p:txBody>
      </p:sp>
      <p:sp>
        <p:nvSpPr>
          <p:cNvPr id="4" name="Slide Number Placeholder 3"/>
          <p:cNvSpPr>
            <a:spLocks noGrp="1"/>
          </p:cNvSpPr>
          <p:nvPr>
            <p:ph type="sldNum" sz="quarter" idx="10"/>
          </p:nvPr>
        </p:nvSpPr>
        <p:spPr/>
        <p:txBody>
          <a:bodyPr/>
          <a:lstStyle/>
          <a:p>
            <a:fld id="{51B21B3C-4ECC-4517-830B-BA7D3637AF10}" type="slidenum">
              <a:rPr lang="en-US" smtClean="0"/>
              <a:t>22</a:t>
            </a:fld>
            <a:endParaRPr lang="en-US"/>
          </a:p>
        </p:txBody>
      </p:sp>
    </p:spTree>
    <p:extLst>
      <p:ext uri="{BB962C8B-B14F-4D97-AF65-F5344CB8AC3E}">
        <p14:creationId xmlns:p14="http://schemas.microsoft.com/office/powerpoint/2010/main" val="268114438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ERCP- endoscopic</a:t>
            </a:r>
            <a:r>
              <a:rPr lang="en-US" baseline="0" dirty="0"/>
              <a:t> retrograde </a:t>
            </a:r>
            <a:r>
              <a:rPr lang="en-US" baseline="0" dirty="0" err="1"/>
              <a:t>cholangiopancreatography</a:t>
            </a:r>
            <a:endParaRPr lang="en-US" baseline="0" dirty="0"/>
          </a:p>
          <a:p>
            <a:r>
              <a:rPr lang="en-US" dirty="0"/>
              <a:t>MRCP-</a:t>
            </a:r>
            <a:r>
              <a:rPr lang="en-US" baseline="0" dirty="0"/>
              <a:t> Magnetic Resonance </a:t>
            </a:r>
            <a:r>
              <a:rPr lang="en-US" baseline="0" dirty="0" err="1"/>
              <a:t>Cholangiopancreatography</a:t>
            </a:r>
            <a:endParaRPr lang="en-US" dirty="0"/>
          </a:p>
        </p:txBody>
      </p:sp>
      <p:sp>
        <p:nvSpPr>
          <p:cNvPr id="4" name="Slide Number Placeholder 3"/>
          <p:cNvSpPr>
            <a:spLocks noGrp="1"/>
          </p:cNvSpPr>
          <p:nvPr>
            <p:ph type="sldNum" sz="quarter" idx="10"/>
          </p:nvPr>
        </p:nvSpPr>
        <p:spPr/>
        <p:txBody>
          <a:bodyPr/>
          <a:lstStyle/>
          <a:p>
            <a:fld id="{51B21B3C-4ECC-4517-830B-BA7D3637AF10}" type="slidenum">
              <a:rPr lang="en-US" smtClean="0"/>
              <a:t>23</a:t>
            </a:fld>
            <a:endParaRPr lang="en-US"/>
          </a:p>
        </p:txBody>
      </p:sp>
    </p:spTree>
    <p:extLst>
      <p:ext uri="{BB962C8B-B14F-4D97-AF65-F5344CB8AC3E}">
        <p14:creationId xmlns:p14="http://schemas.microsoft.com/office/powerpoint/2010/main" val="332467408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1B21B3C-4ECC-4517-830B-BA7D3637AF10}" type="slidenum">
              <a:rPr lang="en-US" smtClean="0"/>
              <a:t>24</a:t>
            </a:fld>
            <a:endParaRPr lang="en-US"/>
          </a:p>
        </p:txBody>
      </p:sp>
    </p:spTree>
    <p:extLst>
      <p:ext uri="{BB962C8B-B14F-4D97-AF65-F5344CB8AC3E}">
        <p14:creationId xmlns:p14="http://schemas.microsoft.com/office/powerpoint/2010/main" val="289922403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altLang="en-US" sz="1200" u="sng" dirty="0"/>
              <a:t>Supportive care</a:t>
            </a:r>
          </a:p>
          <a:p>
            <a:pPr lvl="0"/>
            <a:r>
              <a:rPr lang="en-US" altLang="en-US" sz="1200" dirty="0"/>
              <a:t>Aggressive hydration</a:t>
            </a:r>
          </a:p>
          <a:p>
            <a:pPr lvl="0"/>
            <a:r>
              <a:rPr lang="en-US" altLang="en-US" sz="1200" dirty="0"/>
              <a:t>Pain management</a:t>
            </a:r>
          </a:p>
          <a:p>
            <a:pPr lvl="1"/>
            <a:r>
              <a:rPr lang="en-US" altLang="en-US" sz="1200" dirty="0"/>
              <a:t>IV opioid analgesics, antispasmodic agent</a:t>
            </a:r>
          </a:p>
          <a:p>
            <a:pPr lvl="0"/>
            <a:r>
              <a:rPr lang="en-US" altLang="en-US" sz="1200" dirty="0"/>
              <a:t>Management of metabolic complications</a:t>
            </a:r>
          </a:p>
          <a:p>
            <a:pPr lvl="1"/>
            <a:r>
              <a:rPr lang="en-US" altLang="en-US" sz="1200" dirty="0"/>
              <a:t>Oxygen, glucose levels</a:t>
            </a:r>
          </a:p>
          <a:p>
            <a:pPr lvl="0"/>
            <a:r>
              <a:rPr lang="en-US" altLang="en-US" sz="1200" dirty="0"/>
              <a:t>Minimizing pancreatic stimulation</a:t>
            </a:r>
          </a:p>
          <a:p>
            <a:pPr lvl="1"/>
            <a:r>
              <a:rPr lang="en-US" altLang="en-US" sz="1200" dirty="0"/>
              <a:t>NPO status, NG suction, decreased acid secretion, enteral nutrition if needed</a:t>
            </a:r>
          </a:p>
        </p:txBody>
      </p:sp>
      <p:sp>
        <p:nvSpPr>
          <p:cNvPr id="4" name="Slide Number Placeholder 3"/>
          <p:cNvSpPr>
            <a:spLocks noGrp="1"/>
          </p:cNvSpPr>
          <p:nvPr>
            <p:ph type="sldNum" sz="quarter" idx="10"/>
          </p:nvPr>
        </p:nvSpPr>
        <p:spPr/>
        <p:txBody>
          <a:bodyPr/>
          <a:lstStyle/>
          <a:p>
            <a:fld id="{51B21B3C-4ECC-4517-830B-BA7D3637AF10}" type="slidenum">
              <a:rPr lang="en-US" smtClean="0"/>
              <a:t>25</a:t>
            </a:fld>
            <a:endParaRPr lang="en-US"/>
          </a:p>
        </p:txBody>
      </p:sp>
    </p:spTree>
    <p:extLst>
      <p:ext uri="{BB962C8B-B14F-4D97-AF65-F5344CB8AC3E}">
        <p14:creationId xmlns:p14="http://schemas.microsoft.com/office/powerpoint/2010/main" val="151241920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ERCP</a:t>
            </a:r>
            <a:r>
              <a:rPr lang="en-US" baseline="0" dirty="0"/>
              <a:t> with endoscopic </a:t>
            </a:r>
            <a:r>
              <a:rPr lang="en-US" baseline="0" dirty="0" err="1"/>
              <a:t>sphincterotomy</a:t>
            </a:r>
            <a:r>
              <a:rPr lang="en-US" baseline="0" dirty="0"/>
              <a:t>- severing the muscle layers of the sphincter of </a:t>
            </a:r>
            <a:r>
              <a:rPr lang="en-US" baseline="0" dirty="0" err="1"/>
              <a:t>Oddi</a:t>
            </a:r>
            <a:endParaRPr lang="en-US" baseline="0" dirty="0"/>
          </a:p>
          <a:p>
            <a:r>
              <a:rPr lang="en-US" baseline="0" dirty="0"/>
              <a:t>Lap </a:t>
            </a:r>
            <a:r>
              <a:rPr lang="en-US" baseline="0" dirty="0" err="1"/>
              <a:t>chole</a:t>
            </a:r>
            <a:r>
              <a:rPr lang="en-US" baseline="0" dirty="0"/>
              <a:t> to reduce recurrence</a:t>
            </a:r>
          </a:p>
        </p:txBody>
      </p:sp>
      <p:sp>
        <p:nvSpPr>
          <p:cNvPr id="4" name="Slide Number Placeholder 3"/>
          <p:cNvSpPr>
            <a:spLocks noGrp="1"/>
          </p:cNvSpPr>
          <p:nvPr>
            <p:ph type="sldNum" sz="quarter" idx="10"/>
          </p:nvPr>
        </p:nvSpPr>
        <p:spPr/>
        <p:txBody>
          <a:bodyPr/>
          <a:lstStyle/>
          <a:p>
            <a:fld id="{51B21B3C-4ECC-4517-830B-BA7D3637AF10}" type="slidenum">
              <a:rPr lang="en-US" smtClean="0"/>
              <a:t>26</a:t>
            </a:fld>
            <a:endParaRPr lang="en-US"/>
          </a:p>
        </p:txBody>
      </p:sp>
    </p:spTree>
    <p:extLst>
      <p:ext uri="{BB962C8B-B14F-4D97-AF65-F5344CB8AC3E}">
        <p14:creationId xmlns:p14="http://schemas.microsoft.com/office/powerpoint/2010/main" val="155913160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IV morphine</a:t>
            </a:r>
            <a:r>
              <a:rPr lang="en-US" baseline="0" dirty="0"/>
              <a:t>- pain</a:t>
            </a:r>
          </a:p>
          <a:p>
            <a:endParaRPr lang="en-US" baseline="0" dirty="0"/>
          </a:p>
          <a:p>
            <a:r>
              <a:rPr lang="en-US" baseline="0" dirty="0" err="1"/>
              <a:t>Antispasmotics</a:t>
            </a:r>
            <a:r>
              <a:rPr lang="en-US" baseline="0" dirty="0"/>
              <a:t>- decrease vagal stimulation, motility, pancreatic outflow (decreases volume and concentration of bicarbonate and enzyme secretion)</a:t>
            </a:r>
          </a:p>
          <a:p>
            <a:endParaRPr lang="en-US" baseline="0" dirty="0"/>
          </a:p>
          <a:p>
            <a:r>
              <a:rPr lang="en-US" baseline="0" dirty="0"/>
              <a:t>Carbonic anhydrase inhibitors- decrease volume and bicarbonate concentration of pancreatic secretion</a:t>
            </a:r>
          </a:p>
          <a:p>
            <a:endParaRPr lang="en-US" baseline="0" dirty="0"/>
          </a:p>
          <a:p>
            <a:r>
              <a:rPr lang="en-US" dirty="0"/>
              <a:t>Antacids-</a:t>
            </a:r>
            <a:r>
              <a:rPr lang="en-US" baseline="0" dirty="0"/>
              <a:t> neutralize gastric hydrochloric acid secretion</a:t>
            </a:r>
          </a:p>
          <a:p>
            <a:endParaRPr lang="en-US" baseline="0" dirty="0"/>
          </a:p>
          <a:p>
            <a:r>
              <a:rPr lang="en-US" baseline="0" dirty="0"/>
              <a:t>PPIs- decrease hydrochloric acid secretion. Hydrochloric acid stimulates pancreatic activity</a:t>
            </a:r>
            <a:endParaRPr lang="en-US" dirty="0"/>
          </a:p>
        </p:txBody>
      </p:sp>
      <p:sp>
        <p:nvSpPr>
          <p:cNvPr id="4" name="Slide Number Placeholder 3"/>
          <p:cNvSpPr>
            <a:spLocks noGrp="1"/>
          </p:cNvSpPr>
          <p:nvPr>
            <p:ph type="sldNum" sz="quarter" idx="10"/>
          </p:nvPr>
        </p:nvSpPr>
        <p:spPr/>
        <p:txBody>
          <a:bodyPr/>
          <a:lstStyle/>
          <a:p>
            <a:fld id="{51B21B3C-4ECC-4517-830B-BA7D3637AF10}" type="slidenum">
              <a:rPr lang="en-US" smtClean="0"/>
              <a:t>27</a:t>
            </a:fld>
            <a:endParaRPr lang="en-US"/>
          </a:p>
        </p:txBody>
      </p:sp>
    </p:spTree>
    <p:extLst>
      <p:ext uri="{BB962C8B-B14F-4D97-AF65-F5344CB8AC3E}">
        <p14:creationId xmlns:p14="http://schemas.microsoft.com/office/powerpoint/2010/main" val="323859815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Enteral vs parenteral feedings- depending on severity of pancreatitis,</a:t>
            </a:r>
            <a:r>
              <a:rPr lang="en-US" baseline="0" dirty="0"/>
              <a:t> enteral feedings can start. Because of infection risk, parenteral nutrition is reserved for those who cannot tolerate enteral feedings.</a:t>
            </a:r>
          </a:p>
          <a:p>
            <a:endParaRPr lang="en-US" baseline="0" dirty="0"/>
          </a:p>
          <a:p>
            <a:r>
              <a:rPr lang="en-US" dirty="0"/>
              <a:t>Small, frequent feedings when able-</a:t>
            </a:r>
          </a:p>
          <a:p>
            <a:r>
              <a:rPr lang="en-US" dirty="0"/>
              <a:t>High carbohydrat</a:t>
            </a:r>
            <a:r>
              <a:rPr lang="en-US" baseline="0" dirty="0"/>
              <a:t>e foods are the least stimulating to the EXOCRINE part of the pancreas</a:t>
            </a:r>
          </a:p>
          <a:p>
            <a:r>
              <a:rPr lang="en-US" baseline="0" dirty="0"/>
              <a:t>Suspect intolerance to oral foods when patient reports pain, has increasing abdominal girth, or increase in serum amylase and lipase levels</a:t>
            </a:r>
          </a:p>
          <a:p>
            <a:endParaRPr lang="en-US" baseline="0" dirty="0"/>
          </a:p>
          <a:p>
            <a:r>
              <a:rPr lang="en-US" baseline="0" dirty="0"/>
              <a:t>If body is not breaking down fats, then fat soluble vitamins will be deficient. Supplement to keep adequate levels</a:t>
            </a:r>
            <a:endParaRPr lang="en-US" dirty="0"/>
          </a:p>
        </p:txBody>
      </p:sp>
      <p:sp>
        <p:nvSpPr>
          <p:cNvPr id="4" name="Slide Number Placeholder 3"/>
          <p:cNvSpPr>
            <a:spLocks noGrp="1"/>
          </p:cNvSpPr>
          <p:nvPr>
            <p:ph type="sldNum" sz="quarter" idx="10"/>
          </p:nvPr>
        </p:nvSpPr>
        <p:spPr/>
        <p:txBody>
          <a:bodyPr/>
          <a:lstStyle/>
          <a:p>
            <a:fld id="{51B21B3C-4ECC-4517-830B-BA7D3637AF10}" type="slidenum">
              <a:rPr lang="en-US" smtClean="0"/>
              <a:t>28</a:t>
            </a:fld>
            <a:endParaRPr lang="en-US"/>
          </a:p>
        </p:txBody>
      </p:sp>
    </p:spTree>
    <p:extLst>
      <p:ext uri="{BB962C8B-B14F-4D97-AF65-F5344CB8AC3E}">
        <p14:creationId xmlns:p14="http://schemas.microsoft.com/office/powerpoint/2010/main" val="245110926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Health History:</a:t>
            </a:r>
          </a:p>
          <a:p>
            <a:pPr marL="174708" indent="-174708">
              <a:buFont typeface="Arial" panose="020B0604020202020204" pitchFamily="34" charset="0"/>
              <a:buChar char="•"/>
            </a:pPr>
            <a:r>
              <a:rPr lang="en-US" dirty="0"/>
              <a:t>Biliary tract disease</a:t>
            </a:r>
          </a:p>
          <a:p>
            <a:pPr marL="174708" indent="-174708">
              <a:buFont typeface="Arial" panose="020B0604020202020204" pitchFamily="34" charset="0"/>
              <a:buChar char="•"/>
            </a:pPr>
            <a:r>
              <a:rPr lang="en-US" dirty="0"/>
              <a:t>ETOH use</a:t>
            </a:r>
          </a:p>
          <a:p>
            <a:pPr marL="174708" indent="-174708">
              <a:buFont typeface="Arial" panose="020B0604020202020204" pitchFamily="34" charset="0"/>
              <a:buChar char="•"/>
            </a:pPr>
            <a:r>
              <a:rPr lang="en-US" dirty="0"/>
              <a:t>Abdominal trauma</a:t>
            </a:r>
          </a:p>
          <a:p>
            <a:pPr marL="174708" indent="-174708">
              <a:buFont typeface="Arial" panose="020B0604020202020204" pitchFamily="34" charset="0"/>
              <a:buChar char="•"/>
            </a:pPr>
            <a:r>
              <a:rPr lang="en-US" dirty="0"/>
              <a:t>Duodenal</a:t>
            </a:r>
            <a:r>
              <a:rPr lang="en-US" baseline="0" dirty="0"/>
              <a:t> ulcers</a:t>
            </a:r>
          </a:p>
          <a:p>
            <a:pPr marL="174708" indent="-174708">
              <a:buFont typeface="Arial" panose="020B0604020202020204" pitchFamily="34" charset="0"/>
              <a:buChar char="•"/>
            </a:pPr>
            <a:r>
              <a:rPr lang="en-US" baseline="0" dirty="0"/>
              <a:t>Infection</a:t>
            </a:r>
          </a:p>
          <a:p>
            <a:pPr marL="174708" indent="-174708">
              <a:buFont typeface="Arial" panose="020B0604020202020204" pitchFamily="34" charset="0"/>
              <a:buChar char="•"/>
            </a:pPr>
            <a:r>
              <a:rPr lang="en-US" baseline="0" dirty="0"/>
              <a:t>Metabolic disorders</a:t>
            </a:r>
          </a:p>
          <a:p>
            <a:pPr marL="174708" indent="-174708">
              <a:buFont typeface="Arial" panose="020B0604020202020204" pitchFamily="34" charset="0"/>
              <a:buChar char="•"/>
            </a:pPr>
            <a:endParaRPr lang="en-US" baseline="0" dirty="0"/>
          </a:p>
          <a:p>
            <a:r>
              <a:rPr lang="en-US" baseline="0" dirty="0"/>
              <a:t>Subjective Data:</a:t>
            </a:r>
          </a:p>
          <a:p>
            <a:pPr marL="174708" indent="-174708">
              <a:buFont typeface="Arial" panose="020B0604020202020204" pitchFamily="34" charset="0"/>
              <a:buChar char="•"/>
            </a:pPr>
            <a:r>
              <a:rPr lang="en-US" dirty="0"/>
              <a:t>Medications-</a:t>
            </a:r>
            <a:r>
              <a:rPr lang="en-US" baseline="0" dirty="0"/>
              <a:t> thiazides, diuretics</a:t>
            </a:r>
          </a:p>
          <a:p>
            <a:pPr marL="174708" indent="-174708">
              <a:buFont typeface="Arial" panose="020B0604020202020204" pitchFamily="34" charset="0"/>
              <a:buChar char="•"/>
            </a:pPr>
            <a:r>
              <a:rPr lang="en-US" baseline="0" dirty="0"/>
              <a:t>Surgery- pancreas, stomach, duodenum, biliary tract, ERCP</a:t>
            </a:r>
            <a:endParaRPr lang="en-US" dirty="0"/>
          </a:p>
        </p:txBody>
      </p:sp>
      <p:sp>
        <p:nvSpPr>
          <p:cNvPr id="4" name="Slide Number Placeholder 3"/>
          <p:cNvSpPr>
            <a:spLocks noGrp="1"/>
          </p:cNvSpPr>
          <p:nvPr>
            <p:ph type="sldNum" sz="quarter" idx="10"/>
          </p:nvPr>
        </p:nvSpPr>
        <p:spPr/>
        <p:txBody>
          <a:bodyPr/>
          <a:lstStyle/>
          <a:p>
            <a:fld id="{51B21B3C-4ECC-4517-830B-BA7D3637AF10}" type="slidenum">
              <a:rPr lang="en-US" smtClean="0"/>
              <a:t>29</a:t>
            </a:fld>
            <a:endParaRPr lang="en-US"/>
          </a:p>
        </p:txBody>
      </p:sp>
    </p:spTree>
    <p:extLst>
      <p:ext uri="{BB962C8B-B14F-4D97-AF65-F5344CB8AC3E}">
        <p14:creationId xmlns:p14="http://schemas.microsoft.com/office/powerpoint/2010/main" val="217387927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1B21B3C-4ECC-4517-830B-BA7D3637AF10}" type="slidenum">
              <a:rPr lang="en-US" smtClean="0"/>
              <a:t>3</a:t>
            </a:fld>
            <a:endParaRPr lang="en-US"/>
          </a:p>
        </p:txBody>
      </p:sp>
    </p:spTree>
    <p:extLst>
      <p:ext uri="{BB962C8B-B14F-4D97-AF65-F5344CB8AC3E}">
        <p14:creationId xmlns:p14="http://schemas.microsoft.com/office/powerpoint/2010/main" val="106513154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1B21B3C-4ECC-4517-830B-BA7D3637AF10}" type="slidenum">
              <a:rPr lang="en-US" smtClean="0"/>
              <a:t>30</a:t>
            </a:fld>
            <a:endParaRPr lang="en-US"/>
          </a:p>
        </p:txBody>
      </p:sp>
    </p:spTree>
    <p:extLst>
      <p:ext uri="{BB962C8B-B14F-4D97-AF65-F5344CB8AC3E}">
        <p14:creationId xmlns:p14="http://schemas.microsoft.com/office/powerpoint/2010/main" val="321607891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1B21B3C-4ECC-4517-830B-BA7D3637AF10}" type="slidenum">
              <a:rPr lang="en-US" smtClean="0"/>
              <a:t>31</a:t>
            </a:fld>
            <a:endParaRPr lang="en-US"/>
          </a:p>
        </p:txBody>
      </p:sp>
    </p:spTree>
    <p:extLst>
      <p:ext uri="{BB962C8B-B14F-4D97-AF65-F5344CB8AC3E}">
        <p14:creationId xmlns:p14="http://schemas.microsoft.com/office/powerpoint/2010/main" val="320691526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1B21B3C-4ECC-4517-830B-BA7D3637AF10}" type="slidenum">
              <a:rPr lang="en-US" smtClean="0"/>
              <a:t>32</a:t>
            </a:fld>
            <a:endParaRPr lang="en-US"/>
          </a:p>
        </p:txBody>
      </p:sp>
    </p:spTree>
    <p:extLst>
      <p:ext uri="{BB962C8B-B14F-4D97-AF65-F5344CB8AC3E}">
        <p14:creationId xmlns:p14="http://schemas.microsoft.com/office/powerpoint/2010/main" val="236984073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31774">
              <a:defRPr/>
            </a:pPr>
            <a:r>
              <a:rPr lang="en-US" altLang="en-US" dirty="0">
                <a:ea typeface="ＭＳ Ｐゴシック" panose="020B0600070205080204" pitchFamily="34" charset="-128"/>
              </a:rPr>
              <a:t>Have students brainstorm, and then discuss the next slide. Priorities should include pain management, fluid volume, and nutritional status.</a:t>
            </a:r>
          </a:p>
        </p:txBody>
      </p:sp>
      <p:sp>
        <p:nvSpPr>
          <p:cNvPr id="4" name="Slide Number Placeholder 3"/>
          <p:cNvSpPr>
            <a:spLocks noGrp="1"/>
          </p:cNvSpPr>
          <p:nvPr>
            <p:ph type="sldNum" sz="quarter" idx="10"/>
          </p:nvPr>
        </p:nvSpPr>
        <p:spPr/>
        <p:txBody>
          <a:bodyPr/>
          <a:lstStyle/>
          <a:p>
            <a:fld id="{51B21B3C-4ECC-4517-830B-BA7D3637AF10}" type="slidenum">
              <a:rPr lang="en-US" smtClean="0"/>
              <a:t>33</a:t>
            </a:fld>
            <a:endParaRPr lang="en-US"/>
          </a:p>
        </p:txBody>
      </p:sp>
    </p:spTree>
    <p:extLst>
      <p:ext uri="{BB962C8B-B14F-4D97-AF65-F5344CB8AC3E}">
        <p14:creationId xmlns:p14="http://schemas.microsoft.com/office/powerpoint/2010/main" val="2102898057"/>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1B21B3C-4ECC-4517-830B-BA7D3637AF10}" type="slidenum">
              <a:rPr lang="en-US" smtClean="0"/>
              <a:t>34</a:t>
            </a:fld>
            <a:endParaRPr lang="en-US"/>
          </a:p>
        </p:txBody>
      </p:sp>
    </p:spTree>
    <p:extLst>
      <p:ext uri="{BB962C8B-B14F-4D97-AF65-F5344CB8AC3E}">
        <p14:creationId xmlns:p14="http://schemas.microsoft.com/office/powerpoint/2010/main" val="496320297"/>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1B21B3C-4ECC-4517-830B-BA7D3637AF10}" type="slidenum">
              <a:rPr lang="en-US" smtClean="0"/>
              <a:t>35</a:t>
            </a:fld>
            <a:endParaRPr lang="en-US"/>
          </a:p>
        </p:txBody>
      </p:sp>
    </p:spTree>
    <p:extLst>
      <p:ext uri="{BB962C8B-B14F-4D97-AF65-F5344CB8AC3E}">
        <p14:creationId xmlns:p14="http://schemas.microsoft.com/office/powerpoint/2010/main" val="3167742008"/>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1B21B3C-4ECC-4517-830B-BA7D3637AF10}" type="slidenum">
              <a:rPr lang="en-US" smtClean="0"/>
              <a:t>36</a:t>
            </a:fld>
            <a:endParaRPr lang="en-US"/>
          </a:p>
        </p:txBody>
      </p:sp>
    </p:spTree>
    <p:extLst>
      <p:ext uri="{BB962C8B-B14F-4D97-AF65-F5344CB8AC3E}">
        <p14:creationId xmlns:p14="http://schemas.microsoft.com/office/powerpoint/2010/main" val="3076581626"/>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1B21B3C-4ECC-4517-830B-BA7D3637AF10}" type="slidenum">
              <a:rPr lang="en-US" smtClean="0"/>
              <a:t>37</a:t>
            </a:fld>
            <a:endParaRPr lang="en-US"/>
          </a:p>
        </p:txBody>
      </p:sp>
    </p:spTree>
    <p:extLst>
      <p:ext uri="{BB962C8B-B14F-4D97-AF65-F5344CB8AC3E}">
        <p14:creationId xmlns:p14="http://schemas.microsoft.com/office/powerpoint/2010/main" val="2626963389"/>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1B21B3C-4ECC-4517-830B-BA7D3637AF10}" type="slidenum">
              <a:rPr lang="en-US" smtClean="0"/>
              <a:t>38</a:t>
            </a:fld>
            <a:endParaRPr lang="en-US"/>
          </a:p>
        </p:txBody>
      </p:sp>
    </p:spTree>
    <p:extLst>
      <p:ext uri="{BB962C8B-B14F-4D97-AF65-F5344CB8AC3E}">
        <p14:creationId xmlns:p14="http://schemas.microsoft.com/office/powerpoint/2010/main" val="2629206390"/>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sz="1200" dirty="0"/>
              <a:t>Pain assessment and management</a:t>
            </a:r>
          </a:p>
          <a:p>
            <a:pPr marL="349415" indent="-349415">
              <a:buFont typeface="Arial" panose="020B0604020202020204" pitchFamily="34" charset="0"/>
              <a:buChar char="•"/>
            </a:pPr>
            <a:r>
              <a:rPr lang="en-US" altLang="en-US" sz="1200" dirty="0"/>
              <a:t>Opioids </a:t>
            </a:r>
          </a:p>
          <a:p>
            <a:pPr marL="349415" indent="-349415">
              <a:buFont typeface="Arial" panose="020B0604020202020204" pitchFamily="34" charset="0"/>
              <a:buChar char="•"/>
            </a:pPr>
            <a:r>
              <a:rPr lang="en-US" altLang="en-US" sz="1200" dirty="0"/>
              <a:t>Position of comfort, frequent position changes</a:t>
            </a:r>
          </a:p>
          <a:p>
            <a:pPr marL="815302" lvl="1" indent="-349415">
              <a:buFont typeface="Arial" panose="020B0604020202020204" pitchFamily="34" charset="0"/>
              <a:buChar char="•"/>
            </a:pPr>
            <a:r>
              <a:rPr lang="en-US" altLang="en-US" sz="1200" dirty="0"/>
              <a:t>Flex trunk and draw knees to abdomen</a:t>
            </a:r>
          </a:p>
          <a:p>
            <a:pPr marL="815302" lvl="1" indent="-349415">
              <a:buFont typeface="Arial" panose="020B0604020202020204" pitchFamily="34" charset="0"/>
              <a:buChar char="•"/>
            </a:pPr>
            <a:r>
              <a:rPr lang="en-US" altLang="en-US" sz="1200" dirty="0"/>
              <a:t>Side-lying with head of bed elevated 45 degrees</a:t>
            </a:r>
          </a:p>
        </p:txBody>
      </p:sp>
      <p:sp>
        <p:nvSpPr>
          <p:cNvPr id="4" name="Slide Number Placeholder 3"/>
          <p:cNvSpPr>
            <a:spLocks noGrp="1"/>
          </p:cNvSpPr>
          <p:nvPr>
            <p:ph type="sldNum" sz="quarter" idx="10"/>
          </p:nvPr>
        </p:nvSpPr>
        <p:spPr/>
        <p:txBody>
          <a:bodyPr/>
          <a:lstStyle/>
          <a:p>
            <a:fld id="{51B21B3C-4ECC-4517-830B-BA7D3637AF10}" type="slidenum">
              <a:rPr lang="en-US" smtClean="0"/>
              <a:t>39</a:t>
            </a:fld>
            <a:endParaRPr lang="en-US"/>
          </a:p>
        </p:txBody>
      </p:sp>
    </p:spTree>
    <p:extLst>
      <p:ext uri="{BB962C8B-B14F-4D97-AF65-F5344CB8AC3E}">
        <p14:creationId xmlns:p14="http://schemas.microsoft.com/office/powerpoint/2010/main" val="329095190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1B21B3C-4ECC-4517-830B-BA7D3637AF10}" type="slidenum">
              <a:rPr lang="en-US" smtClean="0"/>
              <a:t>4</a:t>
            </a:fld>
            <a:endParaRPr lang="en-US"/>
          </a:p>
        </p:txBody>
      </p:sp>
    </p:spTree>
    <p:extLst>
      <p:ext uri="{BB962C8B-B14F-4D97-AF65-F5344CB8AC3E}">
        <p14:creationId xmlns:p14="http://schemas.microsoft.com/office/powerpoint/2010/main" val="2932402907"/>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1B21B3C-4ECC-4517-830B-BA7D3637AF10}" type="slidenum">
              <a:rPr lang="en-US" smtClean="0"/>
              <a:t>40</a:t>
            </a:fld>
            <a:endParaRPr lang="en-US"/>
          </a:p>
        </p:txBody>
      </p:sp>
    </p:spTree>
    <p:extLst>
      <p:ext uri="{BB962C8B-B14F-4D97-AF65-F5344CB8AC3E}">
        <p14:creationId xmlns:p14="http://schemas.microsoft.com/office/powerpoint/2010/main" val="2182213431"/>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sz="1200" dirty="0"/>
              <a:t>Physical Therapy-</a:t>
            </a:r>
          </a:p>
          <a:p>
            <a:pPr marL="174708" indent="-174708">
              <a:buFont typeface="Arial" panose="020B0604020202020204" pitchFamily="34" charset="0"/>
              <a:buChar char="•"/>
            </a:pPr>
            <a:r>
              <a:rPr lang="en-US" altLang="en-US" sz="1200" dirty="0"/>
              <a:t>Loss of muscle and strength during disease process</a:t>
            </a:r>
          </a:p>
          <a:p>
            <a:r>
              <a:rPr lang="en-US" altLang="en-US" sz="1200" dirty="0"/>
              <a:t>Dietary teaching</a:t>
            </a:r>
          </a:p>
          <a:p>
            <a:pPr marL="349415" indent="-349415">
              <a:buFont typeface="Arial" panose="020B0604020202020204" pitchFamily="34" charset="0"/>
              <a:buChar char="•"/>
            </a:pPr>
            <a:r>
              <a:rPr lang="en-US" altLang="en-US" sz="1200" dirty="0"/>
              <a:t>Low-fat, high-carbohydrate</a:t>
            </a:r>
          </a:p>
          <a:p>
            <a:pPr marL="349415" indent="-349415">
              <a:buFont typeface="Arial" panose="020B0604020202020204" pitchFamily="34" charset="0"/>
              <a:buChar char="•"/>
            </a:pPr>
            <a:r>
              <a:rPr lang="en-US" altLang="en-US" sz="1200" dirty="0"/>
              <a:t>No crash diets</a:t>
            </a:r>
          </a:p>
          <a:p>
            <a:r>
              <a:rPr lang="en-US" altLang="en-US" sz="1200" dirty="0"/>
              <a:t>Patient/family teaching</a:t>
            </a:r>
          </a:p>
          <a:p>
            <a:pPr marL="349415" indent="-349415">
              <a:buFont typeface="Arial" panose="020B0604020202020204" pitchFamily="34" charset="0"/>
              <a:buChar char="•"/>
            </a:pPr>
            <a:r>
              <a:rPr lang="en-US" altLang="en-US" sz="1200" dirty="0"/>
              <a:t>Signs of infection, diabetes, </a:t>
            </a:r>
            <a:r>
              <a:rPr lang="en-US" altLang="en-US" sz="1200" dirty="0" err="1"/>
              <a:t>steatorrhea</a:t>
            </a:r>
            <a:endParaRPr lang="en-US" altLang="en-US" sz="1200" dirty="0"/>
          </a:p>
          <a:p>
            <a:pPr marL="349415" indent="-349415">
              <a:buFont typeface="Arial" panose="020B0604020202020204" pitchFamily="34" charset="0"/>
              <a:buChar char="•"/>
            </a:pPr>
            <a:r>
              <a:rPr lang="en-US" sz="1200" dirty="0"/>
              <a:t>Exogenous enzyme supplementation</a:t>
            </a:r>
            <a:endParaRPr lang="en-US" altLang="en-US" sz="1200" dirty="0"/>
          </a:p>
        </p:txBody>
      </p:sp>
      <p:sp>
        <p:nvSpPr>
          <p:cNvPr id="4" name="Slide Number Placeholder 3"/>
          <p:cNvSpPr>
            <a:spLocks noGrp="1"/>
          </p:cNvSpPr>
          <p:nvPr>
            <p:ph type="sldNum" sz="quarter" idx="10"/>
          </p:nvPr>
        </p:nvSpPr>
        <p:spPr/>
        <p:txBody>
          <a:bodyPr/>
          <a:lstStyle/>
          <a:p>
            <a:fld id="{51B21B3C-4ECC-4517-830B-BA7D3637AF10}" type="slidenum">
              <a:rPr lang="en-US" smtClean="0"/>
              <a:t>41</a:t>
            </a:fld>
            <a:endParaRPr lang="en-US"/>
          </a:p>
        </p:txBody>
      </p:sp>
    </p:spTree>
    <p:extLst>
      <p:ext uri="{BB962C8B-B14F-4D97-AF65-F5344CB8AC3E}">
        <p14:creationId xmlns:p14="http://schemas.microsoft.com/office/powerpoint/2010/main" val="4184721377"/>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1B21B3C-4ECC-4517-830B-BA7D3637AF10}" type="slidenum">
              <a:rPr lang="en-US" smtClean="0"/>
              <a:t>42</a:t>
            </a:fld>
            <a:endParaRPr lang="en-US"/>
          </a:p>
        </p:txBody>
      </p:sp>
    </p:spTree>
    <p:extLst>
      <p:ext uri="{BB962C8B-B14F-4D97-AF65-F5344CB8AC3E}">
        <p14:creationId xmlns:p14="http://schemas.microsoft.com/office/powerpoint/2010/main" val="1671431475"/>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1B21B3C-4ECC-4517-830B-BA7D3637AF10}" type="slidenum">
              <a:rPr lang="en-US" smtClean="0"/>
              <a:t>43</a:t>
            </a:fld>
            <a:endParaRPr lang="en-US"/>
          </a:p>
        </p:txBody>
      </p:sp>
    </p:spTree>
    <p:extLst>
      <p:ext uri="{BB962C8B-B14F-4D97-AF65-F5344CB8AC3E}">
        <p14:creationId xmlns:p14="http://schemas.microsoft.com/office/powerpoint/2010/main" val="3356831948"/>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1B21B3C-4ECC-4517-830B-BA7D3637AF10}" type="slidenum">
              <a:rPr lang="en-US" smtClean="0"/>
              <a:t>44</a:t>
            </a:fld>
            <a:endParaRPr lang="en-US"/>
          </a:p>
        </p:txBody>
      </p:sp>
    </p:spTree>
    <p:extLst>
      <p:ext uri="{BB962C8B-B14F-4D97-AF65-F5344CB8AC3E}">
        <p14:creationId xmlns:p14="http://schemas.microsoft.com/office/powerpoint/2010/main" val="407581145"/>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1B21B3C-4ECC-4517-830B-BA7D3637AF10}" type="slidenum">
              <a:rPr lang="en-US" smtClean="0"/>
              <a:t>45</a:t>
            </a:fld>
            <a:endParaRPr lang="en-US"/>
          </a:p>
        </p:txBody>
      </p:sp>
    </p:spTree>
    <p:extLst>
      <p:ext uri="{BB962C8B-B14F-4D97-AF65-F5344CB8AC3E}">
        <p14:creationId xmlns:p14="http://schemas.microsoft.com/office/powerpoint/2010/main" val="1941331207"/>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1B21B3C-4ECC-4517-830B-BA7D3637AF10}" type="slidenum">
              <a:rPr lang="en-US" smtClean="0"/>
              <a:t>46</a:t>
            </a:fld>
            <a:endParaRPr lang="en-US"/>
          </a:p>
        </p:txBody>
      </p:sp>
    </p:spTree>
    <p:extLst>
      <p:ext uri="{BB962C8B-B14F-4D97-AF65-F5344CB8AC3E}">
        <p14:creationId xmlns:p14="http://schemas.microsoft.com/office/powerpoint/2010/main" val="2982166939"/>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Serum</a:t>
            </a:r>
            <a:r>
              <a:rPr lang="en-US" baseline="0" dirty="0"/>
              <a:t>:</a:t>
            </a:r>
          </a:p>
          <a:p>
            <a:r>
              <a:rPr lang="en-US" baseline="0" dirty="0"/>
              <a:t>Amylase and lipase may be slightly elevated or not at all</a:t>
            </a:r>
          </a:p>
          <a:p>
            <a:r>
              <a:rPr lang="en-US" baseline="0" dirty="0"/>
              <a:t>Increased bilirubin</a:t>
            </a:r>
          </a:p>
          <a:p>
            <a:r>
              <a:rPr lang="en-US" dirty="0"/>
              <a:t>Increased </a:t>
            </a:r>
            <a:r>
              <a:rPr lang="en-US" dirty="0" err="1"/>
              <a:t>Alk</a:t>
            </a:r>
            <a:r>
              <a:rPr lang="en-US" dirty="0"/>
              <a:t> </a:t>
            </a:r>
            <a:r>
              <a:rPr lang="en-US" dirty="0" err="1"/>
              <a:t>Phos</a:t>
            </a:r>
            <a:endParaRPr lang="en-US" dirty="0"/>
          </a:p>
          <a:p>
            <a:r>
              <a:rPr lang="en-US" dirty="0"/>
              <a:t>Mild</a:t>
            </a:r>
            <a:r>
              <a:rPr lang="en-US" baseline="0" dirty="0"/>
              <a:t> leukocytosis</a:t>
            </a:r>
          </a:p>
          <a:p>
            <a:r>
              <a:rPr lang="en-US" baseline="0" dirty="0"/>
              <a:t>Increased </a:t>
            </a:r>
            <a:r>
              <a:rPr lang="en-US" baseline="0" dirty="0" err="1"/>
              <a:t>sed</a:t>
            </a:r>
            <a:r>
              <a:rPr lang="en-US" baseline="0" dirty="0"/>
              <a:t> rate</a:t>
            </a:r>
          </a:p>
          <a:p>
            <a:endParaRPr lang="en-US" baseline="0" dirty="0"/>
          </a:p>
          <a:p>
            <a:r>
              <a:rPr lang="en-US" baseline="0" dirty="0"/>
              <a:t>Stool sample for fat content</a:t>
            </a:r>
            <a:endParaRPr lang="en-US" dirty="0"/>
          </a:p>
        </p:txBody>
      </p:sp>
      <p:sp>
        <p:nvSpPr>
          <p:cNvPr id="4" name="Slide Number Placeholder 3"/>
          <p:cNvSpPr>
            <a:spLocks noGrp="1"/>
          </p:cNvSpPr>
          <p:nvPr>
            <p:ph type="sldNum" sz="quarter" idx="10"/>
          </p:nvPr>
        </p:nvSpPr>
        <p:spPr/>
        <p:txBody>
          <a:bodyPr/>
          <a:lstStyle/>
          <a:p>
            <a:fld id="{51B21B3C-4ECC-4517-830B-BA7D3637AF10}" type="slidenum">
              <a:rPr lang="en-US" smtClean="0"/>
              <a:t>47</a:t>
            </a:fld>
            <a:endParaRPr lang="en-US"/>
          </a:p>
        </p:txBody>
      </p:sp>
    </p:spTree>
    <p:extLst>
      <p:ext uri="{BB962C8B-B14F-4D97-AF65-F5344CB8AC3E}">
        <p14:creationId xmlns:p14="http://schemas.microsoft.com/office/powerpoint/2010/main" val="2290236877"/>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Diet to decrease pancreatic stimulation-</a:t>
            </a:r>
          </a:p>
          <a:p>
            <a:r>
              <a:rPr lang="en-US" dirty="0"/>
              <a:t>Bland, low-fat</a:t>
            </a:r>
          </a:p>
          <a:p>
            <a:r>
              <a:rPr lang="en-US" dirty="0"/>
              <a:t>Small, frequent</a:t>
            </a:r>
            <a:r>
              <a:rPr lang="en-US" baseline="0" dirty="0"/>
              <a:t> meals</a:t>
            </a:r>
          </a:p>
          <a:p>
            <a:endParaRPr lang="en-US" baseline="0" dirty="0"/>
          </a:p>
          <a:p>
            <a:r>
              <a:rPr lang="en-US" baseline="0" dirty="0"/>
              <a:t>Pancreatic enzyme replacement contain amylase, lipase, and trypsin. These drugs will replace the deficient </a:t>
            </a:r>
            <a:r>
              <a:rPr lang="en-US" baseline="0" dirty="0" err="1"/>
              <a:t>pancreastic</a:t>
            </a:r>
            <a:r>
              <a:rPr lang="en-US" baseline="0" dirty="0"/>
              <a:t> enzymes. These are typically enteric coated to prevent breakdown or inactivation by gastric acid. Taken with meals and snacks.</a:t>
            </a:r>
          </a:p>
          <a:p>
            <a:endParaRPr lang="en-US" baseline="0" dirty="0"/>
          </a:p>
          <a:p>
            <a:r>
              <a:rPr lang="en-US" baseline="0" dirty="0"/>
              <a:t>Bile salts help with fat-soluble vitamin (Vitamins A, D, E, and K) absorption and prevent further fat loss</a:t>
            </a:r>
          </a:p>
          <a:p>
            <a:endParaRPr lang="en-US" baseline="0" dirty="0"/>
          </a:p>
          <a:p>
            <a:r>
              <a:rPr lang="en-US" baseline="0" dirty="0"/>
              <a:t>Acid-neutralizing and acid-inhibiting drugs- antacids, PPIs, and H2 receptor blockers- will control gastric acidity</a:t>
            </a:r>
          </a:p>
          <a:p>
            <a:endParaRPr lang="en-US" baseline="0" dirty="0"/>
          </a:p>
          <a:p>
            <a:r>
              <a:rPr lang="en-US" baseline="0" dirty="0"/>
              <a:t>Antidepressants can decrease neuropathic pain associated with chronic pancreatitis</a:t>
            </a:r>
          </a:p>
        </p:txBody>
      </p:sp>
      <p:sp>
        <p:nvSpPr>
          <p:cNvPr id="4" name="Slide Number Placeholder 3"/>
          <p:cNvSpPr>
            <a:spLocks noGrp="1"/>
          </p:cNvSpPr>
          <p:nvPr>
            <p:ph type="sldNum" sz="quarter" idx="10"/>
          </p:nvPr>
        </p:nvSpPr>
        <p:spPr/>
        <p:txBody>
          <a:bodyPr/>
          <a:lstStyle/>
          <a:p>
            <a:fld id="{51B21B3C-4ECC-4517-830B-BA7D3637AF10}" type="slidenum">
              <a:rPr lang="en-US" smtClean="0"/>
              <a:t>48</a:t>
            </a:fld>
            <a:endParaRPr lang="en-US"/>
          </a:p>
        </p:txBody>
      </p:sp>
    </p:spTree>
    <p:extLst>
      <p:ext uri="{BB962C8B-B14F-4D97-AF65-F5344CB8AC3E}">
        <p14:creationId xmlns:p14="http://schemas.microsoft.com/office/powerpoint/2010/main" val="4229833822"/>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Top picture, Roux en Y</a:t>
            </a:r>
            <a:r>
              <a:rPr lang="en-US" baseline="0" dirty="0"/>
              <a:t> </a:t>
            </a:r>
            <a:r>
              <a:rPr lang="en-US" baseline="0" dirty="0" err="1"/>
              <a:t>pancreaticojejunostomy</a:t>
            </a:r>
            <a:endParaRPr lang="en-US" baseline="0" dirty="0"/>
          </a:p>
          <a:p>
            <a:endParaRPr lang="en-US" baseline="0" dirty="0"/>
          </a:p>
          <a:p>
            <a:r>
              <a:rPr lang="en-US" baseline="0" dirty="0"/>
              <a:t>Bottom picture </a:t>
            </a:r>
            <a:r>
              <a:rPr lang="en-US" baseline="0" dirty="0" err="1"/>
              <a:t>choledochojejunostomy</a:t>
            </a:r>
            <a:r>
              <a:rPr lang="en-US" baseline="0" dirty="0"/>
              <a:t> </a:t>
            </a:r>
            <a:endParaRPr lang="en-US" dirty="0"/>
          </a:p>
        </p:txBody>
      </p:sp>
      <p:sp>
        <p:nvSpPr>
          <p:cNvPr id="4" name="Slide Number Placeholder 3"/>
          <p:cNvSpPr>
            <a:spLocks noGrp="1"/>
          </p:cNvSpPr>
          <p:nvPr>
            <p:ph type="sldNum" sz="quarter" idx="10"/>
          </p:nvPr>
        </p:nvSpPr>
        <p:spPr/>
        <p:txBody>
          <a:bodyPr/>
          <a:lstStyle/>
          <a:p>
            <a:fld id="{51B21B3C-4ECC-4517-830B-BA7D3637AF10}" type="slidenum">
              <a:rPr lang="en-US" smtClean="0"/>
              <a:t>49</a:t>
            </a:fld>
            <a:endParaRPr lang="en-US"/>
          </a:p>
        </p:txBody>
      </p:sp>
    </p:spTree>
    <p:extLst>
      <p:ext uri="{BB962C8B-B14F-4D97-AF65-F5344CB8AC3E}">
        <p14:creationId xmlns:p14="http://schemas.microsoft.com/office/powerpoint/2010/main" val="284666833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1B21B3C-4ECC-4517-830B-BA7D3637AF10}" type="slidenum">
              <a:rPr lang="en-US" smtClean="0"/>
              <a:t>5</a:t>
            </a:fld>
            <a:endParaRPr lang="en-US"/>
          </a:p>
        </p:txBody>
      </p:sp>
    </p:spTree>
    <p:extLst>
      <p:ext uri="{BB962C8B-B14F-4D97-AF65-F5344CB8AC3E}">
        <p14:creationId xmlns:p14="http://schemas.microsoft.com/office/powerpoint/2010/main" val="2443635155"/>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1B21B3C-4ECC-4517-830B-BA7D3637AF10}" type="slidenum">
              <a:rPr lang="en-US" smtClean="0"/>
              <a:t>50</a:t>
            </a:fld>
            <a:endParaRPr lang="en-US"/>
          </a:p>
        </p:txBody>
      </p:sp>
    </p:spTree>
    <p:extLst>
      <p:ext uri="{BB962C8B-B14F-4D97-AF65-F5344CB8AC3E}">
        <p14:creationId xmlns:p14="http://schemas.microsoft.com/office/powerpoint/2010/main" val="2311495931"/>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Top</a:t>
            </a:r>
            <a:r>
              <a:rPr lang="en-US" baseline="0" dirty="0"/>
              <a:t> L to R: </a:t>
            </a:r>
            <a:r>
              <a:rPr lang="en-US" dirty="0"/>
              <a:t>Alex </a:t>
            </a:r>
            <a:r>
              <a:rPr lang="en-US" dirty="0" err="1"/>
              <a:t>Trebek</a:t>
            </a:r>
            <a:r>
              <a:rPr lang="en-US" baseline="0" dirty="0"/>
              <a:t> (78, died 20 months after announcing </a:t>
            </a:r>
            <a:r>
              <a:rPr lang="en-US" baseline="0"/>
              <a:t>his diagnosis), </a:t>
            </a:r>
            <a:r>
              <a:rPr lang="en-US" baseline="0" dirty="0"/>
              <a:t>Ruth Bader Ginsburg (diagnosed in 2009, had pancreas and spleen removed, died from complications of pancreatic cancer in 2020)</a:t>
            </a:r>
          </a:p>
          <a:p>
            <a:endParaRPr lang="en-US" baseline="0" dirty="0"/>
          </a:p>
          <a:p>
            <a:r>
              <a:rPr lang="en-US" baseline="0" dirty="0"/>
              <a:t>Bottom L to R: Alan Rickman (age 69, couldn’t find how long he lived with it) , Sally Ride (age 61, died 17 months after diagnosis), Patrick Swayze (57, died 20 months after diagnosis)</a:t>
            </a:r>
            <a:endParaRPr lang="en-US" dirty="0"/>
          </a:p>
        </p:txBody>
      </p:sp>
      <p:sp>
        <p:nvSpPr>
          <p:cNvPr id="4" name="Slide Number Placeholder 3"/>
          <p:cNvSpPr>
            <a:spLocks noGrp="1"/>
          </p:cNvSpPr>
          <p:nvPr>
            <p:ph type="sldNum" sz="quarter" idx="10"/>
          </p:nvPr>
        </p:nvSpPr>
        <p:spPr/>
        <p:txBody>
          <a:bodyPr/>
          <a:lstStyle/>
          <a:p>
            <a:fld id="{51B21B3C-4ECC-4517-830B-BA7D3637AF10}" type="slidenum">
              <a:rPr lang="en-US" smtClean="0"/>
              <a:t>51</a:t>
            </a:fld>
            <a:endParaRPr lang="en-US"/>
          </a:p>
        </p:txBody>
      </p:sp>
    </p:spTree>
    <p:extLst>
      <p:ext uri="{BB962C8B-B14F-4D97-AF65-F5344CB8AC3E}">
        <p14:creationId xmlns:p14="http://schemas.microsoft.com/office/powerpoint/2010/main" val="3551693971"/>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1B21B3C-4ECC-4517-830B-BA7D3637AF10}" type="slidenum">
              <a:rPr lang="en-US" smtClean="0"/>
              <a:t>52</a:t>
            </a:fld>
            <a:endParaRPr lang="en-US"/>
          </a:p>
        </p:txBody>
      </p:sp>
    </p:spTree>
    <p:extLst>
      <p:ext uri="{BB962C8B-B14F-4D97-AF65-F5344CB8AC3E}">
        <p14:creationId xmlns:p14="http://schemas.microsoft.com/office/powerpoint/2010/main" val="701040325"/>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High mortality rate</a:t>
            </a:r>
            <a:r>
              <a:rPr lang="en-US" baseline="0" dirty="0"/>
              <a:t> with an incidence rate almost equal to the mortality rate- so just about as many people who get diagnosed with pancreatic cancer will also die from it.</a:t>
            </a:r>
          </a:p>
          <a:p>
            <a:r>
              <a:rPr lang="en-US" baseline="0" dirty="0"/>
              <a:t>Prognosis is poor</a:t>
            </a:r>
          </a:p>
          <a:p>
            <a:r>
              <a:rPr lang="en-US" baseline="0" dirty="0"/>
              <a:t>Most die within 5-12 months of diagnosis</a:t>
            </a:r>
          </a:p>
          <a:p>
            <a:r>
              <a:rPr lang="en-US" baseline="0" dirty="0"/>
              <a:t>The 5-year survival rate is only 8%</a:t>
            </a:r>
            <a:endParaRPr lang="en-US" dirty="0"/>
          </a:p>
        </p:txBody>
      </p:sp>
      <p:sp>
        <p:nvSpPr>
          <p:cNvPr id="4" name="Slide Number Placeholder 3"/>
          <p:cNvSpPr>
            <a:spLocks noGrp="1"/>
          </p:cNvSpPr>
          <p:nvPr>
            <p:ph type="sldNum" sz="quarter" idx="10"/>
          </p:nvPr>
        </p:nvSpPr>
        <p:spPr/>
        <p:txBody>
          <a:bodyPr/>
          <a:lstStyle/>
          <a:p>
            <a:fld id="{51B21B3C-4ECC-4517-830B-BA7D3637AF10}" type="slidenum">
              <a:rPr lang="en-US" smtClean="0"/>
              <a:t>53</a:t>
            </a:fld>
            <a:endParaRPr lang="en-US"/>
          </a:p>
        </p:txBody>
      </p:sp>
    </p:spTree>
    <p:extLst>
      <p:ext uri="{BB962C8B-B14F-4D97-AF65-F5344CB8AC3E}">
        <p14:creationId xmlns:p14="http://schemas.microsoft.com/office/powerpoint/2010/main" val="1017154146"/>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dirty="0"/>
              <a:t>Cigarette smoking</a:t>
            </a:r>
          </a:p>
          <a:p>
            <a:pPr marL="174708" indent="-174708">
              <a:buFont typeface="Arial" panose="020B0604020202020204" pitchFamily="34" charset="0"/>
              <a:buChar char="•"/>
            </a:pPr>
            <a:r>
              <a:rPr lang="en-US" dirty="0"/>
              <a:t>Highest linked risk factor</a:t>
            </a:r>
          </a:p>
          <a:p>
            <a:pPr marL="174708" indent="-174708">
              <a:buFont typeface="Arial" panose="020B0604020202020204" pitchFamily="34" charset="0"/>
              <a:buChar char="•"/>
            </a:pPr>
            <a:r>
              <a:rPr lang="en-US" dirty="0"/>
              <a:t>2-3x more likely to develop than nonsmokers</a:t>
            </a:r>
          </a:p>
          <a:p>
            <a:pPr marL="174708" indent="-174708">
              <a:buFont typeface="Arial" panose="020B0604020202020204" pitchFamily="34" charset="0"/>
              <a:buChar char="•"/>
            </a:pPr>
            <a:r>
              <a:rPr lang="en-US" dirty="0"/>
              <a:t>Risk directly related to duration and number of cigarettes smoked</a:t>
            </a:r>
          </a:p>
        </p:txBody>
      </p:sp>
      <p:sp>
        <p:nvSpPr>
          <p:cNvPr id="4" name="Slide Number Placeholder 3"/>
          <p:cNvSpPr>
            <a:spLocks noGrp="1"/>
          </p:cNvSpPr>
          <p:nvPr>
            <p:ph type="sldNum" sz="quarter" idx="10"/>
          </p:nvPr>
        </p:nvSpPr>
        <p:spPr/>
        <p:txBody>
          <a:bodyPr/>
          <a:lstStyle/>
          <a:p>
            <a:fld id="{51B21B3C-4ECC-4517-830B-BA7D3637AF10}" type="slidenum">
              <a:rPr lang="en-US" smtClean="0"/>
              <a:t>54</a:t>
            </a:fld>
            <a:endParaRPr lang="en-US"/>
          </a:p>
        </p:txBody>
      </p:sp>
    </p:spTree>
    <p:extLst>
      <p:ext uri="{BB962C8B-B14F-4D97-AF65-F5344CB8AC3E}">
        <p14:creationId xmlns:p14="http://schemas.microsoft.com/office/powerpoint/2010/main" val="1604588826"/>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1B21B3C-4ECC-4517-830B-BA7D3637AF10}" type="slidenum">
              <a:rPr lang="en-US" smtClean="0"/>
              <a:t>55</a:t>
            </a:fld>
            <a:endParaRPr lang="en-US"/>
          </a:p>
        </p:txBody>
      </p:sp>
    </p:spTree>
    <p:extLst>
      <p:ext uri="{BB962C8B-B14F-4D97-AF65-F5344CB8AC3E}">
        <p14:creationId xmlns:p14="http://schemas.microsoft.com/office/powerpoint/2010/main" val="1883300911"/>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4708" indent="-174708">
              <a:buFont typeface="Arial" panose="020B0604020202020204" pitchFamily="34" charset="0"/>
              <a:buChar char="•"/>
            </a:pPr>
            <a:r>
              <a:rPr lang="en-US" dirty="0"/>
              <a:t>Abdominal U/S</a:t>
            </a:r>
          </a:p>
          <a:p>
            <a:pPr marL="174708" indent="-174708">
              <a:buFont typeface="Arial" panose="020B0604020202020204" pitchFamily="34" charset="0"/>
              <a:buChar char="•"/>
            </a:pPr>
            <a:r>
              <a:rPr lang="en-US" dirty="0"/>
              <a:t>Endoscopic U/S</a:t>
            </a:r>
          </a:p>
          <a:p>
            <a:pPr marL="640594" lvl="1" indent="-174708">
              <a:buFont typeface="Arial" panose="020B0604020202020204" pitchFamily="34" charset="0"/>
              <a:buChar char="•"/>
            </a:pPr>
            <a:r>
              <a:rPr lang="en-US" dirty="0"/>
              <a:t>Allows for fine needle aspiration of tumor (</a:t>
            </a:r>
            <a:r>
              <a:rPr lang="en-US" dirty="0" err="1"/>
              <a:t>bx</a:t>
            </a:r>
            <a:r>
              <a:rPr lang="en-US" dirty="0"/>
              <a:t>)</a:t>
            </a:r>
          </a:p>
          <a:p>
            <a:pPr marL="174708" indent="-174708">
              <a:buFont typeface="Arial" panose="020B0604020202020204" pitchFamily="34" charset="0"/>
              <a:buChar char="•"/>
            </a:pPr>
            <a:r>
              <a:rPr lang="en-US" dirty="0"/>
              <a:t>CT scan</a:t>
            </a:r>
          </a:p>
          <a:p>
            <a:pPr marL="640594" lvl="1" indent="-174708">
              <a:buFont typeface="Arial" panose="020B0604020202020204" pitchFamily="34" charset="0"/>
              <a:buChar char="•"/>
            </a:pPr>
            <a:r>
              <a:rPr lang="en-US" dirty="0"/>
              <a:t>Usually first line, gives info about </a:t>
            </a:r>
            <a:r>
              <a:rPr lang="en-US" dirty="0" err="1"/>
              <a:t>mets</a:t>
            </a:r>
            <a:r>
              <a:rPr lang="en-US" dirty="0"/>
              <a:t> and vascular involvement of tumor</a:t>
            </a:r>
          </a:p>
          <a:p>
            <a:pPr marL="174708" indent="-174708">
              <a:buFont typeface="Arial" panose="020B0604020202020204" pitchFamily="34" charset="0"/>
              <a:buChar char="•"/>
            </a:pPr>
            <a:r>
              <a:rPr lang="en-US" dirty="0"/>
              <a:t>ERCP</a:t>
            </a:r>
          </a:p>
          <a:p>
            <a:pPr marL="640594" lvl="1" indent="-174708">
              <a:buFont typeface="Arial" panose="020B0604020202020204" pitchFamily="34" charset="0"/>
              <a:buChar char="•"/>
            </a:pPr>
            <a:r>
              <a:rPr lang="en-US" dirty="0"/>
              <a:t>Allows visualization of pancreatic duct and biliary system</a:t>
            </a:r>
          </a:p>
          <a:p>
            <a:pPr marL="640594" lvl="1" indent="-174708">
              <a:buFont typeface="Arial" panose="020B0604020202020204" pitchFamily="34" charset="0"/>
              <a:buChar char="•"/>
            </a:pPr>
            <a:r>
              <a:rPr lang="en-US" dirty="0"/>
              <a:t>Pancreatic secretions and tissue may be obtained for </a:t>
            </a:r>
            <a:r>
              <a:rPr lang="en-US" dirty="0" err="1"/>
              <a:t>bx</a:t>
            </a:r>
            <a:r>
              <a:rPr lang="en-US" dirty="0"/>
              <a:t> and analysis of tumor markers</a:t>
            </a:r>
          </a:p>
          <a:p>
            <a:pPr marL="174708" indent="-174708">
              <a:buFont typeface="Arial" panose="020B0604020202020204" pitchFamily="34" charset="0"/>
              <a:buChar char="•"/>
            </a:pPr>
            <a:r>
              <a:rPr lang="en-US" dirty="0"/>
              <a:t>PET scan,</a:t>
            </a:r>
            <a:r>
              <a:rPr lang="en-US" baseline="0" dirty="0"/>
              <a:t> </a:t>
            </a:r>
            <a:r>
              <a:rPr lang="en-US" dirty="0"/>
              <a:t>MRI, and MRCP</a:t>
            </a:r>
          </a:p>
          <a:p>
            <a:pPr marL="640594" lvl="1" indent="-174708">
              <a:buFont typeface="Arial" panose="020B0604020202020204" pitchFamily="34" charset="0"/>
              <a:buChar char="•"/>
            </a:pPr>
            <a:r>
              <a:rPr lang="en-US" dirty="0"/>
              <a:t>May be used to determine staging</a:t>
            </a:r>
          </a:p>
          <a:p>
            <a:pPr marL="640594" lvl="1" indent="-174708">
              <a:buFont typeface="Arial" panose="020B0604020202020204" pitchFamily="34" charset="0"/>
              <a:buChar char="•"/>
            </a:pPr>
            <a:r>
              <a:rPr lang="en-US" dirty="0"/>
              <a:t>Can</a:t>
            </a:r>
            <a:r>
              <a:rPr lang="en-US" baseline="0" dirty="0"/>
              <a:t> monitor response to therapy</a:t>
            </a:r>
          </a:p>
          <a:p>
            <a:pPr marL="174708" indent="-174708">
              <a:buFont typeface="Arial" panose="020B0604020202020204" pitchFamily="34" charset="0"/>
              <a:buChar char="•"/>
            </a:pPr>
            <a:r>
              <a:rPr lang="en-US" baseline="0" dirty="0"/>
              <a:t>Tumor markers</a:t>
            </a:r>
          </a:p>
          <a:p>
            <a:pPr marL="640594" lvl="1" indent="-174708">
              <a:buFont typeface="Arial" panose="020B0604020202020204" pitchFamily="34" charset="0"/>
              <a:buChar char="•"/>
            </a:pPr>
            <a:r>
              <a:rPr lang="en-US" baseline="0" dirty="0"/>
              <a:t>Used to diagnose and monitor</a:t>
            </a:r>
          </a:p>
          <a:p>
            <a:pPr marL="640594" lvl="1" indent="-174708">
              <a:buFont typeface="Arial" panose="020B0604020202020204" pitchFamily="34" charset="0"/>
              <a:buChar char="•"/>
            </a:pPr>
            <a:r>
              <a:rPr lang="en-US" baseline="0" dirty="0"/>
              <a:t>Cancer-associated antigen 19-9 is increased in pancreatic cancer</a:t>
            </a:r>
          </a:p>
          <a:p>
            <a:pPr marL="640594" lvl="1" indent="-174708">
              <a:buFont typeface="Arial" panose="020B0604020202020204" pitchFamily="34" charset="0"/>
              <a:buChar char="•"/>
            </a:pPr>
            <a:r>
              <a:rPr lang="en-US" baseline="0" dirty="0"/>
              <a:t>Can also be increased in gallbladder cancer, or with acute or chronic pancreatitis, hepatitis, and biliary obstruction</a:t>
            </a:r>
            <a:endParaRPr lang="en-US" dirty="0"/>
          </a:p>
          <a:p>
            <a:endParaRPr lang="en-US" dirty="0"/>
          </a:p>
        </p:txBody>
      </p:sp>
      <p:sp>
        <p:nvSpPr>
          <p:cNvPr id="4" name="Slide Number Placeholder 3"/>
          <p:cNvSpPr>
            <a:spLocks noGrp="1"/>
          </p:cNvSpPr>
          <p:nvPr>
            <p:ph type="sldNum" sz="quarter" idx="10"/>
          </p:nvPr>
        </p:nvSpPr>
        <p:spPr/>
        <p:txBody>
          <a:bodyPr/>
          <a:lstStyle/>
          <a:p>
            <a:fld id="{51B21B3C-4ECC-4517-830B-BA7D3637AF10}" type="slidenum">
              <a:rPr lang="en-US" smtClean="0"/>
              <a:t>56</a:t>
            </a:fld>
            <a:endParaRPr lang="en-US"/>
          </a:p>
        </p:txBody>
      </p:sp>
    </p:spTree>
    <p:extLst>
      <p:ext uri="{BB962C8B-B14F-4D97-AF65-F5344CB8AC3E}">
        <p14:creationId xmlns:p14="http://schemas.microsoft.com/office/powerpoint/2010/main" val="1127292310"/>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a:t>Surgery is most effective treatment</a:t>
            </a:r>
          </a:p>
          <a:p>
            <a:pPr lvl="1"/>
            <a:r>
              <a:rPr lang="en-US" sz="1200" dirty="0"/>
              <a:t>Only 10-15% have </a:t>
            </a:r>
            <a:r>
              <a:rPr lang="en-US" sz="1200" dirty="0" err="1"/>
              <a:t>resectable</a:t>
            </a:r>
            <a:r>
              <a:rPr lang="en-US" sz="1200" dirty="0"/>
              <a:t> tumors at time of diagnosis</a:t>
            </a:r>
          </a:p>
          <a:p>
            <a:endParaRPr lang="en-US" sz="1200" dirty="0"/>
          </a:p>
          <a:p>
            <a:r>
              <a:rPr lang="en-US" sz="1200" dirty="0"/>
              <a:t>Use of </a:t>
            </a:r>
            <a:r>
              <a:rPr lang="en-US" sz="1200" dirty="0" err="1"/>
              <a:t>neoadjuvant</a:t>
            </a:r>
            <a:r>
              <a:rPr lang="en-US" sz="1200" dirty="0"/>
              <a:t> chemotherapy</a:t>
            </a:r>
          </a:p>
          <a:p>
            <a:pPr lvl="1"/>
            <a:r>
              <a:rPr lang="en-US" sz="1200" dirty="0"/>
              <a:t>Treatment before surgery</a:t>
            </a:r>
          </a:p>
          <a:p>
            <a:pPr lvl="1"/>
            <a:r>
              <a:rPr lang="en-US" sz="1200" dirty="0"/>
              <a:t>More patients can become surgical candidates</a:t>
            </a:r>
          </a:p>
          <a:p>
            <a:endParaRPr lang="en-US" sz="1200" u="sng" dirty="0"/>
          </a:p>
          <a:p>
            <a:r>
              <a:rPr lang="en-US" sz="1200" u="sng" dirty="0"/>
              <a:t>Tumor in pancreatic head</a:t>
            </a:r>
          </a:p>
          <a:p>
            <a:pPr lvl="1"/>
            <a:r>
              <a:rPr lang="en-US" sz="1200" dirty="0"/>
              <a:t>Whipple procedure (</a:t>
            </a:r>
            <a:r>
              <a:rPr lang="en-US" sz="1200" dirty="0" err="1"/>
              <a:t>pancreaticoduodenectomy</a:t>
            </a:r>
            <a:r>
              <a:rPr lang="en-US" sz="1200" dirty="0"/>
              <a:t>) PICTURED</a:t>
            </a:r>
          </a:p>
          <a:p>
            <a:pPr lvl="2"/>
            <a:r>
              <a:rPr lang="en-US" sz="1200" dirty="0"/>
              <a:t>Proximal pancreas along with duodenum, distal segment of common bile duct, and distal part of stomach are removed together and </a:t>
            </a:r>
            <a:r>
              <a:rPr lang="en-US" sz="1200" dirty="0" err="1"/>
              <a:t>reanastomosis</a:t>
            </a:r>
            <a:r>
              <a:rPr lang="en-US" sz="1200" dirty="0"/>
              <a:t> of pancreatic duct, common bile duct, and stomach to the jejunum</a:t>
            </a:r>
          </a:p>
          <a:p>
            <a:endParaRPr lang="en-US" sz="1200" u="sng" dirty="0"/>
          </a:p>
          <a:p>
            <a:r>
              <a:rPr lang="en-US" sz="1200" u="sng" dirty="0"/>
              <a:t>Tumors in pancreatic body and/or tail</a:t>
            </a:r>
          </a:p>
          <a:p>
            <a:endParaRPr lang="en-US" sz="1200" u="sng" dirty="0"/>
          </a:p>
          <a:p>
            <a:r>
              <a:rPr lang="en-US" sz="1200" u="sng" dirty="0"/>
              <a:t>If tumor cannot be removed- </a:t>
            </a:r>
            <a:r>
              <a:rPr lang="en-US" sz="1200" dirty="0"/>
              <a:t>can have surgery for palliative measures</a:t>
            </a:r>
          </a:p>
          <a:p>
            <a:pPr lvl="0"/>
            <a:endParaRPr lang="en-US" sz="1200" u="sng" dirty="0"/>
          </a:p>
          <a:p>
            <a:pPr lvl="0"/>
            <a:r>
              <a:rPr lang="en-US" sz="1200" u="sng" dirty="0"/>
              <a:t>Radiation</a:t>
            </a:r>
            <a:r>
              <a:rPr lang="en-US" sz="1200" dirty="0"/>
              <a:t> has little effect on survival, but may help with pain</a:t>
            </a:r>
          </a:p>
          <a:p>
            <a:pPr lvl="0"/>
            <a:endParaRPr lang="en-US" sz="1200" u="sng" dirty="0"/>
          </a:p>
          <a:p>
            <a:pPr lvl="0"/>
            <a:r>
              <a:rPr lang="en-US" sz="1200" u="sng" dirty="0"/>
              <a:t>Chemotherapy</a:t>
            </a:r>
            <a:r>
              <a:rPr lang="en-US" sz="1200" dirty="0"/>
              <a:t> combination of drugs, but the role of chemo is limited</a:t>
            </a:r>
          </a:p>
        </p:txBody>
      </p:sp>
      <p:sp>
        <p:nvSpPr>
          <p:cNvPr id="4" name="Slide Number Placeholder 3"/>
          <p:cNvSpPr>
            <a:spLocks noGrp="1"/>
          </p:cNvSpPr>
          <p:nvPr>
            <p:ph type="sldNum" sz="quarter" idx="10"/>
          </p:nvPr>
        </p:nvSpPr>
        <p:spPr/>
        <p:txBody>
          <a:bodyPr/>
          <a:lstStyle/>
          <a:p>
            <a:fld id="{51B21B3C-4ECC-4517-830B-BA7D3637AF10}" type="slidenum">
              <a:rPr lang="en-US" smtClean="0"/>
              <a:t>57</a:t>
            </a:fld>
            <a:endParaRPr lang="en-US"/>
          </a:p>
        </p:txBody>
      </p:sp>
    </p:spTree>
    <p:extLst>
      <p:ext uri="{BB962C8B-B14F-4D97-AF65-F5344CB8AC3E}">
        <p14:creationId xmlns:p14="http://schemas.microsoft.com/office/powerpoint/2010/main" val="3294898580"/>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1B21B3C-4ECC-4517-830B-BA7D3637AF10}" type="slidenum">
              <a:rPr lang="en-US" smtClean="0"/>
              <a:t>58</a:t>
            </a:fld>
            <a:endParaRPr lang="en-US"/>
          </a:p>
        </p:txBody>
      </p:sp>
    </p:spTree>
    <p:extLst>
      <p:ext uri="{BB962C8B-B14F-4D97-AF65-F5344CB8AC3E}">
        <p14:creationId xmlns:p14="http://schemas.microsoft.com/office/powerpoint/2010/main" val="4229756560"/>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Answer:</a:t>
            </a:r>
            <a:r>
              <a:rPr lang="en-US" baseline="0" dirty="0"/>
              <a:t> C (NPO Status)</a:t>
            </a:r>
          </a:p>
          <a:p>
            <a:endParaRPr lang="en-US" baseline="0" dirty="0"/>
          </a:p>
          <a:p>
            <a:r>
              <a:rPr lang="en-US" baseline="0" dirty="0"/>
              <a:t>Pain from acute pancreatitis is aggravated by eating; NPO status will help alleviate the pain by decreasing pancreatic secretions</a:t>
            </a:r>
          </a:p>
        </p:txBody>
      </p:sp>
      <p:sp>
        <p:nvSpPr>
          <p:cNvPr id="4" name="Slide Number Placeholder 3"/>
          <p:cNvSpPr>
            <a:spLocks noGrp="1"/>
          </p:cNvSpPr>
          <p:nvPr>
            <p:ph type="sldNum" sz="quarter" idx="10"/>
          </p:nvPr>
        </p:nvSpPr>
        <p:spPr/>
        <p:txBody>
          <a:bodyPr/>
          <a:lstStyle/>
          <a:p>
            <a:fld id="{51B21B3C-4ECC-4517-830B-BA7D3637AF10}" type="slidenum">
              <a:rPr lang="en-US" smtClean="0"/>
              <a:t>59</a:t>
            </a:fld>
            <a:endParaRPr lang="en-US"/>
          </a:p>
        </p:txBody>
      </p:sp>
    </p:spTree>
    <p:extLst>
      <p:ext uri="{BB962C8B-B14F-4D97-AF65-F5344CB8AC3E}">
        <p14:creationId xmlns:p14="http://schemas.microsoft.com/office/powerpoint/2010/main" val="171807147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1B21B3C-4ECC-4517-830B-BA7D3637AF10}" type="slidenum">
              <a:rPr lang="en-US" smtClean="0"/>
              <a:t>6</a:t>
            </a:fld>
            <a:endParaRPr lang="en-US"/>
          </a:p>
        </p:txBody>
      </p:sp>
    </p:spTree>
    <p:extLst>
      <p:ext uri="{BB962C8B-B14F-4D97-AF65-F5344CB8AC3E}">
        <p14:creationId xmlns:p14="http://schemas.microsoft.com/office/powerpoint/2010/main" val="4159418200"/>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Answer: D</a:t>
            </a:r>
          </a:p>
          <a:p>
            <a:endParaRPr lang="en-US" baseline="0" dirty="0"/>
          </a:p>
          <a:p>
            <a:r>
              <a:rPr lang="en-US" baseline="0" dirty="0"/>
              <a:t>Rationale: Amylase and lipase will be high. Calcium will be low due to fat necrosis. Blood glucose can be increased due to pancreatic cell injury, which will impair the metabolism of carbohydrates due to a decrease in the release of insulin.</a:t>
            </a:r>
          </a:p>
        </p:txBody>
      </p:sp>
      <p:sp>
        <p:nvSpPr>
          <p:cNvPr id="4" name="Slide Number Placeholder 3"/>
          <p:cNvSpPr>
            <a:spLocks noGrp="1"/>
          </p:cNvSpPr>
          <p:nvPr>
            <p:ph type="sldNum" sz="quarter" idx="10"/>
          </p:nvPr>
        </p:nvSpPr>
        <p:spPr/>
        <p:txBody>
          <a:bodyPr/>
          <a:lstStyle/>
          <a:p>
            <a:fld id="{51B21B3C-4ECC-4517-830B-BA7D3637AF10}" type="slidenum">
              <a:rPr lang="en-US" smtClean="0"/>
              <a:t>60</a:t>
            </a:fld>
            <a:endParaRPr lang="en-US"/>
          </a:p>
        </p:txBody>
      </p:sp>
    </p:spTree>
    <p:extLst>
      <p:ext uri="{BB962C8B-B14F-4D97-AF65-F5344CB8AC3E}">
        <p14:creationId xmlns:p14="http://schemas.microsoft.com/office/powerpoint/2010/main" val="2041450586"/>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Answer: A</a:t>
            </a:r>
          </a:p>
          <a:p>
            <a:endParaRPr lang="en-US" baseline="0" dirty="0"/>
          </a:p>
          <a:p>
            <a:r>
              <a:rPr lang="en-US" baseline="0" dirty="0"/>
              <a:t>Rationale: clients will report severe, epigastric pain that radiates to the back, left flank, or left shoulder. Pain in the RUQ radiating to right shoulder is </a:t>
            </a:r>
            <a:r>
              <a:rPr lang="en-US" baseline="0" dirty="0" err="1"/>
              <a:t>cholecystitis</a:t>
            </a:r>
            <a:r>
              <a:rPr lang="en-US" baseline="0" dirty="0"/>
              <a:t>. Pain with pancreatitis will be worse when lying down. Pain will be helped when lying in the fetal position, nothing to do with defecation.</a:t>
            </a:r>
          </a:p>
        </p:txBody>
      </p:sp>
      <p:sp>
        <p:nvSpPr>
          <p:cNvPr id="4" name="Slide Number Placeholder 3"/>
          <p:cNvSpPr>
            <a:spLocks noGrp="1"/>
          </p:cNvSpPr>
          <p:nvPr>
            <p:ph type="sldNum" sz="quarter" idx="10"/>
          </p:nvPr>
        </p:nvSpPr>
        <p:spPr/>
        <p:txBody>
          <a:bodyPr/>
          <a:lstStyle/>
          <a:p>
            <a:fld id="{51B21B3C-4ECC-4517-830B-BA7D3637AF10}" type="slidenum">
              <a:rPr lang="en-US" smtClean="0"/>
              <a:t>61</a:t>
            </a:fld>
            <a:endParaRPr lang="en-US"/>
          </a:p>
        </p:txBody>
      </p:sp>
    </p:spTree>
    <p:extLst>
      <p:ext uri="{BB962C8B-B14F-4D97-AF65-F5344CB8AC3E}">
        <p14:creationId xmlns:p14="http://schemas.microsoft.com/office/powerpoint/2010/main" val="1215059685"/>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Answer: B, C, E</a:t>
            </a:r>
          </a:p>
          <a:p>
            <a:endParaRPr lang="en-US" baseline="0" dirty="0"/>
          </a:p>
          <a:p>
            <a:r>
              <a:rPr lang="en-US" baseline="0" dirty="0"/>
              <a:t>Rationale: Small frequent meals are recommended. Bland, easy to digest foods are recommended. Low fat foods are </a:t>
            </a:r>
            <a:r>
              <a:rPr lang="en-US" baseline="0" dirty="0" err="1"/>
              <a:t>recommende</a:t>
            </a:r>
            <a:r>
              <a:rPr lang="en-US" baseline="0" dirty="0"/>
              <a:t>. Caffeine free beverages are recommended, regular cola has caffeine in it. The client should avoid alcohol completely.</a:t>
            </a:r>
          </a:p>
        </p:txBody>
      </p:sp>
      <p:sp>
        <p:nvSpPr>
          <p:cNvPr id="4" name="Slide Number Placeholder 3"/>
          <p:cNvSpPr>
            <a:spLocks noGrp="1"/>
          </p:cNvSpPr>
          <p:nvPr>
            <p:ph type="sldNum" sz="quarter" idx="10"/>
          </p:nvPr>
        </p:nvSpPr>
        <p:spPr/>
        <p:txBody>
          <a:bodyPr/>
          <a:lstStyle/>
          <a:p>
            <a:fld id="{51B21B3C-4ECC-4517-830B-BA7D3637AF10}" type="slidenum">
              <a:rPr lang="en-US" smtClean="0"/>
              <a:t>62</a:t>
            </a:fld>
            <a:endParaRPr lang="en-US"/>
          </a:p>
        </p:txBody>
      </p:sp>
    </p:spTree>
    <p:extLst>
      <p:ext uri="{BB962C8B-B14F-4D97-AF65-F5344CB8AC3E}">
        <p14:creationId xmlns:p14="http://schemas.microsoft.com/office/powerpoint/2010/main" val="33907598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1B21B3C-4ECC-4517-830B-BA7D3637AF10}" type="slidenum">
              <a:rPr lang="en-US" smtClean="0"/>
              <a:t>7</a:t>
            </a:fld>
            <a:endParaRPr lang="en-US"/>
          </a:p>
        </p:txBody>
      </p:sp>
    </p:spTree>
    <p:extLst>
      <p:ext uri="{BB962C8B-B14F-4D97-AF65-F5344CB8AC3E}">
        <p14:creationId xmlns:p14="http://schemas.microsoft.com/office/powerpoint/2010/main" val="204165960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1B21B3C-4ECC-4517-830B-BA7D3637AF10}" type="slidenum">
              <a:rPr lang="en-US" smtClean="0"/>
              <a:t>8</a:t>
            </a:fld>
            <a:endParaRPr lang="en-US"/>
          </a:p>
        </p:txBody>
      </p:sp>
    </p:spTree>
    <p:extLst>
      <p:ext uri="{BB962C8B-B14F-4D97-AF65-F5344CB8AC3E}">
        <p14:creationId xmlns:p14="http://schemas.microsoft.com/office/powerpoint/2010/main" val="343492815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Answers</a:t>
            </a:r>
            <a:r>
              <a:rPr lang="en-US" baseline="0" dirty="0"/>
              <a:t> on next slide</a:t>
            </a:r>
            <a:endParaRPr lang="en-US" dirty="0"/>
          </a:p>
        </p:txBody>
      </p:sp>
      <p:sp>
        <p:nvSpPr>
          <p:cNvPr id="4" name="Slide Number Placeholder 3"/>
          <p:cNvSpPr>
            <a:spLocks noGrp="1"/>
          </p:cNvSpPr>
          <p:nvPr>
            <p:ph type="sldNum" sz="quarter" idx="10"/>
          </p:nvPr>
        </p:nvSpPr>
        <p:spPr/>
        <p:txBody>
          <a:bodyPr/>
          <a:lstStyle/>
          <a:p>
            <a:fld id="{51B21B3C-4ECC-4517-830B-BA7D3637AF10}" type="slidenum">
              <a:rPr lang="en-US" smtClean="0"/>
              <a:t>9</a:t>
            </a:fld>
            <a:endParaRPr lang="en-US"/>
          </a:p>
        </p:txBody>
      </p:sp>
    </p:spTree>
    <p:extLst>
      <p:ext uri="{BB962C8B-B14F-4D97-AF65-F5344CB8AC3E}">
        <p14:creationId xmlns:p14="http://schemas.microsoft.com/office/powerpoint/2010/main" val="309829326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solidFill>
          <a:schemeClr val="accent1"/>
        </a:solidFill>
        <a:effectLst/>
      </p:bgPr>
    </p:bg>
    <p:spTree>
      <p:nvGrpSpPr>
        <p:cNvPr id="1" name=""/>
        <p:cNvGrpSpPr/>
        <p:nvPr/>
      </p:nvGrpSpPr>
      <p:grpSpPr>
        <a:xfrm>
          <a:off x="0" y="0"/>
          <a:ext cx="0" cy="0"/>
          <a:chOff x="0" y="0"/>
          <a:chExt cx="0" cy="0"/>
        </a:xfrm>
      </p:grpSpPr>
      <p:sp>
        <p:nvSpPr>
          <p:cNvPr id="12" name="Freeform 6" title="Page Number Shape"/>
          <p:cNvSpPr/>
          <p:nvPr/>
        </p:nvSpPr>
        <p:spPr bwMode="auto">
          <a:xfrm>
            <a:off x="11784011" y="1189204"/>
            <a:ext cx="407988" cy="819150"/>
          </a:xfrm>
          <a:custGeom>
            <a:avLst/>
            <a:gdLst/>
            <a:ahLst/>
            <a:cxnLst/>
            <a:rect l="0" t="0" r="r" b="b"/>
            <a:pathLst>
              <a:path w="1799" h="3612">
                <a:moveTo>
                  <a:pt x="1799" y="0"/>
                </a:moveTo>
                <a:lnTo>
                  <a:pt x="1799" y="3612"/>
                </a:lnTo>
                <a:lnTo>
                  <a:pt x="1686" y="3609"/>
                </a:lnTo>
                <a:lnTo>
                  <a:pt x="1574" y="3598"/>
                </a:lnTo>
                <a:lnTo>
                  <a:pt x="1464" y="3581"/>
                </a:lnTo>
                <a:lnTo>
                  <a:pt x="1357" y="3557"/>
                </a:lnTo>
                <a:lnTo>
                  <a:pt x="1251" y="3527"/>
                </a:lnTo>
                <a:lnTo>
                  <a:pt x="1150" y="3490"/>
                </a:lnTo>
                <a:lnTo>
                  <a:pt x="1050" y="3448"/>
                </a:lnTo>
                <a:lnTo>
                  <a:pt x="953" y="3401"/>
                </a:lnTo>
                <a:lnTo>
                  <a:pt x="860" y="3347"/>
                </a:lnTo>
                <a:lnTo>
                  <a:pt x="771" y="3289"/>
                </a:lnTo>
                <a:lnTo>
                  <a:pt x="686" y="3224"/>
                </a:lnTo>
                <a:lnTo>
                  <a:pt x="604" y="3156"/>
                </a:lnTo>
                <a:lnTo>
                  <a:pt x="527" y="3083"/>
                </a:lnTo>
                <a:lnTo>
                  <a:pt x="454" y="3005"/>
                </a:lnTo>
                <a:lnTo>
                  <a:pt x="386" y="2923"/>
                </a:lnTo>
                <a:lnTo>
                  <a:pt x="323" y="2838"/>
                </a:lnTo>
                <a:lnTo>
                  <a:pt x="265" y="2748"/>
                </a:lnTo>
                <a:lnTo>
                  <a:pt x="211" y="2655"/>
                </a:lnTo>
                <a:lnTo>
                  <a:pt x="163" y="2559"/>
                </a:lnTo>
                <a:lnTo>
                  <a:pt x="121" y="2459"/>
                </a:lnTo>
                <a:lnTo>
                  <a:pt x="85" y="2356"/>
                </a:lnTo>
                <a:lnTo>
                  <a:pt x="55" y="2251"/>
                </a:lnTo>
                <a:lnTo>
                  <a:pt x="32" y="2143"/>
                </a:lnTo>
                <a:lnTo>
                  <a:pt x="14" y="2033"/>
                </a:lnTo>
                <a:lnTo>
                  <a:pt x="4" y="1920"/>
                </a:lnTo>
                <a:lnTo>
                  <a:pt x="0" y="1806"/>
                </a:lnTo>
                <a:lnTo>
                  <a:pt x="4" y="1692"/>
                </a:lnTo>
                <a:lnTo>
                  <a:pt x="14" y="1580"/>
                </a:lnTo>
                <a:lnTo>
                  <a:pt x="32" y="1469"/>
                </a:lnTo>
                <a:lnTo>
                  <a:pt x="55" y="1362"/>
                </a:lnTo>
                <a:lnTo>
                  <a:pt x="85" y="1256"/>
                </a:lnTo>
                <a:lnTo>
                  <a:pt x="121" y="1154"/>
                </a:lnTo>
                <a:lnTo>
                  <a:pt x="163" y="1054"/>
                </a:lnTo>
                <a:lnTo>
                  <a:pt x="211" y="958"/>
                </a:lnTo>
                <a:lnTo>
                  <a:pt x="265" y="864"/>
                </a:lnTo>
                <a:lnTo>
                  <a:pt x="323" y="774"/>
                </a:lnTo>
                <a:lnTo>
                  <a:pt x="386" y="689"/>
                </a:lnTo>
                <a:lnTo>
                  <a:pt x="454" y="607"/>
                </a:lnTo>
                <a:lnTo>
                  <a:pt x="527" y="529"/>
                </a:lnTo>
                <a:lnTo>
                  <a:pt x="604" y="456"/>
                </a:lnTo>
                <a:lnTo>
                  <a:pt x="686" y="388"/>
                </a:lnTo>
                <a:lnTo>
                  <a:pt x="771" y="325"/>
                </a:lnTo>
                <a:lnTo>
                  <a:pt x="860" y="266"/>
                </a:lnTo>
                <a:lnTo>
                  <a:pt x="953" y="212"/>
                </a:lnTo>
                <a:lnTo>
                  <a:pt x="1050" y="164"/>
                </a:lnTo>
                <a:lnTo>
                  <a:pt x="1150" y="122"/>
                </a:lnTo>
                <a:lnTo>
                  <a:pt x="1251" y="85"/>
                </a:lnTo>
                <a:lnTo>
                  <a:pt x="1357" y="55"/>
                </a:lnTo>
                <a:lnTo>
                  <a:pt x="1464" y="32"/>
                </a:lnTo>
                <a:lnTo>
                  <a:pt x="1574" y="14"/>
                </a:lnTo>
                <a:lnTo>
                  <a:pt x="1686" y="5"/>
                </a:lnTo>
                <a:lnTo>
                  <a:pt x="1799" y="0"/>
                </a:lnTo>
                <a:close/>
              </a:path>
            </a:pathLst>
          </a:custGeom>
          <a:solidFill>
            <a:schemeClr val="tx2"/>
          </a:solidFill>
          <a:ln w="0">
            <a:noFill/>
            <a:prstDash val="solid"/>
            <a:round/>
            <a:headEnd/>
            <a:tailEnd/>
          </a:ln>
        </p:spPr>
      </p:sp>
      <p:sp>
        <p:nvSpPr>
          <p:cNvPr id="2" name="Title 1"/>
          <p:cNvSpPr>
            <a:spLocks noGrp="1"/>
          </p:cNvSpPr>
          <p:nvPr>
            <p:ph type="ctrTitle"/>
          </p:nvPr>
        </p:nvSpPr>
        <p:spPr>
          <a:xfrm>
            <a:off x="1088913" y="1143293"/>
            <a:ext cx="7034362" cy="4268965"/>
          </a:xfrm>
        </p:spPr>
        <p:txBody>
          <a:bodyPr anchor="t">
            <a:normAutofit/>
          </a:bodyPr>
          <a:lstStyle>
            <a:lvl1pPr algn="l">
              <a:lnSpc>
                <a:spcPct val="85000"/>
              </a:lnSpc>
              <a:defRPr sz="7700" cap="all" baseline="0">
                <a:solidFill>
                  <a:schemeClr val="tx2"/>
                </a:solidFill>
              </a:defRPr>
            </a:lvl1pPr>
          </a:lstStyle>
          <a:p>
            <a:r>
              <a:rPr lang="en-US"/>
              <a:t>Click to edit Master title style</a:t>
            </a:r>
            <a:endParaRPr lang="en-US" dirty="0"/>
          </a:p>
        </p:txBody>
      </p:sp>
      <p:sp>
        <p:nvSpPr>
          <p:cNvPr id="3" name="Subtitle 2"/>
          <p:cNvSpPr>
            <a:spLocks noGrp="1"/>
          </p:cNvSpPr>
          <p:nvPr>
            <p:ph type="subTitle" idx="1"/>
          </p:nvPr>
        </p:nvSpPr>
        <p:spPr>
          <a:xfrm>
            <a:off x="1088914" y="5537925"/>
            <a:ext cx="7034362" cy="706355"/>
          </a:xfrm>
        </p:spPr>
        <p:txBody>
          <a:bodyPr>
            <a:normAutofit/>
          </a:bodyPr>
          <a:lstStyle>
            <a:lvl1pPr marL="0" indent="0" algn="l">
              <a:lnSpc>
                <a:spcPct val="114000"/>
              </a:lnSpc>
              <a:spcBef>
                <a:spcPts val="0"/>
              </a:spcBef>
              <a:buNone/>
              <a:defRPr sz="2000" b="0" i="1" baseline="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a:xfrm>
            <a:off x="1088913" y="6314440"/>
            <a:ext cx="1596622" cy="365125"/>
          </a:xfrm>
        </p:spPr>
        <p:txBody>
          <a:bodyPr/>
          <a:lstStyle>
            <a:lvl1pPr algn="l">
              <a:defRPr sz="1200">
                <a:solidFill>
                  <a:schemeClr val="tx2"/>
                </a:solidFill>
              </a:defRPr>
            </a:lvl1pPr>
          </a:lstStyle>
          <a:p>
            <a:fld id="{9C88A0B7-6A27-4E67-A13A-E758C5AD829F}" type="datetimeFigureOut">
              <a:rPr lang="en-US" smtClean="0"/>
              <a:t>4/15/2022</a:t>
            </a:fld>
            <a:endParaRPr lang="en-US"/>
          </a:p>
        </p:txBody>
      </p:sp>
      <p:sp>
        <p:nvSpPr>
          <p:cNvPr id="5" name="Footer Placeholder 4"/>
          <p:cNvSpPr>
            <a:spLocks noGrp="1"/>
          </p:cNvSpPr>
          <p:nvPr>
            <p:ph type="ftr" sz="quarter" idx="11"/>
          </p:nvPr>
        </p:nvSpPr>
        <p:spPr>
          <a:xfrm>
            <a:off x="3000591" y="6314440"/>
            <a:ext cx="5122683" cy="365125"/>
          </a:xfrm>
        </p:spPr>
        <p:txBody>
          <a:bodyPr/>
          <a:lstStyle>
            <a:lvl1pPr algn="l">
              <a:defRPr b="0">
                <a:solidFill>
                  <a:schemeClr val="tx2"/>
                </a:solidFill>
              </a:defRPr>
            </a:lvl1pPr>
          </a:lstStyle>
          <a:p>
            <a:endParaRPr lang="en-US"/>
          </a:p>
        </p:txBody>
      </p:sp>
      <p:sp>
        <p:nvSpPr>
          <p:cNvPr id="6" name="Slide Number Placeholder 5"/>
          <p:cNvSpPr>
            <a:spLocks noGrp="1"/>
          </p:cNvSpPr>
          <p:nvPr>
            <p:ph type="sldNum" sz="quarter" idx="12"/>
          </p:nvPr>
        </p:nvSpPr>
        <p:spPr>
          <a:xfrm>
            <a:off x="11784011" y="1416216"/>
            <a:ext cx="407988" cy="365125"/>
          </a:xfrm>
        </p:spPr>
        <p:txBody>
          <a:bodyPr/>
          <a:lstStyle>
            <a:lvl1pPr algn="r">
              <a:defRPr>
                <a:solidFill>
                  <a:schemeClr val="accent1"/>
                </a:solidFill>
              </a:defRPr>
            </a:lvl1pPr>
          </a:lstStyle>
          <a:p>
            <a:fld id="{26C01C81-9545-4491-A5E4-EF31E21324A6}" type="slidenum">
              <a:rPr lang="en-US" smtClean="0"/>
              <a:t>‹#›</a:t>
            </a:fld>
            <a:endParaRPr lang="en-US"/>
          </a:p>
        </p:txBody>
      </p:sp>
      <p:cxnSp>
        <p:nvCxnSpPr>
          <p:cNvPr id="9" name="Straight Connector 8" title="Verticle Rule Line"/>
          <p:cNvCxnSpPr/>
          <p:nvPr/>
        </p:nvCxnSpPr>
        <p:spPr>
          <a:xfrm>
            <a:off x="773855" y="1257300"/>
            <a:ext cx="0" cy="5600700"/>
          </a:xfrm>
          <a:prstGeom prst="line">
            <a:avLst/>
          </a:prstGeom>
          <a:ln w="2540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78000689"/>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1" orient="horz" pos="792">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a:xfrm>
            <a:off x="5181600" y="640080"/>
            <a:ext cx="6248398" cy="5584142"/>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9C88A0B7-6A27-4E67-A13A-E758C5AD829F}" type="datetimeFigureOut">
              <a:rPr lang="en-US" smtClean="0"/>
              <a:t>4/15/2022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6C01C81-9545-4491-A5E4-EF31E21324A6}" type="slidenum">
              <a:rPr lang="en-US" smtClean="0"/>
              <a:t>‹#›</a:t>
            </a:fld>
            <a:endParaRPr lang="en-US"/>
          </a:p>
        </p:txBody>
      </p:sp>
    </p:spTree>
    <p:extLst>
      <p:ext uri="{BB962C8B-B14F-4D97-AF65-F5344CB8AC3E}">
        <p14:creationId xmlns:p14="http://schemas.microsoft.com/office/powerpoint/2010/main" val="336864580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12" name="Freeform 6" title="Page Number Shape"/>
          <p:cNvSpPr/>
          <p:nvPr/>
        </p:nvSpPr>
        <p:spPr bwMode="auto">
          <a:xfrm>
            <a:off x="11784011" y="5380580"/>
            <a:ext cx="407988" cy="819150"/>
          </a:xfrm>
          <a:custGeom>
            <a:avLst/>
            <a:gdLst/>
            <a:ahLst/>
            <a:cxnLst/>
            <a:rect l="0" t="0" r="r" b="b"/>
            <a:pathLst>
              <a:path w="1799" h="3612">
                <a:moveTo>
                  <a:pt x="1799" y="0"/>
                </a:moveTo>
                <a:lnTo>
                  <a:pt x="1799" y="3612"/>
                </a:lnTo>
                <a:lnTo>
                  <a:pt x="1686" y="3609"/>
                </a:lnTo>
                <a:lnTo>
                  <a:pt x="1574" y="3598"/>
                </a:lnTo>
                <a:lnTo>
                  <a:pt x="1464" y="3581"/>
                </a:lnTo>
                <a:lnTo>
                  <a:pt x="1357" y="3557"/>
                </a:lnTo>
                <a:lnTo>
                  <a:pt x="1251" y="3527"/>
                </a:lnTo>
                <a:lnTo>
                  <a:pt x="1150" y="3490"/>
                </a:lnTo>
                <a:lnTo>
                  <a:pt x="1050" y="3448"/>
                </a:lnTo>
                <a:lnTo>
                  <a:pt x="953" y="3401"/>
                </a:lnTo>
                <a:lnTo>
                  <a:pt x="860" y="3347"/>
                </a:lnTo>
                <a:lnTo>
                  <a:pt x="771" y="3289"/>
                </a:lnTo>
                <a:lnTo>
                  <a:pt x="686" y="3224"/>
                </a:lnTo>
                <a:lnTo>
                  <a:pt x="604" y="3156"/>
                </a:lnTo>
                <a:lnTo>
                  <a:pt x="527" y="3083"/>
                </a:lnTo>
                <a:lnTo>
                  <a:pt x="454" y="3005"/>
                </a:lnTo>
                <a:lnTo>
                  <a:pt x="386" y="2923"/>
                </a:lnTo>
                <a:lnTo>
                  <a:pt x="323" y="2838"/>
                </a:lnTo>
                <a:lnTo>
                  <a:pt x="265" y="2748"/>
                </a:lnTo>
                <a:lnTo>
                  <a:pt x="211" y="2655"/>
                </a:lnTo>
                <a:lnTo>
                  <a:pt x="163" y="2559"/>
                </a:lnTo>
                <a:lnTo>
                  <a:pt x="121" y="2459"/>
                </a:lnTo>
                <a:lnTo>
                  <a:pt x="85" y="2356"/>
                </a:lnTo>
                <a:lnTo>
                  <a:pt x="55" y="2251"/>
                </a:lnTo>
                <a:lnTo>
                  <a:pt x="32" y="2143"/>
                </a:lnTo>
                <a:lnTo>
                  <a:pt x="14" y="2033"/>
                </a:lnTo>
                <a:lnTo>
                  <a:pt x="4" y="1920"/>
                </a:lnTo>
                <a:lnTo>
                  <a:pt x="0" y="1806"/>
                </a:lnTo>
                <a:lnTo>
                  <a:pt x="4" y="1692"/>
                </a:lnTo>
                <a:lnTo>
                  <a:pt x="14" y="1580"/>
                </a:lnTo>
                <a:lnTo>
                  <a:pt x="32" y="1469"/>
                </a:lnTo>
                <a:lnTo>
                  <a:pt x="55" y="1362"/>
                </a:lnTo>
                <a:lnTo>
                  <a:pt x="85" y="1256"/>
                </a:lnTo>
                <a:lnTo>
                  <a:pt x="121" y="1154"/>
                </a:lnTo>
                <a:lnTo>
                  <a:pt x="163" y="1054"/>
                </a:lnTo>
                <a:lnTo>
                  <a:pt x="211" y="958"/>
                </a:lnTo>
                <a:lnTo>
                  <a:pt x="265" y="864"/>
                </a:lnTo>
                <a:lnTo>
                  <a:pt x="323" y="774"/>
                </a:lnTo>
                <a:lnTo>
                  <a:pt x="386" y="689"/>
                </a:lnTo>
                <a:lnTo>
                  <a:pt x="454" y="607"/>
                </a:lnTo>
                <a:lnTo>
                  <a:pt x="527" y="529"/>
                </a:lnTo>
                <a:lnTo>
                  <a:pt x="604" y="456"/>
                </a:lnTo>
                <a:lnTo>
                  <a:pt x="686" y="388"/>
                </a:lnTo>
                <a:lnTo>
                  <a:pt x="771" y="325"/>
                </a:lnTo>
                <a:lnTo>
                  <a:pt x="860" y="266"/>
                </a:lnTo>
                <a:lnTo>
                  <a:pt x="953" y="212"/>
                </a:lnTo>
                <a:lnTo>
                  <a:pt x="1050" y="164"/>
                </a:lnTo>
                <a:lnTo>
                  <a:pt x="1150" y="122"/>
                </a:lnTo>
                <a:lnTo>
                  <a:pt x="1251" y="85"/>
                </a:lnTo>
                <a:lnTo>
                  <a:pt x="1357" y="55"/>
                </a:lnTo>
                <a:lnTo>
                  <a:pt x="1464" y="32"/>
                </a:lnTo>
                <a:lnTo>
                  <a:pt x="1574" y="14"/>
                </a:lnTo>
                <a:lnTo>
                  <a:pt x="1686" y="5"/>
                </a:lnTo>
                <a:lnTo>
                  <a:pt x="1799" y="0"/>
                </a:lnTo>
                <a:close/>
              </a:path>
            </a:pathLst>
          </a:custGeom>
          <a:solidFill>
            <a:schemeClr val="accent1"/>
          </a:solidFill>
          <a:ln w="0">
            <a:noFill/>
            <a:prstDash val="solid"/>
            <a:round/>
            <a:headEnd/>
            <a:tailEnd/>
          </a:ln>
        </p:spPr>
      </p:sp>
      <p:sp>
        <p:nvSpPr>
          <p:cNvPr id="2" name="Vertical Title 1"/>
          <p:cNvSpPr>
            <a:spLocks noGrp="1"/>
          </p:cNvSpPr>
          <p:nvPr>
            <p:ph type="title" orient="vert"/>
          </p:nvPr>
        </p:nvSpPr>
        <p:spPr>
          <a:xfrm>
            <a:off x="7990765" y="642931"/>
            <a:ext cx="2446670" cy="4678106"/>
          </a:xfrm>
        </p:spPr>
        <p:txBody>
          <a:bodyPr vert="eaVert"/>
          <a:lstStyle>
            <a:lvl1pPr algn="l">
              <a:defRPr/>
            </a:lvl1pPr>
          </a:lstStyle>
          <a:p>
            <a:r>
              <a:rPr lang="en-US"/>
              <a:t>Click to edit Master title style</a:t>
            </a:r>
            <a:endParaRPr lang="en-US" dirty="0"/>
          </a:p>
        </p:txBody>
      </p:sp>
      <p:sp>
        <p:nvSpPr>
          <p:cNvPr id="3" name="Vertical Text Placeholder 2"/>
          <p:cNvSpPr>
            <a:spLocks noGrp="1"/>
          </p:cNvSpPr>
          <p:nvPr>
            <p:ph type="body" orient="vert" idx="1"/>
          </p:nvPr>
        </p:nvSpPr>
        <p:spPr>
          <a:xfrm>
            <a:off x="838200" y="642932"/>
            <a:ext cx="7070678" cy="467810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a:xfrm>
            <a:off x="6536187" y="5927131"/>
            <a:ext cx="3814856" cy="365125"/>
          </a:xfrm>
        </p:spPr>
        <p:txBody>
          <a:bodyPr/>
          <a:lstStyle/>
          <a:p>
            <a:fld id="{9C88A0B7-6A27-4E67-A13A-E758C5AD829F}" type="datetimeFigureOut">
              <a:rPr lang="en-US" smtClean="0"/>
              <a:t>4/15/2022</a:t>
            </a:fld>
            <a:endParaRPr lang="en-US"/>
          </a:p>
        </p:txBody>
      </p:sp>
      <p:sp>
        <p:nvSpPr>
          <p:cNvPr id="5" name="Footer Placeholder 4"/>
          <p:cNvSpPr>
            <a:spLocks noGrp="1"/>
          </p:cNvSpPr>
          <p:nvPr>
            <p:ph type="ftr" sz="quarter" idx="11"/>
          </p:nvPr>
        </p:nvSpPr>
        <p:spPr>
          <a:xfrm>
            <a:off x="6536187" y="6315949"/>
            <a:ext cx="3814856" cy="365125"/>
          </a:xfrm>
        </p:spPr>
        <p:txBody>
          <a:bodyPr/>
          <a:lstStyle/>
          <a:p>
            <a:endParaRPr lang="en-US"/>
          </a:p>
        </p:txBody>
      </p:sp>
      <p:sp>
        <p:nvSpPr>
          <p:cNvPr id="6" name="Slide Number Placeholder 5"/>
          <p:cNvSpPr>
            <a:spLocks noGrp="1"/>
          </p:cNvSpPr>
          <p:nvPr>
            <p:ph type="sldNum" sz="quarter" idx="12"/>
          </p:nvPr>
        </p:nvSpPr>
        <p:spPr>
          <a:xfrm>
            <a:off x="11784011" y="5607592"/>
            <a:ext cx="407988" cy="365125"/>
          </a:xfrm>
        </p:spPr>
        <p:txBody>
          <a:bodyPr/>
          <a:lstStyle/>
          <a:p>
            <a:fld id="{26C01C81-9545-4491-A5E4-EF31E21324A6}" type="slidenum">
              <a:rPr lang="en-US" smtClean="0"/>
              <a:t>‹#›</a:t>
            </a:fld>
            <a:endParaRPr lang="en-US"/>
          </a:p>
        </p:txBody>
      </p:sp>
      <p:cxnSp>
        <p:nvCxnSpPr>
          <p:cNvPr id="13" name="Straight Connector 12" title="Horizontal Rule Line"/>
          <p:cNvCxnSpPr/>
          <p:nvPr/>
        </p:nvCxnSpPr>
        <p:spPr>
          <a:xfrm>
            <a:off x="0" y="6199730"/>
            <a:ext cx="10260011" cy="0"/>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9643525"/>
      </p:ext>
    </p:extLst>
  </p:cSld>
  <p:clrMapOvr>
    <a:masterClrMapping/>
  </p:clrMapOvr>
  <p:extLst>
    <p:ext uri="{DCECCB84-F9BA-43D5-87BE-67443E8EF086}">
      <p15:sldGuideLst xmlns:p15="http://schemas.microsoft.com/office/powerpoint/2012/main">
        <p15:guide id="1" pos="6456">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9C88A0B7-6A27-4E67-A13A-E758C5AD829F}" type="datetimeFigureOut">
              <a:rPr lang="en-US" smtClean="0"/>
              <a:t>4/15/2022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6C01C81-9545-4491-A5E4-EF31E21324A6}" type="slidenum">
              <a:rPr lang="en-US" smtClean="0"/>
              <a:t>‹#›</a:t>
            </a:fld>
            <a:endParaRPr lang="en-US"/>
          </a:p>
        </p:txBody>
      </p:sp>
    </p:spTree>
    <p:extLst>
      <p:ext uri="{BB962C8B-B14F-4D97-AF65-F5344CB8AC3E}">
        <p14:creationId xmlns:p14="http://schemas.microsoft.com/office/powerpoint/2010/main" val="300608096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Pr>
        <a:solidFill>
          <a:schemeClr val="bg2"/>
        </a:solidFill>
        <a:effectLst/>
      </p:bgPr>
    </p:bg>
    <p:spTree>
      <p:nvGrpSpPr>
        <p:cNvPr id="1" name=""/>
        <p:cNvGrpSpPr/>
        <p:nvPr/>
      </p:nvGrpSpPr>
      <p:grpSpPr>
        <a:xfrm>
          <a:off x="0" y="0"/>
          <a:ext cx="0" cy="0"/>
          <a:chOff x="0" y="0"/>
          <a:chExt cx="0" cy="0"/>
        </a:xfrm>
      </p:grpSpPr>
      <p:sp>
        <p:nvSpPr>
          <p:cNvPr id="7" name="Freeform 6" title="Page Number Shape"/>
          <p:cNvSpPr/>
          <p:nvPr/>
        </p:nvSpPr>
        <p:spPr bwMode="auto">
          <a:xfrm>
            <a:off x="11784011" y="1393748"/>
            <a:ext cx="407988" cy="819150"/>
          </a:xfrm>
          <a:custGeom>
            <a:avLst/>
            <a:gdLst/>
            <a:ahLst/>
            <a:cxnLst/>
            <a:rect l="0" t="0" r="r" b="b"/>
            <a:pathLst>
              <a:path w="1799" h="3612">
                <a:moveTo>
                  <a:pt x="1799" y="0"/>
                </a:moveTo>
                <a:lnTo>
                  <a:pt x="1799" y="3612"/>
                </a:lnTo>
                <a:lnTo>
                  <a:pt x="1686" y="3609"/>
                </a:lnTo>
                <a:lnTo>
                  <a:pt x="1574" y="3598"/>
                </a:lnTo>
                <a:lnTo>
                  <a:pt x="1464" y="3581"/>
                </a:lnTo>
                <a:lnTo>
                  <a:pt x="1357" y="3557"/>
                </a:lnTo>
                <a:lnTo>
                  <a:pt x="1251" y="3527"/>
                </a:lnTo>
                <a:lnTo>
                  <a:pt x="1150" y="3490"/>
                </a:lnTo>
                <a:lnTo>
                  <a:pt x="1050" y="3448"/>
                </a:lnTo>
                <a:lnTo>
                  <a:pt x="953" y="3401"/>
                </a:lnTo>
                <a:lnTo>
                  <a:pt x="860" y="3347"/>
                </a:lnTo>
                <a:lnTo>
                  <a:pt x="771" y="3289"/>
                </a:lnTo>
                <a:lnTo>
                  <a:pt x="686" y="3224"/>
                </a:lnTo>
                <a:lnTo>
                  <a:pt x="604" y="3156"/>
                </a:lnTo>
                <a:lnTo>
                  <a:pt x="527" y="3083"/>
                </a:lnTo>
                <a:lnTo>
                  <a:pt x="454" y="3005"/>
                </a:lnTo>
                <a:lnTo>
                  <a:pt x="386" y="2923"/>
                </a:lnTo>
                <a:lnTo>
                  <a:pt x="323" y="2838"/>
                </a:lnTo>
                <a:lnTo>
                  <a:pt x="265" y="2748"/>
                </a:lnTo>
                <a:lnTo>
                  <a:pt x="211" y="2655"/>
                </a:lnTo>
                <a:lnTo>
                  <a:pt x="163" y="2559"/>
                </a:lnTo>
                <a:lnTo>
                  <a:pt x="121" y="2459"/>
                </a:lnTo>
                <a:lnTo>
                  <a:pt x="85" y="2356"/>
                </a:lnTo>
                <a:lnTo>
                  <a:pt x="55" y="2251"/>
                </a:lnTo>
                <a:lnTo>
                  <a:pt x="32" y="2143"/>
                </a:lnTo>
                <a:lnTo>
                  <a:pt x="14" y="2033"/>
                </a:lnTo>
                <a:lnTo>
                  <a:pt x="4" y="1920"/>
                </a:lnTo>
                <a:lnTo>
                  <a:pt x="0" y="1806"/>
                </a:lnTo>
                <a:lnTo>
                  <a:pt x="4" y="1692"/>
                </a:lnTo>
                <a:lnTo>
                  <a:pt x="14" y="1580"/>
                </a:lnTo>
                <a:lnTo>
                  <a:pt x="32" y="1469"/>
                </a:lnTo>
                <a:lnTo>
                  <a:pt x="55" y="1362"/>
                </a:lnTo>
                <a:lnTo>
                  <a:pt x="85" y="1256"/>
                </a:lnTo>
                <a:lnTo>
                  <a:pt x="121" y="1154"/>
                </a:lnTo>
                <a:lnTo>
                  <a:pt x="163" y="1054"/>
                </a:lnTo>
                <a:lnTo>
                  <a:pt x="211" y="958"/>
                </a:lnTo>
                <a:lnTo>
                  <a:pt x="265" y="864"/>
                </a:lnTo>
                <a:lnTo>
                  <a:pt x="323" y="774"/>
                </a:lnTo>
                <a:lnTo>
                  <a:pt x="386" y="689"/>
                </a:lnTo>
                <a:lnTo>
                  <a:pt x="454" y="607"/>
                </a:lnTo>
                <a:lnTo>
                  <a:pt x="527" y="529"/>
                </a:lnTo>
                <a:lnTo>
                  <a:pt x="604" y="456"/>
                </a:lnTo>
                <a:lnTo>
                  <a:pt x="686" y="388"/>
                </a:lnTo>
                <a:lnTo>
                  <a:pt x="771" y="325"/>
                </a:lnTo>
                <a:lnTo>
                  <a:pt x="860" y="266"/>
                </a:lnTo>
                <a:lnTo>
                  <a:pt x="953" y="212"/>
                </a:lnTo>
                <a:lnTo>
                  <a:pt x="1050" y="164"/>
                </a:lnTo>
                <a:lnTo>
                  <a:pt x="1150" y="122"/>
                </a:lnTo>
                <a:lnTo>
                  <a:pt x="1251" y="85"/>
                </a:lnTo>
                <a:lnTo>
                  <a:pt x="1357" y="55"/>
                </a:lnTo>
                <a:lnTo>
                  <a:pt x="1464" y="32"/>
                </a:lnTo>
                <a:lnTo>
                  <a:pt x="1574" y="14"/>
                </a:lnTo>
                <a:lnTo>
                  <a:pt x="1686" y="5"/>
                </a:lnTo>
                <a:lnTo>
                  <a:pt x="1799" y="0"/>
                </a:lnTo>
                <a:close/>
              </a:path>
            </a:pathLst>
          </a:custGeom>
          <a:solidFill>
            <a:schemeClr val="accent1"/>
          </a:solidFill>
          <a:ln w="0">
            <a:noFill/>
            <a:prstDash val="solid"/>
            <a:round/>
            <a:headEnd/>
            <a:tailEnd/>
          </a:ln>
        </p:spPr>
      </p:sp>
      <p:sp>
        <p:nvSpPr>
          <p:cNvPr id="2" name="Title 1"/>
          <p:cNvSpPr>
            <a:spLocks noGrp="1"/>
          </p:cNvSpPr>
          <p:nvPr>
            <p:ph type="title"/>
          </p:nvPr>
        </p:nvSpPr>
        <p:spPr>
          <a:xfrm>
            <a:off x="1947673" y="2571722"/>
            <a:ext cx="8296654" cy="3286153"/>
          </a:xfrm>
        </p:spPr>
        <p:txBody>
          <a:bodyPr anchor="t">
            <a:normAutofit/>
          </a:bodyPr>
          <a:lstStyle>
            <a:lvl1pPr>
              <a:lnSpc>
                <a:spcPct val="85000"/>
              </a:lnSpc>
              <a:defRPr sz="7700" cap="all" baseline="0">
                <a:solidFill>
                  <a:schemeClr val="accent1"/>
                </a:solidFill>
              </a:defRPr>
            </a:lvl1pPr>
          </a:lstStyle>
          <a:p>
            <a:r>
              <a:rPr lang="en-US"/>
              <a:t>Click to edit Master title style</a:t>
            </a:r>
            <a:endParaRPr lang="en-US" dirty="0"/>
          </a:p>
        </p:txBody>
      </p:sp>
      <p:sp>
        <p:nvSpPr>
          <p:cNvPr id="3" name="Text Placeholder 2"/>
          <p:cNvSpPr>
            <a:spLocks noGrp="1"/>
          </p:cNvSpPr>
          <p:nvPr>
            <p:ph type="body" idx="1"/>
          </p:nvPr>
        </p:nvSpPr>
        <p:spPr>
          <a:xfrm>
            <a:off x="1947673" y="1393748"/>
            <a:ext cx="8401429" cy="819150"/>
          </a:xfrm>
        </p:spPr>
        <p:txBody>
          <a:bodyPr anchor="ctr">
            <a:normAutofit/>
          </a:bodyPr>
          <a:lstStyle>
            <a:lvl1pPr marL="0" indent="0" algn="r">
              <a:lnSpc>
                <a:spcPct val="113000"/>
              </a:lnSpc>
              <a:spcBef>
                <a:spcPts val="0"/>
              </a:spcBef>
              <a:buNone/>
              <a:defRPr sz="2000" b="0" i="1" baseline="0">
                <a:solidFill>
                  <a:schemeClr val="accent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a:xfrm>
            <a:off x="8742955" y="6314439"/>
            <a:ext cx="1596622" cy="365125"/>
          </a:xfrm>
        </p:spPr>
        <p:txBody>
          <a:bodyPr/>
          <a:lstStyle>
            <a:lvl1pPr>
              <a:defRPr sz="1200">
                <a:solidFill>
                  <a:schemeClr val="accent1"/>
                </a:solidFill>
              </a:defRPr>
            </a:lvl1pPr>
          </a:lstStyle>
          <a:p>
            <a:fld id="{9C88A0B7-6A27-4E67-A13A-E758C5AD829F}" type="datetimeFigureOut">
              <a:rPr lang="en-US" smtClean="0"/>
              <a:t>4/15/2022</a:t>
            </a:fld>
            <a:endParaRPr lang="en-US"/>
          </a:p>
        </p:txBody>
      </p:sp>
      <p:sp>
        <p:nvSpPr>
          <p:cNvPr id="5" name="Footer Placeholder 4"/>
          <p:cNvSpPr>
            <a:spLocks noGrp="1"/>
          </p:cNvSpPr>
          <p:nvPr>
            <p:ph type="ftr" sz="quarter" idx="11"/>
          </p:nvPr>
        </p:nvSpPr>
        <p:spPr>
          <a:xfrm>
            <a:off x="1947673" y="6314440"/>
            <a:ext cx="6480226" cy="365125"/>
          </a:xfrm>
        </p:spPr>
        <p:txBody>
          <a:bodyPr/>
          <a:lstStyle>
            <a:lvl1pPr>
              <a:defRPr b="0">
                <a:solidFill>
                  <a:schemeClr val="accent1"/>
                </a:solidFill>
              </a:defRPr>
            </a:lvl1pPr>
          </a:lstStyle>
          <a:p>
            <a:endParaRPr lang="en-US"/>
          </a:p>
        </p:txBody>
      </p:sp>
      <p:sp>
        <p:nvSpPr>
          <p:cNvPr id="6" name="Slide Number Placeholder 5"/>
          <p:cNvSpPr>
            <a:spLocks noGrp="1"/>
          </p:cNvSpPr>
          <p:nvPr>
            <p:ph type="sldNum" sz="quarter" idx="12"/>
          </p:nvPr>
        </p:nvSpPr>
        <p:spPr>
          <a:xfrm>
            <a:off x="11784011" y="1620760"/>
            <a:ext cx="407988" cy="365125"/>
          </a:xfrm>
        </p:spPr>
        <p:txBody>
          <a:bodyPr/>
          <a:lstStyle>
            <a:lvl1pPr>
              <a:defRPr>
                <a:solidFill>
                  <a:schemeClr val="bg2"/>
                </a:solidFill>
              </a:defRPr>
            </a:lvl1pPr>
          </a:lstStyle>
          <a:p>
            <a:fld id="{26C01C81-9545-4491-A5E4-EF31E21324A6}" type="slidenum">
              <a:rPr lang="en-US" smtClean="0"/>
              <a:t>‹#›</a:t>
            </a:fld>
            <a:endParaRPr lang="en-US"/>
          </a:p>
        </p:txBody>
      </p:sp>
      <p:cxnSp>
        <p:nvCxnSpPr>
          <p:cNvPr id="10" name="Straight Connector 9" title="Horizontal Rule Line"/>
          <p:cNvCxnSpPr/>
          <p:nvPr/>
        </p:nvCxnSpPr>
        <p:spPr>
          <a:xfrm flipH="1">
            <a:off x="1" y="6178167"/>
            <a:ext cx="10244326" cy="0"/>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91958543"/>
      </p:ext>
    </p:extLst>
  </p:cSld>
  <p:clrMapOvr>
    <a:masterClrMapping/>
  </p:clrMapOvr>
  <p:extLst>
    <p:ext uri="{DCECCB84-F9BA-43D5-87BE-67443E8EF086}">
      <p15:sldGuideLst xmlns:p15="http://schemas.microsoft.com/office/powerpoint/2012/main">
        <p15:guide id="1" pos="6456">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5181600" y="540628"/>
            <a:ext cx="6248400" cy="2488946"/>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181600" y="3712467"/>
            <a:ext cx="6248400" cy="248222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9C88A0B7-6A27-4E67-A13A-E758C5AD829F}" type="datetimeFigureOut">
              <a:rPr lang="en-US" smtClean="0"/>
              <a:t>4/15/2022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6C01C81-9545-4491-A5E4-EF31E21324A6}" type="slidenum">
              <a:rPr lang="en-US" smtClean="0"/>
              <a:t>‹#›</a:t>
            </a:fld>
            <a:endParaRPr lang="en-US"/>
          </a:p>
        </p:txBody>
      </p:sp>
    </p:spTree>
    <p:extLst>
      <p:ext uri="{BB962C8B-B14F-4D97-AF65-F5344CB8AC3E}">
        <p14:creationId xmlns:p14="http://schemas.microsoft.com/office/powerpoint/2010/main" val="3613277448"/>
      </p:ext>
    </p:extLst>
  </p:cSld>
  <p:clrMapOvr>
    <a:masterClrMapping/>
  </p:clrMapOvr>
  <p:extLst>
    <p:ext uri="{DCECCB84-F9BA-43D5-87BE-67443E8EF086}">
      <p15:sldGuideLst xmlns:p15="http://schemas.microsoft.com/office/powerpoint/2012/main"/>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762000" y="557784"/>
            <a:ext cx="3831336" cy="4956048"/>
          </a:xfrm>
        </p:spPr>
        <p:txBody>
          <a:bodyPr/>
          <a:lstStyle/>
          <a:p>
            <a:r>
              <a:rPr lang="en-US"/>
              <a:t>Click to edit Master title style</a:t>
            </a:r>
            <a:endParaRPr lang="en-US" dirty="0"/>
          </a:p>
        </p:txBody>
      </p:sp>
      <p:sp>
        <p:nvSpPr>
          <p:cNvPr id="3" name="Text Placeholder 2"/>
          <p:cNvSpPr>
            <a:spLocks noGrp="1"/>
          </p:cNvSpPr>
          <p:nvPr>
            <p:ph type="body" idx="1"/>
          </p:nvPr>
        </p:nvSpPr>
        <p:spPr>
          <a:xfrm>
            <a:off x="5181600" y="558065"/>
            <a:ext cx="6245352" cy="914400"/>
          </a:xfrm>
        </p:spPr>
        <p:txBody>
          <a:bodyPr anchor="b">
            <a:normAutofit/>
          </a:bodyPr>
          <a:lstStyle>
            <a:lvl1pPr marL="0" indent="0">
              <a:lnSpc>
                <a:spcPct val="113000"/>
              </a:lnSpc>
              <a:spcBef>
                <a:spcPts val="0"/>
              </a:spcBef>
              <a:buNone/>
              <a:defRPr sz="2400" b="0" i="1" baseline="0">
                <a:solidFill>
                  <a:schemeClr val="tx1">
                    <a:lumMod val="85000"/>
                    <a:lumOff val="1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5181600" y="1526671"/>
            <a:ext cx="6245352" cy="175564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181600" y="3700826"/>
            <a:ext cx="6248400" cy="914400"/>
          </a:xfrm>
        </p:spPr>
        <p:txBody>
          <a:bodyPr anchor="b">
            <a:normAutofit/>
          </a:bodyPr>
          <a:lstStyle>
            <a:lvl1pPr marL="0" indent="0">
              <a:buNone/>
              <a:defRPr sz="2400" b="0" i="1" baseline="0">
                <a:solidFill>
                  <a:schemeClr val="tx1">
                    <a:lumMod val="85000"/>
                    <a:lumOff val="1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181600" y="4669432"/>
            <a:ext cx="6245352" cy="175564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9C88A0B7-6A27-4E67-A13A-E758C5AD829F}" type="datetimeFigureOut">
              <a:rPr lang="en-US" smtClean="0"/>
              <a:t>4/15/2022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26C01C81-9545-4491-A5E4-EF31E21324A6}" type="slidenum">
              <a:rPr lang="en-US" smtClean="0"/>
              <a:t>‹#›</a:t>
            </a:fld>
            <a:endParaRPr lang="en-US"/>
          </a:p>
        </p:txBody>
      </p:sp>
    </p:spTree>
    <p:extLst>
      <p:ext uri="{BB962C8B-B14F-4D97-AF65-F5344CB8AC3E}">
        <p14:creationId xmlns:p14="http://schemas.microsoft.com/office/powerpoint/2010/main" val="13090188"/>
      </p:ext>
    </p:extLst>
  </p:cSld>
  <p:clrMapOvr>
    <a:masterClrMapping/>
  </p:clrMapOvr>
  <p:extLst>
    <p:ext uri="{DCECCB84-F9BA-43D5-87BE-67443E8EF086}">
      <p15:sldGuideLst xmlns:p15="http://schemas.microsoft.com/office/powerpoint/2012/main"/>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9C88A0B7-6A27-4E67-A13A-E758C5AD829F}" type="datetimeFigureOut">
              <a:rPr lang="en-US" smtClean="0"/>
              <a:t>4/15/2022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26C01C81-9545-4491-A5E4-EF31E21324A6}" type="slidenum">
              <a:rPr lang="en-US" smtClean="0"/>
              <a:t>‹#›</a:t>
            </a:fld>
            <a:endParaRPr lang="en-US"/>
          </a:p>
        </p:txBody>
      </p:sp>
    </p:spTree>
    <p:extLst>
      <p:ext uri="{BB962C8B-B14F-4D97-AF65-F5344CB8AC3E}">
        <p14:creationId xmlns:p14="http://schemas.microsoft.com/office/powerpoint/2010/main" val="363145816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C88A0B7-6A27-4E67-A13A-E758C5AD829F}" type="datetimeFigureOut">
              <a:rPr lang="en-US" smtClean="0"/>
              <a:t>4/15/2022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26C01C81-9545-4491-A5E4-EF31E21324A6}" type="slidenum">
              <a:rPr lang="en-US" smtClean="0"/>
              <a:t>‹#›</a:t>
            </a:fld>
            <a:endParaRPr lang="en-US"/>
          </a:p>
        </p:txBody>
      </p:sp>
    </p:spTree>
    <p:extLst>
      <p:ext uri="{BB962C8B-B14F-4D97-AF65-F5344CB8AC3E}">
        <p14:creationId xmlns:p14="http://schemas.microsoft.com/office/powerpoint/2010/main" val="323060715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762000" y="555479"/>
            <a:ext cx="3838776" cy="1921022"/>
          </a:xfrm>
        </p:spPr>
        <p:txBody>
          <a:bodyPr anchor="t">
            <a:noAutofit/>
          </a:bodyPr>
          <a:lstStyle>
            <a:lvl1pPr>
              <a:lnSpc>
                <a:spcPct val="93000"/>
              </a:lnSpc>
              <a:defRPr sz="4000"/>
            </a:lvl1pPr>
          </a:lstStyle>
          <a:p>
            <a:r>
              <a:rPr lang="en-US"/>
              <a:t>Click to edit Master title style</a:t>
            </a:r>
            <a:endParaRPr lang="en-US" dirty="0"/>
          </a:p>
        </p:txBody>
      </p:sp>
      <p:sp>
        <p:nvSpPr>
          <p:cNvPr id="3" name="Content Placeholder 2"/>
          <p:cNvSpPr>
            <a:spLocks noGrp="1"/>
          </p:cNvSpPr>
          <p:nvPr>
            <p:ph idx="1"/>
          </p:nvPr>
        </p:nvSpPr>
        <p:spPr>
          <a:xfrm>
            <a:off x="5181600" y="564147"/>
            <a:ext cx="6248400" cy="5622644"/>
          </a:xfrm>
        </p:spPr>
        <p:txBody>
          <a:bodyPr/>
          <a:lstStyle>
            <a:lvl1pPr>
              <a:lnSpc>
                <a:spcPct val="112000"/>
              </a:lnSpc>
              <a:defRPr sz="2000"/>
            </a:lvl1pPr>
            <a:lvl2pPr>
              <a:lnSpc>
                <a:spcPct val="112000"/>
              </a:lnSpc>
              <a:defRPr sz="1800"/>
            </a:lvl2pPr>
            <a:lvl3pPr>
              <a:lnSpc>
                <a:spcPct val="112000"/>
              </a:lnSpc>
              <a:defRPr sz="1600"/>
            </a:lvl3pPr>
            <a:lvl4pPr>
              <a:lnSpc>
                <a:spcPct val="112000"/>
              </a:lnSpc>
              <a:defRPr sz="1400"/>
            </a:lvl4pPr>
            <a:lvl5pPr>
              <a:lnSpc>
                <a:spcPct val="112000"/>
              </a:lnSpc>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762000" y="2621512"/>
            <a:ext cx="3838776" cy="3239537"/>
          </a:xfrm>
        </p:spPr>
        <p:txBody>
          <a:bodyPr/>
          <a:lstStyle>
            <a:lvl1pPr marL="0" indent="0" algn="r">
              <a:lnSpc>
                <a:spcPct val="125000"/>
              </a:lnSpc>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9C88A0B7-6A27-4E67-A13A-E758C5AD829F}" type="datetimeFigureOut">
              <a:rPr lang="en-US" smtClean="0"/>
              <a:t>4/15/2022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6C01C81-9545-4491-A5E4-EF31E21324A6}" type="slidenum">
              <a:rPr lang="en-US" smtClean="0"/>
              <a:t>‹#›</a:t>
            </a:fld>
            <a:endParaRPr lang="en-US"/>
          </a:p>
        </p:txBody>
      </p:sp>
    </p:spTree>
    <p:extLst>
      <p:ext uri="{BB962C8B-B14F-4D97-AF65-F5344CB8AC3E}">
        <p14:creationId xmlns:p14="http://schemas.microsoft.com/office/powerpoint/2010/main" val="516519292"/>
      </p:ext>
    </p:extLst>
  </p:cSld>
  <p:clrMapOvr>
    <a:masterClrMapping/>
  </p:clrMapOvr>
  <p:extLst>
    <p:ext uri="{DCECCB84-F9BA-43D5-87BE-67443E8EF086}">
      <p15:sldGuideLst xmlns:p15="http://schemas.microsoft.com/office/powerpoint/2012/main"/>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758952" y="557261"/>
            <a:ext cx="3840480" cy="1919239"/>
          </a:xfrm>
        </p:spPr>
        <p:txBody>
          <a:bodyPr anchor="t">
            <a:noAutofit/>
          </a:bodyPr>
          <a:lstStyle>
            <a:lvl1pPr>
              <a:lnSpc>
                <a:spcPct val="93000"/>
              </a:lnSpc>
              <a:defRPr sz="4000" baseline="0"/>
            </a:lvl1pPr>
          </a:lstStyle>
          <a:p>
            <a:r>
              <a:rPr lang="en-US"/>
              <a:t>Click to edit Master title style</a:t>
            </a:r>
            <a:endParaRPr lang="en-US" dirty="0"/>
          </a:p>
        </p:txBody>
      </p:sp>
      <p:sp>
        <p:nvSpPr>
          <p:cNvPr id="3" name="Picture Placeholder 2"/>
          <p:cNvSpPr>
            <a:spLocks noGrp="1" noChangeAspect="1"/>
          </p:cNvSpPr>
          <p:nvPr>
            <p:ph type="pic" idx="1"/>
          </p:nvPr>
        </p:nvSpPr>
        <p:spPr>
          <a:xfrm>
            <a:off x="5257800" y="0"/>
            <a:ext cx="6172200" cy="6857999"/>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758952" y="2621512"/>
            <a:ext cx="3840480" cy="3236976"/>
          </a:xfrm>
        </p:spPr>
        <p:txBody>
          <a:bodyPr/>
          <a:lstStyle>
            <a:lvl1pPr marL="0" indent="0" algn="r">
              <a:lnSpc>
                <a:spcPct val="125000"/>
              </a:lnSpc>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9C88A0B7-6A27-4E67-A13A-E758C5AD829F}" type="datetimeFigureOut">
              <a:rPr lang="en-US" smtClean="0"/>
              <a:t>4/15/2022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6C01C81-9545-4491-A5E4-EF31E21324A6}" type="slidenum">
              <a:rPr lang="en-US" smtClean="0"/>
              <a:t>‹#›</a:t>
            </a:fld>
            <a:endParaRPr lang="en-US"/>
          </a:p>
        </p:txBody>
      </p:sp>
    </p:spTree>
    <p:extLst>
      <p:ext uri="{BB962C8B-B14F-4D97-AF65-F5344CB8AC3E}">
        <p14:creationId xmlns:p14="http://schemas.microsoft.com/office/powerpoint/2010/main" val="370015900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0" name="Freeform 6" title="Page Number Shape"/>
          <p:cNvSpPr/>
          <p:nvPr/>
        </p:nvSpPr>
        <p:spPr bwMode="auto">
          <a:xfrm>
            <a:off x="11784011" y="5380580"/>
            <a:ext cx="407988" cy="819150"/>
          </a:xfrm>
          <a:custGeom>
            <a:avLst/>
            <a:gdLst/>
            <a:ahLst/>
            <a:cxnLst/>
            <a:rect l="0" t="0" r="r" b="b"/>
            <a:pathLst>
              <a:path w="1799" h="3612">
                <a:moveTo>
                  <a:pt x="1799" y="0"/>
                </a:moveTo>
                <a:lnTo>
                  <a:pt x="1799" y="3612"/>
                </a:lnTo>
                <a:lnTo>
                  <a:pt x="1686" y="3609"/>
                </a:lnTo>
                <a:lnTo>
                  <a:pt x="1574" y="3598"/>
                </a:lnTo>
                <a:lnTo>
                  <a:pt x="1464" y="3581"/>
                </a:lnTo>
                <a:lnTo>
                  <a:pt x="1357" y="3557"/>
                </a:lnTo>
                <a:lnTo>
                  <a:pt x="1251" y="3527"/>
                </a:lnTo>
                <a:lnTo>
                  <a:pt x="1150" y="3490"/>
                </a:lnTo>
                <a:lnTo>
                  <a:pt x="1050" y="3448"/>
                </a:lnTo>
                <a:lnTo>
                  <a:pt x="953" y="3401"/>
                </a:lnTo>
                <a:lnTo>
                  <a:pt x="860" y="3347"/>
                </a:lnTo>
                <a:lnTo>
                  <a:pt x="771" y="3289"/>
                </a:lnTo>
                <a:lnTo>
                  <a:pt x="686" y="3224"/>
                </a:lnTo>
                <a:lnTo>
                  <a:pt x="604" y="3156"/>
                </a:lnTo>
                <a:lnTo>
                  <a:pt x="527" y="3083"/>
                </a:lnTo>
                <a:lnTo>
                  <a:pt x="454" y="3005"/>
                </a:lnTo>
                <a:lnTo>
                  <a:pt x="386" y="2923"/>
                </a:lnTo>
                <a:lnTo>
                  <a:pt x="323" y="2838"/>
                </a:lnTo>
                <a:lnTo>
                  <a:pt x="265" y="2748"/>
                </a:lnTo>
                <a:lnTo>
                  <a:pt x="211" y="2655"/>
                </a:lnTo>
                <a:lnTo>
                  <a:pt x="163" y="2559"/>
                </a:lnTo>
                <a:lnTo>
                  <a:pt x="121" y="2459"/>
                </a:lnTo>
                <a:lnTo>
                  <a:pt x="85" y="2356"/>
                </a:lnTo>
                <a:lnTo>
                  <a:pt x="55" y="2251"/>
                </a:lnTo>
                <a:lnTo>
                  <a:pt x="32" y="2143"/>
                </a:lnTo>
                <a:lnTo>
                  <a:pt x="14" y="2033"/>
                </a:lnTo>
                <a:lnTo>
                  <a:pt x="4" y="1920"/>
                </a:lnTo>
                <a:lnTo>
                  <a:pt x="0" y="1806"/>
                </a:lnTo>
                <a:lnTo>
                  <a:pt x="4" y="1692"/>
                </a:lnTo>
                <a:lnTo>
                  <a:pt x="14" y="1580"/>
                </a:lnTo>
                <a:lnTo>
                  <a:pt x="32" y="1469"/>
                </a:lnTo>
                <a:lnTo>
                  <a:pt x="55" y="1362"/>
                </a:lnTo>
                <a:lnTo>
                  <a:pt x="85" y="1256"/>
                </a:lnTo>
                <a:lnTo>
                  <a:pt x="121" y="1154"/>
                </a:lnTo>
                <a:lnTo>
                  <a:pt x="163" y="1054"/>
                </a:lnTo>
                <a:lnTo>
                  <a:pt x="211" y="958"/>
                </a:lnTo>
                <a:lnTo>
                  <a:pt x="265" y="864"/>
                </a:lnTo>
                <a:lnTo>
                  <a:pt x="323" y="774"/>
                </a:lnTo>
                <a:lnTo>
                  <a:pt x="386" y="689"/>
                </a:lnTo>
                <a:lnTo>
                  <a:pt x="454" y="607"/>
                </a:lnTo>
                <a:lnTo>
                  <a:pt x="527" y="529"/>
                </a:lnTo>
                <a:lnTo>
                  <a:pt x="604" y="456"/>
                </a:lnTo>
                <a:lnTo>
                  <a:pt x="686" y="388"/>
                </a:lnTo>
                <a:lnTo>
                  <a:pt x="771" y="325"/>
                </a:lnTo>
                <a:lnTo>
                  <a:pt x="860" y="266"/>
                </a:lnTo>
                <a:lnTo>
                  <a:pt x="953" y="212"/>
                </a:lnTo>
                <a:lnTo>
                  <a:pt x="1050" y="164"/>
                </a:lnTo>
                <a:lnTo>
                  <a:pt x="1150" y="122"/>
                </a:lnTo>
                <a:lnTo>
                  <a:pt x="1251" y="85"/>
                </a:lnTo>
                <a:lnTo>
                  <a:pt x="1357" y="55"/>
                </a:lnTo>
                <a:lnTo>
                  <a:pt x="1464" y="32"/>
                </a:lnTo>
                <a:lnTo>
                  <a:pt x="1574" y="14"/>
                </a:lnTo>
                <a:lnTo>
                  <a:pt x="1686" y="5"/>
                </a:lnTo>
                <a:lnTo>
                  <a:pt x="1799" y="0"/>
                </a:lnTo>
                <a:close/>
              </a:path>
            </a:pathLst>
          </a:custGeom>
          <a:solidFill>
            <a:schemeClr val="accent1"/>
          </a:solidFill>
          <a:ln w="0">
            <a:noFill/>
            <a:prstDash val="solid"/>
            <a:round/>
            <a:headEnd/>
            <a:tailEnd/>
          </a:ln>
        </p:spPr>
      </p:sp>
      <p:sp>
        <p:nvSpPr>
          <p:cNvPr id="2" name="Title Placeholder 1"/>
          <p:cNvSpPr>
            <a:spLocks noGrp="1"/>
          </p:cNvSpPr>
          <p:nvPr>
            <p:ph type="title"/>
          </p:nvPr>
        </p:nvSpPr>
        <p:spPr>
          <a:xfrm>
            <a:off x="762000" y="559678"/>
            <a:ext cx="3833906" cy="4952492"/>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5181600" y="569066"/>
            <a:ext cx="6248398" cy="5655156"/>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62001" y="5930060"/>
            <a:ext cx="3814856" cy="365125"/>
          </a:xfrm>
          <a:prstGeom prst="rect">
            <a:avLst/>
          </a:prstGeom>
        </p:spPr>
        <p:txBody>
          <a:bodyPr vert="horz" lIns="91440" tIns="45720" rIns="91440" bIns="45720" rtlCol="0" anchor="t"/>
          <a:lstStyle>
            <a:lvl1pPr algn="r">
              <a:defRPr sz="1000" b="0" i="1" baseline="0">
                <a:solidFill>
                  <a:schemeClr val="accent1"/>
                </a:solidFill>
                <a:latin typeface="+mj-lt"/>
              </a:defRPr>
            </a:lvl1pPr>
          </a:lstStyle>
          <a:p>
            <a:fld id="{9C88A0B7-6A27-4E67-A13A-E758C5AD829F}" type="datetimeFigureOut">
              <a:rPr lang="en-US" smtClean="0"/>
              <a:t>4/15/2022</a:t>
            </a:fld>
            <a:endParaRPr lang="en-US"/>
          </a:p>
        </p:txBody>
      </p:sp>
      <p:sp>
        <p:nvSpPr>
          <p:cNvPr id="5" name="Footer Placeholder 4"/>
          <p:cNvSpPr>
            <a:spLocks noGrp="1"/>
          </p:cNvSpPr>
          <p:nvPr>
            <p:ph type="ftr" sz="quarter" idx="3"/>
          </p:nvPr>
        </p:nvSpPr>
        <p:spPr>
          <a:xfrm>
            <a:off x="762001" y="6314440"/>
            <a:ext cx="3814856" cy="365125"/>
          </a:xfrm>
          <a:prstGeom prst="rect">
            <a:avLst/>
          </a:prstGeom>
        </p:spPr>
        <p:txBody>
          <a:bodyPr vert="horz" lIns="91440" tIns="45720" rIns="91440" bIns="45720" rtlCol="0" anchor="t"/>
          <a:lstStyle>
            <a:lvl1pPr algn="r">
              <a:defRPr sz="1200" b="1" i="1" baseline="0">
                <a:solidFill>
                  <a:schemeClr val="accent1"/>
                </a:solidFill>
                <a:latin typeface="+mj-lt"/>
              </a:defRPr>
            </a:lvl1pPr>
          </a:lstStyle>
          <a:p>
            <a:endParaRPr lang="en-US"/>
          </a:p>
        </p:txBody>
      </p:sp>
      <p:sp>
        <p:nvSpPr>
          <p:cNvPr id="6" name="Slide Number Placeholder 5"/>
          <p:cNvSpPr>
            <a:spLocks noGrp="1"/>
          </p:cNvSpPr>
          <p:nvPr>
            <p:ph type="sldNum" sz="quarter" idx="4"/>
          </p:nvPr>
        </p:nvSpPr>
        <p:spPr>
          <a:xfrm>
            <a:off x="11784011" y="5607592"/>
            <a:ext cx="407988" cy="365125"/>
          </a:xfrm>
          <a:prstGeom prst="rect">
            <a:avLst/>
          </a:prstGeom>
        </p:spPr>
        <p:txBody>
          <a:bodyPr vert="horz" lIns="91440" tIns="45720" rIns="91440" bIns="45720" rtlCol="0" anchor="ctr"/>
          <a:lstStyle>
            <a:lvl1pPr algn="r">
              <a:defRPr sz="1200" b="0" i="1" baseline="0">
                <a:solidFill>
                  <a:schemeClr val="bg2"/>
                </a:solidFill>
                <a:latin typeface="+mj-lt"/>
              </a:defRPr>
            </a:lvl1pPr>
          </a:lstStyle>
          <a:p>
            <a:fld id="{26C01C81-9545-4491-A5E4-EF31E21324A6}" type="slidenum">
              <a:rPr lang="en-US" smtClean="0"/>
              <a:t>‹#›</a:t>
            </a:fld>
            <a:endParaRPr lang="en-US"/>
          </a:p>
        </p:txBody>
      </p:sp>
      <p:cxnSp>
        <p:nvCxnSpPr>
          <p:cNvPr id="10" name="Straight Connector 9" title="Horizontal Rule Line"/>
          <p:cNvCxnSpPr/>
          <p:nvPr/>
        </p:nvCxnSpPr>
        <p:spPr>
          <a:xfrm>
            <a:off x="0" y="6199730"/>
            <a:ext cx="4495800" cy="0"/>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24439089"/>
      </p:ext>
    </p:extLst>
  </p:cSld>
  <p:clrMap bg1="lt1" tx1="dk1" bg2="lt2" tx2="dk2" accent1="accent1" accent2="accent2" accent3="accent3" accent4="accent4" accent5="accent5" accent6="accent6" hlink="hlink" folHlink="folHlink"/>
  <p:sldLayoutIdLst>
    <p:sldLayoutId id="2147484278" r:id="rId1"/>
    <p:sldLayoutId id="2147484279" r:id="rId2"/>
    <p:sldLayoutId id="2147484280" r:id="rId3"/>
    <p:sldLayoutId id="2147484281" r:id="rId4"/>
    <p:sldLayoutId id="2147484282" r:id="rId5"/>
    <p:sldLayoutId id="2147484283" r:id="rId6"/>
    <p:sldLayoutId id="2147484284" r:id="rId7"/>
    <p:sldLayoutId id="2147484285" r:id="rId8"/>
    <p:sldLayoutId id="2147484286" r:id="rId9"/>
    <p:sldLayoutId id="2147484287" r:id="rId10"/>
    <p:sldLayoutId id="2147484288" r:id="rId11"/>
  </p:sldLayoutIdLst>
  <p:txStyles>
    <p:titleStyle>
      <a:lvl1pPr algn="r" defTabSz="914400" rtl="0" eaLnBrk="1" latinLnBrk="0" hangingPunct="1">
        <a:lnSpc>
          <a:spcPct val="90000"/>
        </a:lnSpc>
        <a:spcBef>
          <a:spcPct val="0"/>
        </a:spcBef>
        <a:buNone/>
        <a:defRPr sz="5000" b="0" i="1" kern="1200" baseline="0">
          <a:solidFill>
            <a:schemeClr val="accent1"/>
          </a:solidFill>
          <a:latin typeface="+mj-lt"/>
          <a:ea typeface="+mj-ea"/>
          <a:cs typeface="+mj-cs"/>
        </a:defRPr>
      </a:lvl1pPr>
    </p:titleStyle>
    <p:bodyStyle>
      <a:lvl1pPr marL="283464" indent="-283464" algn="l" defTabSz="914400" rtl="0" eaLnBrk="1" latinLnBrk="0" hangingPunct="1">
        <a:lnSpc>
          <a:spcPct val="112000"/>
        </a:lnSpc>
        <a:spcBef>
          <a:spcPts val="900"/>
        </a:spcBef>
        <a:buFont typeface="Arial" panose="020B0604020202020204" pitchFamily="34" charset="0"/>
        <a:buChar char="•"/>
        <a:defRPr sz="2000" kern="1200" baseline="0">
          <a:solidFill>
            <a:schemeClr val="tx1">
              <a:lumMod val="85000"/>
              <a:lumOff val="15000"/>
            </a:schemeClr>
          </a:solidFill>
          <a:latin typeface="+mn-lt"/>
          <a:ea typeface="+mn-ea"/>
          <a:cs typeface="+mn-cs"/>
        </a:defRPr>
      </a:lvl1pPr>
      <a:lvl2pPr marL="685800" indent="-283464" algn="l" defTabSz="914400" rtl="0" eaLnBrk="1" latinLnBrk="0" hangingPunct="1">
        <a:lnSpc>
          <a:spcPct val="112000"/>
        </a:lnSpc>
        <a:spcBef>
          <a:spcPts val="900"/>
        </a:spcBef>
        <a:buFont typeface="Corbel" panose="020B0503020204020204" pitchFamily="34" charset="0"/>
        <a:buChar char="–"/>
        <a:defRPr sz="1800" kern="1200" baseline="0">
          <a:solidFill>
            <a:schemeClr val="tx1">
              <a:lumMod val="85000"/>
              <a:lumOff val="15000"/>
            </a:schemeClr>
          </a:solidFill>
          <a:latin typeface="+mn-lt"/>
          <a:ea typeface="+mn-ea"/>
          <a:cs typeface="+mn-cs"/>
        </a:defRPr>
      </a:lvl2pPr>
      <a:lvl3pPr marL="1143000" indent="-283464" algn="l" defTabSz="914400" rtl="0" eaLnBrk="1" latinLnBrk="0" hangingPunct="1">
        <a:lnSpc>
          <a:spcPct val="112000"/>
        </a:lnSpc>
        <a:spcBef>
          <a:spcPts val="900"/>
        </a:spcBef>
        <a:buFont typeface="Arial" panose="020B0604020202020204" pitchFamily="34" charset="0"/>
        <a:buChar char="•"/>
        <a:defRPr sz="1600" kern="1200" baseline="0">
          <a:solidFill>
            <a:schemeClr val="tx1">
              <a:lumMod val="85000"/>
              <a:lumOff val="15000"/>
            </a:schemeClr>
          </a:solidFill>
          <a:latin typeface="+mn-lt"/>
          <a:ea typeface="+mn-ea"/>
          <a:cs typeface="+mn-cs"/>
        </a:defRPr>
      </a:lvl3pPr>
      <a:lvl4pPr marL="1600200" indent="-283464" algn="l" defTabSz="914400" rtl="0" eaLnBrk="1" latinLnBrk="0" hangingPunct="1">
        <a:lnSpc>
          <a:spcPct val="112000"/>
        </a:lnSpc>
        <a:spcBef>
          <a:spcPts val="900"/>
        </a:spcBef>
        <a:buFont typeface="Corbel" panose="020B0503020204020204" pitchFamily="34" charset="0"/>
        <a:buChar char="–"/>
        <a:defRPr sz="1400" kern="1200" baseline="0">
          <a:solidFill>
            <a:schemeClr val="tx1">
              <a:lumMod val="85000"/>
              <a:lumOff val="15000"/>
            </a:schemeClr>
          </a:solidFill>
          <a:latin typeface="+mn-lt"/>
          <a:ea typeface="+mn-ea"/>
          <a:cs typeface="+mn-cs"/>
        </a:defRPr>
      </a:lvl4pPr>
      <a:lvl5pPr marL="2057400" indent="-283464" algn="l" defTabSz="914400" rtl="0" eaLnBrk="1" latinLnBrk="0" hangingPunct="1">
        <a:lnSpc>
          <a:spcPct val="112000"/>
        </a:lnSpc>
        <a:spcBef>
          <a:spcPts val="900"/>
        </a:spcBef>
        <a:buFont typeface="Arial" panose="020B0604020202020204" pitchFamily="34" charset="0"/>
        <a:buChar char="•"/>
        <a:defRPr sz="1400" i="1" kern="1200" baseline="0">
          <a:solidFill>
            <a:schemeClr val="tx1">
              <a:lumMod val="85000"/>
              <a:lumOff val="15000"/>
            </a:schemeClr>
          </a:solidFill>
          <a:latin typeface="+mn-lt"/>
          <a:ea typeface="+mn-ea"/>
          <a:cs typeface="+mn-cs"/>
        </a:defRPr>
      </a:lvl5pPr>
      <a:lvl6pPr marL="2514600" indent="-283464" algn="l" defTabSz="914400" rtl="0" eaLnBrk="1" latinLnBrk="0" hangingPunct="1">
        <a:lnSpc>
          <a:spcPct val="112000"/>
        </a:lnSpc>
        <a:spcBef>
          <a:spcPts val="1300"/>
        </a:spcBef>
        <a:buFont typeface="Corbel" panose="020B0503020204020204" pitchFamily="34" charset="0"/>
        <a:buChar char="–"/>
        <a:defRPr sz="1400" kern="1200">
          <a:solidFill>
            <a:schemeClr val="tx1">
              <a:lumMod val="85000"/>
              <a:lumOff val="15000"/>
            </a:schemeClr>
          </a:solidFill>
          <a:latin typeface="+mn-lt"/>
          <a:ea typeface="+mn-ea"/>
          <a:cs typeface="+mn-cs"/>
        </a:defRPr>
      </a:lvl6pPr>
      <a:lvl7pPr marL="2971800" indent="-283464" algn="l" defTabSz="914400" rtl="0" eaLnBrk="1" latinLnBrk="0" hangingPunct="1">
        <a:lnSpc>
          <a:spcPct val="112000"/>
        </a:lnSpc>
        <a:spcBef>
          <a:spcPts val="1300"/>
        </a:spcBef>
        <a:buFont typeface="Arial" panose="020B0604020202020204" pitchFamily="34" charset="0"/>
        <a:buChar char="•"/>
        <a:defRPr sz="1400" i="1" kern="1200">
          <a:solidFill>
            <a:schemeClr val="tx1">
              <a:lumMod val="85000"/>
              <a:lumOff val="15000"/>
            </a:schemeClr>
          </a:solidFill>
          <a:latin typeface="+mn-lt"/>
          <a:ea typeface="+mn-ea"/>
          <a:cs typeface="+mn-cs"/>
        </a:defRPr>
      </a:lvl7pPr>
      <a:lvl8pPr marL="3429000" indent="-283464" algn="l" defTabSz="914400" rtl="0" eaLnBrk="1" latinLnBrk="0" hangingPunct="1">
        <a:lnSpc>
          <a:spcPct val="112000"/>
        </a:lnSpc>
        <a:spcBef>
          <a:spcPts val="1300"/>
        </a:spcBef>
        <a:buFont typeface="Corbel" panose="020B0503020204020204" pitchFamily="34" charset="0"/>
        <a:buChar char="–"/>
        <a:defRPr sz="1400" kern="1200">
          <a:solidFill>
            <a:schemeClr val="tx1">
              <a:lumMod val="85000"/>
              <a:lumOff val="15000"/>
            </a:schemeClr>
          </a:solidFill>
          <a:latin typeface="+mn-lt"/>
          <a:ea typeface="+mn-ea"/>
          <a:cs typeface="+mn-cs"/>
        </a:defRPr>
      </a:lvl8pPr>
      <a:lvl9pPr marL="3886200" indent="-283464" algn="l" defTabSz="914400" rtl="0" eaLnBrk="1" latinLnBrk="0" hangingPunct="1">
        <a:lnSpc>
          <a:spcPct val="112000"/>
        </a:lnSpc>
        <a:spcBef>
          <a:spcPts val="1300"/>
        </a:spcBef>
        <a:buFont typeface="Arial" panose="020B0604020202020204" pitchFamily="34" charset="0"/>
        <a:buChar char="•"/>
        <a:defRPr sz="1400" i="1" kern="1200" baseline="0">
          <a:solidFill>
            <a:schemeClr val="tx1">
              <a:lumMod val="85000"/>
              <a:lumOff val="1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2832">
          <p15:clr>
            <a:srgbClr val="F26B43"/>
          </p15:clr>
        </p15:guide>
        <p15:guide id="2" pos="480">
          <p15:clr>
            <a:srgbClr val="F26B43"/>
          </p15:clr>
        </p15:guide>
        <p15:guide id="3" orient="horz" pos="432">
          <p15:clr>
            <a:srgbClr val="F26B43"/>
          </p15:clr>
        </p15:guide>
        <p15:guide id="4" pos="7200">
          <p15:clr>
            <a:srgbClr val="F26B43"/>
          </p15:clr>
        </p15:guide>
        <p15:guide id="5" pos="3264">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image" Target="../media/image2.png"/><Relationship Id="rId5" Type="http://schemas.openxmlformats.org/officeDocument/2006/relationships/image" Target="../media/image1.jpeg"/><Relationship Id="rId4"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20.xml"/><Relationship Id="rId1" Type="http://schemas.openxmlformats.org/officeDocument/2006/relationships/slideLayout" Target="../slideLayouts/slideLayout2.xml"/><Relationship Id="rId4" Type="http://schemas.openxmlformats.org/officeDocument/2006/relationships/image" Target="../media/image15.jpeg"/></Relationships>
</file>

<file path=ppt/slides/_rels/slide21.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25.xml"/><Relationship Id="rId1" Type="http://schemas.openxmlformats.org/officeDocument/2006/relationships/slideLayout" Target="../slideLayouts/slideLayout2.xml"/><Relationship Id="rId5" Type="http://schemas.openxmlformats.org/officeDocument/2006/relationships/image" Target="../media/image21.jpeg"/><Relationship Id="rId4" Type="http://schemas.openxmlformats.org/officeDocument/2006/relationships/image" Target="../media/image20.jpeg"/></Relationships>
</file>

<file path=ppt/slides/_rels/slide26.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27.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28.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8.xml"/><Relationship Id="rId1" Type="http://schemas.openxmlformats.org/officeDocument/2006/relationships/slideLayout" Target="../slideLayouts/slideLayout2.xml"/><Relationship Id="rId4" Type="http://schemas.openxmlformats.org/officeDocument/2006/relationships/image" Target="../media/image24.png"/></Relationships>
</file>

<file path=ppt/slides/_rels/slide2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30.xml"/><Relationship Id="rId1" Type="http://schemas.openxmlformats.org/officeDocument/2006/relationships/slideLayout" Target="../slideLayouts/slideLayout2.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39.xml"/><Relationship Id="rId1" Type="http://schemas.openxmlformats.org/officeDocument/2006/relationships/slideLayout" Target="../slideLayouts/slideLayout2.xml"/><Relationship Id="rId4" Type="http://schemas.openxmlformats.org/officeDocument/2006/relationships/image" Target="../media/image31.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45.xml"/><Relationship Id="rId1" Type="http://schemas.openxmlformats.org/officeDocument/2006/relationships/slideLayout" Target="../slideLayouts/slideLayout2.xml"/><Relationship Id="rId4" Type="http://schemas.openxmlformats.org/officeDocument/2006/relationships/image" Target="../media/image36.jpeg"/></Relationships>
</file>

<file path=ppt/slides/_rels/slide46.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49.xml"/><Relationship Id="rId1" Type="http://schemas.openxmlformats.org/officeDocument/2006/relationships/slideLayout" Target="../slideLayouts/slideLayout2.xml"/><Relationship Id="rId4" Type="http://schemas.openxmlformats.org/officeDocument/2006/relationships/image" Target="../media/image40.jpg"/></Relationships>
</file>

<file path=ppt/slides/_rels/slide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5.jpeg"/></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41.jpeg"/><Relationship Id="rId7" Type="http://schemas.openxmlformats.org/officeDocument/2006/relationships/image" Target="../media/image45.jpeg"/><Relationship Id="rId2" Type="http://schemas.openxmlformats.org/officeDocument/2006/relationships/notesSlide" Target="../notesSlides/notesSlide51.xml"/><Relationship Id="rId1" Type="http://schemas.openxmlformats.org/officeDocument/2006/relationships/slideLayout" Target="../slideLayouts/slideLayout7.xml"/><Relationship Id="rId6" Type="http://schemas.openxmlformats.org/officeDocument/2006/relationships/image" Target="../media/image44.jpeg"/><Relationship Id="rId5" Type="http://schemas.openxmlformats.org/officeDocument/2006/relationships/image" Target="../media/image43.jpeg"/><Relationship Id="rId4" Type="http://schemas.openxmlformats.org/officeDocument/2006/relationships/image" Target="../media/image42.jpeg"/></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3.xml"/></Relationships>
</file>

<file path=ppt/slides/_rels/slide53.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a:t>Problems of </a:t>
            </a:r>
            <a:r>
              <a:rPr lang="en-US"/>
              <a:t>the Pancreas</a:t>
            </a:r>
            <a:endParaRPr lang="en-US" dirty="0"/>
          </a:p>
        </p:txBody>
      </p:sp>
      <p:sp>
        <p:nvSpPr>
          <p:cNvPr id="3" name="Subtitle 2"/>
          <p:cNvSpPr>
            <a:spLocks noGrp="1"/>
          </p:cNvSpPr>
          <p:nvPr>
            <p:ph type="subTitle" idx="1"/>
          </p:nvPr>
        </p:nvSpPr>
        <p:spPr/>
        <p:txBody>
          <a:bodyPr/>
          <a:lstStyle/>
          <a:p>
            <a:r>
              <a:rPr lang="en-US"/>
              <a:t>2022</a:t>
            </a:r>
            <a:endParaRPr lang="en-US" dirty="0"/>
          </a:p>
        </p:txBody>
      </p:sp>
    </p:spTree>
    <p:extLst>
      <p:ext uri="{BB962C8B-B14F-4D97-AF65-F5344CB8AC3E}">
        <p14:creationId xmlns:p14="http://schemas.microsoft.com/office/powerpoint/2010/main" val="411470830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Etiology</a:t>
            </a:r>
            <a:endParaRPr lang="en-US" dirty="0"/>
          </a:p>
        </p:txBody>
      </p:sp>
      <p:sp>
        <p:nvSpPr>
          <p:cNvPr id="3" name="Content Placeholder 2"/>
          <p:cNvSpPr>
            <a:spLocks noGrp="1"/>
          </p:cNvSpPr>
          <p:nvPr>
            <p:ph idx="1"/>
          </p:nvPr>
        </p:nvSpPr>
        <p:spPr/>
        <p:txBody>
          <a:bodyPr/>
          <a:lstStyle/>
          <a:p>
            <a:r>
              <a:rPr lang="en-US" dirty="0"/>
              <a:t>Gallbladder disease</a:t>
            </a:r>
          </a:p>
          <a:p>
            <a:r>
              <a:rPr lang="en-US" dirty="0"/>
              <a:t>Chronic alcohol use</a:t>
            </a:r>
          </a:p>
          <a:p>
            <a:r>
              <a:rPr lang="en-US" dirty="0"/>
              <a:t>Other less common causes:</a:t>
            </a:r>
          </a:p>
          <a:p>
            <a:pPr lvl="1"/>
            <a:r>
              <a:rPr lang="en-US" dirty="0"/>
              <a:t>Drug reactions</a:t>
            </a:r>
          </a:p>
          <a:p>
            <a:pPr lvl="1"/>
            <a:r>
              <a:rPr lang="en-US" dirty="0"/>
              <a:t>Pancreatic cancer</a:t>
            </a:r>
          </a:p>
          <a:p>
            <a:pPr lvl="1"/>
            <a:r>
              <a:rPr lang="en-US" dirty="0"/>
              <a:t>Hypertriglyceridemia</a:t>
            </a:r>
          </a:p>
          <a:p>
            <a:endParaRPr lang="en-US" dirty="0"/>
          </a:p>
        </p:txBody>
      </p:sp>
      <p:pic>
        <p:nvPicPr>
          <p:cNvPr id="3074" name="Picture 2" descr="Acute Pancreatitis Diagnosis and Treatment in Thailand - Almurshidi Medical  Tourism Agency - Hospitals in Thailand"/>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00595" y="3563169"/>
            <a:ext cx="8746687" cy="247709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7631682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accent5">
            <a:lumMod val="20000"/>
            <a:lumOff val="80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Case Study</a:t>
            </a:r>
            <a:endParaRPr lang="en-US" dirty="0"/>
          </a:p>
        </p:txBody>
      </p:sp>
      <p:sp>
        <p:nvSpPr>
          <p:cNvPr id="3" name="Content Placeholder 2"/>
          <p:cNvSpPr>
            <a:spLocks noGrp="1"/>
          </p:cNvSpPr>
          <p:nvPr>
            <p:ph idx="1"/>
          </p:nvPr>
        </p:nvSpPr>
        <p:spPr/>
        <p:txBody>
          <a:bodyPr/>
          <a:lstStyle/>
          <a:p>
            <a:r>
              <a:rPr lang="en-US"/>
              <a:t>A. J. asks what pancreatitis is</a:t>
            </a:r>
          </a:p>
          <a:p>
            <a:r>
              <a:rPr lang="en-US"/>
              <a:t>How would you explain the pathophysiology of this disease process to her?</a:t>
            </a:r>
            <a:endParaRPr lang="en-US" dirty="0"/>
          </a:p>
        </p:txBody>
      </p:sp>
      <p:pic>
        <p:nvPicPr>
          <p:cNvPr id="4" name="Picture 2" descr="House HD Wallpaper | Background Image | 3000x2248 | ID:5945 - Wallpaper  Abyss"/>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32302" y="2774730"/>
            <a:ext cx="3469617" cy="25999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798986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7668860" y="397239"/>
            <a:ext cx="3684644" cy="861935"/>
          </a:xfrm>
        </p:spPr>
        <p:txBody>
          <a:bodyPr>
            <a:normAutofit/>
          </a:bodyPr>
          <a:lstStyle/>
          <a:p>
            <a:pPr algn="l"/>
            <a:r>
              <a:rPr lang="en-US" sz="3500" dirty="0"/>
              <a:t>Pathophysiology</a:t>
            </a:r>
          </a:p>
        </p:txBody>
      </p:sp>
      <p:pic>
        <p:nvPicPr>
          <p:cNvPr id="5" name="Content Placeholder 5" descr="Figure 43-11, Pathogenic process of acute pancreatitis. Flow chart showing the Pathogenic process o f acute pancreatitis including etiologic factors, activation of pancreatic enzymes, injury to pancreatic cells and autodigestive effects of pancreatic enzymes."/>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77152" y="1622283"/>
            <a:ext cx="6915663" cy="3613433"/>
          </a:xfrm>
          <a:prstGeom prst="rect">
            <a:avLst/>
          </a:prstGeom>
        </p:spPr>
      </p:pic>
      <p:sp>
        <p:nvSpPr>
          <p:cNvPr id="3" name="Content Placeholder 2"/>
          <p:cNvSpPr>
            <a:spLocks noGrp="1"/>
          </p:cNvSpPr>
          <p:nvPr>
            <p:ph idx="1"/>
          </p:nvPr>
        </p:nvSpPr>
        <p:spPr>
          <a:xfrm>
            <a:off x="7465102" y="1468638"/>
            <a:ext cx="4092160" cy="4992123"/>
          </a:xfrm>
        </p:spPr>
        <p:txBody>
          <a:bodyPr>
            <a:normAutofit fontScale="92500" lnSpcReduction="20000"/>
          </a:bodyPr>
          <a:lstStyle/>
          <a:p>
            <a:pPr>
              <a:lnSpc>
                <a:spcPct val="102000"/>
              </a:lnSpc>
            </a:pPr>
            <a:r>
              <a:rPr lang="en-US" sz="2400" dirty="0"/>
              <a:t>Caused by auto-digestion of pancreas</a:t>
            </a:r>
          </a:p>
          <a:p>
            <a:pPr lvl="1">
              <a:lnSpc>
                <a:spcPct val="102000"/>
              </a:lnSpc>
            </a:pPr>
            <a:r>
              <a:rPr lang="en-US" sz="2400" dirty="0"/>
              <a:t>Injury to pancreatic cells</a:t>
            </a:r>
          </a:p>
          <a:p>
            <a:pPr lvl="1">
              <a:lnSpc>
                <a:spcPct val="102000"/>
              </a:lnSpc>
            </a:pPr>
            <a:r>
              <a:rPr lang="en-US" sz="2400" dirty="0"/>
              <a:t>Activation of pancreatic enzymes</a:t>
            </a:r>
          </a:p>
          <a:p>
            <a:pPr>
              <a:lnSpc>
                <a:spcPct val="102000"/>
              </a:lnSpc>
            </a:pPr>
            <a:r>
              <a:rPr lang="en-US" sz="2400" dirty="0"/>
              <a:t>Activation of trypsinogen to trypsin within pancreas leads to bleeding</a:t>
            </a:r>
          </a:p>
          <a:p>
            <a:pPr>
              <a:lnSpc>
                <a:spcPct val="102000"/>
              </a:lnSpc>
            </a:pPr>
            <a:r>
              <a:rPr lang="en-US" sz="2400" dirty="0"/>
              <a:t>Alcohol use is another common cause</a:t>
            </a:r>
          </a:p>
          <a:p>
            <a:pPr lvl="1">
              <a:lnSpc>
                <a:spcPct val="102000"/>
              </a:lnSpc>
            </a:pPr>
            <a:r>
              <a:rPr lang="en-US" sz="2400" dirty="0"/>
              <a:t>Exact mechanism unknown</a:t>
            </a:r>
          </a:p>
          <a:p>
            <a:pPr lvl="1">
              <a:lnSpc>
                <a:spcPct val="102000"/>
              </a:lnSpc>
            </a:pPr>
            <a:r>
              <a:rPr lang="en-US" sz="2400" dirty="0"/>
              <a:t>Alcohol may increase production of pancreatic enzymes</a:t>
            </a:r>
          </a:p>
        </p:txBody>
      </p:sp>
    </p:spTree>
    <p:extLst>
      <p:ext uri="{BB962C8B-B14F-4D97-AF65-F5344CB8AC3E}">
        <p14:creationId xmlns:p14="http://schemas.microsoft.com/office/powerpoint/2010/main" val="298065280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7872618" y="663373"/>
            <a:ext cx="3684644" cy="1608487"/>
          </a:xfrm>
        </p:spPr>
        <p:txBody>
          <a:bodyPr>
            <a:normAutofit/>
          </a:bodyPr>
          <a:lstStyle/>
          <a:p>
            <a:pPr algn="l"/>
            <a:r>
              <a:rPr lang="en-US" sz="3500"/>
              <a:t>Pathophysiology</a:t>
            </a:r>
          </a:p>
        </p:txBody>
      </p:sp>
      <p:pic>
        <p:nvPicPr>
          <p:cNvPr id="8194" name="Picture 2" descr="Management and Treatment of Acute Pancreatitis"/>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636915" y="1330325"/>
            <a:ext cx="6915663" cy="3890060"/>
          </a:xfrm>
          <a:prstGeom prst="rect">
            <a:avLst/>
          </a:prstGeom>
          <a:noFill/>
          <a:extLst>
            <a:ext uri="{909E8E84-426E-40DD-AFC4-6F175D3DCCD1}">
              <a14:hiddenFill xmlns:a14="http://schemas.microsoft.com/office/drawing/2010/main">
                <a:solidFill>
                  <a:srgbClr val="FFFFFF"/>
                </a:solidFill>
              </a14:hiddenFill>
            </a:ext>
          </a:extLst>
        </p:spPr>
      </p:pic>
      <p:sp>
        <p:nvSpPr>
          <p:cNvPr id="3" name="Content Placeholder 2"/>
          <p:cNvSpPr>
            <a:spLocks noGrp="1"/>
          </p:cNvSpPr>
          <p:nvPr>
            <p:ph idx="1"/>
          </p:nvPr>
        </p:nvSpPr>
        <p:spPr>
          <a:xfrm>
            <a:off x="7872618" y="1603948"/>
            <a:ext cx="3684644" cy="4610589"/>
          </a:xfrm>
        </p:spPr>
        <p:txBody>
          <a:bodyPr>
            <a:normAutofit fontScale="92500" lnSpcReduction="10000"/>
          </a:bodyPr>
          <a:lstStyle/>
          <a:p>
            <a:r>
              <a:rPr lang="en-US" sz="2800" dirty="0"/>
              <a:t>Mild pancreatitis:	</a:t>
            </a:r>
          </a:p>
          <a:p>
            <a:pPr lvl="1"/>
            <a:r>
              <a:rPr lang="en-US" sz="2400" dirty="0"/>
              <a:t>Edematous or interstitial</a:t>
            </a:r>
          </a:p>
          <a:p>
            <a:r>
              <a:rPr lang="en-US" sz="2800" dirty="0"/>
              <a:t>Severe pancreatitis:</a:t>
            </a:r>
          </a:p>
          <a:p>
            <a:pPr lvl="1"/>
            <a:r>
              <a:rPr lang="en-US" sz="2400" dirty="0"/>
              <a:t>Necrotizing</a:t>
            </a:r>
          </a:p>
          <a:p>
            <a:pPr lvl="1"/>
            <a:r>
              <a:rPr lang="en-US" sz="2400" dirty="0"/>
              <a:t>Endocrine and exocrine dysfunction</a:t>
            </a:r>
          </a:p>
          <a:p>
            <a:pPr lvl="1"/>
            <a:r>
              <a:rPr lang="en-US" sz="2400" dirty="0"/>
              <a:t>Necrosis, organ failure, sepsis</a:t>
            </a:r>
          </a:p>
          <a:p>
            <a:pPr lvl="1"/>
            <a:r>
              <a:rPr lang="en-US" sz="2400" dirty="0"/>
              <a:t>Overall fatality rate 5%</a:t>
            </a:r>
          </a:p>
        </p:txBody>
      </p:sp>
    </p:spTree>
    <p:extLst>
      <p:ext uri="{BB962C8B-B14F-4D97-AF65-F5344CB8AC3E}">
        <p14:creationId xmlns:p14="http://schemas.microsoft.com/office/powerpoint/2010/main" val="4514137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7872618" y="663373"/>
            <a:ext cx="3684644" cy="1608487"/>
          </a:xfrm>
        </p:spPr>
        <p:txBody>
          <a:bodyPr>
            <a:normAutofit/>
          </a:bodyPr>
          <a:lstStyle/>
          <a:p>
            <a:pPr algn="l"/>
            <a:r>
              <a:rPr lang="en-US"/>
              <a:t>Signs and Symptoms</a:t>
            </a:r>
          </a:p>
        </p:txBody>
      </p:sp>
      <p:pic>
        <p:nvPicPr>
          <p:cNvPr id="9218" name="Picture 2" descr="Acute Pancreatitis | Armando Hasudungan"/>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790107" y="639905"/>
            <a:ext cx="6609278" cy="5270900"/>
          </a:xfrm>
          <a:prstGeom prst="rect">
            <a:avLst/>
          </a:prstGeom>
          <a:noFill/>
          <a:extLst>
            <a:ext uri="{909E8E84-426E-40DD-AFC4-6F175D3DCCD1}">
              <a14:hiddenFill xmlns:a14="http://schemas.microsoft.com/office/drawing/2010/main">
                <a:solidFill>
                  <a:srgbClr val="FFFFFF"/>
                </a:solidFill>
              </a14:hiddenFill>
            </a:ext>
          </a:extLst>
        </p:spPr>
      </p:pic>
      <p:sp>
        <p:nvSpPr>
          <p:cNvPr id="3" name="Content Placeholder 2"/>
          <p:cNvSpPr>
            <a:spLocks noGrp="1"/>
          </p:cNvSpPr>
          <p:nvPr>
            <p:ph idx="1"/>
          </p:nvPr>
        </p:nvSpPr>
        <p:spPr>
          <a:xfrm>
            <a:off x="7872618" y="2422689"/>
            <a:ext cx="3684644" cy="3791848"/>
          </a:xfrm>
        </p:spPr>
        <p:txBody>
          <a:bodyPr>
            <a:normAutofit/>
          </a:bodyPr>
          <a:lstStyle/>
          <a:p>
            <a:r>
              <a:rPr lang="en-US"/>
              <a:t>Abdominal pain</a:t>
            </a:r>
          </a:p>
          <a:p>
            <a:pPr lvl="1"/>
            <a:r>
              <a:rPr lang="en-US"/>
              <a:t>LUQ or mid-epigastric</a:t>
            </a:r>
          </a:p>
          <a:p>
            <a:pPr lvl="1"/>
            <a:r>
              <a:rPr lang="en-US"/>
              <a:t>Radiates to back</a:t>
            </a:r>
          </a:p>
          <a:p>
            <a:pPr lvl="1"/>
            <a:r>
              <a:rPr lang="en-US"/>
              <a:t>Sudden onset</a:t>
            </a:r>
          </a:p>
          <a:p>
            <a:pPr lvl="1"/>
            <a:r>
              <a:rPr lang="en-US"/>
              <a:t>Deep, piercing, continuous or steady</a:t>
            </a:r>
          </a:p>
          <a:p>
            <a:pPr lvl="1"/>
            <a:r>
              <a:rPr lang="en-US"/>
              <a:t>Eating worsens pain</a:t>
            </a:r>
          </a:p>
          <a:p>
            <a:pPr lvl="1"/>
            <a:r>
              <a:rPr lang="en-US"/>
              <a:t>Starts when recumbent</a:t>
            </a:r>
          </a:p>
          <a:p>
            <a:pPr lvl="1"/>
            <a:r>
              <a:rPr lang="en-US"/>
              <a:t>Not relieved with vomiting</a:t>
            </a:r>
          </a:p>
          <a:p>
            <a:pPr lvl="1"/>
            <a:endParaRPr lang="en-US" dirty="0"/>
          </a:p>
        </p:txBody>
      </p:sp>
    </p:spTree>
    <p:extLst>
      <p:ext uri="{BB962C8B-B14F-4D97-AF65-F5344CB8AC3E}">
        <p14:creationId xmlns:p14="http://schemas.microsoft.com/office/powerpoint/2010/main" val="63511303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accent5">
            <a:lumMod val="20000"/>
            <a:lumOff val="80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Case Study</a:t>
            </a:r>
            <a:endParaRPr lang="en-US" dirty="0"/>
          </a:p>
        </p:txBody>
      </p:sp>
      <p:sp>
        <p:nvSpPr>
          <p:cNvPr id="3" name="Content Placeholder 2"/>
          <p:cNvSpPr>
            <a:spLocks noGrp="1"/>
          </p:cNvSpPr>
          <p:nvPr>
            <p:ph idx="1"/>
          </p:nvPr>
        </p:nvSpPr>
        <p:spPr/>
        <p:txBody>
          <a:bodyPr/>
          <a:lstStyle/>
          <a:p>
            <a:r>
              <a:rPr lang="en-US"/>
              <a:t>As you admit A.J. to the med-surg unit, what other manifestations of pancreatitis would you assess for?</a:t>
            </a:r>
            <a:endParaRPr lang="en-US" dirty="0"/>
          </a:p>
        </p:txBody>
      </p:sp>
      <p:pic>
        <p:nvPicPr>
          <p:cNvPr id="4" name="Picture 2" descr="House HD Wallpaper | Background Image | 3000x2248 | ID:5945 - Wallpaper  Abyss"/>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32302" y="2774730"/>
            <a:ext cx="3469617" cy="25999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3803059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Signs and Symptoms</a:t>
            </a:r>
            <a:endParaRPr lang="en-US" dirty="0"/>
          </a:p>
        </p:txBody>
      </p:sp>
      <p:sp>
        <p:nvSpPr>
          <p:cNvPr id="3" name="Content Placeholder 2"/>
          <p:cNvSpPr>
            <a:spLocks noGrp="1"/>
          </p:cNvSpPr>
          <p:nvPr>
            <p:ph idx="1"/>
          </p:nvPr>
        </p:nvSpPr>
        <p:spPr>
          <a:xfrm>
            <a:off x="6810703" y="530777"/>
            <a:ext cx="5213131" cy="5655156"/>
          </a:xfrm>
        </p:spPr>
        <p:txBody>
          <a:bodyPr>
            <a:normAutofit fontScale="92500" lnSpcReduction="20000"/>
          </a:bodyPr>
          <a:lstStyle/>
          <a:p>
            <a:r>
              <a:rPr lang="en-US" dirty="0"/>
              <a:t>Flushing</a:t>
            </a:r>
          </a:p>
          <a:p>
            <a:r>
              <a:rPr lang="en-US" dirty="0"/>
              <a:t>Cyanosis</a:t>
            </a:r>
          </a:p>
          <a:p>
            <a:r>
              <a:rPr lang="en-US" dirty="0"/>
              <a:t>Dyspnea</a:t>
            </a:r>
          </a:p>
          <a:p>
            <a:r>
              <a:rPr lang="en-US" dirty="0"/>
              <a:t>Nausea/Vomiting</a:t>
            </a:r>
          </a:p>
          <a:p>
            <a:r>
              <a:rPr lang="en-US" dirty="0"/>
              <a:t>Low-grade fever</a:t>
            </a:r>
          </a:p>
          <a:p>
            <a:r>
              <a:rPr lang="en-US" dirty="0"/>
              <a:t>Leukocytosis</a:t>
            </a:r>
          </a:p>
          <a:p>
            <a:r>
              <a:rPr lang="en-US" dirty="0"/>
              <a:t>Hypotension</a:t>
            </a:r>
          </a:p>
          <a:p>
            <a:r>
              <a:rPr lang="en-US" dirty="0"/>
              <a:t>Tachycardia </a:t>
            </a:r>
          </a:p>
          <a:p>
            <a:r>
              <a:rPr lang="en-US" dirty="0"/>
              <a:t>Jaundice</a:t>
            </a:r>
          </a:p>
          <a:p>
            <a:r>
              <a:rPr lang="en-US" dirty="0"/>
              <a:t>Abdominal tenderness with muscle guarding</a:t>
            </a:r>
          </a:p>
          <a:p>
            <a:r>
              <a:rPr lang="en-US" dirty="0"/>
              <a:t>Decreased or absent bowel sounds</a:t>
            </a:r>
          </a:p>
          <a:p>
            <a:r>
              <a:rPr lang="en-US" dirty="0"/>
              <a:t>Abdominal skin discoloration</a:t>
            </a:r>
          </a:p>
          <a:p>
            <a:pPr lvl="1"/>
            <a:r>
              <a:rPr lang="en-US" dirty="0"/>
              <a:t>Grey Turner’s spots or sign</a:t>
            </a:r>
          </a:p>
          <a:p>
            <a:pPr lvl="1"/>
            <a:r>
              <a:rPr lang="en-US" dirty="0"/>
              <a:t>Cullen’s sign</a:t>
            </a:r>
          </a:p>
          <a:p>
            <a:r>
              <a:rPr lang="en-US" dirty="0"/>
              <a:t>Shock </a:t>
            </a:r>
          </a:p>
        </p:txBody>
      </p:sp>
      <p:pic>
        <p:nvPicPr>
          <p:cNvPr id="10244" name="Picture 4" descr="Acute pancreatitis surgery seminar"/>
          <p:cNvPicPr>
            <a:picLocks noChangeAspect="1" noChangeArrowheads="1"/>
          </p:cNvPicPr>
          <p:nvPr/>
        </p:nvPicPr>
        <p:blipFill rotWithShape="1">
          <a:blip r:embed="rId3">
            <a:extLst>
              <a:ext uri="{28A0092B-C50C-407E-A947-70E740481C1C}">
                <a14:useLocalDpi xmlns:a14="http://schemas.microsoft.com/office/drawing/2010/main" val="0"/>
              </a:ext>
            </a:extLst>
          </a:blip>
          <a:srcRect l="4877" t="10327" r="10549" b="21394"/>
          <a:stretch/>
        </p:blipFill>
        <p:spPr bwMode="auto">
          <a:xfrm>
            <a:off x="441436" y="2133599"/>
            <a:ext cx="5885792" cy="388775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3578455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accent5">
            <a:lumMod val="20000"/>
            <a:lumOff val="80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Case Study</a:t>
            </a:r>
            <a:endParaRPr lang="en-US" dirty="0"/>
          </a:p>
        </p:txBody>
      </p:sp>
      <p:sp>
        <p:nvSpPr>
          <p:cNvPr id="3" name="Content Placeholder 2"/>
          <p:cNvSpPr>
            <a:spLocks noGrp="1"/>
          </p:cNvSpPr>
          <p:nvPr>
            <p:ph idx="1"/>
          </p:nvPr>
        </p:nvSpPr>
        <p:spPr/>
        <p:txBody>
          <a:bodyPr/>
          <a:lstStyle/>
          <a:p>
            <a:r>
              <a:rPr lang="en-US"/>
              <a:t>What are potential complications of acute pancreatitis for which you will monitor A.J.?</a:t>
            </a:r>
            <a:endParaRPr lang="en-US" dirty="0"/>
          </a:p>
        </p:txBody>
      </p:sp>
      <p:pic>
        <p:nvPicPr>
          <p:cNvPr id="4" name="Picture 2" descr="House HD Wallpaper | Background Image | 3000x2248 | ID:5945 - Wallpaper  Abyss"/>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32302" y="2774730"/>
            <a:ext cx="3469617" cy="25999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1768331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0" y="559678"/>
            <a:ext cx="4622800" cy="4952492"/>
          </a:xfrm>
        </p:spPr>
        <p:txBody>
          <a:bodyPr/>
          <a:lstStyle/>
          <a:p>
            <a:r>
              <a:rPr lang="en-US" dirty="0"/>
              <a:t>Complications</a:t>
            </a:r>
          </a:p>
        </p:txBody>
      </p:sp>
      <p:sp>
        <p:nvSpPr>
          <p:cNvPr id="3" name="Content Placeholder 2"/>
          <p:cNvSpPr>
            <a:spLocks noGrp="1"/>
          </p:cNvSpPr>
          <p:nvPr>
            <p:ph idx="1"/>
          </p:nvPr>
        </p:nvSpPr>
        <p:spPr>
          <a:xfrm>
            <a:off x="5943600" y="569066"/>
            <a:ext cx="5486398" cy="5655156"/>
          </a:xfrm>
        </p:spPr>
        <p:txBody>
          <a:bodyPr/>
          <a:lstStyle/>
          <a:p>
            <a:r>
              <a:rPr lang="en-US" dirty="0" err="1"/>
              <a:t>Pseudocyst</a:t>
            </a:r>
            <a:endParaRPr lang="en-US" dirty="0"/>
          </a:p>
          <a:p>
            <a:pPr lvl="1"/>
            <a:r>
              <a:rPr lang="en-US" dirty="0"/>
              <a:t>Bubble of fluid, pancreatic enzymes, debris, and exudate accumulation</a:t>
            </a:r>
          </a:p>
          <a:p>
            <a:pPr lvl="1"/>
            <a:r>
              <a:rPr lang="en-US" dirty="0"/>
              <a:t>Abdominal pain, palpable mass, nausea and vomiting, anorexia</a:t>
            </a:r>
          </a:p>
          <a:p>
            <a:pPr lvl="1"/>
            <a:r>
              <a:rPr lang="en-US" dirty="0"/>
              <a:t>Detected with imaging</a:t>
            </a:r>
          </a:p>
          <a:p>
            <a:pPr lvl="1"/>
            <a:r>
              <a:rPr lang="en-US" dirty="0"/>
              <a:t>Resolves spontaneously or may perforate and cause peritonitis</a:t>
            </a:r>
          </a:p>
          <a:p>
            <a:pPr lvl="1"/>
            <a:r>
              <a:rPr lang="en-US" dirty="0"/>
              <a:t>Surgical, percutaneous, or endoscopic drainage</a:t>
            </a:r>
          </a:p>
          <a:p>
            <a:pPr lvl="1"/>
            <a:r>
              <a:rPr lang="en-US" dirty="0"/>
              <a:t>Can become infected and lead to pancreatic abscess</a:t>
            </a:r>
          </a:p>
        </p:txBody>
      </p:sp>
      <p:pic>
        <p:nvPicPr>
          <p:cNvPr id="7176" name="Picture 8" descr="Figure 3 from Pancreatic Masses Following Pancreatitis : Pancreatic  Pseudocysts , Necrosis , and Abscesses | Semantic Scholar"/>
          <p:cNvPicPr>
            <a:picLocks noChangeAspect="1" noChangeArrowheads="1"/>
          </p:cNvPicPr>
          <p:nvPr/>
        </p:nvPicPr>
        <p:blipFill rotWithShape="1">
          <a:blip r:embed="rId3">
            <a:extLst>
              <a:ext uri="{28A0092B-C50C-407E-A947-70E740481C1C}">
                <a14:useLocalDpi xmlns:a14="http://schemas.microsoft.com/office/drawing/2010/main" val="0"/>
              </a:ext>
            </a:extLst>
          </a:blip>
          <a:srcRect b="6023"/>
          <a:stretch/>
        </p:blipFill>
        <p:spPr bwMode="auto">
          <a:xfrm>
            <a:off x="107359" y="2093000"/>
            <a:ext cx="5836241" cy="377177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8821792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0" y="559678"/>
            <a:ext cx="4521200" cy="4952492"/>
          </a:xfrm>
        </p:spPr>
        <p:txBody>
          <a:bodyPr/>
          <a:lstStyle/>
          <a:p>
            <a:r>
              <a:rPr lang="en-US" dirty="0"/>
              <a:t>Complications</a:t>
            </a:r>
          </a:p>
        </p:txBody>
      </p:sp>
      <p:sp>
        <p:nvSpPr>
          <p:cNvPr id="3" name="Content Placeholder 2"/>
          <p:cNvSpPr>
            <a:spLocks noGrp="1"/>
          </p:cNvSpPr>
          <p:nvPr>
            <p:ph idx="1"/>
          </p:nvPr>
        </p:nvSpPr>
        <p:spPr>
          <a:xfrm>
            <a:off x="6070600" y="569066"/>
            <a:ext cx="5359398" cy="5655156"/>
          </a:xfrm>
        </p:spPr>
        <p:txBody>
          <a:bodyPr/>
          <a:lstStyle/>
          <a:p>
            <a:r>
              <a:rPr lang="en-US" dirty="0"/>
              <a:t>Pancreatic abscess</a:t>
            </a:r>
          </a:p>
          <a:p>
            <a:pPr lvl="1"/>
            <a:r>
              <a:rPr lang="en-US" dirty="0"/>
              <a:t>Infected </a:t>
            </a:r>
            <a:r>
              <a:rPr lang="en-US" dirty="0" err="1"/>
              <a:t>psuedocyst</a:t>
            </a:r>
            <a:endParaRPr lang="en-US" dirty="0"/>
          </a:p>
          <a:p>
            <a:pPr lvl="1"/>
            <a:r>
              <a:rPr lang="en-US" dirty="0"/>
              <a:t>Results from extensive necrosis</a:t>
            </a:r>
          </a:p>
          <a:p>
            <a:pPr lvl="1"/>
            <a:r>
              <a:rPr lang="en-US" dirty="0"/>
              <a:t>May rupture or perforate</a:t>
            </a:r>
          </a:p>
          <a:p>
            <a:pPr lvl="1"/>
            <a:r>
              <a:rPr lang="en-US" dirty="0"/>
              <a:t>Upper abdominal pain, mass, high fever, leukocytosis</a:t>
            </a:r>
          </a:p>
          <a:p>
            <a:pPr lvl="1"/>
            <a:r>
              <a:rPr lang="en-US" dirty="0"/>
              <a:t>Need prompt surgical drainage</a:t>
            </a:r>
          </a:p>
        </p:txBody>
      </p:sp>
      <p:pic>
        <p:nvPicPr>
          <p:cNvPr id="4" name="Picture 4" descr="Pancreatic Pseudocyst. A pseudocyst is a collection of… | by Pasindu  Suriapperuma | Medium"/>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72241" y="2079734"/>
            <a:ext cx="5648809" cy="343243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9804457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762000" y="559678"/>
            <a:ext cx="3833906" cy="1759316"/>
          </a:xfrm>
        </p:spPr>
        <p:txBody>
          <a:bodyPr>
            <a:normAutofit/>
          </a:bodyPr>
          <a:lstStyle/>
          <a:p>
            <a:r>
              <a:rPr lang="en-US" sz="4000"/>
              <a:t>Exocrine</a:t>
            </a:r>
            <a:br>
              <a:rPr lang="en-US" sz="4000"/>
            </a:br>
            <a:r>
              <a:rPr lang="en-US" sz="4000"/>
              <a:t>Functions of the Pancreas</a:t>
            </a:r>
          </a:p>
        </p:txBody>
      </p:sp>
      <p:sp>
        <p:nvSpPr>
          <p:cNvPr id="3" name="Content Placeholder 2"/>
          <p:cNvSpPr>
            <a:spLocks noGrp="1"/>
          </p:cNvSpPr>
          <p:nvPr>
            <p:ph idx="1"/>
          </p:nvPr>
        </p:nvSpPr>
        <p:spPr>
          <a:xfrm>
            <a:off x="329784" y="2492133"/>
            <a:ext cx="4266122" cy="3707905"/>
          </a:xfrm>
        </p:spPr>
        <p:txBody>
          <a:bodyPr>
            <a:normAutofit/>
          </a:bodyPr>
          <a:lstStyle/>
          <a:p>
            <a:r>
              <a:rPr lang="en-US" sz="2400" dirty="0"/>
              <a:t>Secretes digestive enzymes</a:t>
            </a:r>
          </a:p>
          <a:p>
            <a:r>
              <a:rPr lang="en-US" sz="2400" dirty="0"/>
              <a:t>Enzymes secreted into a network of ducts</a:t>
            </a:r>
          </a:p>
          <a:p>
            <a:r>
              <a:rPr lang="en-US" sz="2400" dirty="0"/>
              <a:t>These ducts join the main pancreatic duct</a:t>
            </a:r>
          </a:p>
          <a:p>
            <a:r>
              <a:rPr lang="en-US" sz="2400" dirty="0"/>
              <a:t>Main pancreatic duct runs the length of the pancreas</a:t>
            </a:r>
          </a:p>
        </p:txBody>
      </p:sp>
      <p:pic>
        <p:nvPicPr>
          <p:cNvPr id="13314" name="Picture 2" descr="Management and Treatment of Chronic Pancreatitis"/>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5181601" y="555478"/>
            <a:ext cx="4874394" cy="2741847"/>
          </a:xfrm>
          <a:prstGeom prst="rect">
            <a:avLst/>
          </a:prstGeom>
          <a:noFill/>
          <a:extLst>
            <a:ext uri="{909E8E84-426E-40DD-AFC4-6F175D3DCCD1}">
              <a14:hiddenFill xmlns:a14="http://schemas.microsoft.com/office/drawing/2010/main">
                <a:solidFill>
                  <a:srgbClr val="FFFFFF"/>
                </a:solidFill>
              </a14:hiddenFill>
            </a:ext>
          </a:extLst>
        </p:spPr>
      </p:pic>
      <p:pic>
        <p:nvPicPr>
          <p:cNvPr id="4" name="Exocrine Pancreas">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6"/>
          <a:stretch>
            <a:fillRect/>
          </a:stretch>
        </p:blipFill>
        <p:spPr>
          <a:xfrm>
            <a:off x="5181601" y="3458192"/>
            <a:ext cx="5197813" cy="2741847"/>
          </a:xfrm>
          <a:prstGeom prst="rect">
            <a:avLst/>
          </a:prstGeom>
        </p:spPr>
      </p:pic>
    </p:spTree>
    <p:extLst>
      <p:ext uri="{BB962C8B-B14F-4D97-AF65-F5344CB8AC3E}">
        <p14:creationId xmlns:p14="http://schemas.microsoft.com/office/powerpoint/2010/main" val="2087846190"/>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4"/>
                                        </p:tgtEl>
                                      </p:cBhvr>
                                    </p:cmd>
                                  </p:childTnLst>
                                </p:cTn>
                              </p:par>
                            </p:childTnLst>
                          </p:cTn>
                        </p:par>
                      </p:childTnLst>
                    </p:cTn>
                  </p:par>
                </p:childTnLst>
              </p:cTn>
              <p:nextCondLst>
                <p:cond evt="onClick" delay="0">
                  <p:tgtEl>
                    <p:spTgt spid="4"/>
                  </p:tgtEl>
                </p:cond>
              </p:nextCondLst>
            </p:seq>
            <p:video>
              <p:cMediaNode vol="80000">
                <p:cTn id="7" fill="hold" display="0">
                  <p:stCondLst>
                    <p:cond delay="indefinite"/>
                  </p:stCondLst>
                </p:cTn>
                <p:tgtEl>
                  <p:spTgt spid="4"/>
                </p:tgtEl>
              </p:cMediaNode>
            </p:video>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0" y="559678"/>
            <a:ext cx="4495800" cy="4952492"/>
          </a:xfrm>
        </p:spPr>
        <p:txBody>
          <a:bodyPr/>
          <a:lstStyle/>
          <a:p>
            <a:r>
              <a:rPr lang="en-US" dirty="0"/>
              <a:t>Complications</a:t>
            </a:r>
          </a:p>
        </p:txBody>
      </p:sp>
      <p:sp>
        <p:nvSpPr>
          <p:cNvPr id="3" name="Content Placeholder 2"/>
          <p:cNvSpPr>
            <a:spLocks noGrp="1"/>
          </p:cNvSpPr>
          <p:nvPr>
            <p:ph idx="1"/>
          </p:nvPr>
        </p:nvSpPr>
        <p:spPr>
          <a:xfrm>
            <a:off x="6019800" y="569066"/>
            <a:ext cx="5410198" cy="5655156"/>
          </a:xfrm>
        </p:spPr>
        <p:txBody>
          <a:bodyPr>
            <a:normAutofit/>
          </a:bodyPr>
          <a:lstStyle/>
          <a:p>
            <a:r>
              <a:rPr lang="en-US" dirty="0"/>
              <a:t>Systemic Complications</a:t>
            </a:r>
          </a:p>
          <a:p>
            <a:pPr lvl="1"/>
            <a:r>
              <a:rPr lang="en-US" dirty="0"/>
              <a:t>Pleural effusion</a:t>
            </a:r>
          </a:p>
          <a:p>
            <a:pPr lvl="1"/>
            <a:r>
              <a:rPr lang="en-US" dirty="0"/>
              <a:t>Atelectasis</a:t>
            </a:r>
          </a:p>
          <a:p>
            <a:pPr lvl="1"/>
            <a:r>
              <a:rPr lang="en-US" dirty="0"/>
              <a:t>Pneumonia</a:t>
            </a:r>
          </a:p>
          <a:p>
            <a:pPr lvl="1"/>
            <a:r>
              <a:rPr lang="en-US" dirty="0"/>
              <a:t>ARDS</a:t>
            </a:r>
          </a:p>
          <a:p>
            <a:pPr lvl="1"/>
            <a:r>
              <a:rPr lang="en-US" dirty="0"/>
              <a:t>Hypotension</a:t>
            </a:r>
          </a:p>
          <a:p>
            <a:pPr lvl="1"/>
            <a:r>
              <a:rPr lang="en-US" dirty="0"/>
              <a:t>Shock</a:t>
            </a:r>
          </a:p>
          <a:p>
            <a:pPr lvl="1"/>
            <a:r>
              <a:rPr lang="en-US" dirty="0"/>
              <a:t>Thrombi, PE, DIC</a:t>
            </a:r>
          </a:p>
          <a:p>
            <a:pPr lvl="1"/>
            <a:r>
              <a:rPr lang="en-US" dirty="0" err="1"/>
              <a:t>Hypocalcemia</a:t>
            </a:r>
            <a:r>
              <a:rPr lang="en-US" dirty="0"/>
              <a:t> (</a:t>
            </a:r>
            <a:r>
              <a:rPr lang="en-US" dirty="0" err="1"/>
              <a:t>Tetany</a:t>
            </a:r>
            <a:r>
              <a:rPr lang="en-US" dirty="0"/>
              <a:t>)</a:t>
            </a:r>
          </a:p>
        </p:txBody>
      </p:sp>
      <p:pic>
        <p:nvPicPr>
          <p:cNvPr id="1026" name="Picture 2" descr="Pulmonary Medicine | Providing Care For Lung Disease"/>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30080" y="1606401"/>
            <a:ext cx="3827972" cy="2153234"/>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An Overview of the Cardiovascular System Components"/>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296304" y="4435927"/>
            <a:ext cx="3827972" cy="215248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9595148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accent5">
            <a:lumMod val="20000"/>
            <a:lumOff val="80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Case Study</a:t>
            </a:r>
            <a:endParaRPr lang="en-US" dirty="0"/>
          </a:p>
        </p:txBody>
      </p:sp>
      <p:sp>
        <p:nvSpPr>
          <p:cNvPr id="3" name="Content Placeholder 2"/>
          <p:cNvSpPr>
            <a:spLocks noGrp="1"/>
          </p:cNvSpPr>
          <p:nvPr>
            <p:ph idx="1"/>
          </p:nvPr>
        </p:nvSpPr>
        <p:spPr/>
        <p:txBody>
          <a:bodyPr/>
          <a:lstStyle/>
          <a:p>
            <a:r>
              <a:rPr lang="en-US"/>
              <a:t>What diagnostic studies would you expect the healthcare provider to order for A.J.?</a:t>
            </a:r>
            <a:endParaRPr lang="en-US" dirty="0"/>
          </a:p>
        </p:txBody>
      </p:sp>
      <p:pic>
        <p:nvPicPr>
          <p:cNvPr id="4" name="Picture 2" descr="House HD Wallpaper | Background Image | 3000x2248 | ID:5945 - Wallpaper  Abyss"/>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32302" y="2774730"/>
            <a:ext cx="3469617" cy="25999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0659122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7872618" y="663373"/>
            <a:ext cx="3684644" cy="1608487"/>
          </a:xfrm>
        </p:spPr>
        <p:txBody>
          <a:bodyPr>
            <a:normAutofit/>
          </a:bodyPr>
          <a:lstStyle/>
          <a:p>
            <a:pPr algn="l"/>
            <a:r>
              <a:rPr lang="en-US"/>
              <a:t>Diagnostic Studies</a:t>
            </a:r>
          </a:p>
        </p:txBody>
      </p:sp>
      <p:pic>
        <p:nvPicPr>
          <p:cNvPr id="2050" name="Picture 2" descr="Acute Pancreatitis: Diagnosis and Treatment Options - HealthXchange"/>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636915" y="1122855"/>
            <a:ext cx="6915663" cy="4305000"/>
          </a:xfrm>
          <a:prstGeom prst="rect">
            <a:avLst/>
          </a:prstGeom>
          <a:noFill/>
          <a:extLst>
            <a:ext uri="{909E8E84-426E-40DD-AFC4-6F175D3DCCD1}">
              <a14:hiddenFill xmlns:a14="http://schemas.microsoft.com/office/drawing/2010/main">
                <a:solidFill>
                  <a:srgbClr val="FFFFFF"/>
                </a:solidFill>
              </a14:hiddenFill>
            </a:ext>
          </a:extLst>
        </p:spPr>
      </p:pic>
      <p:sp>
        <p:nvSpPr>
          <p:cNvPr id="3" name="Content Placeholder 2"/>
          <p:cNvSpPr>
            <a:spLocks noGrp="1"/>
          </p:cNvSpPr>
          <p:nvPr>
            <p:ph idx="1"/>
          </p:nvPr>
        </p:nvSpPr>
        <p:spPr>
          <a:xfrm>
            <a:off x="7872618" y="2422689"/>
            <a:ext cx="3684644" cy="3791848"/>
          </a:xfrm>
        </p:spPr>
        <p:txBody>
          <a:bodyPr>
            <a:normAutofit/>
          </a:bodyPr>
          <a:lstStyle/>
          <a:p>
            <a:r>
              <a:rPr lang="en-US" dirty="0"/>
              <a:t>Laboratory Tests:</a:t>
            </a:r>
          </a:p>
          <a:p>
            <a:pPr lvl="1"/>
            <a:r>
              <a:rPr lang="en-US" dirty="0"/>
              <a:t>Serum amylase high</a:t>
            </a:r>
          </a:p>
          <a:p>
            <a:pPr lvl="1"/>
            <a:r>
              <a:rPr lang="en-US" dirty="0"/>
              <a:t>Serum lipase high</a:t>
            </a:r>
          </a:p>
          <a:p>
            <a:pPr lvl="1"/>
            <a:r>
              <a:rPr lang="en-US" dirty="0"/>
              <a:t>Leukocytosis</a:t>
            </a:r>
          </a:p>
          <a:p>
            <a:pPr lvl="1"/>
            <a:r>
              <a:rPr lang="en-US" dirty="0"/>
              <a:t>Liver enzymes high</a:t>
            </a:r>
          </a:p>
          <a:p>
            <a:pPr lvl="1"/>
            <a:r>
              <a:rPr lang="en-US" dirty="0"/>
              <a:t>Triglycerides high</a:t>
            </a:r>
          </a:p>
          <a:p>
            <a:pPr lvl="1"/>
            <a:r>
              <a:rPr lang="en-US" dirty="0"/>
              <a:t>Glucose level high</a:t>
            </a:r>
          </a:p>
          <a:p>
            <a:pPr lvl="1"/>
            <a:r>
              <a:rPr lang="en-US" dirty="0"/>
              <a:t>Bilirubin level high</a:t>
            </a:r>
          </a:p>
          <a:p>
            <a:pPr lvl="1"/>
            <a:r>
              <a:rPr lang="en-US" dirty="0"/>
              <a:t>Serum calcium level low</a:t>
            </a:r>
          </a:p>
        </p:txBody>
      </p:sp>
    </p:spTree>
    <p:extLst>
      <p:ext uri="{BB962C8B-B14F-4D97-AF65-F5344CB8AC3E}">
        <p14:creationId xmlns:p14="http://schemas.microsoft.com/office/powerpoint/2010/main" val="303900797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7872618" y="663373"/>
            <a:ext cx="3684644" cy="1608487"/>
          </a:xfrm>
        </p:spPr>
        <p:txBody>
          <a:bodyPr>
            <a:normAutofit/>
          </a:bodyPr>
          <a:lstStyle/>
          <a:p>
            <a:pPr algn="l"/>
            <a:r>
              <a:rPr lang="en-US"/>
              <a:t>Diagnostic Studies</a:t>
            </a:r>
          </a:p>
        </p:txBody>
      </p:sp>
      <p:pic>
        <p:nvPicPr>
          <p:cNvPr id="3074" name="Picture 2" descr="emDOCs.net – Emergency Medicine EducationComplications of ERCP: ED  presentations, evaluation, and management - emDOCs.net - Emergency Medicine  Education"/>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800433" y="639905"/>
            <a:ext cx="6588626" cy="5270900"/>
          </a:xfrm>
          <a:prstGeom prst="rect">
            <a:avLst/>
          </a:prstGeom>
          <a:noFill/>
          <a:extLst>
            <a:ext uri="{909E8E84-426E-40DD-AFC4-6F175D3DCCD1}">
              <a14:hiddenFill xmlns:a14="http://schemas.microsoft.com/office/drawing/2010/main">
                <a:solidFill>
                  <a:srgbClr val="FFFFFF"/>
                </a:solidFill>
              </a14:hiddenFill>
            </a:ext>
          </a:extLst>
        </p:spPr>
      </p:pic>
      <p:sp>
        <p:nvSpPr>
          <p:cNvPr id="3" name="Content Placeholder 2"/>
          <p:cNvSpPr>
            <a:spLocks noGrp="1"/>
          </p:cNvSpPr>
          <p:nvPr>
            <p:ph idx="1"/>
          </p:nvPr>
        </p:nvSpPr>
        <p:spPr>
          <a:xfrm>
            <a:off x="7872618" y="2422689"/>
            <a:ext cx="3684644" cy="3791848"/>
          </a:xfrm>
        </p:spPr>
        <p:txBody>
          <a:bodyPr>
            <a:normAutofit/>
          </a:bodyPr>
          <a:lstStyle/>
          <a:p>
            <a:r>
              <a:rPr lang="en-US" dirty="0"/>
              <a:t>Abdominal U/S</a:t>
            </a:r>
          </a:p>
          <a:p>
            <a:r>
              <a:rPr lang="en-US" dirty="0"/>
              <a:t>X-Ray</a:t>
            </a:r>
          </a:p>
          <a:p>
            <a:r>
              <a:rPr lang="en-US" dirty="0"/>
              <a:t>CT with contrast</a:t>
            </a:r>
          </a:p>
          <a:p>
            <a:r>
              <a:rPr lang="en-US" dirty="0"/>
              <a:t>ERCP</a:t>
            </a:r>
          </a:p>
          <a:p>
            <a:r>
              <a:rPr lang="en-US" dirty="0"/>
              <a:t>MRCP </a:t>
            </a:r>
          </a:p>
        </p:txBody>
      </p:sp>
    </p:spTree>
    <p:extLst>
      <p:ext uri="{BB962C8B-B14F-4D97-AF65-F5344CB8AC3E}">
        <p14:creationId xmlns:p14="http://schemas.microsoft.com/office/powerpoint/2010/main" val="426850180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7195279" y="292308"/>
            <a:ext cx="4361984" cy="1165427"/>
          </a:xfrm>
        </p:spPr>
        <p:txBody>
          <a:bodyPr>
            <a:normAutofit/>
          </a:bodyPr>
          <a:lstStyle/>
          <a:p>
            <a:pPr algn="l"/>
            <a:r>
              <a:rPr lang="en-US" dirty="0"/>
              <a:t>Nursing Care</a:t>
            </a:r>
          </a:p>
        </p:txBody>
      </p:sp>
      <p:pic>
        <p:nvPicPr>
          <p:cNvPr id="4100" name="Picture 4" descr="Planning Nursing Care — American Nursing History"/>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1356617" y="639905"/>
            <a:ext cx="5476259" cy="5270900"/>
          </a:xfrm>
          <a:prstGeom prst="rect">
            <a:avLst/>
          </a:prstGeom>
          <a:noFill/>
          <a:extLst>
            <a:ext uri="{909E8E84-426E-40DD-AFC4-6F175D3DCCD1}">
              <a14:hiddenFill xmlns:a14="http://schemas.microsoft.com/office/drawing/2010/main">
                <a:solidFill>
                  <a:srgbClr val="FFFFFF"/>
                </a:solidFill>
              </a14:hiddenFill>
            </a:ext>
          </a:extLst>
        </p:spPr>
      </p:pic>
      <p:sp>
        <p:nvSpPr>
          <p:cNvPr id="3" name="Content Placeholder 2"/>
          <p:cNvSpPr>
            <a:spLocks noGrp="1"/>
          </p:cNvSpPr>
          <p:nvPr>
            <p:ph idx="1"/>
          </p:nvPr>
        </p:nvSpPr>
        <p:spPr>
          <a:xfrm>
            <a:off x="7195279" y="2083634"/>
            <a:ext cx="4361984" cy="4482058"/>
          </a:xfrm>
        </p:spPr>
        <p:txBody>
          <a:bodyPr>
            <a:normAutofit fontScale="92500" lnSpcReduction="10000"/>
          </a:bodyPr>
          <a:lstStyle/>
          <a:p>
            <a:pPr>
              <a:lnSpc>
                <a:spcPct val="102000"/>
              </a:lnSpc>
            </a:pPr>
            <a:r>
              <a:rPr lang="en-US" sz="2400" dirty="0"/>
              <a:t>Objectives of treatment include:</a:t>
            </a:r>
          </a:p>
          <a:p>
            <a:pPr lvl="1">
              <a:lnSpc>
                <a:spcPct val="102000"/>
              </a:lnSpc>
            </a:pPr>
            <a:r>
              <a:rPr lang="en-US" sz="2400" dirty="0"/>
              <a:t>Relief of pain</a:t>
            </a:r>
          </a:p>
          <a:p>
            <a:pPr lvl="1">
              <a:lnSpc>
                <a:spcPct val="102000"/>
              </a:lnSpc>
            </a:pPr>
            <a:r>
              <a:rPr lang="en-US" sz="2400" dirty="0"/>
              <a:t>Prevention or alleviation of shock</a:t>
            </a:r>
          </a:p>
          <a:p>
            <a:pPr lvl="1">
              <a:lnSpc>
                <a:spcPct val="102000"/>
              </a:lnSpc>
            </a:pPr>
            <a:r>
              <a:rPr lang="en-US" sz="2400" dirty="0"/>
              <a:t>Decreased pancreatic secretions</a:t>
            </a:r>
          </a:p>
          <a:p>
            <a:pPr lvl="1">
              <a:lnSpc>
                <a:spcPct val="102000"/>
              </a:lnSpc>
            </a:pPr>
            <a:r>
              <a:rPr lang="en-US" sz="2400" dirty="0"/>
              <a:t>Correction of fluid/electrolyte imbalances</a:t>
            </a:r>
          </a:p>
          <a:p>
            <a:pPr lvl="1">
              <a:lnSpc>
                <a:spcPct val="102000"/>
              </a:lnSpc>
            </a:pPr>
            <a:r>
              <a:rPr lang="en-US" sz="2400" dirty="0"/>
              <a:t>Prevention/treatment of infections</a:t>
            </a:r>
          </a:p>
          <a:p>
            <a:pPr lvl="1">
              <a:lnSpc>
                <a:spcPct val="102000"/>
              </a:lnSpc>
            </a:pPr>
            <a:r>
              <a:rPr lang="en-US" sz="2400" dirty="0"/>
              <a:t>Removal of precipitating cause</a:t>
            </a:r>
          </a:p>
        </p:txBody>
      </p:sp>
    </p:spTree>
    <p:extLst>
      <p:ext uri="{BB962C8B-B14F-4D97-AF65-F5344CB8AC3E}">
        <p14:creationId xmlns:p14="http://schemas.microsoft.com/office/powerpoint/2010/main" val="227301828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0" y="559678"/>
            <a:ext cx="4114800" cy="4952492"/>
          </a:xfrm>
        </p:spPr>
        <p:txBody>
          <a:bodyPr/>
          <a:lstStyle/>
          <a:p>
            <a:r>
              <a:rPr lang="en-US" dirty="0"/>
              <a:t>Conservative Treatment</a:t>
            </a:r>
          </a:p>
        </p:txBody>
      </p:sp>
      <p:sp>
        <p:nvSpPr>
          <p:cNvPr id="3" name="Content Placeholder 2"/>
          <p:cNvSpPr>
            <a:spLocks noGrp="1"/>
          </p:cNvSpPr>
          <p:nvPr>
            <p:ph idx="1"/>
          </p:nvPr>
        </p:nvSpPr>
        <p:spPr>
          <a:xfrm>
            <a:off x="5511800" y="569066"/>
            <a:ext cx="6400800" cy="5655156"/>
          </a:xfrm>
        </p:spPr>
        <p:txBody>
          <a:bodyPr numCol="2">
            <a:normAutofit/>
          </a:bodyPr>
          <a:lstStyle/>
          <a:p>
            <a:r>
              <a:rPr lang="en-US" dirty="0"/>
              <a:t>Shock</a:t>
            </a:r>
          </a:p>
          <a:p>
            <a:pPr lvl="1"/>
            <a:r>
              <a:rPr lang="en-US" dirty="0"/>
              <a:t>Plasma or plasma volume expanders</a:t>
            </a:r>
          </a:p>
          <a:p>
            <a:pPr lvl="2"/>
            <a:r>
              <a:rPr lang="en-US" dirty="0"/>
              <a:t>Dextran</a:t>
            </a:r>
          </a:p>
          <a:p>
            <a:pPr lvl="2"/>
            <a:r>
              <a:rPr lang="en-US" dirty="0"/>
              <a:t>Albumin</a:t>
            </a:r>
          </a:p>
          <a:p>
            <a:r>
              <a:rPr lang="en-US" dirty="0"/>
              <a:t>Fluid/electrolyte problems</a:t>
            </a:r>
          </a:p>
          <a:p>
            <a:pPr lvl="1"/>
            <a:r>
              <a:rPr lang="en-US" dirty="0"/>
              <a:t>LR</a:t>
            </a:r>
          </a:p>
          <a:p>
            <a:pPr lvl="1"/>
            <a:r>
              <a:rPr lang="en-US" dirty="0"/>
              <a:t>Central venous pressure readings</a:t>
            </a:r>
          </a:p>
          <a:p>
            <a:r>
              <a:rPr lang="en-US" dirty="0"/>
              <a:t>Ongoing hypotension</a:t>
            </a:r>
          </a:p>
          <a:p>
            <a:pPr lvl="1"/>
            <a:r>
              <a:rPr lang="en-US" dirty="0"/>
              <a:t>Vasoactive drugs: dopamine</a:t>
            </a:r>
          </a:p>
          <a:p>
            <a:endParaRPr lang="en-US" dirty="0"/>
          </a:p>
          <a:p>
            <a:endParaRPr lang="en-US" dirty="0"/>
          </a:p>
          <a:p>
            <a:r>
              <a:rPr lang="en-US" dirty="0"/>
              <a:t>Prevent infection</a:t>
            </a:r>
          </a:p>
          <a:p>
            <a:pPr lvl="1"/>
            <a:r>
              <a:rPr lang="en-US" dirty="0"/>
              <a:t>Enteral nutrition</a:t>
            </a:r>
          </a:p>
          <a:p>
            <a:pPr lvl="1"/>
            <a:r>
              <a:rPr lang="en-US" dirty="0"/>
              <a:t>Antibiotics</a:t>
            </a:r>
          </a:p>
          <a:p>
            <a:pPr lvl="1"/>
            <a:r>
              <a:rPr lang="en-US" dirty="0" err="1"/>
              <a:t>Endoscopically</a:t>
            </a:r>
            <a:r>
              <a:rPr lang="en-US" dirty="0"/>
              <a:t> or CT guided percutaneous aspiration</a:t>
            </a:r>
          </a:p>
          <a:p>
            <a:r>
              <a:rPr lang="en-US" dirty="0"/>
              <a:t>Supportive care</a:t>
            </a:r>
          </a:p>
          <a:p>
            <a:pPr lvl="1"/>
            <a:r>
              <a:rPr lang="en-US" dirty="0"/>
              <a:t>Aggressive hydration</a:t>
            </a:r>
          </a:p>
          <a:p>
            <a:pPr lvl="1"/>
            <a:r>
              <a:rPr lang="en-US" dirty="0"/>
              <a:t>Pain management</a:t>
            </a:r>
          </a:p>
          <a:p>
            <a:pPr lvl="1"/>
            <a:r>
              <a:rPr lang="en-US" dirty="0"/>
              <a:t>Management of metabolic complications</a:t>
            </a:r>
          </a:p>
          <a:p>
            <a:pPr lvl="1"/>
            <a:r>
              <a:rPr lang="en-US" dirty="0"/>
              <a:t>Minimizing pancreatic stimulation</a:t>
            </a:r>
          </a:p>
        </p:txBody>
      </p:sp>
      <p:pic>
        <p:nvPicPr>
          <p:cNvPr id="5122" name="Picture 2" descr="Human Albumin Baxter : Wholesale Price Supplier LetsMeds Worldwide"/>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09903" y="2291255"/>
            <a:ext cx="1545021" cy="1545021"/>
          </a:xfrm>
          <a:prstGeom prst="rect">
            <a:avLst/>
          </a:prstGeom>
          <a:noFill/>
          <a:extLst>
            <a:ext uri="{909E8E84-426E-40DD-AFC4-6F175D3DCCD1}">
              <a14:hiddenFill xmlns:a14="http://schemas.microsoft.com/office/drawing/2010/main">
                <a:solidFill>
                  <a:srgbClr val="FFFFFF"/>
                </a:solidFill>
              </a14:hiddenFill>
            </a:ext>
          </a:extLst>
        </p:spPr>
      </p:pic>
      <p:pic>
        <p:nvPicPr>
          <p:cNvPr id="5126" name="Picture 6" descr="Low dopamine may indicate early Alzheimer's"/>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89924" y="2344077"/>
            <a:ext cx="2250528" cy="1492199"/>
          </a:xfrm>
          <a:prstGeom prst="rect">
            <a:avLst/>
          </a:prstGeom>
          <a:noFill/>
          <a:extLst>
            <a:ext uri="{909E8E84-426E-40DD-AFC4-6F175D3DCCD1}">
              <a14:hiddenFill xmlns:a14="http://schemas.microsoft.com/office/drawing/2010/main">
                <a:solidFill>
                  <a:srgbClr val="FFFFFF"/>
                </a:solidFill>
              </a14:hiddenFill>
            </a:ext>
          </a:extLst>
        </p:spPr>
      </p:pic>
      <p:pic>
        <p:nvPicPr>
          <p:cNvPr id="5128" name="Picture 8" descr="Antibiotic resistance: new discovery could change the future of treatment"/>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228572" y="4288220"/>
            <a:ext cx="2486616" cy="161656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0770053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7872618" y="663373"/>
            <a:ext cx="3684644" cy="1608487"/>
          </a:xfrm>
        </p:spPr>
        <p:txBody>
          <a:bodyPr>
            <a:normAutofit/>
          </a:bodyPr>
          <a:lstStyle/>
          <a:p>
            <a:pPr algn="l"/>
            <a:r>
              <a:rPr lang="en-US"/>
              <a:t>Surgical Therapy</a:t>
            </a:r>
          </a:p>
        </p:txBody>
      </p:sp>
      <p:pic>
        <p:nvPicPr>
          <p:cNvPr id="6146" name="Picture 2" descr="Trapezoid™ RX Wireguided Retrieval Basket - Boston Scientific"/>
          <p:cNvPicPr>
            <a:picLocks noChangeAspect="1" noChangeArrowheads="1"/>
          </p:cNvPicPr>
          <p:nvPr/>
        </p:nvPicPr>
        <p:blipFill rotWithShape="1">
          <a:blip r:embed="rId3">
            <a:extLst>
              <a:ext uri="{28A0092B-C50C-407E-A947-70E740481C1C}">
                <a14:useLocalDpi xmlns:a14="http://schemas.microsoft.com/office/drawing/2010/main" val="0"/>
              </a:ext>
            </a:extLst>
          </a:blip>
          <a:srcRect l="9713" t="5432" r="15567" b="3036"/>
          <a:stretch/>
        </p:blipFill>
        <p:spPr bwMode="auto">
          <a:xfrm>
            <a:off x="1943359" y="639905"/>
            <a:ext cx="4302775" cy="5270900"/>
          </a:xfrm>
          <a:prstGeom prst="rect">
            <a:avLst/>
          </a:prstGeom>
          <a:noFill/>
          <a:extLst>
            <a:ext uri="{909E8E84-426E-40DD-AFC4-6F175D3DCCD1}">
              <a14:hiddenFill xmlns:a14="http://schemas.microsoft.com/office/drawing/2010/main">
                <a:solidFill>
                  <a:srgbClr val="FFFFFF"/>
                </a:solidFill>
              </a14:hiddenFill>
            </a:ext>
          </a:extLst>
        </p:spPr>
      </p:pic>
      <p:sp>
        <p:nvSpPr>
          <p:cNvPr id="3" name="Content Placeholder 2"/>
          <p:cNvSpPr>
            <a:spLocks noGrp="1"/>
          </p:cNvSpPr>
          <p:nvPr>
            <p:ph idx="1"/>
          </p:nvPr>
        </p:nvSpPr>
        <p:spPr>
          <a:xfrm>
            <a:off x="7872618" y="2422689"/>
            <a:ext cx="3684644" cy="3791848"/>
          </a:xfrm>
        </p:spPr>
        <p:txBody>
          <a:bodyPr>
            <a:normAutofit/>
          </a:bodyPr>
          <a:lstStyle/>
          <a:p>
            <a:pPr>
              <a:lnSpc>
                <a:spcPct val="102000"/>
              </a:lnSpc>
            </a:pPr>
            <a:r>
              <a:rPr lang="en-US"/>
              <a:t>For gallstones</a:t>
            </a:r>
          </a:p>
          <a:p>
            <a:pPr lvl="1">
              <a:lnSpc>
                <a:spcPct val="102000"/>
              </a:lnSpc>
            </a:pPr>
            <a:r>
              <a:rPr lang="en-US"/>
              <a:t>ERCP plus endoscopic sphincterotomy</a:t>
            </a:r>
          </a:p>
          <a:p>
            <a:pPr lvl="1">
              <a:lnSpc>
                <a:spcPct val="102000"/>
              </a:lnSpc>
            </a:pPr>
            <a:r>
              <a:rPr lang="en-US"/>
              <a:t>Laparoscopic cholecystectomy</a:t>
            </a:r>
          </a:p>
          <a:p>
            <a:pPr>
              <a:lnSpc>
                <a:spcPct val="102000"/>
              </a:lnSpc>
            </a:pPr>
            <a:r>
              <a:rPr lang="en-US"/>
              <a:t>Uncertain diagnosis</a:t>
            </a:r>
          </a:p>
          <a:p>
            <a:pPr>
              <a:lnSpc>
                <a:spcPct val="102000"/>
              </a:lnSpc>
            </a:pPr>
            <a:r>
              <a:rPr lang="en-US"/>
              <a:t>Not responding to conservative therapy</a:t>
            </a:r>
          </a:p>
          <a:p>
            <a:pPr>
              <a:lnSpc>
                <a:spcPct val="102000"/>
              </a:lnSpc>
            </a:pPr>
            <a:r>
              <a:rPr lang="en-US"/>
              <a:t>Drainage of necrotic fluid collections</a:t>
            </a:r>
          </a:p>
        </p:txBody>
      </p:sp>
    </p:spTree>
    <p:extLst>
      <p:ext uri="{BB962C8B-B14F-4D97-AF65-F5344CB8AC3E}">
        <p14:creationId xmlns:p14="http://schemas.microsoft.com/office/powerpoint/2010/main" val="367047920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34D0BA51-A288-414B-9AD5-6F05BEF2299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4654295"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762000" y="559678"/>
            <a:ext cx="3567915" cy="4952492"/>
          </a:xfrm>
        </p:spPr>
        <p:txBody>
          <a:bodyPr>
            <a:normAutofit/>
          </a:bodyPr>
          <a:lstStyle/>
          <a:p>
            <a:r>
              <a:rPr lang="en-US">
                <a:solidFill>
                  <a:srgbClr val="FFFFFF"/>
                </a:solidFill>
              </a:rPr>
              <a:t>Drug Therapy</a:t>
            </a:r>
          </a:p>
        </p:txBody>
      </p:sp>
      <p:cxnSp>
        <p:nvCxnSpPr>
          <p:cNvPr id="11" name="Straight Connector 10">
            <a:extLst>
              <a:ext uri="{FF2B5EF4-FFF2-40B4-BE49-F238E27FC236}">
                <a16:creationId xmlns:a16="http://schemas.microsoft.com/office/drawing/2014/main" id="{E3C328CD-1F1D-4A5A-9C44-666EEE430707}"/>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0" y="6199730"/>
            <a:ext cx="4297680" cy="0"/>
          </a:xfrm>
          <a:prstGeom prst="line">
            <a:avLst/>
          </a:prstGeom>
          <a:ln w="25400">
            <a:solidFill>
              <a:srgbClr val="FFFFFF"/>
            </a:solidFill>
          </a:ln>
        </p:spPr>
        <p:style>
          <a:lnRef idx="1">
            <a:schemeClr val="accent1"/>
          </a:lnRef>
          <a:fillRef idx="0">
            <a:schemeClr val="accent1"/>
          </a:fillRef>
          <a:effectRef idx="0">
            <a:schemeClr val="accent1"/>
          </a:effectRef>
          <a:fontRef idx="minor">
            <a:schemeClr val="tx1"/>
          </a:fontRef>
        </p:style>
      </p:cxnSp>
      <p:graphicFrame>
        <p:nvGraphicFramePr>
          <p:cNvPr id="5" name="Content Placeholder 2">
            <a:extLst>
              <a:ext uri="{FF2B5EF4-FFF2-40B4-BE49-F238E27FC236}">
                <a16:creationId xmlns:a16="http://schemas.microsoft.com/office/drawing/2014/main" id="{CDE09319-BC0F-91D7-51CD-295CEE9553CC}"/>
              </a:ext>
            </a:extLst>
          </p:cNvPr>
          <p:cNvGraphicFramePr>
            <a:graphicFrameLocks noGrp="1"/>
          </p:cNvGraphicFramePr>
          <p:nvPr>
            <p:ph idx="1"/>
            <p:extLst>
              <p:ext uri="{D42A27DB-BD31-4B8C-83A1-F6EECF244321}">
                <p14:modId xmlns:p14="http://schemas.microsoft.com/office/powerpoint/2010/main" val="3432895980"/>
              </p:ext>
            </p:extLst>
          </p:nvPr>
        </p:nvGraphicFramePr>
        <p:xfrm>
          <a:off x="5181600" y="568325"/>
          <a:ext cx="6248400" cy="565626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82099814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955354" y="620721"/>
            <a:ext cx="6593180" cy="1651140"/>
          </a:xfrm>
        </p:spPr>
        <p:txBody>
          <a:bodyPr>
            <a:normAutofit/>
          </a:bodyPr>
          <a:lstStyle/>
          <a:p>
            <a:pPr algn="l"/>
            <a:r>
              <a:rPr lang="en-US"/>
              <a:t>Nutritional Therapy</a:t>
            </a:r>
          </a:p>
        </p:txBody>
      </p:sp>
      <p:pic>
        <p:nvPicPr>
          <p:cNvPr id="5" name="Picture 2"/>
          <p:cNvPicPr>
            <a:picLocks noChangeAspect="1"/>
          </p:cNvPicPr>
          <p:nvPr/>
        </p:nvPicPr>
        <p:blipFill rotWithShape="1">
          <a:blip r:embed="rId3">
            <a:extLst>
              <a:ext uri="{28A0092B-C50C-407E-A947-70E740481C1C}">
                <a14:useLocalDpi xmlns:a14="http://schemas.microsoft.com/office/drawing/2010/main" val="0"/>
              </a:ext>
            </a:extLst>
          </a:blip>
          <a:srcRect r="28241"/>
          <a:stretch/>
        </p:blipFill>
        <p:spPr bwMode="auto">
          <a:xfrm>
            <a:off x="1640830" y="631686"/>
            <a:ext cx="2853235" cy="2564609"/>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3"/>
          <p:cNvPicPr>
            <a:picLocks noChangeAspect="1"/>
          </p:cNvPicPr>
          <p:nvPr/>
        </p:nvPicPr>
        <p:blipFill>
          <a:blip r:embed="rId4"/>
          <a:stretch>
            <a:fillRect/>
          </a:stretch>
        </p:blipFill>
        <p:spPr>
          <a:xfrm>
            <a:off x="492750" y="3346196"/>
            <a:ext cx="4001315" cy="2064781"/>
          </a:xfrm>
          <a:prstGeom prst="rect">
            <a:avLst/>
          </a:prstGeom>
        </p:spPr>
      </p:pic>
      <p:sp>
        <p:nvSpPr>
          <p:cNvPr id="3" name="Content Placeholder 2"/>
          <p:cNvSpPr>
            <a:spLocks noGrp="1"/>
          </p:cNvSpPr>
          <p:nvPr>
            <p:ph idx="1"/>
          </p:nvPr>
        </p:nvSpPr>
        <p:spPr>
          <a:xfrm>
            <a:off x="4955354" y="1843790"/>
            <a:ext cx="6593180" cy="4380431"/>
          </a:xfrm>
        </p:spPr>
        <p:txBody>
          <a:bodyPr>
            <a:normAutofit/>
          </a:bodyPr>
          <a:lstStyle/>
          <a:p>
            <a:r>
              <a:rPr lang="en-US" sz="2800" dirty="0"/>
              <a:t>NPO status initially</a:t>
            </a:r>
          </a:p>
          <a:p>
            <a:r>
              <a:rPr lang="en-US" sz="2800" dirty="0"/>
              <a:t>Enteral vs parenteral nutrition</a:t>
            </a:r>
          </a:p>
          <a:p>
            <a:r>
              <a:rPr lang="en-US" sz="2800" dirty="0"/>
              <a:t>Small, frequent feedings when able</a:t>
            </a:r>
          </a:p>
          <a:p>
            <a:pPr lvl="1"/>
            <a:r>
              <a:rPr lang="en-US" sz="2400" dirty="0"/>
              <a:t>High-carbohydrate</a:t>
            </a:r>
          </a:p>
          <a:p>
            <a:r>
              <a:rPr lang="en-US" sz="2800" dirty="0"/>
              <a:t>No alcohol</a:t>
            </a:r>
          </a:p>
          <a:p>
            <a:r>
              <a:rPr lang="en-US" sz="2800" dirty="0"/>
              <a:t>Supplemental fat-soluble vitamins</a:t>
            </a:r>
          </a:p>
        </p:txBody>
      </p:sp>
    </p:spTree>
    <p:extLst>
      <p:ext uri="{BB962C8B-B14F-4D97-AF65-F5344CB8AC3E}">
        <p14:creationId xmlns:p14="http://schemas.microsoft.com/office/powerpoint/2010/main" val="265078149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7872618" y="663373"/>
            <a:ext cx="3684644" cy="1608487"/>
          </a:xfrm>
        </p:spPr>
        <p:txBody>
          <a:bodyPr>
            <a:normAutofit/>
          </a:bodyPr>
          <a:lstStyle/>
          <a:p>
            <a:pPr algn="l"/>
            <a:r>
              <a:rPr lang="en-US"/>
              <a:t>Nursing Assessment</a:t>
            </a:r>
          </a:p>
        </p:txBody>
      </p:sp>
      <p:pic>
        <p:nvPicPr>
          <p:cNvPr id="4" name="Picture 4"/>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1459296" y="639905"/>
            <a:ext cx="5270900" cy="5270900"/>
          </a:xfrm>
          <a:prstGeom prst="rect">
            <a:avLst/>
          </a:prstGeom>
          <a:noFill/>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Content Placeholder 2"/>
          <p:cNvSpPr>
            <a:spLocks noGrp="1"/>
          </p:cNvSpPr>
          <p:nvPr>
            <p:ph idx="1"/>
          </p:nvPr>
        </p:nvSpPr>
        <p:spPr>
          <a:xfrm>
            <a:off x="7015397" y="2422689"/>
            <a:ext cx="4541865" cy="4277914"/>
          </a:xfrm>
        </p:spPr>
        <p:txBody>
          <a:bodyPr>
            <a:normAutofit/>
          </a:bodyPr>
          <a:lstStyle/>
          <a:p>
            <a:pPr>
              <a:lnSpc>
                <a:spcPct val="102000"/>
              </a:lnSpc>
            </a:pPr>
            <a:r>
              <a:rPr lang="en-US"/>
              <a:t>Health History</a:t>
            </a:r>
          </a:p>
          <a:p>
            <a:pPr>
              <a:lnSpc>
                <a:spcPct val="102000"/>
              </a:lnSpc>
            </a:pPr>
            <a:r>
              <a:rPr lang="en-US"/>
              <a:t>Subjective data</a:t>
            </a:r>
          </a:p>
          <a:p>
            <a:pPr lvl="1">
              <a:lnSpc>
                <a:spcPct val="102000"/>
              </a:lnSpc>
            </a:pPr>
            <a:r>
              <a:rPr lang="en-US" sz="2000"/>
              <a:t>Medications</a:t>
            </a:r>
          </a:p>
          <a:p>
            <a:pPr lvl="1">
              <a:lnSpc>
                <a:spcPct val="102000"/>
              </a:lnSpc>
            </a:pPr>
            <a:r>
              <a:rPr lang="en-US" sz="2000"/>
              <a:t>Surgery or other Treatments</a:t>
            </a:r>
          </a:p>
          <a:p>
            <a:pPr>
              <a:lnSpc>
                <a:spcPct val="102000"/>
              </a:lnSpc>
            </a:pPr>
            <a:r>
              <a:rPr lang="en-US"/>
              <a:t>Symptoms:</a:t>
            </a:r>
          </a:p>
          <a:p>
            <a:pPr lvl="1">
              <a:lnSpc>
                <a:spcPct val="102000"/>
              </a:lnSpc>
            </a:pPr>
            <a:r>
              <a:rPr lang="en-US" sz="2000"/>
              <a:t>Alcohol use</a:t>
            </a:r>
          </a:p>
          <a:p>
            <a:pPr lvl="1">
              <a:lnSpc>
                <a:spcPct val="102000"/>
              </a:lnSpc>
            </a:pPr>
            <a:r>
              <a:rPr lang="en-US" sz="2000"/>
              <a:t>Fatigue</a:t>
            </a:r>
          </a:p>
          <a:p>
            <a:pPr lvl="1">
              <a:lnSpc>
                <a:spcPct val="102000"/>
              </a:lnSpc>
            </a:pPr>
            <a:r>
              <a:rPr lang="en-US" sz="2000"/>
              <a:t>Nausea, vomiting, anorexia</a:t>
            </a:r>
          </a:p>
          <a:p>
            <a:pPr lvl="1">
              <a:lnSpc>
                <a:spcPct val="102000"/>
              </a:lnSpc>
            </a:pPr>
            <a:r>
              <a:rPr lang="en-US" sz="2000"/>
              <a:t>Dyspnea</a:t>
            </a:r>
          </a:p>
          <a:p>
            <a:pPr lvl="1">
              <a:lnSpc>
                <a:spcPct val="102000"/>
              </a:lnSpc>
            </a:pPr>
            <a:r>
              <a:rPr lang="en-US" sz="2000"/>
              <a:t>Pain </a:t>
            </a:r>
          </a:p>
        </p:txBody>
      </p:sp>
    </p:spTree>
    <p:extLst>
      <p:ext uri="{BB962C8B-B14F-4D97-AF65-F5344CB8AC3E}">
        <p14:creationId xmlns:p14="http://schemas.microsoft.com/office/powerpoint/2010/main" val="69496371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71" name="Rectangle 70">
            <a:extLst>
              <a:ext uri="{FF2B5EF4-FFF2-40B4-BE49-F238E27FC236}">
                <a16:creationId xmlns:a16="http://schemas.microsoft.com/office/drawing/2014/main" id="{A518986F-FB46-461C-B78B-8E33E8661B5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2" name="Title 1"/>
          <p:cNvSpPr>
            <a:spLocks noGrp="1"/>
          </p:cNvSpPr>
          <p:nvPr>
            <p:ph type="title"/>
          </p:nvPr>
        </p:nvSpPr>
        <p:spPr>
          <a:xfrm>
            <a:off x="5181600" y="559678"/>
            <a:ext cx="6248398" cy="1484275"/>
          </a:xfrm>
        </p:spPr>
        <p:txBody>
          <a:bodyPr>
            <a:normAutofit/>
          </a:bodyPr>
          <a:lstStyle/>
          <a:p>
            <a:pPr algn="l"/>
            <a:r>
              <a:rPr lang="en-US"/>
              <a:t>Digestive Enzymes</a:t>
            </a:r>
          </a:p>
        </p:txBody>
      </p:sp>
      <p:sp>
        <p:nvSpPr>
          <p:cNvPr id="3" name="Content Placeholder 2"/>
          <p:cNvSpPr>
            <a:spLocks noGrp="1"/>
          </p:cNvSpPr>
          <p:nvPr>
            <p:ph idx="1"/>
          </p:nvPr>
        </p:nvSpPr>
        <p:spPr>
          <a:xfrm>
            <a:off x="5181600" y="1484026"/>
            <a:ext cx="6248398" cy="4601979"/>
          </a:xfrm>
        </p:spPr>
        <p:txBody>
          <a:bodyPr>
            <a:normAutofit/>
          </a:bodyPr>
          <a:lstStyle/>
          <a:p>
            <a:pPr>
              <a:lnSpc>
                <a:spcPct val="102000"/>
              </a:lnSpc>
            </a:pPr>
            <a:r>
              <a:rPr lang="en-US" sz="1800" dirty="0"/>
              <a:t>Breakdown carbohydrates, fats, proteins, and acids in the duodenum</a:t>
            </a:r>
          </a:p>
          <a:p>
            <a:pPr>
              <a:lnSpc>
                <a:spcPct val="102000"/>
              </a:lnSpc>
            </a:pPr>
            <a:r>
              <a:rPr lang="en-US" sz="1800" dirty="0"/>
              <a:t>Enzymes travel down the pancreatic duct into the bile duct in an inactive form</a:t>
            </a:r>
          </a:p>
          <a:p>
            <a:pPr>
              <a:lnSpc>
                <a:spcPct val="102000"/>
              </a:lnSpc>
            </a:pPr>
            <a:r>
              <a:rPr lang="en-US" sz="1800" dirty="0"/>
              <a:t>When enzymes enter the duodenum they become activated</a:t>
            </a:r>
          </a:p>
          <a:p>
            <a:pPr>
              <a:lnSpc>
                <a:spcPct val="102000"/>
              </a:lnSpc>
            </a:pPr>
            <a:r>
              <a:rPr lang="en-US" sz="1800" dirty="0"/>
              <a:t>Exocrine disuse secretes a bicarbonate to neutralize the stomach acid in the duodenum</a:t>
            </a:r>
          </a:p>
          <a:p>
            <a:pPr>
              <a:lnSpc>
                <a:spcPct val="102000"/>
              </a:lnSpc>
            </a:pPr>
            <a:endParaRPr lang="en-US" sz="1800" dirty="0"/>
          </a:p>
          <a:p>
            <a:pPr>
              <a:lnSpc>
                <a:spcPct val="102000"/>
              </a:lnSpc>
            </a:pPr>
            <a:r>
              <a:rPr lang="en-US" sz="1800" dirty="0"/>
              <a:t>Amylase and Lipase are main pancreatic enzymes used in digestion</a:t>
            </a:r>
          </a:p>
          <a:p>
            <a:pPr lvl="1">
              <a:lnSpc>
                <a:spcPct val="102000"/>
              </a:lnSpc>
            </a:pPr>
            <a:r>
              <a:rPr lang="en-US" dirty="0"/>
              <a:t>Amylase helps body digest starches</a:t>
            </a:r>
          </a:p>
          <a:p>
            <a:pPr lvl="1">
              <a:lnSpc>
                <a:spcPct val="102000"/>
              </a:lnSpc>
            </a:pPr>
            <a:r>
              <a:rPr lang="en-US" dirty="0"/>
              <a:t>Lipase helps body digest fats</a:t>
            </a:r>
          </a:p>
        </p:txBody>
      </p:sp>
      <p:sp>
        <p:nvSpPr>
          <p:cNvPr id="73" name="Freeform 6">
            <a:extLst>
              <a:ext uri="{FF2B5EF4-FFF2-40B4-BE49-F238E27FC236}">
                <a16:creationId xmlns:a16="http://schemas.microsoft.com/office/drawing/2014/main" id="{16F1763D-9760-4E02-B700-6268B3BED74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flipH="1">
            <a:off x="0" y="5380580"/>
            <a:ext cx="407988" cy="819150"/>
          </a:xfrm>
          <a:custGeom>
            <a:avLst/>
            <a:gdLst/>
            <a:ahLst/>
            <a:cxnLst/>
            <a:rect l="0" t="0" r="r" b="b"/>
            <a:pathLst>
              <a:path w="1799" h="3612">
                <a:moveTo>
                  <a:pt x="1799" y="0"/>
                </a:moveTo>
                <a:lnTo>
                  <a:pt x="1799" y="3612"/>
                </a:lnTo>
                <a:lnTo>
                  <a:pt x="1686" y="3609"/>
                </a:lnTo>
                <a:lnTo>
                  <a:pt x="1574" y="3598"/>
                </a:lnTo>
                <a:lnTo>
                  <a:pt x="1464" y="3581"/>
                </a:lnTo>
                <a:lnTo>
                  <a:pt x="1357" y="3557"/>
                </a:lnTo>
                <a:lnTo>
                  <a:pt x="1251" y="3527"/>
                </a:lnTo>
                <a:lnTo>
                  <a:pt x="1150" y="3490"/>
                </a:lnTo>
                <a:lnTo>
                  <a:pt x="1050" y="3448"/>
                </a:lnTo>
                <a:lnTo>
                  <a:pt x="953" y="3401"/>
                </a:lnTo>
                <a:lnTo>
                  <a:pt x="860" y="3347"/>
                </a:lnTo>
                <a:lnTo>
                  <a:pt x="771" y="3289"/>
                </a:lnTo>
                <a:lnTo>
                  <a:pt x="686" y="3224"/>
                </a:lnTo>
                <a:lnTo>
                  <a:pt x="604" y="3156"/>
                </a:lnTo>
                <a:lnTo>
                  <a:pt x="527" y="3083"/>
                </a:lnTo>
                <a:lnTo>
                  <a:pt x="454" y="3005"/>
                </a:lnTo>
                <a:lnTo>
                  <a:pt x="386" y="2923"/>
                </a:lnTo>
                <a:lnTo>
                  <a:pt x="323" y="2838"/>
                </a:lnTo>
                <a:lnTo>
                  <a:pt x="265" y="2748"/>
                </a:lnTo>
                <a:lnTo>
                  <a:pt x="211" y="2655"/>
                </a:lnTo>
                <a:lnTo>
                  <a:pt x="163" y="2559"/>
                </a:lnTo>
                <a:lnTo>
                  <a:pt x="121" y="2459"/>
                </a:lnTo>
                <a:lnTo>
                  <a:pt x="85" y="2356"/>
                </a:lnTo>
                <a:lnTo>
                  <a:pt x="55" y="2251"/>
                </a:lnTo>
                <a:lnTo>
                  <a:pt x="32" y="2143"/>
                </a:lnTo>
                <a:lnTo>
                  <a:pt x="14" y="2033"/>
                </a:lnTo>
                <a:lnTo>
                  <a:pt x="4" y="1920"/>
                </a:lnTo>
                <a:lnTo>
                  <a:pt x="0" y="1806"/>
                </a:lnTo>
                <a:lnTo>
                  <a:pt x="4" y="1692"/>
                </a:lnTo>
                <a:lnTo>
                  <a:pt x="14" y="1580"/>
                </a:lnTo>
                <a:lnTo>
                  <a:pt x="32" y="1469"/>
                </a:lnTo>
                <a:lnTo>
                  <a:pt x="55" y="1362"/>
                </a:lnTo>
                <a:lnTo>
                  <a:pt x="85" y="1256"/>
                </a:lnTo>
                <a:lnTo>
                  <a:pt x="121" y="1154"/>
                </a:lnTo>
                <a:lnTo>
                  <a:pt x="163" y="1054"/>
                </a:lnTo>
                <a:lnTo>
                  <a:pt x="211" y="958"/>
                </a:lnTo>
                <a:lnTo>
                  <a:pt x="265" y="864"/>
                </a:lnTo>
                <a:lnTo>
                  <a:pt x="323" y="774"/>
                </a:lnTo>
                <a:lnTo>
                  <a:pt x="386" y="689"/>
                </a:lnTo>
                <a:lnTo>
                  <a:pt x="454" y="607"/>
                </a:lnTo>
                <a:lnTo>
                  <a:pt x="527" y="529"/>
                </a:lnTo>
                <a:lnTo>
                  <a:pt x="604" y="456"/>
                </a:lnTo>
                <a:lnTo>
                  <a:pt x="686" y="388"/>
                </a:lnTo>
                <a:lnTo>
                  <a:pt x="771" y="325"/>
                </a:lnTo>
                <a:lnTo>
                  <a:pt x="860" y="266"/>
                </a:lnTo>
                <a:lnTo>
                  <a:pt x="953" y="212"/>
                </a:lnTo>
                <a:lnTo>
                  <a:pt x="1050" y="164"/>
                </a:lnTo>
                <a:lnTo>
                  <a:pt x="1150" y="122"/>
                </a:lnTo>
                <a:lnTo>
                  <a:pt x="1251" y="85"/>
                </a:lnTo>
                <a:lnTo>
                  <a:pt x="1357" y="55"/>
                </a:lnTo>
                <a:lnTo>
                  <a:pt x="1464" y="32"/>
                </a:lnTo>
                <a:lnTo>
                  <a:pt x="1574" y="14"/>
                </a:lnTo>
                <a:lnTo>
                  <a:pt x="1686" y="5"/>
                </a:lnTo>
                <a:lnTo>
                  <a:pt x="1799" y="0"/>
                </a:lnTo>
                <a:close/>
              </a:path>
            </a:pathLst>
          </a:custGeom>
          <a:solidFill>
            <a:schemeClr val="accent1"/>
          </a:solidFill>
          <a:ln w="0">
            <a:noFill/>
            <a:prstDash val="solid"/>
            <a:round/>
            <a:headEnd/>
            <a:tailEnd/>
          </a:ln>
        </p:spPr>
      </p:sp>
      <p:pic>
        <p:nvPicPr>
          <p:cNvPr id="1026" name="Picture 2" descr="Pancreas: Endocrine and Exocrine Gland"/>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633999" y="667506"/>
            <a:ext cx="4001315" cy="5196512"/>
          </a:xfrm>
          <a:prstGeom prst="rect">
            <a:avLst/>
          </a:prstGeom>
          <a:noFill/>
          <a:extLst>
            <a:ext uri="{909E8E84-426E-40DD-AFC4-6F175D3DCCD1}">
              <a14:hiddenFill xmlns:a14="http://schemas.microsoft.com/office/drawing/2010/main">
                <a:solidFill>
                  <a:srgbClr val="FFFFFF"/>
                </a:solidFill>
              </a14:hiddenFill>
            </a:ext>
          </a:extLst>
        </p:spPr>
      </p:pic>
      <p:cxnSp>
        <p:nvCxnSpPr>
          <p:cNvPr id="75" name="Straight Connector 74">
            <a:extLst>
              <a:ext uri="{FF2B5EF4-FFF2-40B4-BE49-F238E27FC236}">
                <a16:creationId xmlns:a16="http://schemas.microsoft.com/office/drawing/2014/main" id="{8C04486A-87EC-4D70-92A1-D365383F2E65}"/>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5181600" y="6199730"/>
            <a:ext cx="7010400" cy="0"/>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6394710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Nursing Assessment: Objective Data</a:t>
            </a:r>
          </a:p>
        </p:txBody>
      </p:sp>
      <p:graphicFrame>
        <p:nvGraphicFramePr>
          <p:cNvPr id="7" name="Content Placeholder 2">
            <a:extLst>
              <a:ext uri="{FF2B5EF4-FFF2-40B4-BE49-F238E27FC236}">
                <a16:creationId xmlns:a16="http://schemas.microsoft.com/office/drawing/2014/main" id="{07CFEA82-CBBE-4036-EA38-FA93182A298A}"/>
              </a:ext>
            </a:extLst>
          </p:cNvPr>
          <p:cNvGraphicFramePr>
            <a:graphicFrameLocks noGrp="1"/>
          </p:cNvGraphicFramePr>
          <p:nvPr>
            <p:ph idx="1"/>
          </p:nvPr>
        </p:nvGraphicFramePr>
        <p:xfrm>
          <a:off x="5181600" y="569066"/>
          <a:ext cx="6248398" cy="565515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25811411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bg>
      <p:bgPr>
        <a:solidFill>
          <a:schemeClr val="accent5">
            <a:lumMod val="20000"/>
            <a:lumOff val="80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Case Study</a:t>
            </a:r>
          </a:p>
        </p:txBody>
      </p:sp>
      <p:sp>
        <p:nvSpPr>
          <p:cNvPr id="3" name="Content Placeholder 2"/>
          <p:cNvSpPr>
            <a:spLocks noGrp="1"/>
          </p:cNvSpPr>
          <p:nvPr>
            <p:ph idx="1"/>
          </p:nvPr>
        </p:nvSpPr>
        <p:spPr/>
        <p:txBody>
          <a:bodyPr/>
          <a:lstStyle/>
          <a:p>
            <a:r>
              <a:rPr lang="en-US" dirty="0"/>
              <a:t>A.J.’s lab results show:</a:t>
            </a:r>
          </a:p>
          <a:p>
            <a:pPr lvl="1"/>
            <a:r>
              <a:rPr lang="en-US" dirty="0"/>
              <a:t>Elevated serum amylase and lipase levels</a:t>
            </a:r>
          </a:p>
          <a:p>
            <a:pPr lvl="1"/>
            <a:r>
              <a:rPr lang="en-US" dirty="0"/>
              <a:t>Mild leukocytosis</a:t>
            </a:r>
          </a:p>
        </p:txBody>
      </p:sp>
      <p:pic>
        <p:nvPicPr>
          <p:cNvPr id="4" name="Picture 2" descr="House HD Wallpaper | Background Image | 3000x2248 | ID:5945 - Wallpaper  Abyss"/>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32302" y="2774730"/>
            <a:ext cx="3469617" cy="25999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0359305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bg>
      <p:bgPr>
        <a:solidFill>
          <a:schemeClr val="accent5">
            <a:lumMod val="20000"/>
            <a:lumOff val="80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Case Study</a:t>
            </a:r>
          </a:p>
        </p:txBody>
      </p:sp>
      <p:sp>
        <p:nvSpPr>
          <p:cNvPr id="3" name="Content Placeholder 2"/>
          <p:cNvSpPr>
            <a:spLocks noGrp="1"/>
          </p:cNvSpPr>
          <p:nvPr>
            <p:ph idx="1"/>
          </p:nvPr>
        </p:nvSpPr>
        <p:spPr/>
        <p:txBody>
          <a:bodyPr/>
          <a:lstStyle/>
          <a:p>
            <a:r>
              <a:rPr lang="en-US" dirty="0"/>
              <a:t>She undergoes an ERCP which revealed the presence of gallstones blocking the common bile duct</a:t>
            </a:r>
          </a:p>
          <a:p>
            <a:r>
              <a:rPr lang="en-US" dirty="0"/>
              <a:t>She is currently on NPO status and receiving IV morphine for pain control</a:t>
            </a:r>
          </a:p>
        </p:txBody>
      </p:sp>
      <p:pic>
        <p:nvPicPr>
          <p:cNvPr id="4" name="Picture 2" descr="House HD Wallpaper | Background Image | 3000x2248 | ID:5945 - Wallpaper  Abyss"/>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32302" y="2774730"/>
            <a:ext cx="3469617" cy="25999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0468811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bg>
      <p:bgPr>
        <a:solidFill>
          <a:schemeClr val="accent5">
            <a:lumMod val="20000"/>
            <a:lumOff val="80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Case Study</a:t>
            </a:r>
          </a:p>
        </p:txBody>
      </p:sp>
      <p:sp>
        <p:nvSpPr>
          <p:cNvPr id="3" name="Content Placeholder 2"/>
          <p:cNvSpPr>
            <a:spLocks noGrp="1"/>
          </p:cNvSpPr>
          <p:nvPr>
            <p:ph idx="1"/>
          </p:nvPr>
        </p:nvSpPr>
        <p:spPr/>
        <p:txBody>
          <a:bodyPr/>
          <a:lstStyle/>
          <a:p>
            <a:r>
              <a:rPr lang="en-US" dirty="0"/>
              <a:t>When you plan care for A.J., what priority nursing diagnoses would you identify for her?</a:t>
            </a:r>
          </a:p>
        </p:txBody>
      </p:sp>
      <p:pic>
        <p:nvPicPr>
          <p:cNvPr id="4" name="Picture 2" descr="House HD Wallpaper | Background Image | 3000x2248 | ID:5945 - Wallpaper  Abyss"/>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32302" y="2774730"/>
            <a:ext cx="3469617" cy="25999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0674571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7872618" y="663373"/>
            <a:ext cx="3684644" cy="1608487"/>
          </a:xfrm>
        </p:spPr>
        <p:txBody>
          <a:bodyPr>
            <a:normAutofit/>
          </a:bodyPr>
          <a:lstStyle/>
          <a:p>
            <a:pPr algn="l"/>
            <a:r>
              <a:rPr lang="en-US" dirty="0"/>
              <a:t>Nursing Diagnoses</a:t>
            </a:r>
            <a:endParaRPr lang="en-US"/>
          </a:p>
        </p:txBody>
      </p:sp>
      <p:pic>
        <p:nvPicPr>
          <p:cNvPr id="7170" name="Picture 2" descr="Pancreatitis Nursing Care and Management: Study Guide"/>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24488" b="14081"/>
          <a:stretch/>
        </p:blipFill>
        <p:spPr bwMode="auto">
          <a:xfrm>
            <a:off x="636915" y="1748601"/>
            <a:ext cx="6915663" cy="3053509"/>
          </a:xfrm>
          <a:prstGeom prst="rect">
            <a:avLst/>
          </a:prstGeom>
          <a:noFill/>
          <a:extLst>
            <a:ext uri="{909E8E84-426E-40DD-AFC4-6F175D3DCCD1}">
              <a14:hiddenFill xmlns:a14="http://schemas.microsoft.com/office/drawing/2010/main">
                <a:solidFill>
                  <a:srgbClr val="FFFFFF"/>
                </a:solidFill>
              </a14:hiddenFill>
            </a:ext>
          </a:extLst>
        </p:spPr>
      </p:pic>
      <p:sp>
        <p:nvSpPr>
          <p:cNvPr id="3" name="Content Placeholder 2"/>
          <p:cNvSpPr>
            <a:spLocks noGrp="1"/>
          </p:cNvSpPr>
          <p:nvPr>
            <p:ph idx="1"/>
          </p:nvPr>
        </p:nvSpPr>
        <p:spPr>
          <a:xfrm>
            <a:off x="7872618" y="2422689"/>
            <a:ext cx="3684644" cy="3791848"/>
          </a:xfrm>
        </p:spPr>
        <p:txBody>
          <a:bodyPr>
            <a:normAutofit/>
          </a:bodyPr>
          <a:lstStyle/>
          <a:p>
            <a:r>
              <a:rPr lang="en-US" dirty="0"/>
              <a:t>Acute pain: Abdomen</a:t>
            </a:r>
          </a:p>
          <a:p>
            <a:r>
              <a:rPr lang="en-US" dirty="0"/>
              <a:t>Deficient fluid volume</a:t>
            </a:r>
          </a:p>
          <a:p>
            <a:r>
              <a:rPr lang="en-US" dirty="0"/>
              <a:t>Risk for electrolyte imbalance</a:t>
            </a:r>
          </a:p>
          <a:p>
            <a:r>
              <a:rPr lang="en-US" dirty="0"/>
              <a:t>Imbalanced nutrition: Less than body requirements</a:t>
            </a:r>
          </a:p>
        </p:txBody>
      </p:sp>
    </p:spTree>
    <p:extLst>
      <p:ext uri="{BB962C8B-B14F-4D97-AF65-F5344CB8AC3E}">
        <p14:creationId xmlns:p14="http://schemas.microsoft.com/office/powerpoint/2010/main" val="2557435099"/>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1" name="Rectangle 70">
            <a:extLst>
              <a:ext uri="{FF2B5EF4-FFF2-40B4-BE49-F238E27FC236}">
                <a16:creationId xmlns:a16="http://schemas.microsoft.com/office/drawing/2014/main" id="{381852C6-8FA0-41C2-A4CC-FF55390C846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0" y="0"/>
            <a:ext cx="1219200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2" name="Title 1"/>
          <p:cNvSpPr>
            <a:spLocks noGrp="1"/>
          </p:cNvSpPr>
          <p:nvPr>
            <p:ph type="title"/>
          </p:nvPr>
        </p:nvSpPr>
        <p:spPr>
          <a:xfrm>
            <a:off x="5181600" y="559678"/>
            <a:ext cx="6248398" cy="1484275"/>
          </a:xfrm>
        </p:spPr>
        <p:txBody>
          <a:bodyPr>
            <a:normAutofit/>
          </a:bodyPr>
          <a:lstStyle/>
          <a:p>
            <a:pPr algn="l"/>
            <a:r>
              <a:rPr lang="en-US">
                <a:solidFill>
                  <a:schemeClr val="tx2"/>
                </a:solidFill>
              </a:rPr>
              <a:t>Expected Outcomes or Goals</a:t>
            </a:r>
          </a:p>
        </p:txBody>
      </p:sp>
      <p:sp>
        <p:nvSpPr>
          <p:cNvPr id="73" name="Rectangle 72">
            <a:extLst>
              <a:ext uri="{FF2B5EF4-FFF2-40B4-BE49-F238E27FC236}">
                <a16:creationId xmlns:a16="http://schemas.microsoft.com/office/drawing/2014/main" id="{ECAF3D00-5C9F-45A6-BBA3-A0A2B4B8B94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4635314"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p:cNvSpPr>
            <a:spLocks noGrp="1"/>
          </p:cNvSpPr>
          <p:nvPr>
            <p:ph idx="1"/>
          </p:nvPr>
        </p:nvSpPr>
        <p:spPr>
          <a:xfrm>
            <a:off x="5181600" y="2394305"/>
            <a:ext cx="6248398" cy="2931932"/>
          </a:xfrm>
        </p:spPr>
        <p:txBody>
          <a:bodyPr>
            <a:normAutofit/>
          </a:bodyPr>
          <a:lstStyle/>
          <a:p>
            <a:pPr>
              <a:lnSpc>
                <a:spcPct val="102000"/>
              </a:lnSpc>
            </a:pPr>
            <a:r>
              <a:rPr lang="en-US">
                <a:solidFill>
                  <a:schemeClr val="tx2"/>
                </a:solidFill>
              </a:rPr>
              <a:t>Relief of pain</a:t>
            </a:r>
          </a:p>
          <a:p>
            <a:pPr>
              <a:lnSpc>
                <a:spcPct val="102000"/>
              </a:lnSpc>
            </a:pPr>
            <a:r>
              <a:rPr lang="en-US">
                <a:solidFill>
                  <a:schemeClr val="tx2"/>
                </a:solidFill>
              </a:rPr>
              <a:t>Normal fluid and electrolyte balance</a:t>
            </a:r>
          </a:p>
          <a:p>
            <a:pPr>
              <a:lnSpc>
                <a:spcPct val="102000"/>
              </a:lnSpc>
            </a:pPr>
            <a:r>
              <a:rPr lang="en-US">
                <a:solidFill>
                  <a:schemeClr val="tx2"/>
                </a:solidFill>
              </a:rPr>
              <a:t>Minimal to no complications</a:t>
            </a:r>
          </a:p>
          <a:p>
            <a:pPr>
              <a:lnSpc>
                <a:spcPct val="102000"/>
              </a:lnSpc>
            </a:pPr>
            <a:r>
              <a:rPr lang="en-US">
                <a:solidFill>
                  <a:schemeClr val="tx2"/>
                </a:solidFill>
              </a:rPr>
              <a:t>Knowledgeable about treatment plan to restore health</a:t>
            </a:r>
          </a:p>
          <a:p>
            <a:pPr>
              <a:lnSpc>
                <a:spcPct val="102000"/>
              </a:lnSpc>
            </a:pPr>
            <a:r>
              <a:rPr lang="en-US">
                <a:solidFill>
                  <a:schemeClr val="tx2"/>
                </a:solidFill>
              </a:rPr>
              <a:t>No recurrent attacks</a:t>
            </a:r>
          </a:p>
          <a:p>
            <a:pPr>
              <a:lnSpc>
                <a:spcPct val="102000"/>
              </a:lnSpc>
            </a:pPr>
            <a:r>
              <a:rPr lang="en-US">
                <a:solidFill>
                  <a:schemeClr val="tx2"/>
                </a:solidFill>
              </a:rPr>
              <a:t>Getting help for alcohol use and smoking cessation (if indicated)</a:t>
            </a:r>
          </a:p>
        </p:txBody>
      </p:sp>
      <p:sp>
        <p:nvSpPr>
          <p:cNvPr id="75" name="Freeform 6">
            <a:extLst>
              <a:ext uri="{FF2B5EF4-FFF2-40B4-BE49-F238E27FC236}">
                <a16:creationId xmlns:a16="http://schemas.microsoft.com/office/drawing/2014/main" id="{947CDC1E-36F6-4E1F-B4DA-0518047683C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flipH="1">
            <a:off x="0" y="5380580"/>
            <a:ext cx="407988" cy="819150"/>
          </a:xfrm>
          <a:custGeom>
            <a:avLst/>
            <a:gdLst/>
            <a:ahLst/>
            <a:cxnLst/>
            <a:rect l="0" t="0" r="r" b="b"/>
            <a:pathLst>
              <a:path w="1799" h="3612">
                <a:moveTo>
                  <a:pt x="1799" y="0"/>
                </a:moveTo>
                <a:lnTo>
                  <a:pt x="1799" y="3612"/>
                </a:lnTo>
                <a:lnTo>
                  <a:pt x="1686" y="3609"/>
                </a:lnTo>
                <a:lnTo>
                  <a:pt x="1574" y="3598"/>
                </a:lnTo>
                <a:lnTo>
                  <a:pt x="1464" y="3581"/>
                </a:lnTo>
                <a:lnTo>
                  <a:pt x="1357" y="3557"/>
                </a:lnTo>
                <a:lnTo>
                  <a:pt x="1251" y="3527"/>
                </a:lnTo>
                <a:lnTo>
                  <a:pt x="1150" y="3490"/>
                </a:lnTo>
                <a:lnTo>
                  <a:pt x="1050" y="3448"/>
                </a:lnTo>
                <a:lnTo>
                  <a:pt x="953" y="3401"/>
                </a:lnTo>
                <a:lnTo>
                  <a:pt x="860" y="3347"/>
                </a:lnTo>
                <a:lnTo>
                  <a:pt x="771" y="3289"/>
                </a:lnTo>
                <a:lnTo>
                  <a:pt x="686" y="3224"/>
                </a:lnTo>
                <a:lnTo>
                  <a:pt x="604" y="3156"/>
                </a:lnTo>
                <a:lnTo>
                  <a:pt x="527" y="3083"/>
                </a:lnTo>
                <a:lnTo>
                  <a:pt x="454" y="3005"/>
                </a:lnTo>
                <a:lnTo>
                  <a:pt x="386" y="2923"/>
                </a:lnTo>
                <a:lnTo>
                  <a:pt x="323" y="2838"/>
                </a:lnTo>
                <a:lnTo>
                  <a:pt x="265" y="2748"/>
                </a:lnTo>
                <a:lnTo>
                  <a:pt x="211" y="2655"/>
                </a:lnTo>
                <a:lnTo>
                  <a:pt x="163" y="2559"/>
                </a:lnTo>
                <a:lnTo>
                  <a:pt x="121" y="2459"/>
                </a:lnTo>
                <a:lnTo>
                  <a:pt x="85" y="2356"/>
                </a:lnTo>
                <a:lnTo>
                  <a:pt x="55" y="2251"/>
                </a:lnTo>
                <a:lnTo>
                  <a:pt x="32" y="2143"/>
                </a:lnTo>
                <a:lnTo>
                  <a:pt x="14" y="2033"/>
                </a:lnTo>
                <a:lnTo>
                  <a:pt x="4" y="1920"/>
                </a:lnTo>
                <a:lnTo>
                  <a:pt x="0" y="1806"/>
                </a:lnTo>
                <a:lnTo>
                  <a:pt x="4" y="1692"/>
                </a:lnTo>
                <a:lnTo>
                  <a:pt x="14" y="1580"/>
                </a:lnTo>
                <a:lnTo>
                  <a:pt x="32" y="1469"/>
                </a:lnTo>
                <a:lnTo>
                  <a:pt x="55" y="1362"/>
                </a:lnTo>
                <a:lnTo>
                  <a:pt x="85" y="1256"/>
                </a:lnTo>
                <a:lnTo>
                  <a:pt x="121" y="1154"/>
                </a:lnTo>
                <a:lnTo>
                  <a:pt x="163" y="1054"/>
                </a:lnTo>
                <a:lnTo>
                  <a:pt x="211" y="958"/>
                </a:lnTo>
                <a:lnTo>
                  <a:pt x="265" y="864"/>
                </a:lnTo>
                <a:lnTo>
                  <a:pt x="323" y="774"/>
                </a:lnTo>
                <a:lnTo>
                  <a:pt x="386" y="689"/>
                </a:lnTo>
                <a:lnTo>
                  <a:pt x="454" y="607"/>
                </a:lnTo>
                <a:lnTo>
                  <a:pt x="527" y="529"/>
                </a:lnTo>
                <a:lnTo>
                  <a:pt x="604" y="456"/>
                </a:lnTo>
                <a:lnTo>
                  <a:pt x="686" y="388"/>
                </a:lnTo>
                <a:lnTo>
                  <a:pt x="771" y="325"/>
                </a:lnTo>
                <a:lnTo>
                  <a:pt x="860" y="266"/>
                </a:lnTo>
                <a:lnTo>
                  <a:pt x="953" y="212"/>
                </a:lnTo>
                <a:lnTo>
                  <a:pt x="1050" y="164"/>
                </a:lnTo>
                <a:lnTo>
                  <a:pt x="1150" y="122"/>
                </a:lnTo>
                <a:lnTo>
                  <a:pt x="1251" y="85"/>
                </a:lnTo>
                <a:lnTo>
                  <a:pt x="1357" y="55"/>
                </a:lnTo>
                <a:lnTo>
                  <a:pt x="1464" y="32"/>
                </a:lnTo>
                <a:lnTo>
                  <a:pt x="1574" y="14"/>
                </a:lnTo>
                <a:lnTo>
                  <a:pt x="1686" y="5"/>
                </a:lnTo>
                <a:lnTo>
                  <a:pt x="1799" y="0"/>
                </a:lnTo>
                <a:close/>
              </a:path>
            </a:pathLst>
          </a:custGeom>
          <a:solidFill>
            <a:schemeClr val="accent1"/>
          </a:solidFill>
          <a:ln w="0">
            <a:noFill/>
            <a:prstDash val="solid"/>
            <a:round/>
            <a:headEnd/>
            <a:tailEnd/>
          </a:ln>
        </p:spPr>
      </p:sp>
      <p:pic>
        <p:nvPicPr>
          <p:cNvPr id="11266" name="Picture 2" descr="Setting Intentional Goals in the New Year | Blog | Ms. JD | Determined to  Rise."/>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633999" y="2122630"/>
            <a:ext cx="3681275" cy="2286265"/>
          </a:xfrm>
          <a:prstGeom prst="rect">
            <a:avLst/>
          </a:prstGeom>
          <a:noFill/>
          <a:extLst>
            <a:ext uri="{909E8E84-426E-40DD-AFC4-6F175D3DCCD1}">
              <a14:hiddenFill xmlns:a14="http://schemas.microsoft.com/office/drawing/2010/main">
                <a:solidFill>
                  <a:srgbClr val="FFFFFF"/>
                </a:solidFill>
              </a14:hiddenFill>
            </a:ext>
          </a:extLst>
        </p:spPr>
      </p:pic>
      <p:cxnSp>
        <p:nvCxnSpPr>
          <p:cNvPr id="77" name="Straight Connector 76">
            <a:extLst>
              <a:ext uri="{FF2B5EF4-FFF2-40B4-BE49-F238E27FC236}">
                <a16:creationId xmlns:a16="http://schemas.microsoft.com/office/drawing/2014/main" id="{74544C16-154F-458D-B9F4-89B54B71CCA8}"/>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5181600" y="6199730"/>
            <a:ext cx="7010400" cy="0"/>
          </a:xfrm>
          <a:prstGeom prst="line">
            <a:avLst/>
          </a:prstGeom>
          <a:ln w="2540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94432528"/>
      </p:ext>
    </p:extLst>
  </p:cSld>
  <p:clrMapOvr>
    <a:overrideClrMapping bg1="dk1" tx1="lt1" bg2="dk2" tx2="lt2" accent1="accent1" accent2="accent2" accent3="accent3" accent4="accent4" accent5="accent5" accent6="accent6" hlink="hlink" folHlink="folHlink"/>
  </p:clrMapOvr>
</p:sld>
</file>

<file path=ppt/slides/slide36.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7872618" y="663373"/>
            <a:ext cx="3684644" cy="1608487"/>
          </a:xfrm>
        </p:spPr>
        <p:txBody>
          <a:bodyPr>
            <a:normAutofit/>
          </a:bodyPr>
          <a:lstStyle/>
          <a:p>
            <a:pPr algn="l"/>
            <a:r>
              <a:rPr lang="en-US" sz="3500"/>
              <a:t>Nursing Implementation</a:t>
            </a:r>
          </a:p>
        </p:txBody>
      </p:sp>
      <p:pic>
        <p:nvPicPr>
          <p:cNvPr id="12290" name="Picture 2" descr="Can Brief Periods of Alcohol Abstinence Really Improve Insulin Resistance?"/>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1363710" y="639905"/>
            <a:ext cx="5462072" cy="5270900"/>
          </a:xfrm>
          <a:prstGeom prst="rect">
            <a:avLst/>
          </a:prstGeom>
          <a:noFill/>
          <a:extLst>
            <a:ext uri="{909E8E84-426E-40DD-AFC4-6F175D3DCCD1}">
              <a14:hiddenFill xmlns:a14="http://schemas.microsoft.com/office/drawing/2010/main">
                <a:solidFill>
                  <a:srgbClr val="FFFFFF"/>
                </a:solidFill>
              </a14:hiddenFill>
            </a:ext>
          </a:extLst>
        </p:spPr>
      </p:pic>
      <p:sp>
        <p:nvSpPr>
          <p:cNvPr id="3" name="Content Placeholder 2"/>
          <p:cNvSpPr>
            <a:spLocks noGrp="1"/>
          </p:cNvSpPr>
          <p:nvPr>
            <p:ph idx="1"/>
          </p:nvPr>
        </p:nvSpPr>
        <p:spPr>
          <a:xfrm>
            <a:off x="7872618" y="2422689"/>
            <a:ext cx="3684644" cy="3791848"/>
          </a:xfrm>
        </p:spPr>
        <p:txBody>
          <a:bodyPr>
            <a:normAutofit/>
          </a:bodyPr>
          <a:lstStyle/>
          <a:p>
            <a:r>
              <a:rPr lang="en-US" dirty="0"/>
              <a:t>Health promotion</a:t>
            </a:r>
          </a:p>
          <a:p>
            <a:pPr lvl="1"/>
            <a:r>
              <a:rPr lang="en-US" dirty="0"/>
              <a:t>Assessment of patient for predisposing and etiologic factors</a:t>
            </a:r>
          </a:p>
          <a:p>
            <a:pPr lvl="1"/>
            <a:r>
              <a:rPr lang="en-US" dirty="0"/>
              <a:t>Encouragement of early treatment of these factors</a:t>
            </a:r>
          </a:p>
          <a:p>
            <a:pPr lvl="1"/>
            <a:r>
              <a:rPr lang="en-US" dirty="0"/>
              <a:t>Elimination of alcohol intake</a:t>
            </a:r>
          </a:p>
          <a:p>
            <a:pPr lvl="1"/>
            <a:r>
              <a:rPr lang="en-US" dirty="0"/>
              <a:t>Early diagnosis/treatment of biliary tract disease</a:t>
            </a:r>
          </a:p>
        </p:txBody>
      </p:sp>
    </p:spTree>
    <p:extLst>
      <p:ext uri="{BB962C8B-B14F-4D97-AF65-F5344CB8AC3E}">
        <p14:creationId xmlns:p14="http://schemas.microsoft.com/office/powerpoint/2010/main" val="2684263707"/>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bg>
      <p:bgPr>
        <a:solidFill>
          <a:schemeClr val="accent5">
            <a:lumMod val="20000"/>
            <a:lumOff val="80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Case Study</a:t>
            </a:r>
          </a:p>
        </p:txBody>
      </p:sp>
      <p:sp>
        <p:nvSpPr>
          <p:cNvPr id="3" name="Content Placeholder 2"/>
          <p:cNvSpPr>
            <a:spLocks noGrp="1"/>
          </p:cNvSpPr>
          <p:nvPr>
            <p:ph idx="1"/>
          </p:nvPr>
        </p:nvSpPr>
        <p:spPr/>
        <p:txBody>
          <a:bodyPr/>
          <a:lstStyle/>
          <a:p>
            <a:r>
              <a:rPr lang="en-US" dirty="0"/>
              <a:t>For what electrolyte imbalances would you monitor A.J.?</a:t>
            </a:r>
          </a:p>
          <a:p>
            <a:r>
              <a:rPr lang="en-US" dirty="0"/>
              <a:t>Explain the rationale for your answer.</a:t>
            </a:r>
          </a:p>
        </p:txBody>
      </p:sp>
      <p:pic>
        <p:nvPicPr>
          <p:cNvPr id="4" name="Picture 2" descr="House HD Wallpaper | Background Image | 3000x2248 | ID:5945 - Wallpaper  Abyss"/>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32302" y="2774730"/>
            <a:ext cx="3469617" cy="25999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14197008"/>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7872618" y="663373"/>
            <a:ext cx="3684644" cy="1608487"/>
          </a:xfrm>
        </p:spPr>
        <p:txBody>
          <a:bodyPr>
            <a:normAutofit/>
          </a:bodyPr>
          <a:lstStyle/>
          <a:p>
            <a:pPr algn="l"/>
            <a:r>
              <a:rPr lang="en-US" sz="3500"/>
              <a:t>Acute Care: Electrolyte Imbalances</a:t>
            </a:r>
          </a:p>
        </p:txBody>
      </p:sp>
      <p:pic>
        <p:nvPicPr>
          <p:cNvPr id="13314" name="Picture 2" descr="Factors Influencing Fluid &amp; Electrolyte Balance - Video &amp; Lesson Transcript  | Study.com"/>
          <p:cNvPicPr>
            <a:picLocks noChangeAspect="1" noChangeArrowheads="1"/>
          </p:cNvPicPr>
          <p:nvPr/>
        </p:nvPicPr>
        <p:blipFill rotWithShape="1">
          <a:blip r:embed="rId3">
            <a:extLst>
              <a:ext uri="{28A0092B-C50C-407E-A947-70E740481C1C}">
                <a14:useLocalDpi xmlns:a14="http://schemas.microsoft.com/office/drawing/2010/main" val="0"/>
              </a:ext>
            </a:extLst>
          </a:blip>
          <a:srcRect l="21777" t="7344" r="23436"/>
          <a:stretch/>
        </p:blipFill>
        <p:spPr bwMode="auto">
          <a:xfrm>
            <a:off x="1324386" y="639905"/>
            <a:ext cx="5540720" cy="5270900"/>
          </a:xfrm>
          <a:prstGeom prst="rect">
            <a:avLst/>
          </a:prstGeom>
          <a:noFill/>
          <a:extLst>
            <a:ext uri="{909E8E84-426E-40DD-AFC4-6F175D3DCCD1}">
              <a14:hiddenFill xmlns:a14="http://schemas.microsoft.com/office/drawing/2010/main">
                <a:solidFill>
                  <a:srgbClr val="FFFFFF"/>
                </a:solidFill>
              </a14:hiddenFill>
            </a:ext>
          </a:extLst>
        </p:spPr>
      </p:pic>
      <p:sp>
        <p:nvSpPr>
          <p:cNvPr id="3" name="Content Placeholder 2"/>
          <p:cNvSpPr>
            <a:spLocks noGrp="1"/>
          </p:cNvSpPr>
          <p:nvPr>
            <p:ph idx="1"/>
          </p:nvPr>
        </p:nvSpPr>
        <p:spPr>
          <a:xfrm>
            <a:off x="7195279" y="2422689"/>
            <a:ext cx="4361983" cy="4232944"/>
          </a:xfrm>
        </p:spPr>
        <p:txBody>
          <a:bodyPr>
            <a:normAutofit/>
          </a:bodyPr>
          <a:lstStyle/>
          <a:p>
            <a:r>
              <a:rPr lang="en-US" sz="2800" dirty="0"/>
              <a:t>Monitor fluid and electrolyte balance</a:t>
            </a:r>
          </a:p>
          <a:p>
            <a:pPr lvl="1"/>
            <a:r>
              <a:rPr lang="en-US" sz="2400" dirty="0"/>
              <a:t>Chloride, sodium, and potassium</a:t>
            </a:r>
          </a:p>
          <a:p>
            <a:pPr lvl="1"/>
            <a:r>
              <a:rPr lang="en-US" sz="2400" dirty="0" err="1"/>
              <a:t>Hypocalcemia</a:t>
            </a:r>
            <a:endParaRPr lang="en-US" sz="2400" dirty="0"/>
          </a:p>
          <a:p>
            <a:pPr lvl="2"/>
            <a:r>
              <a:rPr lang="en-US" sz="2000" dirty="0" err="1"/>
              <a:t>Tetany</a:t>
            </a:r>
            <a:endParaRPr lang="en-US" sz="2000" dirty="0"/>
          </a:p>
          <a:p>
            <a:pPr lvl="2"/>
            <a:r>
              <a:rPr lang="en-US" sz="2000" dirty="0"/>
              <a:t>Calcium gluconate to treat</a:t>
            </a:r>
          </a:p>
          <a:p>
            <a:pPr lvl="1"/>
            <a:r>
              <a:rPr lang="en-US" sz="2400" dirty="0"/>
              <a:t>Hypomagnesemia </a:t>
            </a:r>
          </a:p>
        </p:txBody>
      </p:sp>
    </p:spTree>
    <p:extLst>
      <p:ext uri="{BB962C8B-B14F-4D97-AF65-F5344CB8AC3E}">
        <p14:creationId xmlns:p14="http://schemas.microsoft.com/office/powerpoint/2010/main" val="3999488559"/>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955354" y="262850"/>
            <a:ext cx="6593180" cy="1651140"/>
          </a:xfrm>
        </p:spPr>
        <p:txBody>
          <a:bodyPr>
            <a:normAutofit/>
          </a:bodyPr>
          <a:lstStyle/>
          <a:p>
            <a:pPr algn="l"/>
            <a:r>
              <a:rPr lang="en-US" dirty="0"/>
              <a:t>Acute Care</a:t>
            </a:r>
            <a:endParaRPr lang="en-US"/>
          </a:p>
        </p:txBody>
      </p:sp>
      <p:pic>
        <p:nvPicPr>
          <p:cNvPr id="14340" name="Picture 4" descr="Why Home Care Should Be Flexible about Recommended Oral Hygiene Regimens -  Today's RDH"/>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651954" y="631686"/>
            <a:ext cx="3842110" cy="2564609"/>
          </a:xfrm>
          <a:prstGeom prst="rect">
            <a:avLst/>
          </a:prstGeom>
          <a:noFill/>
          <a:extLst>
            <a:ext uri="{909E8E84-426E-40DD-AFC4-6F175D3DCCD1}">
              <a14:hiddenFill xmlns:a14="http://schemas.microsoft.com/office/drawing/2010/main">
                <a:solidFill>
                  <a:srgbClr val="FFFFFF"/>
                </a:solidFill>
              </a14:hiddenFill>
            </a:ext>
          </a:extLst>
        </p:spPr>
      </p:pic>
      <p:pic>
        <p:nvPicPr>
          <p:cNvPr id="14338" name="Picture 2" descr="Semi-Fowler position | definition of semi-Fowler position by Medical  dictionary"/>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492750" y="3346196"/>
            <a:ext cx="4001315" cy="1510496"/>
          </a:xfrm>
          <a:prstGeom prst="rect">
            <a:avLst/>
          </a:prstGeom>
          <a:noFill/>
          <a:extLst>
            <a:ext uri="{909E8E84-426E-40DD-AFC4-6F175D3DCCD1}">
              <a14:hiddenFill xmlns:a14="http://schemas.microsoft.com/office/drawing/2010/main">
                <a:solidFill>
                  <a:srgbClr val="FFFFFF"/>
                </a:solidFill>
              </a14:hiddenFill>
            </a:ext>
          </a:extLst>
        </p:spPr>
      </p:pic>
      <p:sp>
        <p:nvSpPr>
          <p:cNvPr id="3" name="Content Placeholder 2"/>
          <p:cNvSpPr>
            <a:spLocks noGrp="1"/>
          </p:cNvSpPr>
          <p:nvPr>
            <p:ph idx="1"/>
          </p:nvPr>
        </p:nvSpPr>
        <p:spPr>
          <a:xfrm>
            <a:off x="4955354" y="1484026"/>
            <a:ext cx="6593180" cy="4740195"/>
          </a:xfrm>
        </p:spPr>
        <p:txBody>
          <a:bodyPr>
            <a:normAutofit/>
          </a:bodyPr>
          <a:lstStyle/>
          <a:p>
            <a:pPr>
              <a:lnSpc>
                <a:spcPct val="102000"/>
              </a:lnSpc>
            </a:pPr>
            <a:r>
              <a:rPr lang="en-US" sz="2400" dirty="0"/>
              <a:t>Pain assessment and management</a:t>
            </a:r>
          </a:p>
          <a:p>
            <a:pPr>
              <a:lnSpc>
                <a:spcPct val="102000"/>
              </a:lnSpc>
            </a:pPr>
            <a:r>
              <a:rPr lang="en-US" sz="2400" dirty="0"/>
              <a:t>Frequent oral/nasal care</a:t>
            </a:r>
          </a:p>
          <a:p>
            <a:pPr>
              <a:lnSpc>
                <a:spcPct val="102000"/>
              </a:lnSpc>
            </a:pPr>
            <a:r>
              <a:rPr lang="en-US" sz="2400" dirty="0"/>
              <a:t>Proper administration of antacids</a:t>
            </a:r>
          </a:p>
          <a:p>
            <a:pPr>
              <a:lnSpc>
                <a:spcPct val="102000"/>
              </a:lnSpc>
            </a:pPr>
            <a:r>
              <a:rPr lang="en-US" sz="2400" dirty="0"/>
              <a:t>Observation for signs of infection</a:t>
            </a:r>
          </a:p>
          <a:p>
            <a:pPr>
              <a:lnSpc>
                <a:spcPct val="102000"/>
              </a:lnSpc>
            </a:pPr>
            <a:r>
              <a:rPr lang="en-US" sz="2400" dirty="0"/>
              <a:t>Turn, cough, deep breathe</a:t>
            </a:r>
          </a:p>
          <a:p>
            <a:pPr>
              <a:lnSpc>
                <a:spcPct val="102000"/>
              </a:lnSpc>
            </a:pPr>
            <a:r>
              <a:rPr lang="en-US" sz="2400" dirty="0"/>
              <a:t>Semi-Fowler’s position</a:t>
            </a:r>
          </a:p>
          <a:p>
            <a:pPr>
              <a:lnSpc>
                <a:spcPct val="102000"/>
              </a:lnSpc>
            </a:pPr>
            <a:r>
              <a:rPr lang="en-US" sz="2400" dirty="0"/>
              <a:t>Observe for paralytic ileus, renal failure, mental changes</a:t>
            </a:r>
          </a:p>
          <a:p>
            <a:pPr>
              <a:lnSpc>
                <a:spcPct val="102000"/>
              </a:lnSpc>
            </a:pPr>
            <a:r>
              <a:rPr lang="en-US" sz="2400" dirty="0"/>
              <a:t>Monitor serum glucose</a:t>
            </a:r>
          </a:p>
          <a:p>
            <a:pPr>
              <a:lnSpc>
                <a:spcPct val="102000"/>
              </a:lnSpc>
            </a:pPr>
            <a:r>
              <a:rPr lang="en-US" sz="2400" dirty="0"/>
              <a:t>Postop wound care</a:t>
            </a:r>
          </a:p>
        </p:txBody>
      </p:sp>
    </p:spTree>
    <p:extLst>
      <p:ext uri="{BB962C8B-B14F-4D97-AF65-F5344CB8AC3E}">
        <p14:creationId xmlns:p14="http://schemas.microsoft.com/office/powerpoint/2010/main" val="316659855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a:t>Acute Pancreatitis</a:t>
            </a:r>
            <a:endParaRPr lang="en-US" dirty="0"/>
          </a:p>
        </p:txBody>
      </p:sp>
    </p:spTree>
    <p:extLst>
      <p:ext uri="{BB962C8B-B14F-4D97-AF65-F5344CB8AC3E}">
        <p14:creationId xmlns:p14="http://schemas.microsoft.com/office/powerpoint/2010/main" val="3319329859"/>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bg>
      <p:bgPr>
        <a:solidFill>
          <a:schemeClr val="accent5">
            <a:lumMod val="20000"/>
            <a:lumOff val="80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Case Study</a:t>
            </a:r>
          </a:p>
        </p:txBody>
      </p:sp>
      <p:sp>
        <p:nvSpPr>
          <p:cNvPr id="3" name="Content Placeholder 2"/>
          <p:cNvSpPr>
            <a:spLocks noGrp="1"/>
          </p:cNvSpPr>
          <p:nvPr>
            <p:ph idx="1"/>
          </p:nvPr>
        </p:nvSpPr>
        <p:spPr/>
        <p:txBody>
          <a:bodyPr/>
          <a:lstStyle/>
          <a:p>
            <a:r>
              <a:rPr lang="en-US" dirty="0"/>
              <a:t>A.J. is recuperating from her acute pancreatitis without difficulty.</a:t>
            </a:r>
          </a:p>
          <a:p>
            <a:r>
              <a:rPr lang="en-US" dirty="0"/>
              <a:t>Her health care provider writes an order for her to be discharged home. </a:t>
            </a:r>
          </a:p>
          <a:p>
            <a:r>
              <a:rPr lang="en-US" dirty="0"/>
              <a:t>What would be your priority teaching to be completed prior to her leaving?</a:t>
            </a:r>
          </a:p>
        </p:txBody>
      </p:sp>
      <p:pic>
        <p:nvPicPr>
          <p:cNvPr id="4" name="Picture 2" descr="House HD Wallpaper | Background Image | 3000x2248 | ID:5945 - Wallpaper  Abyss"/>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32302" y="2774730"/>
            <a:ext cx="3469617" cy="25999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37301102"/>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955354" y="620721"/>
            <a:ext cx="6593180" cy="1651140"/>
          </a:xfrm>
        </p:spPr>
        <p:txBody>
          <a:bodyPr>
            <a:normAutofit/>
          </a:bodyPr>
          <a:lstStyle/>
          <a:p>
            <a:pPr algn="l"/>
            <a:r>
              <a:rPr lang="en-US"/>
              <a:t>Ambulatory Care</a:t>
            </a:r>
          </a:p>
        </p:txBody>
      </p:sp>
      <p:pic>
        <p:nvPicPr>
          <p:cNvPr id="15362" name="Picture 2" descr="Detoxing From Alcohol &amp; Cigarettes | The Recovery Village Drug and Alcohol  Rehab"/>
          <p:cNvPicPr>
            <a:picLocks noChangeAspect="1" noChangeArrowheads="1"/>
          </p:cNvPicPr>
          <p:nvPr/>
        </p:nvPicPr>
        <p:blipFill rotWithShape="1">
          <a:blip r:embed="rId3">
            <a:extLst>
              <a:ext uri="{28A0092B-C50C-407E-A947-70E740481C1C}">
                <a14:useLocalDpi xmlns:a14="http://schemas.microsoft.com/office/drawing/2010/main" val="0"/>
              </a:ext>
            </a:extLst>
          </a:blip>
          <a:srcRect l="35066" r="27667" b="-2"/>
          <a:stretch/>
        </p:blipFill>
        <p:spPr bwMode="auto">
          <a:xfrm>
            <a:off x="634000" y="620720"/>
            <a:ext cx="3942858" cy="5290085"/>
          </a:xfrm>
          <a:prstGeom prst="rect">
            <a:avLst/>
          </a:prstGeom>
          <a:noFill/>
          <a:extLst>
            <a:ext uri="{909E8E84-426E-40DD-AFC4-6F175D3DCCD1}">
              <a14:hiddenFill xmlns:a14="http://schemas.microsoft.com/office/drawing/2010/main">
                <a:solidFill>
                  <a:srgbClr val="FFFFFF"/>
                </a:solidFill>
              </a14:hiddenFill>
            </a:ext>
          </a:extLst>
        </p:spPr>
      </p:pic>
      <p:sp>
        <p:nvSpPr>
          <p:cNvPr id="3" name="Content Placeholder 2"/>
          <p:cNvSpPr>
            <a:spLocks noGrp="1"/>
          </p:cNvSpPr>
          <p:nvPr>
            <p:ph idx="1"/>
          </p:nvPr>
        </p:nvSpPr>
        <p:spPr>
          <a:xfrm>
            <a:off x="4955354" y="2422688"/>
            <a:ext cx="6593180" cy="3801533"/>
          </a:xfrm>
        </p:spPr>
        <p:txBody>
          <a:bodyPr>
            <a:normAutofit/>
          </a:bodyPr>
          <a:lstStyle/>
          <a:p>
            <a:r>
              <a:rPr lang="en-US"/>
              <a:t>Physical therapy</a:t>
            </a:r>
          </a:p>
          <a:p>
            <a:r>
              <a:rPr lang="en-US"/>
              <a:t>Counseling regarding abstinence from ETOH and smoking</a:t>
            </a:r>
          </a:p>
          <a:p>
            <a:r>
              <a:rPr lang="en-US"/>
              <a:t>Dietary teaching</a:t>
            </a:r>
          </a:p>
          <a:p>
            <a:r>
              <a:rPr lang="en-US"/>
              <a:t>Patient/family teaching</a:t>
            </a:r>
            <a:endParaRPr lang="en-US" dirty="0"/>
          </a:p>
        </p:txBody>
      </p:sp>
    </p:spTree>
    <p:extLst>
      <p:ext uri="{BB962C8B-B14F-4D97-AF65-F5344CB8AC3E}">
        <p14:creationId xmlns:p14="http://schemas.microsoft.com/office/powerpoint/2010/main" val="2503666602"/>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Chronic Pancreatitis</a:t>
            </a:r>
          </a:p>
        </p:txBody>
      </p:sp>
    </p:spTree>
    <p:extLst>
      <p:ext uri="{BB962C8B-B14F-4D97-AF65-F5344CB8AC3E}">
        <p14:creationId xmlns:p14="http://schemas.microsoft.com/office/powerpoint/2010/main" val="1126582887"/>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4" name="Title 3"/>
          <p:cNvSpPr>
            <a:spLocks noGrp="1"/>
          </p:cNvSpPr>
          <p:nvPr>
            <p:ph type="title"/>
          </p:nvPr>
        </p:nvSpPr>
        <p:spPr>
          <a:xfrm>
            <a:off x="7872618" y="663373"/>
            <a:ext cx="3684644" cy="1608487"/>
          </a:xfrm>
        </p:spPr>
        <p:txBody>
          <a:bodyPr>
            <a:normAutofit/>
          </a:bodyPr>
          <a:lstStyle/>
          <a:p>
            <a:pPr algn="l"/>
            <a:r>
              <a:rPr lang="en-US" sz="4600"/>
              <a:t>Chronic Pancreatitis</a:t>
            </a:r>
          </a:p>
        </p:txBody>
      </p:sp>
      <p:pic>
        <p:nvPicPr>
          <p:cNvPr id="4098" name="Picture 2" descr="Etiopathogenesis and pathophysiology of chronic pancreatitis - ScienceDirect"/>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636915" y="1589662"/>
            <a:ext cx="6915663" cy="3371386"/>
          </a:xfrm>
          <a:prstGeom prst="rect">
            <a:avLst/>
          </a:prstGeom>
          <a:noFill/>
          <a:extLst>
            <a:ext uri="{909E8E84-426E-40DD-AFC4-6F175D3DCCD1}">
              <a14:hiddenFill xmlns:a14="http://schemas.microsoft.com/office/drawing/2010/main">
                <a:solidFill>
                  <a:srgbClr val="FFFFFF"/>
                </a:solidFill>
              </a14:hiddenFill>
            </a:ext>
          </a:extLst>
        </p:spPr>
      </p:pic>
      <p:sp>
        <p:nvSpPr>
          <p:cNvPr id="5" name="Content Placeholder 4"/>
          <p:cNvSpPr>
            <a:spLocks noGrp="1"/>
          </p:cNvSpPr>
          <p:nvPr>
            <p:ph idx="1"/>
          </p:nvPr>
        </p:nvSpPr>
        <p:spPr>
          <a:xfrm>
            <a:off x="7872618" y="2422689"/>
            <a:ext cx="3684644" cy="3791848"/>
          </a:xfrm>
        </p:spPr>
        <p:txBody>
          <a:bodyPr>
            <a:normAutofit/>
          </a:bodyPr>
          <a:lstStyle/>
          <a:p>
            <a:r>
              <a:rPr lang="en-US" dirty="0"/>
              <a:t>Continuous, prolonged inflammatory, and </a:t>
            </a:r>
            <a:r>
              <a:rPr lang="en-US" dirty="0" err="1"/>
              <a:t>fibrosing</a:t>
            </a:r>
            <a:r>
              <a:rPr lang="en-US" dirty="0"/>
              <a:t> process of the pancreas</a:t>
            </a:r>
          </a:p>
          <a:p>
            <a:r>
              <a:rPr lang="en-US" dirty="0"/>
              <a:t>Etiology	</a:t>
            </a:r>
          </a:p>
          <a:p>
            <a:pPr lvl="1"/>
            <a:r>
              <a:rPr lang="en-US" dirty="0"/>
              <a:t>Alcohol, gallstones, tumor, </a:t>
            </a:r>
            <a:r>
              <a:rPr lang="en-US" dirty="0" err="1"/>
              <a:t>pseudocysts</a:t>
            </a:r>
            <a:r>
              <a:rPr lang="en-US" dirty="0"/>
              <a:t>, trauma, systemic disease</a:t>
            </a:r>
          </a:p>
          <a:p>
            <a:pPr lvl="1"/>
            <a:r>
              <a:rPr lang="en-US" dirty="0"/>
              <a:t>Autoimmune pancreatitis</a:t>
            </a:r>
          </a:p>
          <a:p>
            <a:pPr lvl="1"/>
            <a:r>
              <a:rPr lang="en-US" dirty="0"/>
              <a:t>Cystic fibrosis</a:t>
            </a:r>
          </a:p>
        </p:txBody>
      </p:sp>
    </p:spTree>
    <p:extLst>
      <p:ext uri="{BB962C8B-B14F-4D97-AF65-F5344CB8AC3E}">
        <p14:creationId xmlns:p14="http://schemas.microsoft.com/office/powerpoint/2010/main" val="512317348"/>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7872618" y="663373"/>
            <a:ext cx="3684644" cy="1608487"/>
          </a:xfrm>
        </p:spPr>
        <p:txBody>
          <a:bodyPr>
            <a:normAutofit/>
          </a:bodyPr>
          <a:lstStyle/>
          <a:p>
            <a:pPr algn="l"/>
            <a:r>
              <a:rPr lang="en-US" sz="3500"/>
              <a:t>Pathophysiology</a:t>
            </a:r>
          </a:p>
        </p:txBody>
      </p:sp>
      <p:pic>
        <p:nvPicPr>
          <p:cNvPr id="16386" name="Picture 2" descr="Pancreatitis | American Gastroenterological Association"/>
          <p:cNvPicPr>
            <a:picLocks noChangeAspect="1" noChangeArrowheads="1"/>
          </p:cNvPicPr>
          <p:nvPr/>
        </p:nvPicPr>
        <p:blipFill rotWithShape="1">
          <a:blip r:embed="rId3">
            <a:extLst>
              <a:ext uri="{28A0092B-C50C-407E-A947-70E740481C1C}">
                <a14:useLocalDpi xmlns:a14="http://schemas.microsoft.com/office/drawing/2010/main" val="0"/>
              </a:ext>
            </a:extLst>
          </a:blip>
          <a:srcRect l="52250"/>
          <a:stretch/>
        </p:blipFill>
        <p:spPr bwMode="auto">
          <a:xfrm>
            <a:off x="670452" y="639905"/>
            <a:ext cx="6848590" cy="5270900"/>
          </a:xfrm>
          <a:prstGeom prst="rect">
            <a:avLst/>
          </a:prstGeom>
          <a:noFill/>
          <a:extLst>
            <a:ext uri="{909E8E84-426E-40DD-AFC4-6F175D3DCCD1}">
              <a14:hiddenFill xmlns:a14="http://schemas.microsoft.com/office/drawing/2010/main">
                <a:solidFill>
                  <a:srgbClr val="FFFFFF"/>
                </a:solidFill>
              </a14:hiddenFill>
            </a:ext>
          </a:extLst>
        </p:spPr>
      </p:pic>
      <p:sp>
        <p:nvSpPr>
          <p:cNvPr id="3" name="Content Placeholder 2"/>
          <p:cNvSpPr>
            <a:spLocks noGrp="1"/>
          </p:cNvSpPr>
          <p:nvPr>
            <p:ph idx="1"/>
          </p:nvPr>
        </p:nvSpPr>
        <p:spPr>
          <a:xfrm>
            <a:off x="7872618" y="1603948"/>
            <a:ext cx="3684644" cy="4610589"/>
          </a:xfrm>
        </p:spPr>
        <p:txBody>
          <a:bodyPr>
            <a:normAutofit fontScale="92500" lnSpcReduction="10000"/>
          </a:bodyPr>
          <a:lstStyle/>
          <a:p>
            <a:pPr>
              <a:lnSpc>
                <a:spcPct val="102000"/>
              </a:lnSpc>
            </a:pPr>
            <a:r>
              <a:rPr lang="en-US" sz="1800" dirty="0"/>
              <a:t>Two major types:</a:t>
            </a:r>
          </a:p>
          <a:p>
            <a:pPr lvl="1">
              <a:lnSpc>
                <a:spcPct val="102000"/>
              </a:lnSpc>
            </a:pPr>
            <a:r>
              <a:rPr lang="en-US" dirty="0"/>
              <a:t>Chronic obstructive pancreatitis</a:t>
            </a:r>
          </a:p>
          <a:p>
            <a:pPr lvl="2">
              <a:lnSpc>
                <a:spcPct val="102000"/>
              </a:lnSpc>
            </a:pPr>
            <a:r>
              <a:rPr lang="en-US" sz="1800" dirty="0"/>
              <a:t>Inflammation of sphincter of Oddi</a:t>
            </a:r>
          </a:p>
          <a:p>
            <a:pPr lvl="2">
              <a:lnSpc>
                <a:spcPct val="102000"/>
              </a:lnSpc>
            </a:pPr>
            <a:r>
              <a:rPr lang="en-US" sz="1800" dirty="0"/>
              <a:t>Cancer of ampulla of Vader, duodenum, or pancreas</a:t>
            </a:r>
          </a:p>
          <a:p>
            <a:pPr lvl="1">
              <a:lnSpc>
                <a:spcPct val="102000"/>
              </a:lnSpc>
            </a:pPr>
            <a:r>
              <a:rPr lang="en-US" dirty="0"/>
              <a:t>Chronic nonobstructive pancreatitis</a:t>
            </a:r>
          </a:p>
          <a:p>
            <a:pPr lvl="2">
              <a:lnSpc>
                <a:spcPct val="102000"/>
              </a:lnSpc>
            </a:pPr>
            <a:r>
              <a:rPr lang="en-US" sz="1800" dirty="0"/>
              <a:t>Inflammation and sclerosis in head of pancreas and around duct</a:t>
            </a:r>
          </a:p>
          <a:p>
            <a:pPr lvl="2">
              <a:lnSpc>
                <a:spcPct val="102000"/>
              </a:lnSpc>
            </a:pPr>
            <a:r>
              <a:rPr lang="en-US" sz="1800" dirty="0"/>
              <a:t>Most common cause is ETOH use</a:t>
            </a:r>
          </a:p>
        </p:txBody>
      </p:sp>
    </p:spTree>
    <p:extLst>
      <p:ext uri="{BB962C8B-B14F-4D97-AF65-F5344CB8AC3E}">
        <p14:creationId xmlns:p14="http://schemas.microsoft.com/office/powerpoint/2010/main" val="845174138"/>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955354" y="620721"/>
            <a:ext cx="6593180" cy="1651140"/>
          </a:xfrm>
        </p:spPr>
        <p:txBody>
          <a:bodyPr>
            <a:normAutofit/>
          </a:bodyPr>
          <a:lstStyle/>
          <a:p>
            <a:pPr algn="l"/>
            <a:r>
              <a:rPr lang="en-US" dirty="0"/>
              <a:t>Clinical Manifestations</a:t>
            </a:r>
            <a:endParaRPr lang="en-US"/>
          </a:p>
        </p:txBody>
      </p:sp>
      <p:pic>
        <p:nvPicPr>
          <p:cNvPr id="17412" name="Picture 4" descr="Malabsorption Syndrome: Causes, Symptoms, and Risk Factors"/>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1074586" y="631686"/>
            <a:ext cx="3419478" cy="2564609"/>
          </a:xfrm>
          <a:prstGeom prst="rect">
            <a:avLst/>
          </a:prstGeom>
          <a:noFill/>
          <a:extLst>
            <a:ext uri="{909E8E84-426E-40DD-AFC4-6F175D3DCCD1}">
              <a14:hiddenFill xmlns:a14="http://schemas.microsoft.com/office/drawing/2010/main">
                <a:solidFill>
                  <a:srgbClr val="FFFFFF"/>
                </a:solidFill>
              </a14:hiddenFill>
            </a:ext>
          </a:extLst>
        </p:spPr>
      </p:pic>
      <p:pic>
        <p:nvPicPr>
          <p:cNvPr id="17410" name="Picture 2" descr="My Stomach Hurts So Bad | Causes Of Lower Abdominal Pain - Virinchi  Hospitals"/>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r="16696"/>
          <a:stretch/>
        </p:blipFill>
        <p:spPr bwMode="auto">
          <a:xfrm>
            <a:off x="555960" y="3346196"/>
            <a:ext cx="3938104" cy="2564609"/>
          </a:xfrm>
          <a:prstGeom prst="rect">
            <a:avLst/>
          </a:prstGeom>
          <a:noFill/>
          <a:extLst>
            <a:ext uri="{909E8E84-426E-40DD-AFC4-6F175D3DCCD1}">
              <a14:hiddenFill xmlns:a14="http://schemas.microsoft.com/office/drawing/2010/main">
                <a:solidFill>
                  <a:srgbClr val="FFFFFF"/>
                </a:solidFill>
              </a14:hiddenFill>
            </a:ext>
          </a:extLst>
        </p:spPr>
      </p:pic>
      <p:sp>
        <p:nvSpPr>
          <p:cNvPr id="3" name="Content Placeholder 2"/>
          <p:cNvSpPr>
            <a:spLocks noGrp="1"/>
          </p:cNvSpPr>
          <p:nvPr>
            <p:ph idx="1"/>
          </p:nvPr>
        </p:nvSpPr>
        <p:spPr>
          <a:xfrm>
            <a:off x="4955354" y="2422688"/>
            <a:ext cx="6593180" cy="3801533"/>
          </a:xfrm>
        </p:spPr>
        <p:txBody>
          <a:bodyPr>
            <a:normAutofit/>
          </a:bodyPr>
          <a:lstStyle/>
          <a:p>
            <a:pPr>
              <a:lnSpc>
                <a:spcPct val="102000"/>
              </a:lnSpc>
            </a:pPr>
            <a:r>
              <a:rPr lang="en-US" dirty="0"/>
              <a:t>Abdominal pain</a:t>
            </a:r>
            <a:endParaRPr lang="en-US"/>
          </a:p>
          <a:p>
            <a:pPr lvl="1">
              <a:lnSpc>
                <a:spcPct val="102000"/>
              </a:lnSpc>
            </a:pPr>
            <a:r>
              <a:rPr lang="en-US" dirty="0"/>
              <a:t>Located in same areas as acute pancreatitis</a:t>
            </a:r>
            <a:endParaRPr lang="en-US"/>
          </a:p>
          <a:p>
            <a:pPr lvl="1">
              <a:lnSpc>
                <a:spcPct val="102000"/>
              </a:lnSpc>
            </a:pPr>
            <a:r>
              <a:rPr lang="en-US" dirty="0"/>
              <a:t>Heavy, gnawing feeling; burning and cramp-like</a:t>
            </a:r>
            <a:endParaRPr lang="en-US"/>
          </a:p>
          <a:p>
            <a:pPr lvl="1">
              <a:lnSpc>
                <a:spcPct val="102000"/>
              </a:lnSpc>
            </a:pPr>
            <a:r>
              <a:rPr lang="en-US" dirty="0"/>
              <a:t>More frequent until almost constant</a:t>
            </a:r>
            <a:endParaRPr lang="en-US"/>
          </a:p>
          <a:p>
            <a:pPr>
              <a:lnSpc>
                <a:spcPct val="102000"/>
              </a:lnSpc>
            </a:pPr>
            <a:r>
              <a:rPr lang="en-US" dirty="0"/>
              <a:t>Malabsorption and weight loss</a:t>
            </a:r>
            <a:endParaRPr lang="en-US"/>
          </a:p>
          <a:p>
            <a:pPr>
              <a:lnSpc>
                <a:spcPct val="102000"/>
              </a:lnSpc>
            </a:pPr>
            <a:r>
              <a:rPr lang="en-US" dirty="0"/>
              <a:t>Constipation</a:t>
            </a:r>
            <a:endParaRPr lang="en-US"/>
          </a:p>
          <a:p>
            <a:pPr>
              <a:lnSpc>
                <a:spcPct val="102000"/>
              </a:lnSpc>
            </a:pPr>
            <a:r>
              <a:rPr lang="en-US" dirty="0"/>
              <a:t>Mild jaundice with dark urine</a:t>
            </a:r>
            <a:endParaRPr lang="en-US"/>
          </a:p>
          <a:p>
            <a:pPr>
              <a:lnSpc>
                <a:spcPct val="102000"/>
              </a:lnSpc>
            </a:pPr>
            <a:r>
              <a:rPr lang="en-US" dirty="0" err="1"/>
              <a:t>Steatorrhea</a:t>
            </a:r>
            <a:endParaRPr lang="en-US"/>
          </a:p>
          <a:p>
            <a:pPr>
              <a:lnSpc>
                <a:spcPct val="102000"/>
              </a:lnSpc>
            </a:pPr>
            <a:r>
              <a:rPr lang="en-US" dirty="0"/>
              <a:t>Diabetes </a:t>
            </a:r>
            <a:endParaRPr lang="en-US"/>
          </a:p>
        </p:txBody>
      </p:sp>
    </p:spTree>
    <p:extLst>
      <p:ext uri="{BB962C8B-B14F-4D97-AF65-F5344CB8AC3E}">
        <p14:creationId xmlns:p14="http://schemas.microsoft.com/office/powerpoint/2010/main" val="2301150161"/>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7872618" y="663373"/>
            <a:ext cx="3684644" cy="1608487"/>
          </a:xfrm>
        </p:spPr>
        <p:txBody>
          <a:bodyPr>
            <a:normAutofit/>
          </a:bodyPr>
          <a:lstStyle/>
          <a:p>
            <a:pPr algn="l"/>
            <a:r>
              <a:rPr lang="en-US" sz="3900"/>
              <a:t>Complications</a:t>
            </a:r>
          </a:p>
        </p:txBody>
      </p:sp>
      <p:pic>
        <p:nvPicPr>
          <p:cNvPr id="12292" name="Picture 4" descr="http://www.animatedpancreaspatient.com/en-pancreas/slides/slide-show/app02-slides-ch6_slide_05$jpg"/>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636915" y="1330325"/>
            <a:ext cx="6915663" cy="3890060"/>
          </a:xfrm>
          <a:prstGeom prst="rect">
            <a:avLst/>
          </a:prstGeom>
          <a:noFill/>
          <a:extLst>
            <a:ext uri="{909E8E84-426E-40DD-AFC4-6F175D3DCCD1}">
              <a14:hiddenFill xmlns:a14="http://schemas.microsoft.com/office/drawing/2010/main">
                <a:solidFill>
                  <a:srgbClr val="FFFFFF"/>
                </a:solidFill>
              </a14:hiddenFill>
            </a:ext>
          </a:extLst>
        </p:spPr>
      </p:pic>
      <p:sp>
        <p:nvSpPr>
          <p:cNvPr id="3" name="Content Placeholder 2"/>
          <p:cNvSpPr>
            <a:spLocks noGrp="1"/>
          </p:cNvSpPr>
          <p:nvPr>
            <p:ph idx="1"/>
          </p:nvPr>
        </p:nvSpPr>
        <p:spPr>
          <a:xfrm>
            <a:off x="7872618" y="1843790"/>
            <a:ext cx="3684644" cy="4370747"/>
          </a:xfrm>
        </p:spPr>
        <p:txBody>
          <a:bodyPr>
            <a:normAutofit/>
          </a:bodyPr>
          <a:lstStyle/>
          <a:p>
            <a:r>
              <a:rPr lang="en-US" sz="2400" dirty="0" err="1"/>
              <a:t>Pseudocyst</a:t>
            </a:r>
            <a:r>
              <a:rPr lang="en-US" sz="2400" dirty="0"/>
              <a:t> formation</a:t>
            </a:r>
          </a:p>
          <a:p>
            <a:r>
              <a:rPr lang="en-US" sz="2400" dirty="0"/>
              <a:t>Bile duct or duodenal obstruction</a:t>
            </a:r>
          </a:p>
          <a:p>
            <a:r>
              <a:rPr lang="en-US" sz="2400" dirty="0"/>
              <a:t>Pancreatic ascites</a:t>
            </a:r>
          </a:p>
          <a:p>
            <a:r>
              <a:rPr lang="en-US" sz="2400" dirty="0"/>
              <a:t>Pleural effusion</a:t>
            </a:r>
          </a:p>
          <a:p>
            <a:r>
              <a:rPr lang="en-US" sz="2400" dirty="0"/>
              <a:t>Splenic vein thrombosis</a:t>
            </a:r>
          </a:p>
          <a:p>
            <a:r>
              <a:rPr lang="en-US" sz="2400" dirty="0" err="1"/>
              <a:t>Pseudoaneurysms</a:t>
            </a:r>
            <a:endParaRPr lang="en-US" sz="2400" dirty="0"/>
          </a:p>
          <a:p>
            <a:r>
              <a:rPr lang="en-US" sz="2400" dirty="0"/>
              <a:t>Pancreatic cancer</a:t>
            </a:r>
          </a:p>
        </p:txBody>
      </p:sp>
    </p:spTree>
    <p:extLst>
      <p:ext uri="{BB962C8B-B14F-4D97-AF65-F5344CB8AC3E}">
        <p14:creationId xmlns:p14="http://schemas.microsoft.com/office/powerpoint/2010/main" val="1229835701"/>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14" name="Rectangle 7">
            <a:extLst>
              <a:ext uri="{FF2B5EF4-FFF2-40B4-BE49-F238E27FC236}">
                <a16:creationId xmlns:a16="http://schemas.microsoft.com/office/drawing/2014/main" id="{8940BF86-1545-454F-930D-D633E83BA4B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2" name="Title 1"/>
          <p:cNvSpPr>
            <a:spLocks noGrp="1"/>
          </p:cNvSpPr>
          <p:nvPr>
            <p:ph type="title"/>
          </p:nvPr>
        </p:nvSpPr>
        <p:spPr>
          <a:xfrm>
            <a:off x="651767" y="2967412"/>
            <a:ext cx="3689094" cy="923176"/>
          </a:xfrm>
        </p:spPr>
        <p:txBody>
          <a:bodyPr>
            <a:normAutofit/>
          </a:bodyPr>
          <a:lstStyle/>
          <a:p>
            <a:r>
              <a:rPr lang="en-US" sz="4000" dirty="0"/>
              <a:t>Diagnostics</a:t>
            </a:r>
          </a:p>
        </p:txBody>
      </p:sp>
      <p:cxnSp>
        <p:nvCxnSpPr>
          <p:cNvPr id="15" name="Straight Connector 9">
            <a:extLst>
              <a:ext uri="{FF2B5EF4-FFF2-40B4-BE49-F238E27FC236}">
                <a16:creationId xmlns:a16="http://schemas.microsoft.com/office/drawing/2014/main" id="{6BAD51BF-92DF-4BA7-A185-7E1D78DF4E16}"/>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4662596" y="643466"/>
            <a:ext cx="0" cy="6214534"/>
          </a:xfrm>
          <a:prstGeom prst="line">
            <a:avLst/>
          </a:prstGeom>
          <a:ln w="254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3" name="Content Placeholder 2"/>
          <p:cNvSpPr>
            <a:spLocks noGrp="1"/>
          </p:cNvSpPr>
          <p:nvPr>
            <p:ph idx="1"/>
          </p:nvPr>
        </p:nvSpPr>
        <p:spPr>
          <a:xfrm>
            <a:off x="4984329" y="643465"/>
            <a:ext cx="6138369" cy="6042147"/>
          </a:xfrm>
        </p:spPr>
        <p:txBody>
          <a:bodyPr>
            <a:normAutofit/>
          </a:bodyPr>
          <a:lstStyle/>
          <a:p>
            <a:r>
              <a:rPr lang="en-US" dirty="0"/>
              <a:t>Confirming diagnosis can be difficult</a:t>
            </a:r>
          </a:p>
          <a:p>
            <a:r>
              <a:rPr lang="en-US" dirty="0"/>
              <a:t>Based on </a:t>
            </a:r>
          </a:p>
          <a:p>
            <a:pPr lvl="1"/>
            <a:r>
              <a:rPr lang="en-US" sz="2000" dirty="0"/>
              <a:t>Signs/Symptoms</a:t>
            </a:r>
          </a:p>
          <a:p>
            <a:pPr lvl="1"/>
            <a:r>
              <a:rPr lang="en-US" sz="2000" dirty="0"/>
              <a:t>Laboratory studies</a:t>
            </a:r>
          </a:p>
          <a:p>
            <a:pPr lvl="2"/>
            <a:r>
              <a:rPr lang="en-US" sz="2000" dirty="0"/>
              <a:t>Serum amylase, lipase, bilirubin, alkaline phosphatase, leukocytes, sedimentation rate</a:t>
            </a:r>
          </a:p>
          <a:p>
            <a:pPr lvl="2"/>
            <a:r>
              <a:rPr lang="en-US" sz="2000" dirty="0"/>
              <a:t>Stool samples</a:t>
            </a:r>
          </a:p>
          <a:p>
            <a:pPr lvl="2"/>
            <a:r>
              <a:rPr lang="en-US" sz="2000" dirty="0"/>
              <a:t>Decreased fat-soluble vitamin and cobalamin levels</a:t>
            </a:r>
          </a:p>
          <a:p>
            <a:pPr lvl="2"/>
            <a:r>
              <a:rPr lang="en-US" sz="2000" dirty="0"/>
              <a:t>Secretion stimulation test</a:t>
            </a:r>
          </a:p>
          <a:p>
            <a:pPr lvl="1"/>
            <a:r>
              <a:rPr lang="en-US" sz="2000" dirty="0"/>
              <a:t>Imaging</a:t>
            </a:r>
          </a:p>
          <a:p>
            <a:pPr lvl="2"/>
            <a:r>
              <a:rPr lang="en-US" sz="2000" dirty="0"/>
              <a:t>ERCP</a:t>
            </a:r>
          </a:p>
          <a:p>
            <a:pPr lvl="2"/>
            <a:r>
              <a:rPr lang="en-US" sz="2000" dirty="0"/>
              <a:t>CT, MRI, MRCP, U/S, EUS</a:t>
            </a:r>
          </a:p>
        </p:txBody>
      </p:sp>
      <p:sp>
        <p:nvSpPr>
          <p:cNvPr id="16" name="Freeform 6">
            <a:extLst>
              <a:ext uri="{FF2B5EF4-FFF2-40B4-BE49-F238E27FC236}">
                <a16:creationId xmlns:a16="http://schemas.microsoft.com/office/drawing/2014/main" id="{4FA98957-023B-4B4C-B8F5-A60254A636E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11784012" y="5380579"/>
            <a:ext cx="407988" cy="819150"/>
          </a:xfrm>
          <a:custGeom>
            <a:avLst/>
            <a:gdLst/>
            <a:ahLst/>
            <a:cxnLst/>
            <a:rect l="0" t="0" r="r" b="b"/>
            <a:pathLst>
              <a:path w="1799" h="3612">
                <a:moveTo>
                  <a:pt x="1799" y="0"/>
                </a:moveTo>
                <a:lnTo>
                  <a:pt x="1799" y="3612"/>
                </a:lnTo>
                <a:lnTo>
                  <a:pt x="1686" y="3609"/>
                </a:lnTo>
                <a:lnTo>
                  <a:pt x="1574" y="3598"/>
                </a:lnTo>
                <a:lnTo>
                  <a:pt x="1464" y="3581"/>
                </a:lnTo>
                <a:lnTo>
                  <a:pt x="1357" y="3557"/>
                </a:lnTo>
                <a:lnTo>
                  <a:pt x="1251" y="3527"/>
                </a:lnTo>
                <a:lnTo>
                  <a:pt x="1150" y="3490"/>
                </a:lnTo>
                <a:lnTo>
                  <a:pt x="1050" y="3448"/>
                </a:lnTo>
                <a:lnTo>
                  <a:pt x="953" y="3401"/>
                </a:lnTo>
                <a:lnTo>
                  <a:pt x="860" y="3347"/>
                </a:lnTo>
                <a:lnTo>
                  <a:pt x="771" y="3289"/>
                </a:lnTo>
                <a:lnTo>
                  <a:pt x="686" y="3224"/>
                </a:lnTo>
                <a:lnTo>
                  <a:pt x="604" y="3156"/>
                </a:lnTo>
                <a:lnTo>
                  <a:pt x="527" y="3083"/>
                </a:lnTo>
                <a:lnTo>
                  <a:pt x="454" y="3005"/>
                </a:lnTo>
                <a:lnTo>
                  <a:pt x="386" y="2923"/>
                </a:lnTo>
                <a:lnTo>
                  <a:pt x="323" y="2838"/>
                </a:lnTo>
                <a:lnTo>
                  <a:pt x="265" y="2748"/>
                </a:lnTo>
                <a:lnTo>
                  <a:pt x="211" y="2655"/>
                </a:lnTo>
                <a:lnTo>
                  <a:pt x="163" y="2559"/>
                </a:lnTo>
                <a:lnTo>
                  <a:pt x="121" y="2459"/>
                </a:lnTo>
                <a:lnTo>
                  <a:pt x="85" y="2356"/>
                </a:lnTo>
                <a:lnTo>
                  <a:pt x="55" y="2251"/>
                </a:lnTo>
                <a:lnTo>
                  <a:pt x="32" y="2143"/>
                </a:lnTo>
                <a:lnTo>
                  <a:pt x="14" y="2033"/>
                </a:lnTo>
                <a:lnTo>
                  <a:pt x="4" y="1920"/>
                </a:lnTo>
                <a:lnTo>
                  <a:pt x="0" y="1806"/>
                </a:lnTo>
                <a:lnTo>
                  <a:pt x="4" y="1692"/>
                </a:lnTo>
                <a:lnTo>
                  <a:pt x="14" y="1580"/>
                </a:lnTo>
                <a:lnTo>
                  <a:pt x="32" y="1469"/>
                </a:lnTo>
                <a:lnTo>
                  <a:pt x="55" y="1362"/>
                </a:lnTo>
                <a:lnTo>
                  <a:pt x="85" y="1256"/>
                </a:lnTo>
                <a:lnTo>
                  <a:pt x="121" y="1154"/>
                </a:lnTo>
                <a:lnTo>
                  <a:pt x="163" y="1054"/>
                </a:lnTo>
                <a:lnTo>
                  <a:pt x="211" y="958"/>
                </a:lnTo>
                <a:lnTo>
                  <a:pt x="265" y="864"/>
                </a:lnTo>
                <a:lnTo>
                  <a:pt x="323" y="774"/>
                </a:lnTo>
                <a:lnTo>
                  <a:pt x="386" y="689"/>
                </a:lnTo>
                <a:lnTo>
                  <a:pt x="454" y="607"/>
                </a:lnTo>
                <a:lnTo>
                  <a:pt x="527" y="529"/>
                </a:lnTo>
                <a:lnTo>
                  <a:pt x="604" y="456"/>
                </a:lnTo>
                <a:lnTo>
                  <a:pt x="686" y="388"/>
                </a:lnTo>
                <a:lnTo>
                  <a:pt x="771" y="325"/>
                </a:lnTo>
                <a:lnTo>
                  <a:pt x="860" y="266"/>
                </a:lnTo>
                <a:lnTo>
                  <a:pt x="953" y="212"/>
                </a:lnTo>
                <a:lnTo>
                  <a:pt x="1050" y="164"/>
                </a:lnTo>
                <a:lnTo>
                  <a:pt x="1150" y="122"/>
                </a:lnTo>
                <a:lnTo>
                  <a:pt x="1251" y="85"/>
                </a:lnTo>
                <a:lnTo>
                  <a:pt x="1357" y="55"/>
                </a:lnTo>
                <a:lnTo>
                  <a:pt x="1464" y="32"/>
                </a:lnTo>
                <a:lnTo>
                  <a:pt x="1574" y="14"/>
                </a:lnTo>
                <a:lnTo>
                  <a:pt x="1686" y="5"/>
                </a:lnTo>
                <a:lnTo>
                  <a:pt x="1799" y="0"/>
                </a:lnTo>
                <a:close/>
              </a:path>
            </a:pathLst>
          </a:custGeom>
          <a:solidFill>
            <a:schemeClr val="tx2"/>
          </a:solidFill>
          <a:ln w="0">
            <a:noFill/>
            <a:prstDash val="solid"/>
            <a:round/>
            <a:headEnd/>
            <a:tailEnd/>
          </a:ln>
        </p:spPr>
      </p:sp>
    </p:spTree>
    <p:extLst>
      <p:ext uri="{BB962C8B-B14F-4D97-AF65-F5344CB8AC3E}">
        <p14:creationId xmlns:p14="http://schemas.microsoft.com/office/powerpoint/2010/main" val="1196853399"/>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4000" y="569066"/>
            <a:ext cx="4089400" cy="4952492"/>
          </a:xfrm>
        </p:spPr>
        <p:txBody>
          <a:bodyPr/>
          <a:lstStyle/>
          <a:p>
            <a:r>
              <a:rPr lang="en-US" dirty="0"/>
              <a:t>Conservative Treatment</a:t>
            </a:r>
          </a:p>
        </p:txBody>
      </p:sp>
      <p:sp>
        <p:nvSpPr>
          <p:cNvPr id="3" name="Content Placeholder 2"/>
          <p:cNvSpPr>
            <a:spLocks noGrp="1"/>
          </p:cNvSpPr>
          <p:nvPr>
            <p:ph idx="1"/>
          </p:nvPr>
        </p:nvSpPr>
        <p:spPr/>
        <p:txBody>
          <a:bodyPr>
            <a:normAutofit/>
          </a:bodyPr>
          <a:lstStyle/>
          <a:p>
            <a:r>
              <a:rPr lang="en-US" dirty="0"/>
              <a:t>Analgesics for pain relief</a:t>
            </a:r>
          </a:p>
          <a:p>
            <a:r>
              <a:rPr lang="en-US" dirty="0"/>
              <a:t>Diet to decrease pancreatic stimulation</a:t>
            </a:r>
          </a:p>
          <a:p>
            <a:r>
              <a:rPr lang="en-US" dirty="0"/>
              <a:t>No smoking</a:t>
            </a:r>
          </a:p>
          <a:p>
            <a:r>
              <a:rPr lang="en-US" dirty="0"/>
              <a:t>No alcohol</a:t>
            </a:r>
          </a:p>
          <a:p>
            <a:r>
              <a:rPr lang="en-US" dirty="0"/>
              <a:t>No caffeine</a:t>
            </a:r>
          </a:p>
          <a:p>
            <a:r>
              <a:rPr lang="en-US" dirty="0"/>
              <a:t>Pancreatic enzyme replacement</a:t>
            </a:r>
          </a:p>
          <a:p>
            <a:pPr lvl="1"/>
            <a:r>
              <a:rPr lang="en-US" dirty="0" err="1"/>
              <a:t>Pancrease</a:t>
            </a:r>
            <a:r>
              <a:rPr lang="en-US" dirty="0"/>
              <a:t>, </a:t>
            </a:r>
            <a:r>
              <a:rPr lang="en-US" dirty="0" err="1"/>
              <a:t>Zenpep</a:t>
            </a:r>
            <a:r>
              <a:rPr lang="en-US" dirty="0"/>
              <a:t>, Creon, </a:t>
            </a:r>
            <a:r>
              <a:rPr lang="en-US" dirty="0" err="1"/>
              <a:t>Viokace</a:t>
            </a:r>
            <a:endParaRPr lang="en-US" dirty="0"/>
          </a:p>
          <a:p>
            <a:r>
              <a:rPr lang="en-US" dirty="0"/>
              <a:t>Bile salts</a:t>
            </a:r>
          </a:p>
          <a:p>
            <a:r>
              <a:rPr lang="en-US" dirty="0"/>
              <a:t>Insulin or oral hypoglycemic agents</a:t>
            </a:r>
          </a:p>
          <a:p>
            <a:r>
              <a:rPr lang="en-US" dirty="0"/>
              <a:t>Acid-neutralizing and acid-inhibiting drugs</a:t>
            </a:r>
          </a:p>
          <a:p>
            <a:r>
              <a:rPr lang="en-US" dirty="0"/>
              <a:t>Antidepressants </a:t>
            </a:r>
          </a:p>
          <a:p>
            <a:endParaRPr lang="en-US" dirty="0"/>
          </a:p>
        </p:txBody>
      </p:sp>
      <p:pic>
        <p:nvPicPr>
          <p:cNvPr id="14338" name="Picture 2" descr="http://www.animatedpancreaspatient.com/en-pancreas/slides/slide-show/app02-slides-ch6_slide_07$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4000" y="2752506"/>
            <a:ext cx="4710775" cy="264981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65566801"/>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955354" y="620721"/>
            <a:ext cx="6593180" cy="1651140"/>
          </a:xfrm>
        </p:spPr>
        <p:txBody>
          <a:bodyPr>
            <a:normAutofit/>
          </a:bodyPr>
          <a:lstStyle/>
          <a:p>
            <a:pPr algn="l"/>
            <a:r>
              <a:rPr lang="en-US" dirty="0"/>
              <a:t>Surgical Treatment</a:t>
            </a:r>
            <a:endParaRPr lang="en-US"/>
          </a:p>
        </p:txBody>
      </p:sp>
      <p:pic>
        <p:nvPicPr>
          <p:cNvPr id="18434" name="Picture 2" descr="Duodenum-preserving resection and Roux-en-Y pancreatic jejunostomy in  benign pancreatic head tumors"/>
          <p:cNvPicPr>
            <a:picLocks noChangeAspect="1" noChangeArrowheads="1"/>
          </p:cNvPicPr>
          <p:nvPr/>
        </p:nvPicPr>
        <p:blipFill rotWithShape="1">
          <a:blip r:embed="rId3">
            <a:extLst>
              <a:ext uri="{28A0092B-C50C-407E-A947-70E740481C1C}">
                <a14:useLocalDpi xmlns:a14="http://schemas.microsoft.com/office/drawing/2010/main" val="0"/>
              </a:ext>
            </a:extLst>
          </a:blip>
          <a:srcRect t="62383"/>
          <a:stretch/>
        </p:blipFill>
        <p:spPr bwMode="auto">
          <a:xfrm>
            <a:off x="492750" y="1326514"/>
            <a:ext cx="4001315" cy="1869782"/>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929456" y="3346196"/>
            <a:ext cx="2564609" cy="2564609"/>
          </a:xfrm>
          <a:prstGeom prst="rect">
            <a:avLst/>
          </a:prstGeom>
        </p:spPr>
      </p:pic>
      <p:sp>
        <p:nvSpPr>
          <p:cNvPr id="3" name="Content Placeholder 2"/>
          <p:cNvSpPr>
            <a:spLocks noGrp="1"/>
          </p:cNvSpPr>
          <p:nvPr>
            <p:ph idx="1"/>
          </p:nvPr>
        </p:nvSpPr>
        <p:spPr>
          <a:xfrm>
            <a:off x="4955354" y="2422688"/>
            <a:ext cx="6593180" cy="3801533"/>
          </a:xfrm>
        </p:spPr>
        <p:txBody>
          <a:bodyPr>
            <a:normAutofit/>
          </a:bodyPr>
          <a:lstStyle/>
          <a:p>
            <a:r>
              <a:rPr lang="en-US" dirty="0"/>
              <a:t>Indicated when biliary disease is present or if obstruction or </a:t>
            </a:r>
            <a:r>
              <a:rPr lang="en-US" dirty="0" err="1"/>
              <a:t>pseudocyst</a:t>
            </a:r>
            <a:r>
              <a:rPr lang="en-US" dirty="0"/>
              <a:t> develops</a:t>
            </a:r>
          </a:p>
          <a:p>
            <a:r>
              <a:rPr lang="en-US" dirty="0"/>
              <a:t>Diverts bile flow or relieves ductal obstruction</a:t>
            </a:r>
          </a:p>
          <a:p>
            <a:r>
              <a:rPr lang="en-US" dirty="0" err="1"/>
              <a:t>Choledochojejunostomy</a:t>
            </a:r>
            <a:endParaRPr lang="en-US" dirty="0"/>
          </a:p>
          <a:p>
            <a:r>
              <a:rPr lang="en-US" dirty="0"/>
              <a:t>Roux-en-Y </a:t>
            </a:r>
            <a:r>
              <a:rPr lang="en-US" dirty="0" err="1"/>
              <a:t>pancreatojejunostomy</a:t>
            </a:r>
            <a:endParaRPr lang="en-US" dirty="0"/>
          </a:p>
          <a:p>
            <a:r>
              <a:rPr lang="en-US" dirty="0"/>
              <a:t>Endoscopic procedures</a:t>
            </a:r>
          </a:p>
          <a:p>
            <a:pPr lvl="1"/>
            <a:r>
              <a:rPr lang="en-US" dirty="0"/>
              <a:t>Pancreatic drainage</a:t>
            </a:r>
          </a:p>
          <a:p>
            <a:pPr lvl="1"/>
            <a:r>
              <a:rPr lang="en-US" dirty="0"/>
              <a:t>ERCP with </a:t>
            </a:r>
            <a:r>
              <a:rPr lang="en-US" dirty="0" err="1"/>
              <a:t>sphincterotomy</a:t>
            </a:r>
            <a:r>
              <a:rPr lang="en-US" dirty="0"/>
              <a:t> and/or stent placement</a:t>
            </a:r>
          </a:p>
        </p:txBody>
      </p:sp>
    </p:spTree>
    <p:extLst>
      <p:ext uri="{BB962C8B-B14F-4D97-AF65-F5344CB8AC3E}">
        <p14:creationId xmlns:p14="http://schemas.microsoft.com/office/powerpoint/2010/main" val="319706579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4" name="Title 3"/>
          <p:cNvSpPr>
            <a:spLocks noGrp="1"/>
          </p:cNvSpPr>
          <p:nvPr>
            <p:ph type="title"/>
          </p:nvPr>
        </p:nvSpPr>
        <p:spPr>
          <a:xfrm>
            <a:off x="762000" y="559678"/>
            <a:ext cx="3833906" cy="1759316"/>
          </a:xfrm>
        </p:spPr>
        <p:txBody>
          <a:bodyPr>
            <a:normAutofit/>
          </a:bodyPr>
          <a:lstStyle/>
          <a:p>
            <a:r>
              <a:rPr lang="en-US" sz="4000" dirty="0"/>
              <a:t>Acute Pancreatitis</a:t>
            </a:r>
          </a:p>
        </p:txBody>
      </p:sp>
      <p:sp>
        <p:nvSpPr>
          <p:cNvPr id="5" name="Content Placeholder 4"/>
          <p:cNvSpPr>
            <a:spLocks noGrp="1"/>
          </p:cNvSpPr>
          <p:nvPr>
            <p:ph idx="1"/>
          </p:nvPr>
        </p:nvSpPr>
        <p:spPr>
          <a:xfrm>
            <a:off x="404734" y="2492134"/>
            <a:ext cx="4191172" cy="3518922"/>
          </a:xfrm>
        </p:spPr>
        <p:txBody>
          <a:bodyPr>
            <a:normAutofit/>
          </a:bodyPr>
          <a:lstStyle/>
          <a:p>
            <a:r>
              <a:rPr lang="en-US" dirty="0"/>
              <a:t>Acute inflammation of the pancreas</a:t>
            </a:r>
          </a:p>
          <a:p>
            <a:r>
              <a:rPr lang="en-US" dirty="0"/>
              <a:t>Spillage of pancreatic enzymes into surrounding pancreatic tissue causes auto-digestion and severe pain</a:t>
            </a:r>
          </a:p>
          <a:p>
            <a:r>
              <a:rPr lang="en-US" dirty="0"/>
              <a:t>Inflammation degree varies from mild edema to severe hemorrhagic necrosis</a:t>
            </a:r>
          </a:p>
        </p:txBody>
      </p:sp>
      <p:pic>
        <p:nvPicPr>
          <p:cNvPr id="2050" name="Picture 2" descr="Tulane Liver &amp; Pancreas Center ~ Acute Pancreatitis | Medicine"/>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5181601" y="555478"/>
            <a:ext cx="5101110" cy="2741847"/>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Acute Pancreatitis | Johns Hopkins Medicine"/>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5181601" y="3779720"/>
            <a:ext cx="6039684" cy="209879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47014573"/>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15461" y="801416"/>
            <a:ext cx="4955629" cy="4952492"/>
          </a:xfrm>
        </p:spPr>
        <p:txBody>
          <a:bodyPr>
            <a:normAutofit/>
          </a:bodyPr>
          <a:lstStyle/>
          <a:p>
            <a:r>
              <a:rPr lang="en-US" dirty="0"/>
              <a:t>Nursing Diagnoses,</a:t>
            </a:r>
            <a:br>
              <a:rPr lang="en-US" dirty="0"/>
            </a:br>
            <a:r>
              <a:rPr lang="en-US" dirty="0"/>
              <a:t>Goals of Care,</a:t>
            </a:r>
            <a:br>
              <a:rPr lang="en-US" dirty="0"/>
            </a:br>
            <a:r>
              <a:rPr lang="en-US" dirty="0"/>
              <a:t>and Nursing Implementation</a:t>
            </a:r>
          </a:p>
        </p:txBody>
      </p:sp>
      <p:sp>
        <p:nvSpPr>
          <p:cNvPr id="3" name="Content Placeholder 2"/>
          <p:cNvSpPr>
            <a:spLocks noGrp="1"/>
          </p:cNvSpPr>
          <p:nvPr>
            <p:ph idx="1"/>
          </p:nvPr>
        </p:nvSpPr>
        <p:spPr>
          <a:xfrm>
            <a:off x="6327228" y="3069020"/>
            <a:ext cx="5102770" cy="3155201"/>
          </a:xfrm>
        </p:spPr>
        <p:txBody>
          <a:bodyPr/>
          <a:lstStyle/>
          <a:p>
            <a:pPr marL="0" indent="0" algn="ctr">
              <a:buNone/>
            </a:pPr>
            <a:r>
              <a:rPr lang="en-US" dirty="0"/>
              <a:t>Same as Acute Pancreatitis</a:t>
            </a:r>
          </a:p>
        </p:txBody>
      </p:sp>
    </p:spTree>
    <p:extLst>
      <p:ext uri="{BB962C8B-B14F-4D97-AF65-F5344CB8AC3E}">
        <p14:creationId xmlns:p14="http://schemas.microsoft.com/office/powerpoint/2010/main" val="1336179127"/>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3" name="Rectangle 82">
            <a:extLst>
              <a:ext uri="{FF2B5EF4-FFF2-40B4-BE49-F238E27FC236}">
                <a16:creationId xmlns:a16="http://schemas.microsoft.com/office/drawing/2014/main" id="{E1750109-3B91-4506-B997-0CD8E35A148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rgbClr val="8267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5" name="Rectangle 84">
            <a:extLst>
              <a:ext uri="{FF2B5EF4-FFF2-40B4-BE49-F238E27FC236}">
                <a16:creationId xmlns:a16="http://schemas.microsoft.com/office/drawing/2014/main" id="{E72D8D1B-59F6-4FF3-8547-9BBB6129F2F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61331" y="480060"/>
            <a:ext cx="3442553" cy="2788074"/>
          </a:xfrm>
          <a:prstGeom prst="rect">
            <a:avLst/>
          </a:prstGeom>
          <a:solidFill>
            <a:schemeClr val="bg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5370" name="Picture 10" descr="sally ride"/>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622549" y="843181"/>
            <a:ext cx="3122143" cy="2076225"/>
          </a:xfrm>
          <a:prstGeom prst="rect">
            <a:avLst/>
          </a:prstGeom>
          <a:noFill/>
          <a:extLst>
            <a:ext uri="{909E8E84-426E-40DD-AFC4-6F175D3DCCD1}">
              <a14:hiddenFill xmlns:a14="http://schemas.microsoft.com/office/drawing/2010/main">
                <a:solidFill>
                  <a:srgbClr val="FFFFFF"/>
                </a:solidFill>
              </a14:hiddenFill>
            </a:ext>
          </a:extLst>
        </p:spPr>
      </p:pic>
      <p:sp>
        <p:nvSpPr>
          <p:cNvPr id="87" name="Rectangle 86">
            <a:extLst>
              <a:ext uri="{FF2B5EF4-FFF2-40B4-BE49-F238E27FC236}">
                <a16:creationId xmlns:a16="http://schemas.microsoft.com/office/drawing/2014/main" id="{14044C96-7CFD-44DB-A579-D77B0D37C68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135998" y="487090"/>
            <a:ext cx="3588174" cy="2781044"/>
          </a:xfrm>
          <a:prstGeom prst="rect">
            <a:avLst/>
          </a:prstGeom>
          <a:solidFill>
            <a:schemeClr val="bg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5374" name="Picture 14" descr="Harry Potter: Alan Rickman's unearthed letters reveals he was 'FRUSTRATED'  playing Snape | Celebrity News | Showbiz &amp; TV | Express.co.uk"/>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8313518" y="921136"/>
            <a:ext cx="3252903" cy="1927345"/>
          </a:xfrm>
          <a:prstGeom prst="rect">
            <a:avLst/>
          </a:prstGeom>
          <a:noFill/>
          <a:extLst>
            <a:ext uri="{909E8E84-426E-40DD-AFC4-6F175D3DCCD1}">
              <a14:hiddenFill xmlns:a14="http://schemas.microsoft.com/office/drawing/2010/main">
                <a:solidFill>
                  <a:srgbClr val="FFFFFF"/>
                </a:solidFill>
              </a14:hiddenFill>
            </a:ext>
          </a:extLst>
        </p:spPr>
      </p:pic>
      <p:sp>
        <p:nvSpPr>
          <p:cNvPr id="89" name="Rectangle 88">
            <a:extLst>
              <a:ext uri="{FF2B5EF4-FFF2-40B4-BE49-F238E27FC236}">
                <a16:creationId xmlns:a16="http://schemas.microsoft.com/office/drawing/2014/main" id="{8FC8C21F-9484-4A71-ABFA-6C10682FAC3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61331" y="3603670"/>
            <a:ext cx="3442553" cy="2788074"/>
          </a:xfrm>
          <a:prstGeom prst="rect">
            <a:avLst/>
          </a:prstGeom>
          <a:solidFill>
            <a:schemeClr val="bg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5372" name="Picture 12" descr="patrick swayze"/>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622549" y="3951616"/>
            <a:ext cx="3104943" cy="2064787"/>
          </a:xfrm>
          <a:prstGeom prst="rect">
            <a:avLst/>
          </a:prstGeom>
          <a:noFill/>
          <a:extLst>
            <a:ext uri="{909E8E84-426E-40DD-AFC4-6F175D3DCCD1}">
              <a14:hiddenFill xmlns:a14="http://schemas.microsoft.com/office/drawing/2010/main">
                <a:solidFill>
                  <a:srgbClr val="FFFFFF"/>
                </a:solidFill>
              </a14:hiddenFill>
            </a:ext>
          </a:extLst>
        </p:spPr>
      </p:pic>
      <p:sp>
        <p:nvSpPr>
          <p:cNvPr id="91" name="Rectangle 90">
            <a:extLst>
              <a:ext uri="{FF2B5EF4-FFF2-40B4-BE49-F238E27FC236}">
                <a16:creationId xmlns:a16="http://schemas.microsoft.com/office/drawing/2014/main" id="{2C444748-5A8D-4B53-89FE-42B455DFA2D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225618" y="487090"/>
            <a:ext cx="3588171" cy="5897880"/>
          </a:xfrm>
          <a:prstGeom prst="rect">
            <a:avLst/>
          </a:prstGeom>
          <a:solidFill>
            <a:schemeClr val="bg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5364" name="Picture 4" descr="ruth bader ginsburg"/>
          <p:cNvPicPr>
            <a:picLocks noChangeAspect="1" noChangeArrowheads="1"/>
          </p:cNvPicPr>
          <p:nvPr/>
        </p:nvPicPr>
        <p:blipFill>
          <a:blip r:embed="rId6">
            <a:extLst>
              <a:ext uri="{28A0092B-C50C-407E-A947-70E740481C1C}">
                <a14:useLocalDpi xmlns:a14="http://schemas.microsoft.com/office/drawing/2010/main" val="0"/>
              </a:ext>
            </a:extLst>
          </a:blip>
          <a:stretch>
            <a:fillRect/>
          </a:stretch>
        </p:blipFill>
        <p:spPr bwMode="auto">
          <a:xfrm>
            <a:off x="4381676" y="2354440"/>
            <a:ext cx="3252903" cy="2163180"/>
          </a:xfrm>
          <a:prstGeom prst="rect">
            <a:avLst/>
          </a:prstGeom>
          <a:noFill/>
          <a:extLst>
            <a:ext uri="{909E8E84-426E-40DD-AFC4-6F175D3DCCD1}">
              <a14:hiddenFill xmlns:a14="http://schemas.microsoft.com/office/drawing/2010/main">
                <a:solidFill>
                  <a:srgbClr val="FFFFFF"/>
                </a:solidFill>
              </a14:hiddenFill>
            </a:ext>
          </a:extLst>
        </p:spPr>
      </p:pic>
      <p:sp>
        <p:nvSpPr>
          <p:cNvPr id="93" name="Rectangle 92">
            <a:extLst>
              <a:ext uri="{FF2B5EF4-FFF2-40B4-BE49-F238E27FC236}">
                <a16:creationId xmlns:a16="http://schemas.microsoft.com/office/drawing/2014/main" id="{F4FFA271-A10A-4AC3-8F06-E3313A197A8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129502" y="3603670"/>
            <a:ext cx="3601167" cy="2788074"/>
          </a:xfrm>
          <a:prstGeom prst="rect">
            <a:avLst/>
          </a:prstGeom>
          <a:solidFill>
            <a:schemeClr val="bg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2" descr="Jeopardy!': Alex Trebek's final new episodes airing January 2021"/>
          <p:cNvPicPr>
            <a:picLocks noChangeAspect="1" noChangeArrowheads="1"/>
          </p:cNvPicPr>
          <p:nvPr/>
        </p:nvPicPr>
        <p:blipFill>
          <a:blip r:embed="rId7" cstate="print">
            <a:extLst>
              <a:ext uri="{28A0092B-C50C-407E-A947-70E740481C1C}">
                <a14:useLocalDpi xmlns:a14="http://schemas.microsoft.com/office/drawing/2010/main" val="0"/>
              </a:ext>
            </a:extLst>
          </a:blip>
          <a:stretch>
            <a:fillRect/>
          </a:stretch>
        </p:blipFill>
        <p:spPr bwMode="auto">
          <a:xfrm>
            <a:off x="8313518" y="4072645"/>
            <a:ext cx="3252903" cy="182975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31891474"/>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Pancreatic Cancer</a:t>
            </a:r>
          </a:p>
        </p:txBody>
      </p:sp>
    </p:spTree>
    <p:extLst>
      <p:ext uri="{BB962C8B-B14F-4D97-AF65-F5344CB8AC3E}">
        <p14:creationId xmlns:p14="http://schemas.microsoft.com/office/powerpoint/2010/main" val="1553040878"/>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a:t>Pancreatic Cancer</a:t>
            </a:r>
            <a:endParaRPr lang="en-US" dirty="0"/>
          </a:p>
        </p:txBody>
      </p:sp>
      <p:sp>
        <p:nvSpPr>
          <p:cNvPr id="5" name="Content Placeholder 4"/>
          <p:cNvSpPr>
            <a:spLocks noGrp="1"/>
          </p:cNvSpPr>
          <p:nvPr>
            <p:ph idx="1"/>
          </p:nvPr>
        </p:nvSpPr>
        <p:spPr/>
        <p:txBody>
          <a:bodyPr/>
          <a:lstStyle/>
          <a:p>
            <a:r>
              <a:rPr lang="en-US" dirty="0"/>
              <a:t>Mostly adenocarcinomas</a:t>
            </a:r>
          </a:p>
          <a:p>
            <a:r>
              <a:rPr lang="en-US" dirty="0"/>
              <a:t>Begin in epithelium of the ductal system</a:t>
            </a:r>
          </a:p>
          <a:p>
            <a:r>
              <a:rPr lang="en-US" dirty="0"/>
              <a:t>More than half occur in head of pancreas</a:t>
            </a:r>
          </a:p>
          <a:p>
            <a:pPr lvl="1"/>
            <a:r>
              <a:rPr lang="en-US" dirty="0"/>
              <a:t>As tumor grows</a:t>
            </a:r>
          </a:p>
          <a:p>
            <a:pPr lvl="2"/>
            <a:r>
              <a:rPr lang="en-US" dirty="0"/>
              <a:t>Common bile duct becomes obstructed</a:t>
            </a:r>
          </a:p>
          <a:p>
            <a:pPr lvl="2"/>
            <a:r>
              <a:rPr lang="en-US" dirty="0"/>
              <a:t>Obstructive jaundice occurs</a:t>
            </a:r>
          </a:p>
          <a:p>
            <a:r>
              <a:rPr lang="en-US" dirty="0"/>
              <a:t>Tumors starting in the tail often remain silent until growth is advanced</a:t>
            </a:r>
          </a:p>
          <a:p>
            <a:r>
              <a:rPr lang="en-US" dirty="0"/>
              <a:t>Most cancer has metastasized by the time of diagnosis</a:t>
            </a:r>
          </a:p>
          <a:p>
            <a:r>
              <a:rPr lang="en-US" dirty="0"/>
              <a:t>Signs and symptoms similar to those of chronic pancreatitis</a:t>
            </a:r>
          </a:p>
          <a:p>
            <a:r>
              <a:rPr lang="en-US" dirty="0"/>
              <a:t>Poor prognosis</a:t>
            </a:r>
          </a:p>
        </p:txBody>
      </p:sp>
      <p:pic>
        <p:nvPicPr>
          <p:cNvPr id="19458" name="Picture 2" descr="Pancreatic cancer - Symptoms and causes - Mayo Clinic"/>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2000" y="2634242"/>
            <a:ext cx="2923956" cy="334034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21651425"/>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727821" y="114376"/>
            <a:ext cx="8004747" cy="1105465"/>
          </a:xfrm>
        </p:spPr>
        <p:txBody>
          <a:bodyPr>
            <a:normAutofit/>
          </a:bodyPr>
          <a:lstStyle/>
          <a:p>
            <a:pPr algn="ctr"/>
            <a:r>
              <a:rPr lang="en-US" sz="4000" dirty="0"/>
              <a:t>Etiology and Pathophysiology</a:t>
            </a:r>
          </a:p>
        </p:txBody>
      </p:sp>
      <p:pic>
        <p:nvPicPr>
          <p:cNvPr id="20482" name="Picture 2" descr="Pancreatic Cancer Risk Factors - Sky Foundation Inc"/>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190906" y="1219841"/>
            <a:ext cx="5270900" cy="5270900"/>
          </a:xfrm>
          <a:prstGeom prst="rect">
            <a:avLst/>
          </a:prstGeom>
          <a:noFill/>
          <a:extLst>
            <a:ext uri="{909E8E84-426E-40DD-AFC4-6F175D3DCCD1}">
              <a14:hiddenFill xmlns:a14="http://schemas.microsoft.com/office/drawing/2010/main">
                <a:solidFill>
                  <a:srgbClr val="FFFFFF"/>
                </a:solidFill>
              </a14:hiddenFill>
            </a:ext>
          </a:extLst>
        </p:spPr>
      </p:pic>
      <p:sp>
        <p:nvSpPr>
          <p:cNvPr id="3" name="Content Placeholder 2"/>
          <p:cNvSpPr>
            <a:spLocks noGrp="1"/>
          </p:cNvSpPr>
          <p:nvPr>
            <p:ph idx="1"/>
          </p:nvPr>
        </p:nvSpPr>
        <p:spPr>
          <a:xfrm>
            <a:off x="5981075" y="1049312"/>
            <a:ext cx="6020020" cy="5441430"/>
          </a:xfrm>
        </p:spPr>
        <p:txBody>
          <a:bodyPr>
            <a:normAutofit/>
          </a:bodyPr>
          <a:lstStyle/>
          <a:p>
            <a:pPr>
              <a:lnSpc>
                <a:spcPct val="102000"/>
              </a:lnSpc>
            </a:pPr>
            <a:r>
              <a:rPr lang="en-US" dirty="0"/>
              <a:t>Cause is unknown</a:t>
            </a:r>
          </a:p>
          <a:p>
            <a:pPr>
              <a:lnSpc>
                <a:spcPct val="102000"/>
              </a:lnSpc>
            </a:pPr>
            <a:r>
              <a:rPr lang="en-US" dirty="0"/>
              <a:t>Risk factors include:</a:t>
            </a:r>
          </a:p>
          <a:p>
            <a:pPr lvl="1">
              <a:lnSpc>
                <a:spcPct val="102000"/>
              </a:lnSpc>
            </a:pPr>
            <a:r>
              <a:rPr lang="en-US" sz="2000" dirty="0"/>
              <a:t>Chronic pancreatitis</a:t>
            </a:r>
          </a:p>
          <a:p>
            <a:pPr lvl="1">
              <a:lnSpc>
                <a:spcPct val="102000"/>
              </a:lnSpc>
            </a:pPr>
            <a:r>
              <a:rPr lang="en-US" sz="2000" dirty="0"/>
              <a:t>Diabetes</a:t>
            </a:r>
          </a:p>
          <a:p>
            <a:pPr lvl="1">
              <a:lnSpc>
                <a:spcPct val="102000"/>
              </a:lnSpc>
            </a:pPr>
            <a:r>
              <a:rPr lang="en-US" sz="2000" dirty="0"/>
              <a:t>Age</a:t>
            </a:r>
          </a:p>
          <a:p>
            <a:pPr lvl="1">
              <a:lnSpc>
                <a:spcPct val="102000"/>
              </a:lnSpc>
            </a:pPr>
            <a:r>
              <a:rPr lang="en-US" sz="2000" dirty="0"/>
              <a:t>Cigarette smoking</a:t>
            </a:r>
          </a:p>
          <a:p>
            <a:pPr lvl="1">
              <a:lnSpc>
                <a:spcPct val="102000"/>
              </a:lnSpc>
            </a:pPr>
            <a:r>
              <a:rPr lang="en-US" sz="2000" dirty="0"/>
              <a:t>Family history of pancreatic ca</a:t>
            </a:r>
          </a:p>
          <a:p>
            <a:pPr lvl="1">
              <a:lnSpc>
                <a:spcPct val="102000"/>
              </a:lnSpc>
            </a:pPr>
            <a:r>
              <a:rPr lang="en-US" sz="2000" dirty="0"/>
              <a:t>High fat diet</a:t>
            </a:r>
          </a:p>
          <a:p>
            <a:pPr lvl="1">
              <a:lnSpc>
                <a:spcPct val="102000"/>
              </a:lnSpc>
            </a:pPr>
            <a:r>
              <a:rPr lang="en-US" sz="2000" dirty="0"/>
              <a:t>Exposure to certain chemicals</a:t>
            </a:r>
          </a:p>
          <a:p>
            <a:pPr lvl="1">
              <a:lnSpc>
                <a:spcPct val="102000"/>
              </a:lnSpc>
            </a:pPr>
            <a:r>
              <a:rPr lang="en-US" sz="2000" dirty="0"/>
              <a:t>Blacks have higher incidence than whites</a:t>
            </a:r>
          </a:p>
        </p:txBody>
      </p:sp>
    </p:spTree>
    <p:extLst>
      <p:ext uri="{BB962C8B-B14F-4D97-AF65-F5344CB8AC3E}">
        <p14:creationId xmlns:p14="http://schemas.microsoft.com/office/powerpoint/2010/main" val="1144691486"/>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Signs and Symptoms</a:t>
            </a:r>
          </a:p>
        </p:txBody>
      </p:sp>
      <p:sp>
        <p:nvSpPr>
          <p:cNvPr id="3" name="Content Placeholder 2"/>
          <p:cNvSpPr>
            <a:spLocks noGrp="1"/>
          </p:cNvSpPr>
          <p:nvPr>
            <p:ph idx="1"/>
          </p:nvPr>
        </p:nvSpPr>
        <p:spPr/>
        <p:txBody>
          <a:bodyPr>
            <a:normAutofit fontScale="92500" lnSpcReduction="20000"/>
          </a:bodyPr>
          <a:lstStyle/>
          <a:p>
            <a:r>
              <a:rPr lang="en-US" dirty="0"/>
              <a:t>Abdominal pain</a:t>
            </a:r>
          </a:p>
          <a:p>
            <a:pPr lvl="1"/>
            <a:r>
              <a:rPr lang="en-US" dirty="0"/>
              <a:t>Vague </a:t>
            </a:r>
          </a:p>
          <a:p>
            <a:pPr lvl="1"/>
            <a:r>
              <a:rPr lang="en-US" dirty="0"/>
              <a:t>Dull</a:t>
            </a:r>
          </a:p>
          <a:p>
            <a:pPr lvl="1"/>
            <a:r>
              <a:rPr lang="en-US" dirty="0"/>
              <a:t>Aching</a:t>
            </a:r>
          </a:p>
          <a:p>
            <a:pPr lvl="1"/>
            <a:r>
              <a:rPr lang="en-US" dirty="0"/>
              <a:t>Often in upper abdomen or LUQ</a:t>
            </a:r>
          </a:p>
          <a:p>
            <a:pPr lvl="1"/>
            <a:r>
              <a:rPr lang="en-US" dirty="0"/>
              <a:t>Radiates to back</a:t>
            </a:r>
          </a:p>
          <a:p>
            <a:pPr lvl="1"/>
            <a:r>
              <a:rPr lang="en-US" dirty="0"/>
              <a:t>Related to eating and at night</a:t>
            </a:r>
          </a:p>
          <a:p>
            <a:pPr lvl="1"/>
            <a:r>
              <a:rPr lang="en-US" dirty="0"/>
              <a:t>Extreme, unrelenting pain is related to </a:t>
            </a:r>
            <a:r>
              <a:rPr lang="en-US" dirty="0" err="1"/>
              <a:t>mets</a:t>
            </a:r>
            <a:r>
              <a:rPr lang="en-US" dirty="0"/>
              <a:t> of cancer to retroperitoneal tissues and nerve plexuses</a:t>
            </a:r>
          </a:p>
          <a:p>
            <a:r>
              <a:rPr lang="en-US" dirty="0"/>
              <a:t>Anorexia</a:t>
            </a:r>
          </a:p>
          <a:p>
            <a:r>
              <a:rPr lang="en-US" dirty="0"/>
              <a:t>Rapid, progressive weight loss</a:t>
            </a:r>
          </a:p>
          <a:p>
            <a:pPr lvl="1"/>
            <a:r>
              <a:rPr lang="en-US" dirty="0"/>
              <a:t>Poor digestion and absorption</a:t>
            </a:r>
          </a:p>
          <a:p>
            <a:r>
              <a:rPr lang="en-US" dirty="0"/>
              <a:t>Nausea</a:t>
            </a:r>
          </a:p>
          <a:p>
            <a:r>
              <a:rPr lang="en-US" dirty="0"/>
              <a:t>Jaundice</a:t>
            </a:r>
          </a:p>
          <a:p>
            <a:pPr lvl="1"/>
            <a:r>
              <a:rPr lang="en-US" dirty="0"/>
              <a:t>Pruritus may occur</a:t>
            </a:r>
          </a:p>
        </p:txBody>
      </p:sp>
      <p:pic>
        <p:nvPicPr>
          <p:cNvPr id="21506" name="Picture 2" descr="Person Sick Patient Keeps His Hand Field Right Hypochondrium Right ⬇ Stock  Photo, Image by © Shidlovski #216650224"/>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b="9577"/>
          <a:stretch/>
        </p:blipFill>
        <p:spPr bwMode="auto">
          <a:xfrm>
            <a:off x="315311" y="2787967"/>
            <a:ext cx="4130566" cy="272420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42623996"/>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381000" y="162004"/>
            <a:ext cx="4595906" cy="1759316"/>
          </a:xfrm>
        </p:spPr>
        <p:txBody>
          <a:bodyPr>
            <a:normAutofit/>
          </a:bodyPr>
          <a:lstStyle/>
          <a:p>
            <a:r>
              <a:rPr lang="en-US" sz="4000" dirty="0"/>
              <a:t>Diagnostic Studies</a:t>
            </a:r>
          </a:p>
        </p:txBody>
      </p:sp>
      <p:sp>
        <p:nvSpPr>
          <p:cNvPr id="3" name="Content Placeholder 2"/>
          <p:cNvSpPr>
            <a:spLocks noGrp="1"/>
          </p:cNvSpPr>
          <p:nvPr>
            <p:ph idx="1"/>
          </p:nvPr>
        </p:nvSpPr>
        <p:spPr>
          <a:xfrm>
            <a:off x="762000" y="1019331"/>
            <a:ext cx="3833906" cy="4797007"/>
          </a:xfrm>
        </p:spPr>
        <p:txBody>
          <a:bodyPr>
            <a:normAutofit/>
          </a:bodyPr>
          <a:lstStyle/>
          <a:p>
            <a:r>
              <a:rPr lang="en-US" sz="2400" dirty="0"/>
              <a:t>Abdominal U/S</a:t>
            </a:r>
          </a:p>
          <a:p>
            <a:r>
              <a:rPr lang="en-US" sz="2400" dirty="0"/>
              <a:t>Endoscopic U/S</a:t>
            </a:r>
          </a:p>
          <a:p>
            <a:r>
              <a:rPr lang="en-US" sz="2400" dirty="0"/>
              <a:t>CT scan</a:t>
            </a:r>
          </a:p>
          <a:p>
            <a:r>
              <a:rPr lang="en-US" sz="2400" dirty="0"/>
              <a:t>ERCP</a:t>
            </a:r>
          </a:p>
          <a:p>
            <a:r>
              <a:rPr lang="en-US" sz="2400" dirty="0"/>
              <a:t>PET Scan or MRI</a:t>
            </a:r>
          </a:p>
          <a:p>
            <a:r>
              <a:rPr lang="en-US" sz="2400" dirty="0"/>
              <a:t>MRCP</a:t>
            </a:r>
          </a:p>
          <a:p>
            <a:r>
              <a:rPr lang="en-US" sz="2400" dirty="0"/>
              <a:t>Tumor Markers</a:t>
            </a:r>
          </a:p>
          <a:p>
            <a:pPr lvl="1"/>
            <a:r>
              <a:rPr lang="en-US" sz="2400" dirty="0"/>
              <a:t>CA 19-9</a:t>
            </a:r>
          </a:p>
        </p:txBody>
      </p:sp>
      <p:pic>
        <p:nvPicPr>
          <p:cNvPr id="22532" name="Picture 4" descr="Pancreatic Cancer: Coping, Support, and Living Well"/>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5181601" y="1288335"/>
            <a:ext cx="6248400" cy="41656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03549830"/>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Treatment</a:t>
            </a:r>
          </a:p>
        </p:txBody>
      </p:sp>
      <p:sp>
        <p:nvSpPr>
          <p:cNvPr id="3" name="Content Placeholder 2"/>
          <p:cNvSpPr>
            <a:spLocks noGrp="1"/>
          </p:cNvSpPr>
          <p:nvPr>
            <p:ph idx="1"/>
          </p:nvPr>
        </p:nvSpPr>
        <p:spPr>
          <a:xfrm>
            <a:off x="5181600" y="569065"/>
            <a:ext cx="6248398" cy="6101557"/>
          </a:xfrm>
        </p:spPr>
        <p:txBody>
          <a:bodyPr>
            <a:normAutofit/>
          </a:bodyPr>
          <a:lstStyle/>
          <a:p>
            <a:r>
              <a:rPr lang="en-US" dirty="0"/>
              <a:t>Surgery is most effective treatment</a:t>
            </a:r>
          </a:p>
          <a:p>
            <a:r>
              <a:rPr lang="en-US" dirty="0"/>
              <a:t>Use of chemotherapy before surgery</a:t>
            </a:r>
          </a:p>
          <a:p>
            <a:r>
              <a:rPr lang="en-US" dirty="0"/>
              <a:t>Type of surgery depends on size and location of tumor</a:t>
            </a:r>
          </a:p>
          <a:p>
            <a:r>
              <a:rPr lang="en-US" dirty="0"/>
              <a:t>Tumor in pancreatic head</a:t>
            </a:r>
          </a:p>
          <a:p>
            <a:pPr lvl="1"/>
            <a:r>
              <a:rPr lang="en-US" dirty="0"/>
              <a:t>Whipple procedure (</a:t>
            </a:r>
            <a:r>
              <a:rPr lang="en-US" dirty="0" err="1"/>
              <a:t>pancreaticoduodenectomy</a:t>
            </a:r>
            <a:r>
              <a:rPr lang="en-US" dirty="0"/>
              <a:t>)</a:t>
            </a:r>
          </a:p>
          <a:p>
            <a:r>
              <a:rPr lang="en-US" dirty="0"/>
              <a:t>Tumors in pancreatic body and/or tail</a:t>
            </a:r>
          </a:p>
          <a:p>
            <a:pPr lvl="1"/>
            <a:r>
              <a:rPr lang="en-US" dirty="0"/>
              <a:t>Distal </a:t>
            </a:r>
            <a:r>
              <a:rPr lang="en-US" dirty="0" err="1"/>
              <a:t>pancreatectomy</a:t>
            </a:r>
            <a:endParaRPr lang="en-US" dirty="0"/>
          </a:p>
          <a:p>
            <a:pPr lvl="1"/>
            <a:r>
              <a:rPr lang="en-US" dirty="0"/>
              <a:t>May have total </a:t>
            </a:r>
            <a:r>
              <a:rPr lang="en-US" dirty="0" err="1"/>
              <a:t>pancreatectomy</a:t>
            </a:r>
            <a:r>
              <a:rPr lang="en-US" dirty="0"/>
              <a:t> done</a:t>
            </a:r>
          </a:p>
          <a:p>
            <a:r>
              <a:rPr lang="en-US" dirty="0"/>
              <a:t>If tumor cannot be removed- can have surgery for palliative measures</a:t>
            </a:r>
          </a:p>
          <a:p>
            <a:pPr lvl="1"/>
            <a:r>
              <a:rPr lang="en-US" dirty="0" err="1"/>
              <a:t>Cholecystojejunostomy</a:t>
            </a:r>
            <a:r>
              <a:rPr lang="en-US" dirty="0"/>
              <a:t> or </a:t>
            </a:r>
            <a:r>
              <a:rPr lang="en-US" dirty="0" err="1"/>
              <a:t>endoscopically</a:t>
            </a:r>
            <a:r>
              <a:rPr lang="en-US" dirty="0"/>
              <a:t> placed biliary stents</a:t>
            </a:r>
          </a:p>
        </p:txBody>
      </p:sp>
      <p:pic>
        <p:nvPicPr>
          <p:cNvPr id="23554" name="Picture 2" descr="Whipple Procedure | Johns Hopkins Medicine"/>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25519" y="1744717"/>
            <a:ext cx="4153670" cy="215100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82322342"/>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2445" y="1034322"/>
            <a:ext cx="4113306" cy="2798950"/>
          </a:xfrm>
        </p:spPr>
        <p:txBody>
          <a:bodyPr/>
          <a:lstStyle/>
          <a:p>
            <a:r>
              <a:rPr lang="en-US" dirty="0"/>
              <a:t>Nursing Management</a:t>
            </a:r>
          </a:p>
        </p:txBody>
      </p:sp>
      <p:sp>
        <p:nvSpPr>
          <p:cNvPr id="3" name="Content Placeholder 2"/>
          <p:cNvSpPr>
            <a:spLocks noGrp="1"/>
          </p:cNvSpPr>
          <p:nvPr>
            <p:ph idx="1"/>
          </p:nvPr>
        </p:nvSpPr>
        <p:spPr/>
        <p:txBody>
          <a:bodyPr>
            <a:normAutofit/>
          </a:bodyPr>
          <a:lstStyle/>
          <a:p>
            <a:r>
              <a:rPr lang="en-US" dirty="0"/>
              <a:t>Nursing care is the same as those with pancreatitis</a:t>
            </a:r>
          </a:p>
          <a:p>
            <a:r>
              <a:rPr lang="en-US" dirty="0"/>
              <a:t>Provide symptomatic and supportive care</a:t>
            </a:r>
          </a:p>
          <a:p>
            <a:pPr lvl="1"/>
            <a:r>
              <a:rPr lang="en-US" dirty="0"/>
              <a:t>Medications for pain</a:t>
            </a:r>
          </a:p>
          <a:p>
            <a:pPr lvl="1"/>
            <a:r>
              <a:rPr lang="en-US" dirty="0"/>
              <a:t>Psychological support</a:t>
            </a:r>
          </a:p>
          <a:p>
            <a:r>
              <a:rPr lang="en-US" dirty="0"/>
              <a:t>Adequate nutrition</a:t>
            </a:r>
          </a:p>
          <a:p>
            <a:pPr lvl="1"/>
            <a:r>
              <a:rPr lang="en-US" dirty="0"/>
              <a:t>Frequent and supplemental feedings</a:t>
            </a:r>
          </a:p>
          <a:p>
            <a:pPr lvl="1"/>
            <a:r>
              <a:rPr lang="en-US" dirty="0"/>
              <a:t>Measures to stimulate appetite as much as possible</a:t>
            </a:r>
          </a:p>
          <a:p>
            <a:r>
              <a:rPr lang="en-US" dirty="0"/>
              <a:t>Prognosis is poor</a:t>
            </a:r>
          </a:p>
          <a:p>
            <a:pPr lvl="1"/>
            <a:r>
              <a:rPr lang="en-US" dirty="0"/>
              <a:t>Help patient and caregiver cope with diagnosis and prognosis</a:t>
            </a:r>
          </a:p>
          <a:p>
            <a:pPr lvl="1"/>
            <a:r>
              <a:rPr lang="en-US" dirty="0"/>
              <a:t>Palliative and end-of-life care</a:t>
            </a:r>
          </a:p>
        </p:txBody>
      </p:sp>
      <p:pic>
        <p:nvPicPr>
          <p:cNvPr id="24578" name="Picture 2" descr="Pain Management - Pancreatic Cancer | Johns Hopkins Pathology"/>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76596" y="4989390"/>
            <a:ext cx="5005004" cy="164979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38055224"/>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NCLEX Style</a:t>
            </a:r>
            <a:br>
              <a:rPr lang="en-US" dirty="0"/>
            </a:br>
            <a:r>
              <a:rPr lang="en-US" dirty="0"/>
              <a:t>Question</a:t>
            </a:r>
          </a:p>
        </p:txBody>
      </p:sp>
      <p:sp>
        <p:nvSpPr>
          <p:cNvPr id="3" name="Content Placeholder 2"/>
          <p:cNvSpPr>
            <a:spLocks noGrp="1"/>
          </p:cNvSpPr>
          <p:nvPr>
            <p:ph idx="1"/>
          </p:nvPr>
        </p:nvSpPr>
        <p:spPr/>
        <p:txBody>
          <a:bodyPr/>
          <a:lstStyle/>
          <a:p>
            <a:pPr marL="0" indent="0">
              <a:buNone/>
            </a:pPr>
            <a:r>
              <a:rPr lang="en-US" dirty="0"/>
              <a:t>The nurse explains to a patient with an episode of acute pancreatitis that the most effective means of relieving pain by suppressing pancreatic secretions is the use of:</a:t>
            </a:r>
          </a:p>
          <a:p>
            <a:pPr marL="0" indent="0">
              <a:buNone/>
            </a:pPr>
            <a:endParaRPr lang="en-US" dirty="0"/>
          </a:p>
          <a:p>
            <a:pPr marL="859536" lvl="1" indent="-457200">
              <a:buFont typeface="+mj-lt"/>
              <a:buAutoNum type="alphaLcPeriod"/>
            </a:pPr>
            <a:r>
              <a:rPr lang="en-US" dirty="0"/>
              <a:t>Antibiotics</a:t>
            </a:r>
          </a:p>
          <a:p>
            <a:pPr marL="859536" lvl="1" indent="-457200">
              <a:buFont typeface="+mj-lt"/>
              <a:buAutoNum type="alphaLcPeriod"/>
            </a:pPr>
            <a:r>
              <a:rPr lang="en-US" dirty="0" err="1"/>
              <a:t>Antispasmotics</a:t>
            </a:r>
            <a:endParaRPr lang="en-US" dirty="0"/>
          </a:p>
          <a:p>
            <a:pPr marL="859536" lvl="1" indent="-457200">
              <a:buFont typeface="+mj-lt"/>
              <a:buAutoNum type="alphaLcPeriod"/>
            </a:pPr>
            <a:r>
              <a:rPr lang="en-US" dirty="0"/>
              <a:t>NPO status</a:t>
            </a:r>
          </a:p>
          <a:p>
            <a:pPr marL="859536" lvl="1" indent="-457200">
              <a:buFont typeface="+mj-lt"/>
              <a:buAutoNum type="alphaLcPeriod"/>
            </a:pPr>
            <a:r>
              <a:rPr lang="en-US" dirty="0"/>
              <a:t>Proton Pump Inhibitors</a:t>
            </a:r>
          </a:p>
        </p:txBody>
      </p:sp>
    </p:spTree>
    <p:extLst>
      <p:ext uri="{BB962C8B-B14F-4D97-AF65-F5344CB8AC3E}">
        <p14:creationId xmlns:p14="http://schemas.microsoft.com/office/powerpoint/2010/main" val="368172999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accent5">
            <a:lumMod val="20000"/>
            <a:lumOff val="80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Case Study</a:t>
            </a:r>
            <a:endParaRPr lang="en-US" dirty="0"/>
          </a:p>
        </p:txBody>
      </p:sp>
      <p:sp>
        <p:nvSpPr>
          <p:cNvPr id="3" name="Content Placeholder 2"/>
          <p:cNvSpPr>
            <a:spLocks noGrp="1"/>
          </p:cNvSpPr>
          <p:nvPr>
            <p:ph idx="1"/>
          </p:nvPr>
        </p:nvSpPr>
        <p:spPr/>
        <p:txBody>
          <a:bodyPr/>
          <a:lstStyle/>
          <a:p>
            <a:r>
              <a:rPr lang="en-US"/>
              <a:t>A.J. is a 48-year-old woman who comes to the ED</a:t>
            </a:r>
          </a:p>
          <a:p>
            <a:r>
              <a:rPr lang="en-US"/>
              <a:t>She has nausea, vomiting, and epigastric and left upper quadrant pain</a:t>
            </a:r>
          </a:p>
          <a:p>
            <a:pPr lvl="1"/>
            <a:r>
              <a:rPr lang="en-US"/>
              <a:t>Pain is described as severe, sharp, and radiating through to midback</a:t>
            </a:r>
          </a:p>
          <a:p>
            <a:pPr lvl="1"/>
            <a:r>
              <a:rPr lang="en-US"/>
              <a:t>Pain started 24 hours ago</a:t>
            </a:r>
            <a:endParaRPr lang="en-US" dirty="0"/>
          </a:p>
        </p:txBody>
      </p:sp>
      <p:pic>
        <p:nvPicPr>
          <p:cNvPr id="1026" name="Picture 2" descr="House HD Wallpaper | Background Image | 3000x2248 | ID:5945 - Wallpaper  Abyss"/>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32302" y="2774730"/>
            <a:ext cx="3469617" cy="25999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59086692"/>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NCLEX Style</a:t>
            </a:r>
            <a:br>
              <a:rPr lang="en-US" dirty="0"/>
            </a:br>
            <a:r>
              <a:rPr lang="en-US" dirty="0"/>
              <a:t>Question</a:t>
            </a:r>
          </a:p>
        </p:txBody>
      </p:sp>
      <p:sp>
        <p:nvSpPr>
          <p:cNvPr id="3" name="Content Placeholder 2"/>
          <p:cNvSpPr>
            <a:spLocks noGrp="1"/>
          </p:cNvSpPr>
          <p:nvPr>
            <p:ph idx="1"/>
          </p:nvPr>
        </p:nvSpPr>
        <p:spPr/>
        <p:txBody>
          <a:bodyPr/>
          <a:lstStyle/>
          <a:p>
            <a:pPr marL="0" indent="0">
              <a:buNone/>
            </a:pPr>
            <a:r>
              <a:rPr lang="en-US" dirty="0"/>
              <a:t>A nurse is reviewing the admission laboratory results of a client who has acute pancreatitis. Which of the following findings should the nurse expect?</a:t>
            </a:r>
          </a:p>
          <a:p>
            <a:pPr marL="402336" lvl="1" indent="0">
              <a:buNone/>
            </a:pPr>
            <a:endParaRPr lang="en-US" dirty="0"/>
          </a:p>
          <a:p>
            <a:pPr marL="859536" lvl="1" indent="-457200">
              <a:buFont typeface="+mj-lt"/>
              <a:buAutoNum type="alphaLcPeriod"/>
            </a:pPr>
            <a:r>
              <a:rPr lang="en-US" dirty="0"/>
              <a:t>Decreased blood amylase level</a:t>
            </a:r>
          </a:p>
          <a:p>
            <a:pPr marL="859536" lvl="1" indent="-457200">
              <a:buFont typeface="+mj-lt"/>
              <a:buAutoNum type="alphaLcPeriod"/>
            </a:pPr>
            <a:r>
              <a:rPr lang="en-US" dirty="0"/>
              <a:t>Decreased blood lipase level</a:t>
            </a:r>
          </a:p>
          <a:p>
            <a:pPr marL="859536" lvl="1" indent="-457200">
              <a:buFont typeface="+mj-lt"/>
              <a:buAutoNum type="alphaLcPeriod"/>
            </a:pPr>
            <a:r>
              <a:rPr lang="en-US" dirty="0"/>
              <a:t>Increased blood calcium level</a:t>
            </a:r>
          </a:p>
          <a:p>
            <a:pPr marL="859536" lvl="1" indent="-457200">
              <a:buFont typeface="+mj-lt"/>
              <a:buAutoNum type="alphaLcPeriod"/>
            </a:pPr>
            <a:r>
              <a:rPr lang="en-US" dirty="0"/>
              <a:t>Increased blood glucose level</a:t>
            </a:r>
          </a:p>
        </p:txBody>
      </p:sp>
    </p:spTree>
    <p:extLst>
      <p:ext uri="{BB962C8B-B14F-4D97-AF65-F5344CB8AC3E}">
        <p14:creationId xmlns:p14="http://schemas.microsoft.com/office/powerpoint/2010/main" val="3574845682"/>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NCLEX Style</a:t>
            </a:r>
            <a:br>
              <a:rPr lang="en-US" dirty="0"/>
            </a:br>
            <a:r>
              <a:rPr lang="en-US" dirty="0"/>
              <a:t>Question</a:t>
            </a:r>
          </a:p>
        </p:txBody>
      </p:sp>
      <p:sp>
        <p:nvSpPr>
          <p:cNvPr id="3" name="Content Placeholder 2"/>
          <p:cNvSpPr>
            <a:spLocks noGrp="1"/>
          </p:cNvSpPr>
          <p:nvPr>
            <p:ph idx="1"/>
          </p:nvPr>
        </p:nvSpPr>
        <p:spPr/>
        <p:txBody>
          <a:bodyPr/>
          <a:lstStyle/>
          <a:p>
            <a:pPr marL="0" indent="0">
              <a:buNone/>
            </a:pPr>
            <a:r>
              <a:rPr lang="en-US" dirty="0"/>
              <a:t>A nurse is completing an admission assessment of a client who has pancreatitis. Which of the following findings should the nurse expect?</a:t>
            </a:r>
          </a:p>
          <a:p>
            <a:pPr marL="0" indent="0">
              <a:buNone/>
            </a:pPr>
            <a:endParaRPr lang="en-US" dirty="0"/>
          </a:p>
          <a:p>
            <a:pPr marL="859536" lvl="1" indent="-457200">
              <a:buFont typeface="+mj-lt"/>
              <a:buAutoNum type="alphaLcPeriod"/>
            </a:pPr>
            <a:r>
              <a:rPr lang="en-US" dirty="0"/>
              <a:t>Epigastric pain radiating to the left shoulder</a:t>
            </a:r>
          </a:p>
          <a:p>
            <a:pPr marL="859536" lvl="1" indent="-457200">
              <a:buFont typeface="+mj-lt"/>
              <a:buAutoNum type="alphaLcPeriod"/>
            </a:pPr>
            <a:r>
              <a:rPr lang="en-US" dirty="0"/>
              <a:t>Pain in the right upper quadrant radiating to the right shoulder</a:t>
            </a:r>
          </a:p>
          <a:p>
            <a:pPr marL="859536" lvl="1" indent="-457200">
              <a:buFont typeface="+mj-lt"/>
              <a:buAutoNum type="alphaLcPeriod"/>
            </a:pPr>
            <a:r>
              <a:rPr lang="en-US" dirty="0"/>
              <a:t>Pain relieved with defecation</a:t>
            </a:r>
          </a:p>
          <a:p>
            <a:pPr marL="859536" lvl="1" indent="-457200">
              <a:buFont typeface="+mj-lt"/>
              <a:buAutoNum type="alphaLcPeriod"/>
            </a:pPr>
            <a:r>
              <a:rPr lang="en-US" dirty="0"/>
              <a:t>Report of pain being worse when sitting upright</a:t>
            </a:r>
          </a:p>
        </p:txBody>
      </p:sp>
    </p:spTree>
    <p:extLst>
      <p:ext uri="{BB962C8B-B14F-4D97-AF65-F5344CB8AC3E}">
        <p14:creationId xmlns:p14="http://schemas.microsoft.com/office/powerpoint/2010/main" val="1674095572"/>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NCLEX Style</a:t>
            </a:r>
            <a:br>
              <a:rPr lang="en-US" dirty="0"/>
            </a:br>
            <a:r>
              <a:rPr lang="en-US" dirty="0"/>
              <a:t>Question</a:t>
            </a:r>
          </a:p>
        </p:txBody>
      </p:sp>
      <p:sp>
        <p:nvSpPr>
          <p:cNvPr id="3" name="Content Placeholder 2"/>
          <p:cNvSpPr>
            <a:spLocks noGrp="1"/>
          </p:cNvSpPr>
          <p:nvPr>
            <p:ph idx="1"/>
          </p:nvPr>
        </p:nvSpPr>
        <p:spPr/>
        <p:txBody>
          <a:bodyPr/>
          <a:lstStyle/>
          <a:p>
            <a:pPr marL="0" indent="0">
              <a:buNone/>
            </a:pPr>
            <a:r>
              <a:rPr lang="en-US" dirty="0"/>
              <a:t>A nurse is completing nutrition teaching for a client who has pancreatitis. Which of the following statements by the client indicates an understanding of teaching? Select all that apply.</a:t>
            </a:r>
          </a:p>
          <a:p>
            <a:pPr marL="0" indent="0">
              <a:buNone/>
            </a:pPr>
            <a:endParaRPr lang="en-US" dirty="0"/>
          </a:p>
          <a:p>
            <a:pPr marL="859536" lvl="1" indent="-457200">
              <a:buFont typeface="+mj-lt"/>
              <a:buAutoNum type="alphaLcPeriod"/>
            </a:pPr>
            <a:r>
              <a:rPr lang="en-US" dirty="0"/>
              <a:t>“I plan to drink regular cola”</a:t>
            </a:r>
          </a:p>
          <a:p>
            <a:pPr marL="859536" lvl="1" indent="-457200">
              <a:buFont typeface="+mj-lt"/>
              <a:buAutoNum type="alphaLcPeriod"/>
            </a:pPr>
            <a:r>
              <a:rPr lang="en-US" dirty="0"/>
              <a:t>“I plan to eat small, frequent meals”</a:t>
            </a:r>
          </a:p>
          <a:p>
            <a:pPr marL="859536" lvl="1" indent="-457200">
              <a:buFont typeface="+mj-lt"/>
              <a:buAutoNum type="alphaLcPeriod"/>
            </a:pPr>
            <a:r>
              <a:rPr lang="en-US" dirty="0"/>
              <a:t>“I will get easy-to-digest foods with limited spice”</a:t>
            </a:r>
          </a:p>
          <a:p>
            <a:pPr marL="859536" lvl="1" indent="-457200">
              <a:buFont typeface="+mj-lt"/>
              <a:buAutoNum type="alphaLcPeriod"/>
            </a:pPr>
            <a:r>
              <a:rPr lang="en-US" dirty="0"/>
              <a:t>“I will limit my alcohol intake to two drinks per day”</a:t>
            </a:r>
          </a:p>
          <a:p>
            <a:pPr marL="859536" lvl="1" indent="-457200">
              <a:buFont typeface="+mj-lt"/>
              <a:buAutoNum type="alphaLcPeriod"/>
            </a:pPr>
            <a:r>
              <a:rPr lang="en-US" dirty="0"/>
              <a:t>“I will use skim milk when cooking”</a:t>
            </a:r>
          </a:p>
        </p:txBody>
      </p:sp>
    </p:spTree>
    <p:extLst>
      <p:ext uri="{BB962C8B-B14F-4D97-AF65-F5344CB8AC3E}">
        <p14:creationId xmlns:p14="http://schemas.microsoft.com/office/powerpoint/2010/main" val="417146127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accent5">
            <a:lumMod val="20000"/>
            <a:lumOff val="80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Case Study</a:t>
            </a:r>
            <a:endParaRPr lang="en-US" dirty="0"/>
          </a:p>
        </p:txBody>
      </p:sp>
      <p:sp>
        <p:nvSpPr>
          <p:cNvPr id="3" name="Content Placeholder 2"/>
          <p:cNvSpPr>
            <a:spLocks noGrp="1"/>
          </p:cNvSpPr>
          <p:nvPr>
            <p:ph idx="1"/>
          </p:nvPr>
        </p:nvSpPr>
        <p:spPr/>
        <p:txBody>
          <a:bodyPr/>
          <a:lstStyle/>
          <a:p>
            <a:r>
              <a:rPr lang="en-US"/>
              <a:t>A.J. admits to smoking a half-pack of cigarettes per day</a:t>
            </a:r>
          </a:p>
          <a:p>
            <a:r>
              <a:rPr lang="en-US"/>
              <a:t>Denies drinking alcohol or illegal drugs</a:t>
            </a:r>
          </a:p>
          <a:p>
            <a:r>
              <a:rPr lang="en-US"/>
              <a:t>Past medical history is positive for gallstones and hypothyroidism</a:t>
            </a:r>
          </a:p>
          <a:p>
            <a:r>
              <a:rPr lang="en-US"/>
              <a:t>She is 5ft4in tall and weighs 160lbs</a:t>
            </a:r>
            <a:endParaRPr lang="en-US" dirty="0"/>
          </a:p>
        </p:txBody>
      </p:sp>
      <p:pic>
        <p:nvPicPr>
          <p:cNvPr id="4" name="Picture 2" descr="House HD Wallpaper | Background Image | 3000x2248 | ID:5945 - Wallpaper  Abyss"/>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32302" y="2774730"/>
            <a:ext cx="3469617" cy="25999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2117904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accent5">
            <a:lumMod val="20000"/>
            <a:lumOff val="80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Case Study</a:t>
            </a:r>
            <a:endParaRPr lang="en-US" dirty="0"/>
          </a:p>
        </p:txBody>
      </p:sp>
      <p:sp>
        <p:nvSpPr>
          <p:cNvPr id="3" name="Content Placeholder 2"/>
          <p:cNvSpPr>
            <a:spLocks noGrp="1"/>
          </p:cNvSpPr>
          <p:nvPr>
            <p:ph idx="1"/>
          </p:nvPr>
        </p:nvSpPr>
        <p:spPr/>
        <p:txBody>
          <a:bodyPr/>
          <a:lstStyle/>
          <a:p>
            <a:r>
              <a:rPr lang="en-US"/>
              <a:t>A.J.’s vital signs:</a:t>
            </a:r>
          </a:p>
          <a:p>
            <a:pPr lvl="1"/>
            <a:r>
              <a:rPr lang="en-US"/>
              <a:t>BP 100/70</a:t>
            </a:r>
          </a:p>
          <a:p>
            <a:pPr lvl="1"/>
            <a:r>
              <a:rPr lang="en-US"/>
              <a:t>Heart Rate 97</a:t>
            </a:r>
          </a:p>
          <a:p>
            <a:pPr lvl="1"/>
            <a:r>
              <a:rPr lang="en-US"/>
              <a:t>RR 30</a:t>
            </a:r>
          </a:p>
          <a:p>
            <a:pPr lvl="1"/>
            <a:r>
              <a:rPr lang="en-US"/>
              <a:t>Temp </a:t>
            </a:r>
            <a:r>
              <a:rPr lang="en-US" altLang="en-US"/>
              <a:t>100.2° F</a:t>
            </a:r>
          </a:p>
          <a:p>
            <a:r>
              <a:rPr lang="en-US" altLang="en-US"/>
              <a:t>Healthcare provider suspects acute pancreatitis and admits A.J. to the med-surg unit</a:t>
            </a:r>
            <a:endParaRPr lang="en-US" altLang="en-US" dirty="0"/>
          </a:p>
        </p:txBody>
      </p:sp>
      <p:pic>
        <p:nvPicPr>
          <p:cNvPr id="4" name="Picture 2" descr="House HD Wallpaper | Background Image | 3000x2248 | ID:5945 - Wallpaper  Abyss"/>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32302" y="2774730"/>
            <a:ext cx="3469617" cy="25999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0414245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accent5">
            <a:lumMod val="20000"/>
            <a:lumOff val="80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Case Study</a:t>
            </a:r>
            <a:endParaRPr lang="en-US" dirty="0"/>
          </a:p>
        </p:txBody>
      </p:sp>
      <p:sp>
        <p:nvSpPr>
          <p:cNvPr id="3" name="Content Placeholder 2"/>
          <p:cNvSpPr>
            <a:spLocks noGrp="1"/>
          </p:cNvSpPr>
          <p:nvPr>
            <p:ph idx="1"/>
          </p:nvPr>
        </p:nvSpPr>
        <p:spPr/>
        <p:txBody>
          <a:bodyPr/>
          <a:lstStyle/>
          <a:p>
            <a:r>
              <a:rPr lang="en-US"/>
              <a:t>What are the possible causes of A.J.’s pancreatitis?</a:t>
            </a:r>
            <a:endParaRPr lang="en-US" dirty="0"/>
          </a:p>
        </p:txBody>
      </p:sp>
      <p:pic>
        <p:nvPicPr>
          <p:cNvPr id="4" name="Picture 2" descr="House HD Wallpaper | Background Image | 3000x2248 | ID:5945 - Wallpaper  Abyss"/>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32302" y="2774730"/>
            <a:ext cx="3469617" cy="25999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92121695"/>
      </p:ext>
    </p:extLst>
  </p:cSld>
  <p:clrMapOvr>
    <a:masterClrMapping/>
  </p:clrMapOvr>
</p:sld>
</file>

<file path=ppt/theme/theme1.xml><?xml version="1.0" encoding="utf-8"?>
<a:theme xmlns:a="http://schemas.openxmlformats.org/drawingml/2006/main" name="Headlines">
  <a:themeElements>
    <a:clrScheme name="Headlines">
      <a:dk1>
        <a:sysClr val="windowText" lastClr="000000"/>
      </a:dk1>
      <a:lt1>
        <a:sysClr val="window" lastClr="FFFFFF"/>
      </a:lt1>
      <a:dk2>
        <a:srgbClr val="1B2135"/>
      </a:dk2>
      <a:lt2>
        <a:srgbClr val="F4EFDF"/>
      </a:lt2>
      <a:accent1>
        <a:srgbClr val="33A485"/>
      </a:accent1>
      <a:accent2>
        <a:srgbClr val="EC6E39"/>
      </a:accent2>
      <a:accent3>
        <a:srgbClr val="D5A52C"/>
      </a:accent3>
      <a:accent4>
        <a:srgbClr val="909081"/>
      </a:accent4>
      <a:accent5>
        <a:srgbClr val="3BA1C1"/>
      </a:accent5>
      <a:accent6>
        <a:srgbClr val="916A8C"/>
      </a:accent6>
      <a:hlink>
        <a:srgbClr val="3BA1C1"/>
      </a:hlink>
      <a:folHlink>
        <a:srgbClr val="916A8C"/>
      </a:folHlink>
    </a:clrScheme>
    <a:fontScheme name="Headlines">
      <a:majorFont>
        <a:latin typeface="Century Schoolbook" panose="02040604050505020304"/>
        <a:ea typeface=""/>
        <a:cs typeface=""/>
        <a:font script="Jpan" typeface="メイリオ"/>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orbel" panose="020B0503020204020204"/>
        <a:ea typeface=""/>
        <a:cs typeface=""/>
        <a:font script="Jpan" typeface="メイリオ"/>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Headlines">
      <a:fillStyleLst>
        <a:solidFill>
          <a:schemeClr val="phClr"/>
        </a:solidFill>
        <a:solidFill>
          <a:schemeClr val="phClr">
            <a:tint val="67000"/>
            <a:satMod val="105000"/>
          </a:schemeClr>
        </a:solidFill>
        <a:gradFill rotWithShape="1">
          <a:gsLst>
            <a:gs pos="0">
              <a:schemeClr val="phClr">
                <a:tint val="100000"/>
                <a:satMod val="103000"/>
                <a:lumMod val="102000"/>
              </a:schemeClr>
            </a:gs>
            <a:gs pos="50000">
              <a:schemeClr val="phClr">
                <a:shade val="100000"/>
                <a:satMod val="110000"/>
                <a:lumMod val="100000"/>
              </a:schemeClr>
            </a:gs>
            <a:gs pos="100000">
              <a:schemeClr val="phClr">
                <a:shade val="70000"/>
                <a:satMod val="120000"/>
                <a:lumMod val="99000"/>
              </a:schemeClr>
            </a:gs>
          </a:gsLst>
          <a:path path="circle">
            <a:fillToRect l="100000" t="100000" r="100000" b="100000"/>
          </a:path>
        </a:gradFill>
      </a:fillStyleLst>
      <a:lnStyleLst>
        <a:ln w="6350" cap="flat" cmpd="sng" algn="in">
          <a:solidFill>
            <a:schemeClr val="phClr"/>
          </a:solidFill>
          <a:prstDash val="solid"/>
        </a:ln>
        <a:ln w="12700" cap="flat" cmpd="sng" algn="in">
          <a:solidFill>
            <a:schemeClr val="phClr"/>
          </a:solidFill>
          <a:prstDash val="solid"/>
        </a:ln>
        <a:ln w="19050" cap="flat" cmpd="sng" algn="in">
          <a:solidFill>
            <a:schemeClr val="phClr">
              <a:satMod val="150000"/>
            </a:schemeClr>
          </a:solidFill>
          <a:prstDash val="solid"/>
        </a:ln>
      </a:lnStyleLst>
      <a:effectStyleLst>
        <a:effectStyle>
          <a:effectLst/>
        </a:effectStyle>
        <a:effectStyle>
          <a:effectLst/>
        </a:effectStyle>
        <a:effectStyle>
          <a:effectLst>
            <a:innerShdw blurRad="88900" dist="25400" dir="10800000">
              <a:srgbClr val="000000">
                <a:alpha val="25000"/>
              </a:srgbClr>
            </a:innerShdw>
            <a:outerShdw blurRad="25400" dist="25400" dir="5400000" rotWithShape="0">
              <a:srgbClr val="FFFFFF">
                <a:alpha val="10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hade val="98000"/>
                <a:satMod val="150000"/>
                <a:lumMod val="102000"/>
              </a:schemeClr>
            </a:gs>
            <a:gs pos="50000">
              <a:schemeClr val="phClr">
                <a:tint val="98000"/>
                <a:shade val="90000"/>
                <a:satMod val="13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Headlines" id="{3841520A-25F2-4EB8-BE4C-611DB5ABEED9}" vid="{0A845BBA-79DB-48B1-B20E-7DB1D9224837}"/>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56</TotalTime>
  <Words>3116</Words>
  <Application>Microsoft Office PowerPoint</Application>
  <PresentationFormat>Widescreen</PresentationFormat>
  <Paragraphs>635</Paragraphs>
  <Slides>62</Slides>
  <Notes>62</Notes>
  <HiddenSlides>0</HiddenSlides>
  <MMClips>1</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62</vt:i4>
      </vt:variant>
    </vt:vector>
  </HeadingPairs>
  <TitlesOfParts>
    <vt:vector size="67" baseType="lpstr">
      <vt:lpstr>Arial</vt:lpstr>
      <vt:lpstr>Calibri</vt:lpstr>
      <vt:lpstr>Century Schoolbook</vt:lpstr>
      <vt:lpstr>Corbel</vt:lpstr>
      <vt:lpstr>Headlines</vt:lpstr>
      <vt:lpstr>Problems of the Pancreas</vt:lpstr>
      <vt:lpstr>Exocrine Functions of the Pancreas</vt:lpstr>
      <vt:lpstr>Digestive Enzymes</vt:lpstr>
      <vt:lpstr>Acute Pancreatitis</vt:lpstr>
      <vt:lpstr>Acute Pancreatitis</vt:lpstr>
      <vt:lpstr>Case Study</vt:lpstr>
      <vt:lpstr>Case Study</vt:lpstr>
      <vt:lpstr>Case Study</vt:lpstr>
      <vt:lpstr>Case Study</vt:lpstr>
      <vt:lpstr>Etiology</vt:lpstr>
      <vt:lpstr>Case Study</vt:lpstr>
      <vt:lpstr>Pathophysiology</vt:lpstr>
      <vt:lpstr>Pathophysiology</vt:lpstr>
      <vt:lpstr>Signs and Symptoms</vt:lpstr>
      <vt:lpstr>Case Study</vt:lpstr>
      <vt:lpstr>Signs and Symptoms</vt:lpstr>
      <vt:lpstr>Case Study</vt:lpstr>
      <vt:lpstr>Complications</vt:lpstr>
      <vt:lpstr>Complications</vt:lpstr>
      <vt:lpstr>Complications</vt:lpstr>
      <vt:lpstr>Case Study</vt:lpstr>
      <vt:lpstr>Diagnostic Studies</vt:lpstr>
      <vt:lpstr>Diagnostic Studies</vt:lpstr>
      <vt:lpstr>Nursing Care</vt:lpstr>
      <vt:lpstr>Conservative Treatment</vt:lpstr>
      <vt:lpstr>Surgical Therapy</vt:lpstr>
      <vt:lpstr>Drug Therapy</vt:lpstr>
      <vt:lpstr>Nutritional Therapy</vt:lpstr>
      <vt:lpstr>Nursing Assessment</vt:lpstr>
      <vt:lpstr>Nursing Assessment: Objective Data</vt:lpstr>
      <vt:lpstr>Case Study</vt:lpstr>
      <vt:lpstr>Case Study</vt:lpstr>
      <vt:lpstr>Case Study</vt:lpstr>
      <vt:lpstr>Nursing Diagnoses</vt:lpstr>
      <vt:lpstr>Expected Outcomes or Goals</vt:lpstr>
      <vt:lpstr>Nursing Implementation</vt:lpstr>
      <vt:lpstr>Case Study</vt:lpstr>
      <vt:lpstr>Acute Care: Electrolyte Imbalances</vt:lpstr>
      <vt:lpstr>Acute Care</vt:lpstr>
      <vt:lpstr>Case Study</vt:lpstr>
      <vt:lpstr>Ambulatory Care</vt:lpstr>
      <vt:lpstr>Chronic Pancreatitis</vt:lpstr>
      <vt:lpstr>Chronic Pancreatitis</vt:lpstr>
      <vt:lpstr>Pathophysiology</vt:lpstr>
      <vt:lpstr>Clinical Manifestations</vt:lpstr>
      <vt:lpstr>Complications</vt:lpstr>
      <vt:lpstr>Diagnostics</vt:lpstr>
      <vt:lpstr>Conservative Treatment</vt:lpstr>
      <vt:lpstr>Surgical Treatment</vt:lpstr>
      <vt:lpstr>Nursing Diagnoses, Goals of Care, and Nursing Implementation</vt:lpstr>
      <vt:lpstr>PowerPoint Presentation</vt:lpstr>
      <vt:lpstr>Pancreatic Cancer</vt:lpstr>
      <vt:lpstr>Pancreatic Cancer</vt:lpstr>
      <vt:lpstr>Etiology and Pathophysiology</vt:lpstr>
      <vt:lpstr>Signs and Symptoms</vt:lpstr>
      <vt:lpstr>Diagnostic Studies</vt:lpstr>
      <vt:lpstr>Treatment</vt:lpstr>
      <vt:lpstr>Nursing Management</vt:lpstr>
      <vt:lpstr>NCLEX Style Question</vt:lpstr>
      <vt:lpstr>NCLEX Style Question</vt:lpstr>
      <vt:lpstr>NCLEX Style Question</vt:lpstr>
      <vt:lpstr>NCLEX Style Question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Problems of the Pancreas</dc:title>
  <dc:creator>Blankenship, Danielle</dc:creator>
  <cp:lastModifiedBy>Blankenship, Danielle</cp:lastModifiedBy>
  <cp:revision>2</cp:revision>
  <dcterms:created xsi:type="dcterms:W3CDTF">2022-04-14T20:08:05Z</dcterms:created>
  <dcterms:modified xsi:type="dcterms:W3CDTF">2022-04-15T16:44:21Z</dcterms:modified>
</cp:coreProperties>
</file>