
<file path=[Content_Types].xml><?xml version="1.0" encoding="utf-8"?>
<Types xmlns="http://schemas.openxmlformats.org/package/2006/content-types">
  <Default Extension="bmp" ContentType="image/bmp"/>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303" r:id="rId17"/>
    <p:sldId id="271" r:id="rId18"/>
    <p:sldId id="272" r:id="rId19"/>
    <p:sldId id="273" r:id="rId20"/>
    <p:sldId id="281" r:id="rId21"/>
    <p:sldId id="280" r:id="rId22"/>
    <p:sldId id="276" r:id="rId23"/>
    <p:sldId id="277" r:id="rId24"/>
    <p:sldId id="274" r:id="rId25"/>
    <p:sldId id="275" r:id="rId26"/>
    <p:sldId id="279" r:id="rId27"/>
    <p:sldId id="282" r:id="rId28"/>
    <p:sldId id="283" r:id="rId29"/>
    <p:sldId id="284" r:id="rId30"/>
    <p:sldId id="285" r:id="rId31"/>
    <p:sldId id="287" r:id="rId32"/>
    <p:sldId id="288" r:id="rId33"/>
    <p:sldId id="289" r:id="rId34"/>
    <p:sldId id="290" r:id="rId35"/>
    <p:sldId id="291" r:id="rId36"/>
    <p:sldId id="292" r:id="rId37"/>
    <p:sldId id="293" r:id="rId38"/>
    <p:sldId id="294" r:id="rId39"/>
    <p:sldId id="295" r:id="rId40"/>
    <p:sldId id="305" r:id="rId41"/>
    <p:sldId id="296" r:id="rId42"/>
    <p:sldId id="297" r:id="rId43"/>
    <p:sldId id="298" r:id="rId44"/>
    <p:sldId id="299" r:id="rId45"/>
    <p:sldId id="300" r:id="rId46"/>
    <p:sldId id="301" r:id="rId47"/>
    <p:sldId id="278" r:id="rId48"/>
    <p:sldId id="286" r:id="rId49"/>
    <p:sldId id="304" r:id="rId50"/>
    <p:sldId id="306" r:id="rId5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2632" autoAdjust="0"/>
  </p:normalViewPr>
  <p:slideViewPr>
    <p:cSldViewPr snapToGrid="0">
      <p:cViewPr varScale="1">
        <p:scale>
          <a:sx n="68" d="100"/>
          <a:sy n="68" d="100"/>
        </p:scale>
        <p:origin x="214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83BA4892-ED76-423A-A083-3A90DA8AEAE5}" type="datetimeFigureOut">
              <a:rPr lang="en-US" smtClean="0"/>
              <a:t>4/13/2022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701F6B1-FE74-4777-AEF1-5808C8BF4454}" type="slidenum">
              <a:rPr lang="en-US" smtClean="0"/>
              <a:t>‹#›</a:t>
            </a:fld>
            <a:endParaRPr lang="en-US"/>
          </a:p>
        </p:txBody>
      </p:sp>
    </p:spTree>
    <p:extLst>
      <p:ext uri="{BB962C8B-B14F-4D97-AF65-F5344CB8AC3E}">
        <p14:creationId xmlns:p14="http://schemas.microsoft.com/office/powerpoint/2010/main" val="2097275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1</a:t>
            </a:fld>
            <a:endParaRPr lang="en-US"/>
          </a:p>
        </p:txBody>
      </p:sp>
    </p:spTree>
    <p:extLst>
      <p:ext uri="{BB962C8B-B14F-4D97-AF65-F5344CB8AC3E}">
        <p14:creationId xmlns:p14="http://schemas.microsoft.com/office/powerpoint/2010/main" val="2477315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Biliary colic- pain caused by complete obstruction of cystic or common bile duct</a:t>
            </a:r>
          </a:p>
        </p:txBody>
      </p:sp>
      <p:sp>
        <p:nvSpPr>
          <p:cNvPr id="4" name="Slide Number Placeholder 3"/>
          <p:cNvSpPr>
            <a:spLocks noGrp="1"/>
          </p:cNvSpPr>
          <p:nvPr>
            <p:ph type="sldNum" sz="quarter" idx="10"/>
          </p:nvPr>
        </p:nvSpPr>
        <p:spPr/>
        <p:txBody>
          <a:bodyPr/>
          <a:lstStyle/>
          <a:p>
            <a:fld id="{5701F6B1-FE74-4777-AEF1-5808C8BF4454}" type="slidenum">
              <a:rPr lang="en-US" smtClean="0"/>
              <a:t>10</a:t>
            </a:fld>
            <a:endParaRPr lang="en-US"/>
          </a:p>
        </p:txBody>
      </p:sp>
    </p:spTree>
    <p:extLst>
      <p:ext uri="{BB962C8B-B14F-4D97-AF65-F5344CB8AC3E}">
        <p14:creationId xmlns:p14="http://schemas.microsoft.com/office/powerpoint/2010/main" val="585239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11</a:t>
            </a:fld>
            <a:endParaRPr lang="en-US"/>
          </a:p>
        </p:txBody>
      </p:sp>
    </p:spTree>
    <p:extLst>
      <p:ext uri="{BB962C8B-B14F-4D97-AF65-F5344CB8AC3E}">
        <p14:creationId xmlns:p14="http://schemas.microsoft.com/office/powerpoint/2010/main" val="942941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Indigestion- wide</a:t>
            </a:r>
            <a:r>
              <a:rPr lang="en-US" baseline="0" dirty="0"/>
              <a:t> range of digestive issues</a:t>
            </a:r>
          </a:p>
          <a:p>
            <a:r>
              <a:rPr lang="en-US" baseline="0" dirty="0"/>
              <a:t>Heartburn- when stomach acid refluxes into esophagus</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12</a:t>
            </a:fld>
            <a:endParaRPr lang="en-US"/>
          </a:p>
        </p:txBody>
      </p:sp>
    </p:spTree>
    <p:extLst>
      <p:ext uri="{BB962C8B-B14F-4D97-AF65-F5344CB8AC3E}">
        <p14:creationId xmlns:p14="http://schemas.microsoft.com/office/powerpoint/2010/main" val="1015998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Subphrenic</a:t>
            </a:r>
            <a:r>
              <a:rPr lang="en-US" dirty="0"/>
              <a:t> Abscess-</a:t>
            </a:r>
            <a:r>
              <a:rPr lang="en-US" baseline="0" dirty="0"/>
              <a:t> accumulation of fluid between the diaphragm, liver, and spleen</a:t>
            </a:r>
            <a:endParaRPr lang="en-US" dirty="0"/>
          </a:p>
          <a:p>
            <a:r>
              <a:rPr lang="en-US" dirty="0"/>
              <a:t>Cholangitis-</a:t>
            </a:r>
            <a:r>
              <a:rPr lang="en-US" baseline="0" dirty="0"/>
              <a:t> inflammation of biliary ducts</a:t>
            </a:r>
          </a:p>
          <a:p>
            <a:r>
              <a:rPr lang="en-US" baseline="0" dirty="0" err="1"/>
              <a:t>Choledocholithiasis</a:t>
            </a:r>
            <a:r>
              <a:rPr lang="en-US" baseline="0" dirty="0"/>
              <a:t>- stone in common bile duct</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13</a:t>
            </a:fld>
            <a:endParaRPr lang="en-US"/>
          </a:p>
        </p:txBody>
      </p:sp>
    </p:spTree>
    <p:extLst>
      <p:ext uri="{BB962C8B-B14F-4D97-AF65-F5344CB8AC3E}">
        <p14:creationId xmlns:p14="http://schemas.microsoft.com/office/powerpoint/2010/main" val="1087015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14</a:t>
            </a:fld>
            <a:endParaRPr lang="en-US"/>
          </a:p>
        </p:txBody>
      </p:sp>
    </p:spTree>
    <p:extLst>
      <p:ext uri="{BB962C8B-B14F-4D97-AF65-F5344CB8AC3E}">
        <p14:creationId xmlns:p14="http://schemas.microsoft.com/office/powerpoint/2010/main" val="1192060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ERCP (endoscopic</a:t>
            </a:r>
            <a:r>
              <a:rPr lang="en-US" sz="1000" baseline="0" dirty="0"/>
              <a:t> retrograde </a:t>
            </a:r>
            <a:r>
              <a:rPr lang="en-US" sz="1000" baseline="0" dirty="0" err="1"/>
              <a:t>cholangiopancreatography</a:t>
            </a:r>
            <a:r>
              <a:rPr lang="en-US" sz="1000" baseline="0" dirty="0"/>
              <a:t>)- </a:t>
            </a:r>
          </a:p>
          <a:p>
            <a:pPr marL="174708" indent="-174708">
              <a:buFont typeface="Arial" panose="020B0604020202020204" pitchFamily="34" charset="0"/>
              <a:buChar char="•"/>
            </a:pPr>
            <a:r>
              <a:rPr lang="en-US" sz="1000" baseline="0" dirty="0"/>
              <a:t>Allows visualization of gallbladder, cystic duct, common hepatic duct, and common bile duct</a:t>
            </a:r>
          </a:p>
          <a:p>
            <a:pPr marL="174708" indent="-174708">
              <a:buFont typeface="Arial" panose="020B0604020202020204" pitchFamily="34" charset="0"/>
              <a:buChar char="•"/>
            </a:pPr>
            <a:r>
              <a:rPr lang="en-US" sz="1000" baseline="0" dirty="0"/>
              <a:t>Bile can be taken and sent for culture to identify possible infecting organisms</a:t>
            </a:r>
          </a:p>
          <a:p>
            <a:endParaRPr lang="en-US" sz="1000" dirty="0"/>
          </a:p>
          <a:p>
            <a:r>
              <a:rPr lang="en-US" sz="1000" dirty="0"/>
              <a:t>MRCP</a:t>
            </a:r>
            <a:r>
              <a:rPr lang="en-US" sz="1000" baseline="0" dirty="0"/>
              <a:t> (Magnetic Resonance </a:t>
            </a:r>
            <a:r>
              <a:rPr lang="en-US" sz="1000" baseline="0" dirty="0" err="1"/>
              <a:t>Cholangiopancreatography</a:t>
            </a:r>
            <a:r>
              <a:rPr lang="en-US" sz="1000" baseline="0" dirty="0"/>
              <a:t>)-</a:t>
            </a:r>
          </a:p>
          <a:p>
            <a:pPr marL="174708" indent="-174708">
              <a:buFont typeface="Arial" panose="020B0604020202020204" pitchFamily="34" charset="0"/>
              <a:buChar char="•"/>
            </a:pPr>
            <a:r>
              <a:rPr lang="en-US" sz="1000" baseline="0" dirty="0"/>
              <a:t>Allows for visualization of bile ducts, pancreatic ducts, pancreas, gallbladder, and liver. </a:t>
            </a:r>
          </a:p>
          <a:p>
            <a:pPr marL="174708" indent="-174708">
              <a:buFont typeface="Arial" panose="020B0604020202020204" pitchFamily="34" charset="0"/>
              <a:buChar char="•"/>
            </a:pPr>
            <a:r>
              <a:rPr lang="en-US" sz="1000" baseline="0" dirty="0"/>
              <a:t>Done using an MRI machine and contrast media to visualize</a:t>
            </a:r>
            <a:endParaRPr lang="en-US" sz="1000" dirty="0"/>
          </a:p>
          <a:p>
            <a:endParaRPr lang="en-US" sz="1000" dirty="0"/>
          </a:p>
          <a:p>
            <a:r>
              <a:rPr lang="en-US" sz="1000" dirty="0"/>
              <a:t>Percutaneous </a:t>
            </a:r>
            <a:r>
              <a:rPr lang="en-US" sz="1000" dirty="0" err="1"/>
              <a:t>Transhepatic</a:t>
            </a:r>
            <a:r>
              <a:rPr lang="en-US" sz="1000" dirty="0"/>
              <a:t> Cholangiography-</a:t>
            </a:r>
          </a:p>
          <a:p>
            <a:pPr marL="174708" indent="-174708">
              <a:buFont typeface="Arial" panose="020B0604020202020204" pitchFamily="34" charset="0"/>
              <a:buChar char="•"/>
            </a:pPr>
            <a:r>
              <a:rPr lang="en-US" sz="1000" dirty="0"/>
              <a:t>Insertion of a needle into the gallbladder duct followed by injection of contrast material</a:t>
            </a:r>
          </a:p>
          <a:p>
            <a:pPr marL="174708" indent="-174708">
              <a:buFont typeface="Arial" panose="020B0604020202020204" pitchFamily="34" charset="0"/>
              <a:buChar char="•"/>
            </a:pPr>
            <a:r>
              <a:rPr lang="en-US" sz="1000" dirty="0"/>
              <a:t>Usually done after ultrasound shows bile duct blockage</a:t>
            </a:r>
          </a:p>
          <a:p>
            <a:pPr marL="174708" indent="-174708">
              <a:buFont typeface="Arial" panose="020B0604020202020204" pitchFamily="34" charset="0"/>
              <a:buChar char="•"/>
            </a:pPr>
            <a:endParaRPr lang="en-US" sz="1000" dirty="0"/>
          </a:p>
          <a:p>
            <a:endParaRPr lang="en-US" sz="1000" dirty="0"/>
          </a:p>
          <a:p>
            <a:r>
              <a:rPr lang="en-US" sz="1000" dirty="0"/>
              <a:t>All</a:t>
            </a:r>
            <a:r>
              <a:rPr lang="en-US" sz="1000" baseline="0" dirty="0"/>
              <a:t> labs will be high</a:t>
            </a:r>
          </a:p>
          <a:p>
            <a:r>
              <a:rPr lang="en-US" sz="1000" baseline="0" dirty="0"/>
              <a:t>High WBC</a:t>
            </a:r>
          </a:p>
          <a:p>
            <a:r>
              <a:rPr lang="en-US" sz="1000" baseline="0" dirty="0"/>
              <a:t>High serum and urinary bilirubin level</a:t>
            </a:r>
          </a:p>
          <a:p>
            <a:r>
              <a:rPr lang="en-US" sz="1000" baseline="0" dirty="0"/>
              <a:t>High liver enzyme tests</a:t>
            </a:r>
          </a:p>
          <a:p>
            <a:r>
              <a:rPr lang="en-US" sz="1000" baseline="0" dirty="0"/>
              <a:t>High amylase levels</a:t>
            </a:r>
            <a:endParaRPr lang="en-US" sz="1000" dirty="0"/>
          </a:p>
        </p:txBody>
      </p:sp>
      <p:sp>
        <p:nvSpPr>
          <p:cNvPr id="4" name="Slide Number Placeholder 3"/>
          <p:cNvSpPr>
            <a:spLocks noGrp="1"/>
          </p:cNvSpPr>
          <p:nvPr>
            <p:ph type="sldNum" sz="quarter" idx="10"/>
          </p:nvPr>
        </p:nvSpPr>
        <p:spPr/>
        <p:txBody>
          <a:bodyPr/>
          <a:lstStyle/>
          <a:p>
            <a:fld id="{5701F6B1-FE74-4777-AEF1-5808C8BF4454}" type="slidenum">
              <a:rPr lang="en-US" smtClean="0"/>
              <a:t>15</a:t>
            </a:fld>
            <a:endParaRPr lang="en-US"/>
          </a:p>
        </p:txBody>
      </p:sp>
    </p:spTree>
    <p:extLst>
      <p:ext uri="{BB962C8B-B14F-4D97-AF65-F5344CB8AC3E}">
        <p14:creationId xmlns:p14="http://schemas.microsoft.com/office/powerpoint/2010/main" val="3526744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16</a:t>
            </a:fld>
            <a:endParaRPr lang="en-US"/>
          </a:p>
        </p:txBody>
      </p:sp>
    </p:spTree>
    <p:extLst>
      <p:ext uri="{BB962C8B-B14F-4D97-AF65-F5344CB8AC3E}">
        <p14:creationId xmlns:p14="http://schemas.microsoft.com/office/powerpoint/2010/main" val="3321022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17</a:t>
            </a:fld>
            <a:endParaRPr lang="en-US"/>
          </a:p>
        </p:txBody>
      </p:sp>
    </p:spTree>
    <p:extLst>
      <p:ext uri="{BB962C8B-B14F-4D97-AF65-F5344CB8AC3E}">
        <p14:creationId xmlns:p14="http://schemas.microsoft.com/office/powerpoint/2010/main" val="3330271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18</a:t>
            </a:fld>
            <a:endParaRPr lang="en-US"/>
          </a:p>
        </p:txBody>
      </p:sp>
    </p:spTree>
    <p:extLst>
      <p:ext uri="{BB962C8B-B14F-4D97-AF65-F5344CB8AC3E}">
        <p14:creationId xmlns:p14="http://schemas.microsoft.com/office/powerpoint/2010/main" val="391101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may be for</a:t>
            </a:r>
            <a:r>
              <a:rPr lang="en-US" baseline="0" dirty="0"/>
              <a:t> the patient who is not a surgical candidate, must wait for surgery (</a:t>
            </a:r>
            <a:r>
              <a:rPr lang="en-US" baseline="0" dirty="0" err="1"/>
              <a:t>ie</a:t>
            </a:r>
            <a:r>
              <a:rPr lang="en-US" baseline="0" dirty="0"/>
              <a:t>., no OR at the moment, on medications which would be harmful to do surgery while taking).</a:t>
            </a:r>
          </a:p>
          <a:p>
            <a:endParaRPr lang="en-US" baseline="0" dirty="0"/>
          </a:p>
        </p:txBody>
      </p:sp>
      <p:sp>
        <p:nvSpPr>
          <p:cNvPr id="4" name="Slide Number Placeholder 3"/>
          <p:cNvSpPr>
            <a:spLocks noGrp="1"/>
          </p:cNvSpPr>
          <p:nvPr>
            <p:ph type="sldNum" sz="quarter" idx="10"/>
          </p:nvPr>
        </p:nvSpPr>
        <p:spPr/>
        <p:txBody>
          <a:bodyPr/>
          <a:lstStyle/>
          <a:p>
            <a:fld id="{5701F6B1-FE74-4777-AEF1-5808C8BF4454}" type="slidenum">
              <a:rPr lang="en-US" smtClean="0"/>
              <a:t>19</a:t>
            </a:fld>
            <a:endParaRPr lang="en-US"/>
          </a:p>
        </p:txBody>
      </p:sp>
    </p:spTree>
    <p:extLst>
      <p:ext uri="{BB962C8B-B14F-4D97-AF65-F5344CB8AC3E}">
        <p14:creationId xmlns:p14="http://schemas.microsoft.com/office/powerpoint/2010/main" val="3676599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2</a:t>
            </a:fld>
            <a:endParaRPr lang="en-US"/>
          </a:p>
        </p:txBody>
      </p:sp>
    </p:spTree>
    <p:extLst>
      <p:ext uri="{BB962C8B-B14F-4D97-AF65-F5344CB8AC3E}">
        <p14:creationId xmlns:p14="http://schemas.microsoft.com/office/powerpoint/2010/main" val="1006350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People have fewer gallbladder problems if they eat smaller, more frequent meals with some fat at each meal to promote gallbladder emptying.</a:t>
            </a:r>
          </a:p>
        </p:txBody>
      </p:sp>
      <p:sp>
        <p:nvSpPr>
          <p:cNvPr id="4" name="Slide Number Placeholder 3"/>
          <p:cNvSpPr>
            <a:spLocks noGrp="1"/>
          </p:cNvSpPr>
          <p:nvPr>
            <p:ph type="sldNum" sz="quarter" idx="10"/>
          </p:nvPr>
        </p:nvSpPr>
        <p:spPr/>
        <p:txBody>
          <a:bodyPr/>
          <a:lstStyle/>
          <a:p>
            <a:fld id="{5701F6B1-FE74-4777-AEF1-5808C8BF4454}" type="slidenum">
              <a:rPr lang="en-US" smtClean="0"/>
              <a:t>20</a:t>
            </a:fld>
            <a:endParaRPr lang="en-US"/>
          </a:p>
        </p:txBody>
      </p:sp>
    </p:spTree>
    <p:extLst>
      <p:ext uri="{BB962C8B-B14F-4D97-AF65-F5344CB8AC3E}">
        <p14:creationId xmlns:p14="http://schemas.microsoft.com/office/powerpoint/2010/main" val="1546086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Analgesics- morphine for pain</a:t>
            </a:r>
          </a:p>
          <a:p>
            <a:endParaRPr lang="en-US" dirty="0"/>
          </a:p>
          <a:p>
            <a:r>
              <a:rPr lang="en-US" dirty="0" err="1"/>
              <a:t>Anticholinergics</a:t>
            </a:r>
            <a:r>
              <a:rPr lang="en-US" dirty="0"/>
              <a:t>- atropine</a:t>
            </a:r>
            <a:r>
              <a:rPr lang="en-US" baseline="0" dirty="0"/>
              <a:t> and other </a:t>
            </a:r>
            <a:r>
              <a:rPr lang="en-US" baseline="0" dirty="0" err="1"/>
              <a:t>antispasmotics</a:t>
            </a:r>
            <a:r>
              <a:rPr lang="en-US" baseline="0" dirty="0"/>
              <a:t>, may be used to relax the smooth muscle and decrease ductal tone</a:t>
            </a:r>
          </a:p>
          <a:p>
            <a:endParaRPr lang="en-US" baseline="0" dirty="0"/>
          </a:p>
          <a:p>
            <a:r>
              <a:rPr lang="en-US" baseline="0" dirty="0"/>
              <a:t>With chronic gallbladder disease or any biliary tract obstruction may need fat soluble vitamin replacement (A, D, E, K) because they are not absorbing fat, as well, so fat soluble vitamins are not being absorbed as well either.</a:t>
            </a:r>
          </a:p>
          <a:p>
            <a:endParaRPr lang="en-US" baseline="0" dirty="0"/>
          </a:p>
          <a:p>
            <a:r>
              <a:rPr lang="en-US" baseline="0" dirty="0"/>
              <a:t>Bile salts may be given to help digestion and vitamin absorption</a:t>
            </a:r>
          </a:p>
          <a:p>
            <a:endParaRPr lang="en-US" baseline="0" dirty="0"/>
          </a:p>
          <a:p>
            <a:r>
              <a:rPr lang="en-US" baseline="0" dirty="0" err="1"/>
              <a:t>Cholestyramine</a:t>
            </a:r>
            <a:r>
              <a:rPr lang="en-US" baseline="0" dirty="0"/>
              <a:t>- may provide relief from </a:t>
            </a:r>
            <a:r>
              <a:rPr lang="en-US" baseline="0" dirty="0" err="1"/>
              <a:t>pruritis</a:t>
            </a:r>
            <a:endParaRPr lang="en-US" baseline="0" dirty="0"/>
          </a:p>
          <a:p>
            <a:r>
              <a:rPr lang="en-US" baseline="0" dirty="0"/>
              <a:t>It is a resin that binds with bile salts in the intestines, increasing their excretion in the feces. </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21</a:t>
            </a:fld>
            <a:endParaRPr lang="en-US"/>
          </a:p>
        </p:txBody>
      </p:sp>
    </p:spTree>
    <p:extLst>
      <p:ext uri="{BB962C8B-B14F-4D97-AF65-F5344CB8AC3E}">
        <p14:creationId xmlns:p14="http://schemas.microsoft.com/office/powerpoint/2010/main" val="32461412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22</a:t>
            </a:fld>
            <a:endParaRPr lang="en-US"/>
          </a:p>
        </p:txBody>
      </p:sp>
    </p:spTree>
    <p:extLst>
      <p:ext uri="{BB962C8B-B14F-4D97-AF65-F5344CB8AC3E}">
        <p14:creationId xmlns:p14="http://schemas.microsoft.com/office/powerpoint/2010/main" val="36819206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23</a:t>
            </a:fld>
            <a:endParaRPr lang="en-US"/>
          </a:p>
        </p:txBody>
      </p:sp>
    </p:spTree>
    <p:extLst>
      <p:ext uri="{BB962C8B-B14F-4D97-AF65-F5344CB8AC3E}">
        <p14:creationId xmlns:p14="http://schemas.microsoft.com/office/powerpoint/2010/main" val="2804308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Oral dissolution therapy-</a:t>
            </a:r>
          </a:p>
          <a:p>
            <a:pPr marL="174708" indent="-174708">
              <a:buFont typeface="Arial" panose="020B0604020202020204" pitchFamily="34" charset="0"/>
              <a:buChar char="•"/>
            </a:pPr>
            <a:r>
              <a:rPr lang="en-US" dirty="0"/>
              <a:t>Bil</a:t>
            </a:r>
            <a:r>
              <a:rPr lang="en-US" baseline="0" dirty="0"/>
              <a:t>e acids given which act as cholesterol solvents</a:t>
            </a:r>
          </a:p>
          <a:p>
            <a:pPr marL="174708" indent="-174708">
              <a:buFont typeface="Arial" panose="020B0604020202020204" pitchFamily="34" charset="0"/>
              <a:buChar char="•"/>
            </a:pPr>
            <a:r>
              <a:rPr lang="en-US" baseline="0" dirty="0"/>
              <a:t>Used to dissolve stones</a:t>
            </a:r>
          </a:p>
          <a:p>
            <a:pPr marL="174708" indent="-174708">
              <a:buFont typeface="Arial" panose="020B0604020202020204" pitchFamily="34" charset="0"/>
              <a:buChar char="•"/>
            </a:pPr>
            <a:r>
              <a:rPr lang="en-US" baseline="0" dirty="0"/>
              <a:t>They may reoccur</a:t>
            </a:r>
            <a:endParaRPr lang="en-US" dirty="0"/>
          </a:p>
          <a:p>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24</a:t>
            </a:fld>
            <a:endParaRPr lang="en-US"/>
          </a:p>
        </p:txBody>
      </p:sp>
    </p:spTree>
    <p:extLst>
      <p:ext uri="{BB962C8B-B14F-4D97-AF65-F5344CB8AC3E}">
        <p14:creationId xmlns:p14="http://schemas.microsoft.com/office/powerpoint/2010/main" val="2138215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T-tube is</a:t>
            </a:r>
            <a:r>
              <a:rPr lang="en-US" baseline="0" dirty="0"/>
              <a:t> placed in the common bile duct after a common bile duct exploration or cholecystectomy. It provides external drainage of bile in a controlled route while the healing process of cholecystectomy is maturing and the original pathology is resolving. </a:t>
            </a:r>
          </a:p>
        </p:txBody>
      </p:sp>
      <p:sp>
        <p:nvSpPr>
          <p:cNvPr id="4" name="Slide Number Placeholder 3"/>
          <p:cNvSpPr>
            <a:spLocks noGrp="1"/>
          </p:cNvSpPr>
          <p:nvPr>
            <p:ph type="sldNum" sz="quarter" idx="10"/>
          </p:nvPr>
        </p:nvSpPr>
        <p:spPr/>
        <p:txBody>
          <a:bodyPr/>
          <a:lstStyle/>
          <a:p>
            <a:fld id="{5701F6B1-FE74-4777-AEF1-5808C8BF4454}" type="slidenum">
              <a:rPr lang="en-US" smtClean="0"/>
              <a:t>25</a:t>
            </a:fld>
            <a:endParaRPr lang="en-US"/>
          </a:p>
        </p:txBody>
      </p:sp>
    </p:spTree>
    <p:extLst>
      <p:ext uri="{BB962C8B-B14F-4D97-AF65-F5344CB8AC3E}">
        <p14:creationId xmlns:p14="http://schemas.microsoft.com/office/powerpoint/2010/main" val="6607241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Allows for decompression of obstructed </a:t>
            </a:r>
            <a:r>
              <a:rPr lang="en-US" dirty="0" err="1"/>
              <a:t>extrahepatic</a:t>
            </a:r>
            <a:r>
              <a:rPr lang="en-US" dirty="0"/>
              <a:t> bile ducts so that bile can flow freely.</a:t>
            </a:r>
          </a:p>
          <a:p>
            <a:endParaRPr lang="en-US" dirty="0"/>
          </a:p>
          <a:p>
            <a:r>
              <a:rPr lang="en-US" baseline="0" dirty="0" err="1"/>
              <a:t>Transhepatic</a:t>
            </a:r>
            <a:r>
              <a:rPr lang="en-US" baseline="0" dirty="0"/>
              <a:t> Biliary Catheter-</a:t>
            </a:r>
          </a:p>
          <a:p>
            <a:pPr marL="174708" indent="-174708">
              <a:buFont typeface="Arial" panose="020B0604020202020204" pitchFamily="34" charset="0"/>
              <a:buChar char="•"/>
            </a:pPr>
            <a:r>
              <a:rPr lang="en-US" baseline="0" dirty="0"/>
              <a:t>Interventional Radiologist passes a small needle through the skin into the liver. As the needle is withdrawn contrast dye is injected for better visualization. Then a </a:t>
            </a:r>
            <a:r>
              <a:rPr lang="en-US" baseline="0" dirty="0" err="1"/>
              <a:t>guidewire</a:t>
            </a:r>
            <a:r>
              <a:rPr lang="en-US" baseline="0" dirty="0"/>
              <a:t> is inserted into the bile duct, along with a catheter. The </a:t>
            </a:r>
            <a:r>
              <a:rPr lang="en-US" baseline="0" dirty="0" err="1"/>
              <a:t>guidewire</a:t>
            </a:r>
            <a:r>
              <a:rPr lang="en-US" baseline="0" dirty="0"/>
              <a:t> and catheter push past the blockage and into the intestine. The interventional radiologist will then remove the wire and dilate the blocked tract and a drainage catheter is placed. </a:t>
            </a:r>
          </a:p>
          <a:p>
            <a:endParaRPr lang="en-US" dirty="0"/>
          </a:p>
          <a:p>
            <a:r>
              <a:rPr lang="en-US" dirty="0"/>
              <a:t>Cleanse</a:t>
            </a:r>
            <a:r>
              <a:rPr lang="en-US" baseline="0" dirty="0"/>
              <a:t> skin around the catheter insertion site daily with an antiseptic.</a:t>
            </a:r>
          </a:p>
          <a:p>
            <a:r>
              <a:rPr lang="en-US" baseline="0" dirty="0"/>
              <a:t>Might be ordered to be flushed with NSS 2-3x/day to keep patent</a:t>
            </a:r>
          </a:p>
          <a:p>
            <a:endParaRPr lang="en-US" baseline="0" dirty="0"/>
          </a:p>
          <a:p>
            <a:r>
              <a:rPr lang="en-US" baseline="0" dirty="0"/>
              <a:t>Observe for bile leakage at the insertion site and any signs or symptoms of sudden abdominal pain, nausea, fever, or chills that may signal an occluded or malfunctioning drain.</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26</a:t>
            </a:fld>
            <a:endParaRPr lang="en-US"/>
          </a:p>
        </p:txBody>
      </p:sp>
    </p:spTree>
    <p:extLst>
      <p:ext uri="{BB962C8B-B14F-4D97-AF65-F5344CB8AC3E}">
        <p14:creationId xmlns:p14="http://schemas.microsoft.com/office/powerpoint/2010/main" val="13998121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27</a:t>
            </a:fld>
            <a:endParaRPr lang="en-US"/>
          </a:p>
        </p:txBody>
      </p:sp>
    </p:spTree>
    <p:extLst>
      <p:ext uri="{BB962C8B-B14F-4D97-AF65-F5344CB8AC3E}">
        <p14:creationId xmlns:p14="http://schemas.microsoft.com/office/powerpoint/2010/main" val="2232999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ltLang="en-US" dirty="0"/>
              <a:t>Increased serum liver enzymes</a:t>
            </a:r>
          </a:p>
          <a:p>
            <a:pPr marL="174708" indent="-174708">
              <a:buFont typeface="Arial" panose="020B0604020202020204" pitchFamily="34" charset="0"/>
              <a:buChar char="•"/>
            </a:pPr>
            <a:r>
              <a:rPr lang="en-US" altLang="en-US" dirty="0"/>
              <a:t>Increased alkaline phosphatase</a:t>
            </a:r>
          </a:p>
          <a:p>
            <a:pPr marL="174708" indent="-174708">
              <a:buFont typeface="Arial" panose="020B0604020202020204" pitchFamily="34" charset="0"/>
              <a:buChar char="•"/>
            </a:pPr>
            <a:r>
              <a:rPr lang="en-US" altLang="en-US" dirty="0"/>
              <a:t>Increased bilirubin</a:t>
            </a:r>
          </a:p>
        </p:txBody>
      </p:sp>
      <p:sp>
        <p:nvSpPr>
          <p:cNvPr id="4" name="Slide Number Placeholder 3"/>
          <p:cNvSpPr>
            <a:spLocks noGrp="1"/>
          </p:cNvSpPr>
          <p:nvPr>
            <p:ph type="sldNum" sz="quarter" idx="10"/>
          </p:nvPr>
        </p:nvSpPr>
        <p:spPr/>
        <p:txBody>
          <a:bodyPr/>
          <a:lstStyle/>
          <a:p>
            <a:fld id="{5701F6B1-FE74-4777-AEF1-5808C8BF4454}" type="slidenum">
              <a:rPr lang="en-US" smtClean="0"/>
              <a:t>28</a:t>
            </a:fld>
            <a:endParaRPr lang="en-US"/>
          </a:p>
        </p:txBody>
      </p:sp>
    </p:spTree>
    <p:extLst>
      <p:ext uri="{BB962C8B-B14F-4D97-AF65-F5344CB8AC3E}">
        <p14:creationId xmlns:p14="http://schemas.microsoft.com/office/powerpoint/2010/main" val="3819747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29</a:t>
            </a:fld>
            <a:endParaRPr lang="en-US"/>
          </a:p>
        </p:txBody>
      </p:sp>
    </p:spTree>
    <p:extLst>
      <p:ext uri="{BB962C8B-B14F-4D97-AF65-F5344CB8AC3E}">
        <p14:creationId xmlns:p14="http://schemas.microsoft.com/office/powerpoint/2010/main" val="1507476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a:t>
            </a:fld>
            <a:endParaRPr lang="en-US"/>
          </a:p>
        </p:txBody>
      </p:sp>
    </p:spTree>
    <p:extLst>
      <p:ext uri="{BB962C8B-B14F-4D97-AF65-F5344CB8AC3E}">
        <p14:creationId xmlns:p14="http://schemas.microsoft.com/office/powerpoint/2010/main" val="35796159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30</a:t>
            </a:fld>
            <a:endParaRPr lang="en-US"/>
          </a:p>
        </p:txBody>
      </p:sp>
    </p:spTree>
    <p:extLst>
      <p:ext uri="{BB962C8B-B14F-4D97-AF65-F5344CB8AC3E}">
        <p14:creationId xmlns:p14="http://schemas.microsoft.com/office/powerpoint/2010/main" val="13794113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31</a:t>
            </a:fld>
            <a:endParaRPr lang="en-US"/>
          </a:p>
        </p:txBody>
      </p:sp>
    </p:spTree>
    <p:extLst>
      <p:ext uri="{BB962C8B-B14F-4D97-AF65-F5344CB8AC3E}">
        <p14:creationId xmlns:p14="http://schemas.microsoft.com/office/powerpoint/2010/main" val="11093192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32</a:t>
            </a:fld>
            <a:endParaRPr lang="en-US"/>
          </a:p>
        </p:txBody>
      </p:sp>
    </p:spTree>
    <p:extLst>
      <p:ext uri="{BB962C8B-B14F-4D97-AF65-F5344CB8AC3E}">
        <p14:creationId xmlns:p14="http://schemas.microsoft.com/office/powerpoint/2010/main" val="334998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33</a:t>
            </a:fld>
            <a:endParaRPr lang="en-US"/>
          </a:p>
        </p:txBody>
      </p:sp>
    </p:spTree>
    <p:extLst>
      <p:ext uri="{BB962C8B-B14F-4D97-AF65-F5344CB8AC3E}">
        <p14:creationId xmlns:p14="http://schemas.microsoft.com/office/powerpoint/2010/main" val="2797378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34</a:t>
            </a:fld>
            <a:endParaRPr lang="en-US"/>
          </a:p>
        </p:txBody>
      </p:sp>
    </p:spTree>
    <p:extLst>
      <p:ext uri="{BB962C8B-B14F-4D97-AF65-F5344CB8AC3E}">
        <p14:creationId xmlns:p14="http://schemas.microsoft.com/office/powerpoint/2010/main" val="402928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35</a:t>
            </a:fld>
            <a:endParaRPr lang="en-US"/>
          </a:p>
        </p:txBody>
      </p:sp>
    </p:spTree>
    <p:extLst>
      <p:ext uri="{BB962C8B-B14F-4D97-AF65-F5344CB8AC3E}">
        <p14:creationId xmlns:p14="http://schemas.microsoft.com/office/powerpoint/2010/main" val="3227093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36</a:t>
            </a:fld>
            <a:endParaRPr lang="en-US"/>
          </a:p>
        </p:txBody>
      </p:sp>
    </p:spTree>
    <p:extLst>
      <p:ext uri="{BB962C8B-B14F-4D97-AF65-F5344CB8AC3E}">
        <p14:creationId xmlns:p14="http://schemas.microsoft.com/office/powerpoint/2010/main" val="17249510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37</a:t>
            </a:fld>
            <a:endParaRPr lang="en-US"/>
          </a:p>
        </p:txBody>
      </p:sp>
    </p:spTree>
    <p:extLst>
      <p:ext uri="{BB962C8B-B14F-4D97-AF65-F5344CB8AC3E}">
        <p14:creationId xmlns:p14="http://schemas.microsoft.com/office/powerpoint/2010/main" val="41238885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38</a:t>
            </a:fld>
            <a:endParaRPr lang="en-US"/>
          </a:p>
        </p:txBody>
      </p:sp>
    </p:spTree>
    <p:extLst>
      <p:ext uri="{BB962C8B-B14F-4D97-AF65-F5344CB8AC3E}">
        <p14:creationId xmlns:p14="http://schemas.microsoft.com/office/powerpoint/2010/main" val="2924966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Prevent respiratory complications due to location of incision</a:t>
            </a:r>
          </a:p>
        </p:txBody>
      </p:sp>
      <p:sp>
        <p:nvSpPr>
          <p:cNvPr id="4" name="Slide Number Placeholder 3"/>
          <p:cNvSpPr>
            <a:spLocks noGrp="1"/>
          </p:cNvSpPr>
          <p:nvPr>
            <p:ph type="sldNum" sz="quarter" idx="10"/>
          </p:nvPr>
        </p:nvSpPr>
        <p:spPr/>
        <p:txBody>
          <a:bodyPr/>
          <a:lstStyle/>
          <a:p>
            <a:fld id="{5701F6B1-FE74-4777-AEF1-5808C8BF4454}" type="slidenum">
              <a:rPr lang="en-US" smtClean="0"/>
              <a:t>39</a:t>
            </a:fld>
            <a:endParaRPr lang="en-US"/>
          </a:p>
        </p:txBody>
      </p:sp>
    </p:spTree>
    <p:extLst>
      <p:ext uri="{BB962C8B-B14F-4D97-AF65-F5344CB8AC3E}">
        <p14:creationId xmlns:p14="http://schemas.microsoft.com/office/powerpoint/2010/main" val="2795039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Fair- Caucasian</a:t>
            </a:r>
          </a:p>
          <a:p>
            <a:r>
              <a:rPr lang="en-US" dirty="0"/>
              <a:t>Fat- obesity</a:t>
            </a:r>
          </a:p>
          <a:p>
            <a:r>
              <a:rPr lang="en-US" dirty="0"/>
              <a:t>Female</a:t>
            </a:r>
          </a:p>
          <a:p>
            <a:r>
              <a:rPr lang="en-US" dirty="0"/>
              <a:t>Over 40</a:t>
            </a:r>
          </a:p>
          <a:p>
            <a:r>
              <a:rPr lang="en-US" dirty="0"/>
              <a:t>Fertile- has children</a:t>
            </a:r>
          </a:p>
        </p:txBody>
      </p:sp>
      <p:sp>
        <p:nvSpPr>
          <p:cNvPr id="4" name="Slide Number Placeholder 3"/>
          <p:cNvSpPr>
            <a:spLocks noGrp="1"/>
          </p:cNvSpPr>
          <p:nvPr>
            <p:ph type="sldNum" sz="quarter" idx="10"/>
          </p:nvPr>
        </p:nvSpPr>
        <p:spPr/>
        <p:txBody>
          <a:bodyPr/>
          <a:lstStyle/>
          <a:p>
            <a:fld id="{5701F6B1-FE74-4777-AEF1-5808C8BF4454}" type="slidenum">
              <a:rPr lang="en-US" smtClean="0"/>
              <a:t>4</a:t>
            </a:fld>
            <a:endParaRPr lang="en-US"/>
          </a:p>
        </p:txBody>
      </p:sp>
    </p:spTree>
    <p:extLst>
      <p:ext uri="{BB962C8B-B14F-4D97-AF65-F5344CB8AC3E}">
        <p14:creationId xmlns:p14="http://schemas.microsoft.com/office/powerpoint/2010/main" val="20013021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Assess</a:t>
            </a:r>
            <a:r>
              <a:rPr lang="en-US" baseline="0" dirty="0"/>
              <a:t> stools for color- stools clay colored until biliary flow is reestablished</a:t>
            </a:r>
          </a:p>
          <a:p>
            <a:endParaRPr lang="en-US" baseline="0" dirty="0"/>
          </a:p>
          <a:p>
            <a:r>
              <a:rPr lang="en-US" baseline="0" dirty="0"/>
              <a:t>Monitor for bile peritonitis (fever, pain, jaundice)</a:t>
            </a:r>
          </a:p>
        </p:txBody>
      </p:sp>
      <p:sp>
        <p:nvSpPr>
          <p:cNvPr id="4" name="Slide Number Placeholder 3"/>
          <p:cNvSpPr>
            <a:spLocks noGrp="1"/>
          </p:cNvSpPr>
          <p:nvPr>
            <p:ph type="sldNum" sz="quarter" idx="10"/>
          </p:nvPr>
        </p:nvSpPr>
        <p:spPr/>
        <p:txBody>
          <a:bodyPr/>
          <a:lstStyle/>
          <a:p>
            <a:fld id="{5701F6B1-FE74-4777-AEF1-5808C8BF4454}" type="slidenum">
              <a:rPr lang="en-US" smtClean="0"/>
              <a:t>40</a:t>
            </a:fld>
            <a:endParaRPr lang="en-US"/>
          </a:p>
        </p:txBody>
      </p:sp>
    </p:spTree>
    <p:extLst>
      <p:ext uri="{BB962C8B-B14F-4D97-AF65-F5344CB8AC3E}">
        <p14:creationId xmlns:p14="http://schemas.microsoft.com/office/powerpoint/2010/main" val="21247540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41</a:t>
            </a:fld>
            <a:endParaRPr lang="en-US"/>
          </a:p>
        </p:txBody>
      </p:sp>
    </p:spTree>
    <p:extLst>
      <p:ext uri="{BB962C8B-B14F-4D97-AF65-F5344CB8AC3E}">
        <p14:creationId xmlns:p14="http://schemas.microsoft.com/office/powerpoint/2010/main" val="9086130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Fat soluble vitamins</a:t>
            </a:r>
            <a:r>
              <a:rPr lang="en-US" baseline="0" dirty="0"/>
              <a:t> because </a:t>
            </a:r>
            <a:r>
              <a:rPr lang="en-US" baseline="0" dirty="0" err="1"/>
              <a:t>pt</a:t>
            </a:r>
            <a:r>
              <a:rPr lang="en-US" baseline="0" dirty="0"/>
              <a:t> is not absorbing fat adequately due to the absence to the gall bladder. The increase intake of fat soluble vitamins will help maintain levels appropriately. </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42</a:t>
            </a:fld>
            <a:endParaRPr lang="en-US"/>
          </a:p>
        </p:txBody>
      </p:sp>
    </p:spTree>
    <p:extLst>
      <p:ext uri="{BB962C8B-B14F-4D97-AF65-F5344CB8AC3E}">
        <p14:creationId xmlns:p14="http://schemas.microsoft.com/office/powerpoint/2010/main" val="5901404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43</a:t>
            </a:fld>
            <a:endParaRPr lang="en-US"/>
          </a:p>
        </p:txBody>
      </p:sp>
    </p:spTree>
    <p:extLst>
      <p:ext uri="{BB962C8B-B14F-4D97-AF65-F5344CB8AC3E}">
        <p14:creationId xmlns:p14="http://schemas.microsoft.com/office/powerpoint/2010/main" val="35638121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44</a:t>
            </a:fld>
            <a:endParaRPr lang="en-US"/>
          </a:p>
        </p:txBody>
      </p:sp>
    </p:spTree>
    <p:extLst>
      <p:ext uri="{BB962C8B-B14F-4D97-AF65-F5344CB8AC3E}">
        <p14:creationId xmlns:p14="http://schemas.microsoft.com/office/powerpoint/2010/main" val="21376692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45</a:t>
            </a:fld>
            <a:endParaRPr lang="en-US"/>
          </a:p>
        </p:txBody>
      </p:sp>
    </p:spTree>
    <p:extLst>
      <p:ext uri="{BB962C8B-B14F-4D97-AF65-F5344CB8AC3E}">
        <p14:creationId xmlns:p14="http://schemas.microsoft.com/office/powerpoint/2010/main" val="1479349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surgery is not an option- chemo and radiation can be palliative</a:t>
            </a:r>
          </a:p>
        </p:txBody>
      </p:sp>
      <p:sp>
        <p:nvSpPr>
          <p:cNvPr id="4" name="Slide Number Placeholder 3"/>
          <p:cNvSpPr>
            <a:spLocks noGrp="1"/>
          </p:cNvSpPr>
          <p:nvPr>
            <p:ph type="sldNum" sz="quarter" idx="10"/>
          </p:nvPr>
        </p:nvSpPr>
        <p:spPr/>
        <p:txBody>
          <a:bodyPr/>
          <a:lstStyle/>
          <a:p>
            <a:fld id="{5701F6B1-FE74-4777-AEF1-5808C8BF4454}" type="slidenum">
              <a:rPr lang="en-US" smtClean="0"/>
              <a:t>46</a:t>
            </a:fld>
            <a:endParaRPr lang="en-US"/>
          </a:p>
        </p:txBody>
      </p:sp>
    </p:spTree>
    <p:extLst>
      <p:ext uri="{BB962C8B-B14F-4D97-AF65-F5344CB8AC3E}">
        <p14:creationId xmlns:p14="http://schemas.microsoft.com/office/powerpoint/2010/main" val="23423133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D</a:t>
            </a:r>
          </a:p>
          <a:p>
            <a:pPr defTabSz="931774">
              <a:defRPr/>
            </a:pPr>
            <a:endParaRPr lang="en-US" altLang="en-US" dirty="0">
              <a:latin typeface="Arial" panose="020B0604020202020204" pitchFamily="34" charset="0"/>
              <a:ea typeface="ＭＳ Ｐゴシック" panose="020B0600070205080204" pitchFamily="34" charset="-128"/>
            </a:endParaRPr>
          </a:p>
          <a:p>
            <a:pPr defTabSz="931774">
              <a:defRPr/>
            </a:pPr>
            <a:r>
              <a:rPr lang="en-US" altLang="en-US" dirty="0">
                <a:latin typeface="Arial" panose="020B0604020202020204" pitchFamily="34" charset="0"/>
                <a:ea typeface="ＭＳ Ｐゴシック" panose="020B0600070205080204" pitchFamily="34" charset="-128"/>
              </a:rPr>
              <a:t>Rationale: Laparoscopic cholecystectomy is the surgical treatment of choice for patients with symptomatic </a:t>
            </a:r>
            <a:r>
              <a:rPr lang="en-US" altLang="en-US" dirty="0" err="1">
                <a:latin typeface="Arial" panose="020B0604020202020204" pitchFamily="34" charset="0"/>
                <a:ea typeface="ＭＳ Ｐゴシック" panose="020B0600070205080204" pitchFamily="34" charset="-128"/>
              </a:rPr>
              <a:t>cholelithiasis</a:t>
            </a:r>
            <a:r>
              <a:rPr lang="en-US" altLang="en-US" dirty="0">
                <a:latin typeface="Arial" panose="020B0604020202020204" pitchFamily="34" charset="0"/>
                <a:ea typeface="ＭＳ Ｐゴシック" panose="020B0600070205080204" pitchFamily="34" charset="-128"/>
              </a:rPr>
              <a:t>. The procedure is minimally invasive (puncture sites only), and the patient experiences minimal postoperative pain and is discharged on</a:t>
            </a:r>
            <a:r>
              <a:rPr lang="en-US" altLang="en-US" baseline="0" dirty="0">
                <a:latin typeface="Arial" panose="020B0604020202020204" pitchFamily="34" charset="0"/>
                <a:ea typeface="ＭＳ Ｐゴシック" panose="020B0600070205080204" pitchFamily="34" charset="-128"/>
              </a:rPr>
              <a:t> </a:t>
            </a:r>
            <a:r>
              <a:rPr lang="en-US" altLang="en-US" dirty="0">
                <a:latin typeface="Arial" panose="020B0604020202020204" pitchFamily="34" charset="0"/>
                <a:ea typeface="ＭＳ Ｐゴシック" panose="020B0600070205080204" pitchFamily="34" charset="-128"/>
              </a:rPr>
              <a:t>the day of surgery or on the day after. Most patients are able to resume normal activities and return to work within 1 week.</a:t>
            </a:r>
            <a:endParaRPr lang="en-GB" altLang="en-US" dirty="0">
              <a:latin typeface="Arial" panose="020B0604020202020204" pitchFamily="34" charset="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47</a:t>
            </a:fld>
            <a:endParaRPr lang="en-US"/>
          </a:p>
        </p:txBody>
      </p:sp>
    </p:spTree>
    <p:extLst>
      <p:ext uri="{BB962C8B-B14F-4D97-AF65-F5344CB8AC3E}">
        <p14:creationId xmlns:p14="http://schemas.microsoft.com/office/powerpoint/2010/main" val="30272800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B</a:t>
            </a:r>
          </a:p>
          <a:p>
            <a:endParaRPr lang="en-US" dirty="0"/>
          </a:p>
          <a:p>
            <a:pPr defTabSz="931774">
              <a:defRPr/>
            </a:pPr>
            <a:r>
              <a:rPr lang="en-US" dirty="0"/>
              <a:t>Rationale:</a:t>
            </a:r>
            <a:r>
              <a:rPr lang="en-US" baseline="0" dirty="0"/>
              <a:t> </a:t>
            </a:r>
            <a:r>
              <a:rPr lang="en-US" altLang="en-US" dirty="0">
                <a:ea typeface="ＭＳ Ｐゴシック" panose="020B0600070205080204" pitchFamily="34" charset="-128"/>
              </a:rPr>
              <a:t>Postoperative nursing care for incisional cholecystectomy focuses on adequate ventilation and prevention of respiratory complications. The patient will need adequate pain control for optimum coughing and deep breathing to prevent postoperative atelectasis.</a:t>
            </a:r>
            <a:endParaRPr lang="en-GB" altLang="en-US" dirty="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5701F6B1-FE74-4777-AEF1-5808C8BF4454}" type="slidenum">
              <a:rPr lang="en-US" smtClean="0"/>
              <a:t>48</a:t>
            </a:fld>
            <a:endParaRPr lang="en-US"/>
          </a:p>
        </p:txBody>
      </p:sp>
    </p:spTree>
    <p:extLst>
      <p:ext uri="{BB962C8B-B14F-4D97-AF65-F5344CB8AC3E}">
        <p14:creationId xmlns:p14="http://schemas.microsoft.com/office/powerpoint/2010/main" val="25242340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r>
              <a:rPr lang="en-US" baseline="0" dirty="0"/>
              <a:t> </a:t>
            </a:r>
            <a:r>
              <a:rPr lang="en-US" dirty="0"/>
              <a:t>B,</a:t>
            </a:r>
            <a:r>
              <a:rPr lang="en-US" baseline="0" dirty="0"/>
              <a:t> C, E</a:t>
            </a:r>
          </a:p>
          <a:p>
            <a:endParaRPr lang="en-US" baseline="0" dirty="0"/>
          </a:p>
          <a:p>
            <a:r>
              <a:rPr lang="en-US" baseline="0" dirty="0"/>
              <a:t>Should take showers not baths</a:t>
            </a:r>
          </a:p>
          <a:p>
            <a:endParaRPr lang="en-US" baseline="0" dirty="0"/>
          </a:p>
          <a:p>
            <a:r>
              <a:rPr lang="en-US" baseline="0" dirty="0"/>
              <a:t>Regular diet can be resumed upon discharge</a:t>
            </a:r>
          </a:p>
          <a:p>
            <a:endParaRPr lang="en-US" baseline="0" dirty="0"/>
          </a:p>
          <a:p>
            <a:r>
              <a:rPr lang="en-US" baseline="0" dirty="0"/>
              <a:t>Cleanse puncture site to prevent infection</a:t>
            </a:r>
          </a:p>
          <a:p>
            <a:endParaRPr lang="en-US" baseline="0" dirty="0"/>
          </a:p>
          <a:p>
            <a:r>
              <a:rPr lang="en-US" baseline="0" dirty="0"/>
              <a:t>Adhesive strips should remain in place until they fall off naturally</a:t>
            </a:r>
          </a:p>
          <a:p>
            <a:endParaRPr lang="en-US" baseline="0" dirty="0"/>
          </a:p>
          <a:p>
            <a:r>
              <a:rPr lang="en-US" baseline="0" dirty="0"/>
              <a:t>Nausea and vomiting at the point of discharge is abnormal. Should be reported</a:t>
            </a:r>
            <a:endParaRPr lang="en-US" dirty="0"/>
          </a:p>
        </p:txBody>
      </p:sp>
      <p:sp>
        <p:nvSpPr>
          <p:cNvPr id="4" name="Slide Number Placeholder 3"/>
          <p:cNvSpPr>
            <a:spLocks noGrp="1"/>
          </p:cNvSpPr>
          <p:nvPr>
            <p:ph type="sldNum" sz="quarter" idx="10"/>
          </p:nvPr>
        </p:nvSpPr>
        <p:spPr/>
        <p:txBody>
          <a:bodyPr/>
          <a:lstStyle/>
          <a:p>
            <a:fld id="{5701F6B1-FE74-4777-AEF1-5808C8BF4454}" type="slidenum">
              <a:rPr lang="en-US" smtClean="0"/>
              <a:t>49</a:t>
            </a:fld>
            <a:endParaRPr lang="en-US"/>
          </a:p>
        </p:txBody>
      </p:sp>
    </p:spTree>
    <p:extLst>
      <p:ext uri="{BB962C8B-B14F-4D97-AF65-F5344CB8AC3E}">
        <p14:creationId xmlns:p14="http://schemas.microsoft.com/office/powerpoint/2010/main" val="4237924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Immobility, pregnancy, and inflammatory or obstructive lesions in biliary system decrease bile flow</a:t>
            </a:r>
          </a:p>
        </p:txBody>
      </p:sp>
      <p:sp>
        <p:nvSpPr>
          <p:cNvPr id="4" name="Slide Number Placeholder 3"/>
          <p:cNvSpPr>
            <a:spLocks noGrp="1"/>
          </p:cNvSpPr>
          <p:nvPr>
            <p:ph type="sldNum" sz="quarter" idx="10"/>
          </p:nvPr>
        </p:nvSpPr>
        <p:spPr/>
        <p:txBody>
          <a:bodyPr/>
          <a:lstStyle/>
          <a:p>
            <a:fld id="{5701F6B1-FE74-4777-AEF1-5808C8BF4454}" type="slidenum">
              <a:rPr lang="en-US" smtClean="0"/>
              <a:t>5</a:t>
            </a:fld>
            <a:endParaRPr lang="en-US"/>
          </a:p>
        </p:txBody>
      </p:sp>
    </p:spTree>
    <p:extLst>
      <p:ext uri="{BB962C8B-B14F-4D97-AF65-F5344CB8AC3E}">
        <p14:creationId xmlns:p14="http://schemas.microsoft.com/office/powerpoint/2010/main" val="25504754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C</a:t>
            </a:r>
          </a:p>
          <a:p>
            <a:endParaRPr lang="en-US" dirty="0"/>
          </a:p>
          <a:p>
            <a:r>
              <a:rPr lang="en-US" dirty="0"/>
              <a:t>Rationale: 5 F’s</a:t>
            </a:r>
          </a:p>
        </p:txBody>
      </p:sp>
      <p:sp>
        <p:nvSpPr>
          <p:cNvPr id="4" name="Slide Number Placeholder 3"/>
          <p:cNvSpPr>
            <a:spLocks noGrp="1"/>
          </p:cNvSpPr>
          <p:nvPr>
            <p:ph type="sldNum" sz="quarter" idx="10"/>
          </p:nvPr>
        </p:nvSpPr>
        <p:spPr/>
        <p:txBody>
          <a:bodyPr/>
          <a:lstStyle/>
          <a:p>
            <a:fld id="{5701F6B1-FE74-4777-AEF1-5808C8BF4454}" type="slidenum">
              <a:rPr lang="en-US" smtClean="0"/>
              <a:t>50</a:t>
            </a:fld>
            <a:endParaRPr lang="en-US"/>
          </a:p>
        </p:txBody>
      </p:sp>
    </p:spTree>
    <p:extLst>
      <p:ext uri="{BB962C8B-B14F-4D97-AF65-F5344CB8AC3E}">
        <p14:creationId xmlns:p14="http://schemas.microsoft.com/office/powerpoint/2010/main" val="1741364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6</a:t>
            </a:fld>
            <a:endParaRPr lang="en-US"/>
          </a:p>
        </p:txBody>
      </p:sp>
    </p:spTree>
    <p:extLst>
      <p:ext uri="{BB962C8B-B14F-4D97-AF65-F5344CB8AC3E}">
        <p14:creationId xmlns:p14="http://schemas.microsoft.com/office/powerpoint/2010/main" val="4024321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7</a:t>
            </a:fld>
            <a:endParaRPr lang="en-US"/>
          </a:p>
        </p:txBody>
      </p:sp>
    </p:spTree>
    <p:extLst>
      <p:ext uri="{BB962C8B-B14F-4D97-AF65-F5344CB8AC3E}">
        <p14:creationId xmlns:p14="http://schemas.microsoft.com/office/powerpoint/2010/main" val="1515622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701F6B1-FE74-4777-AEF1-5808C8BF4454}" type="slidenum">
              <a:rPr lang="en-US" smtClean="0"/>
              <a:t>8</a:t>
            </a:fld>
            <a:endParaRPr lang="en-US"/>
          </a:p>
        </p:txBody>
      </p:sp>
    </p:spTree>
    <p:extLst>
      <p:ext uri="{BB962C8B-B14F-4D97-AF65-F5344CB8AC3E}">
        <p14:creationId xmlns:p14="http://schemas.microsoft.com/office/powerpoint/2010/main" val="126115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Prostration- complete physical or mental exhaustion, kneeling and leaning forward in pain</a:t>
            </a:r>
          </a:p>
        </p:txBody>
      </p:sp>
      <p:sp>
        <p:nvSpPr>
          <p:cNvPr id="4" name="Slide Number Placeholder 3"/>
          <p:cNvSpPr>
            <a:spLocks noGrp="1"/>
          </p:cNvSpPr>
          <p:nvPr>
            <p:ph type="sldNum" sz="quarter" idx="10"/>
          </p:nvPr>
        </p:nvSpPr>
        <p:spPr/>
        <p:txBody>
          <a:bodyPr/>
          <a:lstStyle/>
          <a:p>
            <a:fld id="{5701F6B1-FE74-4777-AEF1-5808C8BF4454}" type="slidenum">
              <a:rPr lang="en-US" smtClean="0"/>
              <a:t>9</a:t>
            </a:fld>
            <a:endParaRPr lang="en-US"/>
          </a:p>
        </p:txBody>
      </p:sp>
    </p:spTree>
    <p:extLst>
      <p:ext uri="{BB962C8B-B14F-4D97-AF65-F5344CB8AC3E}">
        <p14:creationId xmlns:p14="http://schemas.microsoft.com/office/powerpoint/2010/main" val="33562307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9C88A0B7-6A27-4E67-A13A-E758C5AD829F}" type="datetimeFigureOut">
              <a:rPr lang="en-US" smtClean="0"/>
              <a:t>4/13/2022</a:t>
            </a:fld>
            <a:endParaRPr lang="en-US"/>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2"/>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4021565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4286980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1022831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18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432170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Rectangle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tx2"/>
                </a:solidFill>
              </a:defRPr>
            </a:lvl1pPr>
          </a:lstStyle>
          <a:p>
            <a:endParaRPr lang="en-US"/>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66542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1345100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8" name="Footer Placeholder 7"/>
          <p:cNvSpPr>
            <a:spLocks noGrp="1"/>
          </p:cNvSpPr>
          <p:nvPr>
            <p:ph type="ftr" sz="quarter" idx="11"/>
          </p:nvPr>
        </p:nvSpPr>
        <p:spPr/>
        <p:txBody>
          <a:bodyPr/>
          <a:lstStyle>
            <a:lvl1pPr>
              <a:defRPr>
                <a:solidFill>
                  <a:schemeClr val="tx2"/>
                </a:solidFill>
              </a:defRPr>
            </a:lvl1pPr>
          </a:lstStyle>
          <a:p>
            <a:endParaRPr lang="en-US"/>
          </a:p>
        </p:txBody>
      </p:sp>
      <p:sp>
        <p:nvSpPr>
          <p:cNvPr id="9" name="Slide Number Placeholder 8"/>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1950277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4" name="Footer Placeholder 3"/>
          <p:cNvSpPr>
            <a:spLocks noGrp="1"/>
          </p:cNvSpPr>
          <p:nvPr>
            <p:ph type="ftr" sz="quarter" idx="11"/>
          </p:nvPr>
        </p:nvSpPr>
        <p:spPr/>
        <p:txBody>
          <a:bodyPr/>
          <a:lstStyle>
            <a:lvl1pPr>
              <a:defRPr>
                <a:solidFill>
                  <a:schemeClr val="tx2"/>
                </a:solidFill>
              </a:defRPr>
            </a:lvl1pPr>
          </a:lstStyle>
          <a:p>
            <a:endParaRPr lang="en-US"/>
          </a:p>
        </p:txBody>
      </p:sp>
      <p:sp>
        <p:nvSpPr>
          <p:cNvPr id="5" name="Slide Number Placeholder 4"/>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4264528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2541204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4" name="Rectangle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Rectangle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Rectangle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790575" y="704850"/>
            <a:ext cx="7562850" cy="51435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a:xfrm>
            <a:off x="3439158" y="6214535"/>
            <a:ext cx="5184648" cy="256032"/>
          </a:xfrm>
        </p:spPr>
        <p:txBody>
          <a:bodyPr/>
          <a:lstStyle>
            <a:lvl1pPr algn="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26C01C81-9545-4491-A5E4-EF31E21324A6}" type="slidenum">
              <a:rPr lang="en-US" smtClean="0"/>
              <a:t>‹#›</a:t>
            </a:fld>
            <a:endParaRPr lang="en-US"/>
          </a:p>
        </p:txBody>
      </p:sp>
      <p:sp>
        <p:nvSpPr>
          <p:cNvPr id="11" name="Rectangle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636006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601076" cy="6382512"/>
          </a:xfrm>
          <a:solidFill>
            <a:srgbClr val="808080"/>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1565842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Rectangle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endParaRPr lang="en-US"/>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1781084445"/>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7.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Problems of the Biliary Tract</a:t>
            </a:r>
          </a:p>
        </p:txBody>
      </p:sp>
      <p:sp>
        <p:nvSpPr>
          <p:cNvPr id="3" name="Subtitle 2"/>
          <p:cNvSpPr>
            <a:spLocks noGrp="1"/>
          </p:cNvSpPr>
          <p:nvPr>
            <p:ph type="subTitle" idx="1"/>
          </p:nvPr>
        </p:nvSpPr>
        <p:spPr/>
        <p:txBody>
          <a:bodyPr/>
          <a:lstStyle/>
          <a:p>
            <a:r>
              <a:rPr lang="en-US" dirty="0"/>
              <a:t>2022</a:t>
            </a:r>
          </a:p>
        </p:txBody>
      </p:sp>
    </p:spTree>
    <p:extLst>
      <p:ext uri="{BB962C8B-B14F-4D97-AF65-F5344CB8AC3E}">
        <p14:creationId xmlns:p14="http://schemas.microsoft.com/office/powerpoint/2010/main" val="411470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Manifestations</a:t>
            </a:r>
          </a:p>
        </p:txBody>
      </p:sp>
      <p:sp>
        <p:nvSpPr>
          <p:cNvPr id="3" name="Content Placeholder 2"/>
          <p:cNvSpPr>
            <a:spLocks noGrp="1"/>
          </p:cNvSpPr>
          <p:nvPr>
            <p:ph idx="1"/>
          </p:nvPr>
        </p:nvSpPr>
        <p:spPr/>
        <p:txBody>
          <a:bodyPr/>
          <a:lstStyle/>
          <a:p>
            <a:r>
              <a:rPr lang="en-US" dirty="0"/>
              <a:t>When total obstruction occurs</a:t>
            </a:r>
          </a:p>
          <a:p>
            <a:pPr lvl="1"/>
            <a:r>
              <a:rPr lang="en-US" dirty="0"/>
              <a:t>Biliary colic</a:t>
            </a:r>
          </a:p>
          <a:p>
            <a:pPr lvl="1"/>
            <a:r>
              <a:rPr lang="en-US" dirty="0"/>
              <a:t>Dark amber urine</a:t>
            </a:r>
          </a:p>
          <a:p>
            <a:pPr lvl="1"/>
            <a:r>
              <a:rPr lang="en-US" dirty="0"/>
              <a:t>Clay-colored stools</a:t>
            </a:r>
          </a:p>
          <a:p>
            <a:pPr lvl="1"/>
            <a:r>
              <a:rPr lang="en-US" dirty="0"/>
              <a:t>Pruritus</a:t>
            </a:r>
          </a:p>
          <a:p>
            <a:pPr lvl="1"/>
            <a:r>
              <a:rPr lang="en-US" dirty="0"/>
              <a:t>Intolerance to fatty foods</a:t>
            </a:r>
          </a:p>
          <a:p>
            <a:pPr lvl="1"/>
            <a:r>
              <a:rPr lang="en-US" dirty="0"/>
              <a:t>Bleeding tendencies</a:t>
            </a:r>
          </a:p>
          <a:p>
            <a:pPr lvl="1"/>
            <a:r>
              <a:rPr lang="en-US" dirty="0" err="1"/>
              <a:t>Steatorrhea</a:t>
            </a:r>
            <a:r>
              <a:rPr lang="en-US" dirty="0"/>
              <a:t> </a:t>
            </a:r>
          </a:p>
        </p:txBody>
      </p:sp>
      <p:pic>
        <p:nvPicPr>
          <p:cNvPr id="14338" name="Picture 2" descr="File:Pyridiumurine.jpg - Wikimedia Comm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56214" y="875659"/>
            <a:ext cx="1597800" cy="2277069"/>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Steatorrhea | Diarrhea remedies, How to cure diarrhea, Diarrhe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6514" y="3763621"/>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Amazon.com: Craftsmart Natural Air-Dry Clay, White, 10lbs – All-Purpose  Modeling Clay for Sculpting, Hand Modeling and Throwing, Non-Toxi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42156" y="1973180"/>
            <a:ext cx="2511458" cy="2359096"/>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Distinction Between Inflammatory, Neuropathic Pruritis Is Relevant for Care  - Dermatology Advis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62399" y="4480271"/>
            <a:ext cx="2794001" cy="1861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393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Manifestations</a:t>
            </a:r>
          </a:p>
        </p:txBody>
      </p:sp>
      <p:sp>
        <p:nvSpPr>
          <p:cNvPr id="3" name="Content Placeholder 2"/>
          <p:cNvSpPr>
            <a:spLocks noGrp="1"/>
          </p:cNvSpPr>
          <p:nvPr>
            <p:ph idx="1"/>
          </p:nvPr>
        </p:nvSpPr>
        <p:spPr/>
        <p:txBody>
          <a:bodyPr/>
          <a:lstStyle/>
          <a:p>
            <a:r>
              <a:rPr lang="en-US" dirty="0"/>
              <a:t>In addition to pain</a:t>
            </a:r>
          </a:p>
          <a:p>
            <a:pPr lvl="1"/>
            <a:r>
              <a:rPr lang="en-US" dirty="0"/>
              <a:t>Indigestion</a:t>
            </a:r>
          </a:p>
          <a:p>
            <a:pPr lvl="1"/>
            <a:r>
              <a:rPr lang="en-US" dirty="0"/>
              <a:t>Fever, chills</a:t>
            </a:r>
          </a:p>
          <a:p>
            <a:pPr lvl="1"/>
            <a:r>
              <a:rPr lang="en-US" dirty="0"/>
              <a:t>Jaundice</a:t>
            </a:r>
          </a:p>
          <a:p>
            <a:pPr lvl="1"/>
            <a:r>
              <a:rPr lang="en-US" dirty="0"/>
              <a:t>Referred pain</a:t>
            </a:r>
          </a:p>
          <a:p>
            <a:pPr lvl="2"/>
            <a:r>
              <a:rPr lang="en-US" dirty="0"/>
              <a:t>Right shoulder, scapula</a:t>
            </a:r>
          </a:p>
          <a:p>
            <a:pPr lvl="1"/>
            <a:r>
              <a:rPr lang="en-US" dirty="0"/>
              <a:t>Nausea/vomiting</a:t>
            </a:r>
          </a:p>
          <a:p>
            <a:pPr lvl="1"/>
            <a:r>
              <a:rPr lang="en-US" dirty="0"/>
              <a:t>Restlessness</a:t>
            </a:r>
          </a:p>
          <a:p>
            <a:pPr lvl="1"/>
            <a:r>
              <a:rPr lang="en-US" dirty="0"/>
              <a:t>Diaphoresis </a:t>
            </a:r>
          </a:p>
          <a:p>
            <a:pPr lvl="1"/>
            <a:r>
              <a:rPr lang="en-US" dirty="0"/>
              <a:t>Abdominal rigidity</a:t>
            </a:r>
          </a:p>
        </p:txBody>
      </p:sp>
      <p:pic>
        <p:nvPicPr>
          <p:cNvPr id="15362" name="Picture 2" descr="Gallbladder Referred Pain, Constipation, &amp; Gallston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4449" y="927676"/>
            <a:ext cx="2451100" cy="217303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Jaundice Information | Mount Sinai - New Yo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6529" y="3595963"/>
            <a:ext cx="3048845" cy="2439077"/>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Nausea and Vomit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19699" y="2300270"/>
            <a:ext cx="2374901" cy="1865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550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1900" y="642594"/>
            <a:ext cx="10058400" cy="1371600"/>
          </a:xfrm>
        </p:spPr>
        <p:txBody>
          <a:bodyPr/>
          <a:lstStyle/>
          <a:p>
            <a:r>
              <a:rPr lang="en-US" dirty="0"/>
              <a:t>Chronic </a:t>
            </a:r>
            <a:r>
              <a:rPr lang="en-US" dirty="0" err="1"/>
              <a:t>Cholecystitis</a:t>
            </a:r>
            <a:endParaRPr lang="en-US" dirty="0"/>
          </a:p>
        </p:txBody>
      </p:sp>
      <p:sp>
        <p:nvSpPr>
          <p:cNvPr id="3" name="Content Placeholder 2"/>
          <p:cNvSpPr>
            <a:spLocks noGrp="1"/>
          </p:cNvSpPr>
          <p:nvPr>
            <p:ph sz="half" idx="1"/>
          </p:nvPr>
        </p:nvSpPr>
        <p:spPr/>
        <p:txBody>
          <a:bodyPr/>
          <a:lstStyle/>
          <a:p>
            <a:r>
              <a:rPr lang="en-US" dirty="0"/>
              <a:t>Fat intolerance</a:t>
            </a:r>
          </a:p>
          <a:p>
            <a:r>
              <a:rPr lang="en-US" dirty="0"/>
              <a:t>Indigestion </a:t>
            </a:r>
          </a:p>
          <a:p>
            <a:r>
              <a:rPr lang="en-US" dirty="0"/>
              <a:t>Heartburn</a:t>
            </a:r>
          </a:p>
          <a:p>
            <a:r>
              <a:rPr lang="en-US" dirty="0"/>
              <a:t>Flatulence </a:t>
            </a:r>
          </a:p>
        </p:txBody>
      </p:sp>
      <p:pic>
        <p:nvPicPr>
          <p:cNvPr id="5" name="Chronic Cholecystitis video">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5"/>
          <a:stretch>
            <a:fillRect/>
          </a:stretch>
        </p:blipFill>
        <p:spPr>
          <a:xfrm>
            <a:off x="3710940" y="1874494"/>
            <a:ext cx="7846060" cy="4395890"/>
          </a:xfrm>
        </p:spPr>
      </p:pic>
    </p:spTree>
    <p:extLst>
      <p:ext uri="{BB962C8B-B14F-4D97-AF65-F5344CB8AC3E}">
        <p14:creationId xmlns:p14="http://schemas.microsoft.com/office/powerpoint/2010/main" val="24215076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Complications</a:t>
            </a:r>
          </a:p>
        </p:txBody>
      </p:sp>
      <p:sp>
        <p:nvSpPr>
          <p:cNvPr id="5" name="Content Placeholder 4"/>
          <p:cNvSpPr>
            <a:spLocks noGrp="1"/>
          </p:cNvSpPr>
          <p:nvPr>
            <p:ph sz="half" idx="2"/>
          </p:nvPr>
        </p:nvSpPr>
        <p:spPr/>
        <p:txBody>
          <a:bodyPr/>
          <a:lstStyle/>
          <a:p>
            <a:r>
              <a:rPr lang="en-US" dirty="0"/>
              <a:t>Gangrene </a:t>
            </a:r>
            <a:r>
              <a:rPr lang="en-US" dirty="0" err="1"/>
              <a:t>cholecystitis</a:t>
            </a:r>
            <a:endParaRPr lang="en-US" dirty="0"/>
          </a:p>
          <a:p>
            <a:r>
              <a:rPr lang="en-US" dirty="0" err="1"/>
              <a:t>Subphrenic</a:t>
            </a:r>
            <a:r>
              <a:rPr lang="en-US" dirty="0"/>
              <a:t> abscess</a:t>
            </a:r>
          </a:p>
          <a:p>
            <a:r>
              <a:rPr lang="en-US" dirty="0"/>
              <a:t>Pancreatitis</a:t>
            </a:r>
          </a:p>
          <a:p>
            <a:r>
              <a:rPr lang="en-US" dirty="0"/>
              <a:t>Cholangitis</a:t>
            </a:r>
          </a:p>
          <a:p>
            <a:r>
              <a:rPr lang="en-US" dirty="0"/>
              <a:t>Biliary cirrhosis</a:t>
            </a:r>
          </a:p>
          <a:p>
            <a:r>
              <a:rPr lang="en-US" dirty="0"/>
              <a:t>Fistulas</a:t>
            </a:r>
          </a:p>
          <a:p>
            <a:r>
              <a:rPr lang="en-US" dirty="0"/>
              <a:t>Gallbladder rupture leading to peritonitis</a:t>
            </a:r>
          </a:p>
          <a:p>
            <a:r>
              <a:rPr lang="en-US" dirty="0" err="1"/>
              <a:t>Chledocholithiasis</a:t>
            </a:r>
            <a:r>
              <a:rPr lang="en-US" dirty="0"/>
              <a:t> </a:t>
            </a:r>
          </a:p>
        </p:txBody>
      </p:sp>
      <p:pic>
        <p:nvPicPr>
          <p:cNvPr id="16386" name="Picture 2" descr="Gangrenous cholecystitis in an asymptomatic patient found during an  elective laparoscopic cholecystectomy: a case report | Journal of Medical  Case Reports | Full Text"/>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066800" y="2200594"/>
            <a:ext cx="4754563" cy="3553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436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What diagnostic studies would you expect the healthcare provider to order for E.P.?</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708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Diagnostics</a:t>
            </a:r>
          </a:p>
        </p:txBody>
      </p:sp>
      <p:sp>
        <p:nvSpPr>
          <p:cNvPr id="4" name="Content Placeholder 3"/>
          <p:cNvSpPr>
            <a:spLocks noGrp="1"/>
          </p:cNvSpPr>
          <p:nvPr>
            <p:ph sz="half" idx="1"/>
          </p:nvPr>
        </p:nvSpPr>
        <p:spPr/>
        <p:txBody>
          <a:bodyPr/>
          <a:lstStyle/>
          <a:p>
            <a:r>
              <a:rPr lang="en-US" dirty="0"/>
              <a:t>U/S</a:t>
            </a:r>
          </a:p>
          <a:p>
            <a:r>
              <a:rPr lang="en-US" dirty="0"/>
              <a:t>ERCP or MRCP</a:t>
            </a:r>
          </a:p>
          <a:p>
            <a:r>
              <a:rPr lang="en-US" dirty="0"/>
              <a:t>Percutaneous </a:t>
            </a:r>
            <a:r>
              <a:rPr lang="en-US" dirty="0" err="1"/>
              <a:t>Transhepatic</a:t>
            </a:r>
            <a:r>
              <a:rPr lang="en-US" dirty="0"/>
              <a:t> Cholangiography</a:t>
            </a:r>
          </a:p>
        </p:txBody>
      </p:sp>
      <p:sp>
        <p:nvSpPr>
          <p:cNvPr id="5" name="Content Placeholder 4"/>
          <p:cNvSpPr>
            <a:spLocks noGrp="1"/>
          </p:cNvSpPr>
          <p:nvPr>
            <p:ph sz="half" idx="2"/>
          </p:nvPr>
        </p:nvSpPr>
        <p:spPr/>
        <p:txBody>
          <a:bodyPr/>
          <a:lstStyle/>
          <a:p>
            <a:r>
              <a:rPr lang="en-US" dirty="0"/>
              <a:t>Laboratory tests:</a:t>
            </a:r>
          </a:p>
          <a:p>
            <a:pPr lvl="1"/>
            <a:r>
              <a:rPr lang="en-US" dirty="0"/>
              <a:t>WBC </a:t>
            </a:r>
          </a:p>
          <a:p>
            <a:pPr lvl="1"/>
            <a:r>
              <a:rPr lang="en-US" dirty="0"/>
              <a:t>Serum Bilirubin Level</a:t>
            </a:r>
          </a:p>
          <a:p>
            <a:pPr lvl="1"/>
            <a:r>
              <a:rPr lang="en-US" dirty="0"/>
              <a:t>Urinary Bilirubin Level</a:t>
            </a:r>
          </a:p>
          <a:p>
            <a:pPr lvl="1"/>
            <a:r>
              <a:rPr lang="en-US" dirty="0"/>
              <a:t>Liver Enzyme Levels</a:t>
            </a:r>
          </a:p>
          <a:p>
            <a:pPr lvl="1"/>
            <a:r>
              <a:rPr lang="en-US" dirty="0"/>
              <a:t>Serum Amylase Levels</a:t>
            </a:r>
          </a:p>
        </p:txBody>
      </p:sp>
    </p:spTree>
    <p:extLst>
      <p:ext uri="{BB962C8B-B14F-4D97-AF65-F5344CB8AC3E}">
        <p14:creationId xmlns:p14="http://schemas.microsoft.com/office/powerpoint/2010/main" val="3116752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Diagnostics</a:t>
            </a:r>
          </a:p>
        </p:txBody>
      </p:sp>
      <p:sp>
        <p:nvSpPr>
          <p:cNvPr id="5" name="Text Placeholder 4"/>
          <p:cNvSpPr>
            <a:spLocks noGrp="1"/>
          </p:cNvSpPr>
          <p:nvPr>
            <p:ph type="body" idx="1"/>
          </p:nvPr>
        </p:nvSpPr>
        <p:spPr/>
        <p:txBody>
          <a:bodyPr/>
          <a:lstStyle/>
          <a:p>
            <a:r>
              <a:rPr lang="en-US" dirty="0"/>
              <a:t>ERCP</a:t>
            </a:r>
          </a:p>
        </p:txBody>
      </p:sp>
      <p:sp>
        <p:nvSpPr>
          <p:cNvPr id="7" name="Text Placeholder 6"/>
          <p:cNvSpPr>
            <a:spLocks noGrp="1"/>
          </p:cNvSpPr>
          <p:nvPr>
            <p:ph type="body" sz="quarter" idx="3"/>
          </p:nvPr>
        </p:nvSpPr>
        <p:spPr/>
        <p:txBody>
          <a:bodyPr/>
          <a:lstStyle/>
          <a:p>
            <a:r>
              <a:rPr lang="en-US" dirty="0"/>
              <a:t>MRCP</a:t>
            </a:r>
          </a:p>
        </p:txBody>
      </p:sp>
      <p:pic>
        <p:nvPicPr>
          <p:cNvPr id="17410" name="Picture 2" descr="ERCP Information | Mount Sinai - New York"/>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1542256" y="2832100"/>
            <a:ext cx="3810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IE Multimedia - ERCP"/>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6846094" y="2832100"/>
            <a:ext cx="3810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522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Case Study</a:t>
            </a:r>
          </a:p>
        </p:txBody>
      </p:sp>
      <p:sp>
        <p:nvSpPr>
          <p:cNvPr id="6" name="Content Placeholder 5"/>
          <p:cNvSpPr>
            <a:spLocks noGrp="1"/>
          </p:cNvSpPr>
          <p:nvPr>
            <p:ph idx="1"/>
          </p:nvPr>
        </p:nvSpPr>
        <p:spPr/>
        <p:txBody>
          <a:bodyPr/>
          <a:lstStyle/>
          <a:p>
            <a:r>
              <a:rPr lang="en-US" dirty="0"/>
              <a:t>E.P.’s laboratory values show an elevated WBC count and bilirubin level</a:t>
            </a:r>
          </a:p>
          <a:p>
            <a:r>
              <a:rPr lang="en-US" dirty="0"/>
              <a:t>The healthcare provider orders an ultrasound, which confirms the presence of gallstones</a:t>
            </a:r>
          </a:p>
          <a:p>
            <a:r>
              <a:rPr lang="en-US" dirty="0"/>
              <a:t>E.P. asks what her treatment options are</a:t>
            </a:r>
          </a:p>
          <a:p>
            <a:pPr lvl="1"/>
            <a:r>
              <a:rPr lang="en-US" dirty="0"/>
              <a:t>How do you respond?</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603175"/>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448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a:t>
            </a:r>
          </a:p>
        </p:txBody>
      </p:sp>
      <p:sp>
        <p:nvSpPr>
          <p:cNvPr id="3" name="Content Placeholder 2"/>
          <p:cNvSpPr>
            <a:spLocks noGrp="1"/>
          </p:cNvSpPr>
          <p:nvPr>
            <p:ph idx="1"/>
          </p:nvPr>
        </p:nvSpPr>
        <p:spPr/>
        <p:txBody>
          <a:bodyPr/>
          <a:lstStyle/>
          <a:p>
            <a:r>
              <a:rPr lang="en-US" dirty="0"/>
              <a:t>Depends on stage of disease</a:t>
            </a:r>
          </a:p>
          <a:p>
            <a:r>
              <a:rPr lang="en-US" dirty="0"/>
              <a:t>Conservative Management</a:t>
            </a:r>
          </a:p>
          <a:p>
            <a:r>
              <a:rPr lang="en-US" dirty="0"/>
              <a:t>Oral dissolution therapy</a:t>
            </a:r>
          </a:p>
          <a:p>
            <a:r>
              <a:rPr lang="en-US" dirty="0"/>
              <a:t>Surgical Therapy</a:t>
            </a:r>
          </a:p>
        </p:txBody>
      </p:sp>
      <p:pic>
        <p:nvPicPr>
          <p:cNvPr id="18434" name="Picture 2" descr="Gallbladder Stones: Symptoms, Causes, Pain, Surgery and Treat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4074" y="1328393"/>
            <a:ext cx="4873625" cy="4873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670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Conservative Management</a:t>
            </a:r>
          </a:p>
        </p:txBody>
      </p:sp>
      <p:sp>
        <p:nvSpPr>
          <p:cNvPr id="3" name="Content Placeholder 2"/>
          <p:cNvSpPr>
            <a:spLocks noGrp="1"/>
          </p:cNvSpPr>
          <p:nvPr>
            <p:ph idx="1"/>
          </p:nvPr>
        </p:nvSpPr>
        <p:spPr/>
        <p:txBody>
          <a:bodyPr>
            <a:normAutofit/>
          </a:bodyPr>
          <a:lstStyle/>
          <a:p>
            <a:r>
              <a:rPr lang="en-US" dirty="0"/>
              <a:t>IV fluids</a:t>
            </a:r>
          </a:p>
          <a:p>
            <a:r>
              <a:rPr lang="en-US" dirty="0"/>
              <a:t>NPO with NG tube</a:t>
            </a:r>
          </a:p>
          <a:p>
            <a:pPr lvl="1"/>
            <a:r>
              <a:rPr lang="en-US" dirty="0"/>
              <a:t>Slowly progress to low-fat diet</a:t>
            </a:r>
          </a:p>
          <a:p>
            <a:r>
              <a:rPr lang="en-US" dirty="0" err="1"/>
              <a:t>Antiemetics</a:t>
            </a:r>
            <a:endParaRPr lang="en-US" dirty="0"/>
          </a:p>
          <a:p>
            <a:r>
              <a:rPr lang="en-US" dirty="0"/>
              <a:t>Analgesics</a:t>
            </a:r>
          </a:p>
          <a:p>
            <a:r>
              <a:rPr lang="en-US" dirty="0"/>
              <a:t>Anticholinergics</a:t>
            </a:r>
          </a:p>
          <a:p>
            <a:r>
              <a:rPr lang="en-US" dirty="0" err="1"/>
              <a:t>Antispasmotics</a:t>
            </a:r>
            <a:endParaRPr lang="en-US" dirty="0"/>
          </a:p>
          <a:p>
            <a:r>
              <a:rPr lang="en-US" dirty="0" err="1"/>
              <a:t>Transhepatic</a:t>
            </a:r>
            <a:r>
              <a:rPr lang="en-US" dirty="0"/>
              <a:t> biliary catheter</a:t>
            </a:r>
          </a:p>
          <a:p>
            <a:r>
              <a:rPr lang="en-US" dirty="0"/>
              <a:t>ERCP with </a:t>
            </a:r>
            <a:r>
              <a:rPr lang="en-US" dirty="0" err="1"/>
              <a:t>sphincterotomy</a:t>
            </a:r>
            <a:endParaRPr lang="en-US" dirty="0"/>
          </a:p>
          <a:p>
            <a:r>
              <a:rPr lang="en-US" dirty="0"/>
              <a:t>Extracorporeal shock-wave lithotripsy</a:t>
            </a:r>
          </a:p>
        </p:txBody>
      </p:sp>
      <p:pic>
        <p:nvPicPr>
          <p:cNvPr id="19460" name="Picture 4" descr="Free Vector | Medicine and treatment with doctor writing a prescription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t="16030"/>
          <a:stretch/>
        </p:blipFill>
        <p:spPr bwMode="auto">
          <a:xfrm>
            <a:off x="6252518" y="2014194"/>
            <a:ext cx="4757352" cy="3994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3625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Gallbladder disease</a:t>
            </a:r>
          </a:p>
        </p:txBody>
      </p:sp>
      <p:sp>
        <p:nvSpPr>
          <p:cNvPr id="3" name="Content Placeholder 2"/>
          <p:cNvSpPr>
            <a:spLocks noGrp="1"/>
          </p:cNvSpPr>
          <p:nvPr>
            <p:ph sz="half" idx="1"/>
          </p:nvPr>
        </p:nvSpPr>
        <p:spPr/>
        <p:txBody>
          <a:bodyPr/>
          <a:lstStyle/>
          <a:p>
            <a:r>
              <a:rPr lang="en-US" dirty="0" err="1"/>
              <a:t>Cholelithiasis</a:t>
            </a:r>
            <a:endParaRPr lang="en-US" dirty="0"/>
          </a:p>
          <a:p>
            <a:pPr lvl="1"/>
            <a:r>
              <a:rPr lang="en-US" dirty="0"/>
              <a:t>Most common disorder of biliary system</a:t>
            </a:r>
          </a:p>
          <a:p>
            <a:pPr lvl="1"/>
            <a:r>
              <a:rPr lang="en-US" dirty="0"/>
              <a:t>Stones in gallbladder</a:t>
            </a:r>
          </a:p>
          <a:p>
            <a:r>
              <a:rPr lang="en-US" dirty="0" err="1"/>
              <a:t>Cholecystitis</a:t>
            </a:r>
            <a:endParaRPr lang="en-US" dirty="0"/>
          </a:p>
          <a:p>
            <a:pPr lvl="1"/>
            <a:r>
              <a:rPr lang="en-US" dirty="0"/>
              <a:t>Inflammation of gallbladder</a:t>
            </a:r>
          </a:p>
          <a:p>
            <a:pPr lvl="1"/>
            <a:r>
              <a:rPr lang="en-US" dirty="0"/>
              <a:t>Usually associated with gallstones</a:t>
            </a:r>
          </a:p>
        </p:txBody>
      </p:sp>
      <p:pic>
        <p:nvPicPr>
          <p:cNvPr id="1026" name="Picture 2" descr="Cholelithiasis Stock Illustrations – 124 Cholelithiasis Stock  Illustrations, Vectors &amp; Clipart - Dreamstim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206174" y="2103120"/>
            <a:ext cx="3919026" cy="3919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0141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Nutrition Therapy</a:t>
            </a:r>
          </a:p>
        </p:txBody>
      </p:sp>
      <p:sp>
        <p:nvSpPr>
          <p:cNvPr id="3" name="Content Placeholder 2"/>
          <p:cNvSpPr>
            <a:spLocks noGrp="1"/>
          </p:cNvSpPr>
          <p:nvPr>
            <p:ph idx="1"/>
          </p:nvPr>
        </p:nvSpPr>
        <p:spPr/>
        <p:txBody>
          <a:bodyPr/>
          <a:lstStyle/>
          <a:p>
            <a:r>
              <a:rPr lang="en-US" dirty="0"/>
              <a:t>Small, frequent meals with some fat</a:t>
            </a:r>
          </a:p>
          <a:p>
            <a:r>
              <a:rPr lang="en-US" dirty="0"/>
              <a:t>Diet low in saturated fat</a:t>
            </a:r>
          </a:p>
          <a:p>
            <a:r>
              <a:rPr lang="en-US" dirty="0"/>
              <a:t>High in fiber and calcium</a:t>
            </a:r>
          </a:p>
          <a:p>
            <a:r>
              <a:rPr lang="en-US" dirty="0"/>
              <a:t>Reduced-calorie diet if obese</a:t>
            </a:r>
          </a:p>
          <a:p>
            <a:r>
              <a:rPr lang="en-US" dirty="0"/>
              <a:t>Avoidance of rapid weight loss</a:t>
            </a:r>
          </a:p>
        </p:txBody>
      </p:sp>
      <p:pic>
        <p:nvPicPr>
          <p:cNvPr id="20482" name="Picture 2" descr="Pin on Heal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7675" y="2763494"/>
            <a:ext cx="6034644" cy="3142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697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 Therapy</a:t>
            </a:r>
          </a:p>
        </p:txBody>
      </p:sp>
      <p:sp>
        <p:nvSpPr>
          <p:cNvPr id="5" name="Content Placeholder 4"/>
          <p:cNvSpPr>
            <a:spLocks noGrp="1"/>
          </p:cNvSpPr>
          <p:nvPr>
            <p:ph sz="half" idx="2"/>
          </p:nvPr>
        </p:nvSpPr>
        <p:spPr/>
        <p:txBody>
          <a:bodyPr/>
          <a:lstStyle/>
          <a:p>
            <a:r>
              <a:rPr lang="en-US" dirty="0"/>
              <a:t>Analgesics</a:t>
            </a:r>
          </a:p>
          <a:p>
            <a:r>
              <a:rPr lang="en-US" dirty="0" err="1"/>
              <a:t>Anticholinergics</a:t>
            </a:r>
            <a:endParaRPr lang="en-US" dirty="0"/>
          </a:p>
          <a:p>
            <a:r>
              <a:rPr lang="en-US" dirty="0"/>
              <a:t>Fat-soluble vitamins</a:t>
            </a:r>
          </a:p>
          <a:p>
            <a:r>
              <a:rPr lang="en-US" dirty="0"/>
              <a:t>Bile salts</a:t>
            </a:r>
          </a:p>
          <a:p>
            <a:r>
              <a:rPr lang="en-US" dirty="0" err="1"/>
              <a:t>Cholestyramine</a:t>
            </a:r>
            <a:endParaRPr lang="en-US" dirty="0"/>
          </a:p>
        </p:txBody>
      </p:sp>
      <p:pic>
        <p:nvPicPr>
          <p:cNvPr id="21506" name="Picture 2" descr="Cholecystitis - Harvard Health"/>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768864" y="2103438"/>
            <a:ext cx="3350434" cy="3748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574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77130" y="584199"/>
            <a:ext cx="2696817" cy="1284357"/>
          </a:xfrm>
        </p:spPr>
        <p:txBody>
          <a:bodyPr>
            <a:normAutofit/>
          </a:bodyPr>
          <a:lstStyle/>
          <a:p>
            <a:pPr algn="ctr"/>
            <a:r>
              <a:rPr lang="en-US" sz="2400" dirty="0"/>
              <a:t>ERCP with </a:t>
            </a:r>
            <a:r>
              <a:rPr lang="en-US" sz="2400" dirty="0" err="1"/>
              <a:t>Sphincterotomy</a:t>
            </a:r>
            <a:endParaRPr lang="en-US" sz="2400" dirty="0"/>
          </a:p>
        </p:txBody>
      </p:sp>
      <p:sp>
        <p:nvSpPr>
          <p:cNvPr id="4" name="Text Placeholder 3"/>
          <p:cNvSpPr>
            <a:spLocks noGrp="1"/>
          </p:cNvSpPr>
          <p:nvPr>
            <p:ph type="body" sz="half" idx="2"/>
          </p:nvPr>
        </p:nvSpPr>
        <p:spPr>
          <a:xfrm>
            <a:off x="4492487" y="768626"/>
            <a:ext cx="3869634" cy="2809461"/>
          </a:xfrm>
        </p:spPr>
        <p:txBody>
          <a:bodyPr>
            <a:normAutofit/>
          </a:bodyPr>
          <a:lstStyle/>
          <a:p>
            <a:pPr marL="285750" indent="-285750">
              <a:buFont typeface="Arial" panose="020B0604020202020204" pitchFamily="34" charset="0"/>
              <a:buChar char="•"/>
            </a:pPr>
            <a:r>
              <a:rPr lang="en-US" sz="1600" dirty="0">
                <a:solidFill>
                  <a:schemeClr val="tx2"/>
                </a:solidFill>
              </a:rPr>
              <a:t>Visualization </a:t>
            </a:r>
          </a:p>
          <a:p>
            <a:pPr marL="285750" indent="-285750">
              <a:buFont typeface="Arial" panose="020B0604020202020204" pitchFamily="34" charset="0"/>
              <a:buChar char="•"/>
            </a:pPr>
            <a:r>
              <a:rPr lang="en-US" sz="1600" dirty="0">
                <a:solidFill>
                  <a:schemeClr val="tx2"/>
                </a:solidFill>
              </a:rPr>
              <a:t>Dilation</a:t>
            </a:r>
          </a:p>
          <a:p>
            <a:pPr marL="285750" indent="-285750">
              <a:buFont typeface="Arial" panose="020B0604020202020204" pitchFamily="34" charset="0"/>
              <a:buChar char="•"/>
            </a:pPr>
            <a:r>
              <a:rPr lang="en-US" sz="1600" dirty="0">
                <a:solidFill>
                  <a:schemeClr val="tx2"/>
                </a:solidFill>
              </a:rPr>
              <a:t>Placement of stents</a:t>
            </a:r>
          </a:p>
          <a:p>
            <a:pPr marL="285750" indent="-285750">
              <a:buFont typeface="Arial" panose="020B0604020202020204" pitchFamily="34" charset="0"/>
              <a:buChar char="•"/>
            </a:pPr>
            <a:r>
              <a:rPr lang="en-US" sz="1600" dirty="0">
                <a:solidFill>
                  <a:schemeClr val="tx2"/>
                </a:solidFill>
              </a:rPr>
              <a:t>Open sphincter of </a:t>
            </a:r>
            <a:r>
              <a:rPr lang="en-US" sz="1600" dirty="0" err="1">
                <a:solidFill>
                  <a:schemeClr val="tx2"/>
                </a:solidFill>
              </a:rPr>
              <a:t>Oddi</a:t>
            </a:r>
            <a:r>
              <a:rPr lang="en-US" sz="1600" dirty="0">
                <a:solidFill>
                  <a:schemeClr val="tx2"/>
                </a:solidFill>
              </a:rPr>
              <a:t>, if needed</a:t>
            </a:r>
          </a:p>
          <a:p>
            <a:pPr marL="285750" indent="-285750">
              <a:buFont typeface="Arial" panose="020B0604020202020204" pitchFamily="34" charset="0"/>
              <a:buChar char="•"/>
            </a:pPr>
            <a:r>
              <a:rPr lang="en-US" sz="1600" dirty="0">
                <a:solidFill>
                  <a:schemeClr val="tx2"/>
                </a:solidFill>
              </a:rPr>
              <a:t>Endoscope passed to duodenum</a:t>
            </a:r>
          </a:p>
          <a:p>
            <a:pPr marL="285750" indent="-285750">
              <a:buFont typeface="Arial" panose="020B0604020202020204" pitchFamily="34" charset="0"/>
              <a:buChar char="•"/>
            </a:pPr>
            <a:r>
              <a:rPr lang="en-US" sz="1600" dirty="0">
                <a:solidFill>
                  <a:schemeClr val="tx2"/>
                </a:solidFill>
              </a:rPr>
              <a:t>Stones removed with basket or allowed to pass in stool</a:t>
            </a:r>
          </a:p>
        </p:txBody>
      </p:sp>
      <p:pic>
        <p:nvPicPr>
          <p:cNvPr id="22532" name="Picture 4" descr="Pin on Patient Information Pages"/>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448559"/>
            <a:ext cx="3791715" cy="5961221"/>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How Should We Treat Recurrent Acute Pancreatitis? | AGA Journals Blo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8260" y="3798184"/>
            <a:ext cx="6581223" cy="261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2405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Extracorporeal Shock-Wave Lithotripsy</a:t>
            </a:r>
          </a:p>
        </p:txBody>
      </p:sp>
      <p:sp>
        <p:nvSpPr>
          <p:cNvPr id="3" name="Content Placeholder 2"/>
          <p:cNvSpPr>
            <a:spLocks noGrp="1"/>
          </p:cNvSpPr>
          <p:nvPr>
            <p:ph sz="half" idx="1"/>
          </p:nvPr>
        </p:nvSpPr>
        <p:spPr/>
        <p:txBody>
          <a:bodyPr/>
          <a:lstStyle/>
          <a:p>
            <a:r>
              <a:rPr lang="en-US" dirty="0"/>
              <a:t>If stones cannot be removed via endoscope</a:t>
            </a:r>
          </a:p>
          <a:p>
            <a:r>
              <a:rPr lang="en-US" dirty="0"/>
              <a:t>High-energy shock waves disintegrate gallstones</a:t>
            </a:r>
          </a:p>
          <a:p>
            <a:r>
              <a:rPr lang="en-US" dirty="0"/>
              <a:t>Takes 1-2 hours</a:t>
            </a:r>
          </a:p>
          <a:p>
            <a:r>
              <a:rPr lang="en-US" dirty="0"/>
              <a:t>Used in conjunction with bile acids</a:t>
            </a:r>
          </a:p>
        </p:txBody>
      </p:sp>
      <p:pic>
        <p:nvPicPr>
          <p:cNvPr id="23554" name="Picture 2" descr="Lessons learnt from a case of extracorporeal shockwave lithotripsy for a  residual gallbladder stone - ScienceDirec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01696" y="2103120"/>
            <a:ext cx="5023504" cy="2719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511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Oral Dissolution Therapy</a:t>
            </a:r>
          </a:p>
        </p:txBody>
      </p:sp>
      <p:sp>
        <p:nvSpPr>
          <p:cNvPr id="3" name="Content Placeholder 2"/>
          <p:cNvSpPr>
            <a:spLocks noGrp="1"/>
          </p:cNvSpPr>
          <p:nvPr>
            <p:ph idx="1"/>
          </p:nvPr>
        </p:nvSpPr>
        <p:spPr>
          <a:xfrm>
            <a:off x="434341" y="1868557"/>
            <a:ext cx="6122034" cy="1722783"/>
          </a:xfrm>
        </p:spPr>
        <p:txBody>
          <a:bodyPr>
            <a:noAutofit/>
          </a:bodyPr>
          <a:lstStyle/>
          <a:p>
            <a:pPr marL="171450" indent="-171450"/>
            <a:r>
              <a:rPr lang="en-US" sz="2400" dirty="0"/>
              <a:t>Bile acids to act as cholesterol solvents</a:t>
            </a:r>
          </a:p>
          <a:p>
            <a:pPr marL="171450" indent="-171450"/>
            <a:r>
              <a:rPr lang="en-US" sz="2400" dirty="0"/>
              <a:t>Dissolves stones</a:t>
            </a:r>
          </a:p>
          <a:p>
            <a:pPr marL="171450" indent="-171450"/>
            <a:r>
              <a:rPr lang="en-US" sz="2400" dirty="0"/>
              <a:t>Stones may reoccur</a:t>
            </a:r>
          </a:p>
        </p:txBody>
      </p:sp>
      <p:pic>
        <p:nvPicPr>
          <p:cNvPr id="24578" name="Picture 2" descr="Nonsurgical Treatment Options for Gallstones | Everyday Heal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234" y="3776869"/>
            <a:ext cx="4221626" cy="2373934"/>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Ayurvedic Dissolution Therapy for Gallstones : ayur advice | Ayur Advi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6375" y="2103120"/>
            <a:ext cx="4876800" cy="3905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71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Therapy</a:t>
            </a:r>
          </a:p>
        </p:txBody>
      </p:sp>
      <p:sp>
        <p:nvSpPr>
          <p:cNvPr id="4" name="Content Placeholder 3"/>
          <p:cNvSpPr>
            <a:spLocks noGrp="1"/>
          </p:cNvSpPr>
          <p:nvPr>
            <p:ph sz="half" idx="2"/>
          </p:nvPr>
        </p:nvSpPr>
        <p:spPr>
          <a:xfrm>
            <a:off x="6569102" y="1040159"/>
            <a:ext cx="5159071" cy="5042589"/>
          </a:xfrm>
        </p:spPr>
        <p:txBody>
          <a:bodyPr>
            <a:noAutofit/>
          </a:bodyPr>
          <a:lstStyle/>
          <a:p>
            <a:r>
              <a:rPr lang="en-US" sz="2000" dirty="0"/>
              <a:t>Laparoscopic Cholecystectomy</a:t>
            </a:r>
          </a:p>
          <a:p>
            <a:pPr lvl="1"/>
            <a:r>
              <a:rPr lang="en-US" sz="1800" dirty="0"/>
              <a:t>Treatment of choice</a:t>
            </a:r>
          </a:p>
          <a:p>
            <a:pPr lvl="1"/>
            <a:r>
              <a:rPr lang="en-US" sz="1800" dirty="0"/>
              <a:t>Removal of gallbladder through 1 to 4 puncture holes</a:t>
            </a:r>
          </a:p>
          <a:p>
            <a:pPr lvl="1"/>
            <a:r>
              <a:rPr lang="en-US" sz="1800" dirty="0"/>
              <a:t>Minimal postop pain</a:t>
            </a:r>
          </a:p>
          <a:p>
            <a:pPr lvl="1"/>
            <a:r>
              <a:rPr lang="en-US" sz="1800" dirty="0"/>
              <a:t>Resume normal activities, including work, within 1 week</a:t>
            </a:r>
          </a:p>
          <a:p>
            <a:pPr lvl="1"/>
            <a:r>
              <a:rPr lang="en-US" sz="1800" dirty="0"/>
              <a:t>Few complications </a:t>
            </a:r>
          </a:p>
          <a:p>
            <a:r>
              <a:rPr lang="en-US" sz="2000" dirty="0"/>
              <a:t>Incisional (open) Cholecystectomy</a:t>
            </a:r>
          </a:p>
          <a:p>
            <a:pPr lvl="1"/>
            <a:r>
              <a:rPr lang="en-US" sz="1800" dirty="0"/>
              <a:t>Removal of gallbladder through right subcostal incision</a:t>
            </a:r>
          </a:p>
          <a:p>
            <a:pPr lvl="1"/>
            <a:r>
              <a:rPr lang="en-US" sz="1800" dirty="0"/>
              <a:t>T-tube inserted into common bile duct</a:t>
            </a:r>
          </a:p>
          <a:p>
            <a:pPr lvl="2"/>
            <a:r>
              <a:rPr lang="en-US" sz="1600" dirty="0"/>
              <a:t>Ensures patency of duct</a:t>
            </a:r>
          </a:p>
          <a:p>
            <a:pPr lvl="2"/>
            <a:r>
              <a:rPr lang="en-US" sz="1600" dirty="0"/>
              <a:t>Allows excess bile to drain</a:t>
            </a:r>
          </a:p>
        </p:txBody>
      </p:sp>
      <p:pic>
        <p:nvPicPr>
          <p:cNvPr id="25602" name="Picture 2" descr="Laparoscopic Gallbladder surgery | Bile Leakage after Surgery- Southlake  Texas"/>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066800" y="2354138"/>
            <a:ext cx="4754563" cy="3246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1896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Transhepatic</a:t>
            </a:r>
            <a:r>
              <a:rPr lang="en-US" dirty="0"/>
              <a:t> Biliary Catheter</a:t>
            </a:r>
          </a:p>
        </p:txBody>
      </p:sp>
      <p:sp>
        <p:nvSpPr>
          <p:cNvPr id="3" name="Content Placeholder 2"/>
          <p:cNvSpPr>
            <a:spLocks noGrp="1"/>
          </p:cNvSpPr>
          <p:nvPr>
            <p:ph idx="1"/>
          </p:nvPr>
        </p:nvSpPr>
        <p:spPr/>
        <p:txBody>
          <a:bodyPr/>
          <a:lstStyle/>
          <a:p>
            <a:r>
              <a:rPr lang="en-US" dirty="0"/>
              <a:t>Preoperative or palliative</a:t>
            </a:r>
          </a:p>
          <a:p>
            <a:pPr lvl="1"/>
            <a:r>
              <a:rPr lang="en-US" dirty="0"/>
              <a:t>When endoscopic drainage fails</a:t>
            </a:r>
          </a:p>
          <a:p>
            <a:r>
              <a:rPr lang="en-US" dirty="0"/>
              <a:t>Inserted </a:t>
            </a:r>
            <a:r>
              <a:rPr lang="en-US" dirty="0" err="1"/>
              <a:t>percutaneously</a:t>
            </a:r>
            <a:r>
              <a:rPr lang="en-US" dirty="0"/>
              <a:t> and attached to drainage bag</a:t>
            </a:r>
          </a:p>
          <a:p>
            <a:r>
              <a:rPr lang="en-US" dirty="0"/>
              <a:t>Replace fluids lost with electrolyte-rich drinks</a:t>
            </a:r>
          </a:p>
          <a:p>
            <a:r>
              <a:rPr lang="en-US" dirty="0"/>
              <a:t>Skin care is important</a:t>
            </a:r>
          </a:p>
        </p:txBody>
      </p:sp>
      <p:pic>
        <p:nvPicPr>
          <p:cNvPr id="4" name="Picture 2" descr="Retrograde installation of percutaneous transhepatic negative-pressure  biliary drainage stabilizes pancreaticojejunostomy after  pancreaticoduodenectomy: a retrospective cohort study | World Journal of  Surgical Oncology | Full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500" y="3418680"/>
            <a:ext cx="4813300" cy="2705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74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Post-operative Nutrition Therapy</a:t>
            </a:r>
          </a:p>
        </p:txBody>
      </p:sp>
      <p:sp>
        <p:nvSpPr>
          <p:cNvPr id="3" name="Content Placeholder 2"/>
          <p:cNvSpPr>
            <a:spLocks noGrp="1"/>
          </p:cNvSpPr>
          <p:nvPr>
            <p:ph idx="1"/>
          </p:nvPr>
        </p:nvSpPr>
        <p:spPr>
          <a:xfrm>
            <a:off x="1066800" y="2103119"/>
            <a:ext cx="6310184" cy="4099973"/>
          </a:xfrm>
        </p:spPr>
        <p:txBody>
          <a:bodyPr>
            <a:normAutofit/>
          </a:bodyPr>
          <a:lstStyle/>
          <a:p>
            <a:r>
              <a:rPr lang="en-US" sz="2000" dirty="0"/>
              <a:t>After laparoscopic cholecystectomy</a:t>
            </a:r>
          </a:p>
          <a:p>
            <a:pPr lvl="1"/>
            <a:r>
              <a:rPr lang="en-US" sz="1800" dirty="0"/>
              <a:t>Liquids for the first day</a:t>
            </a:r>
          </a:p>
          <a:p>
            <a:pPr lvl="1"/>
            <a:r>
              <a:rPr lang="en-US" sz="1800" dirty="0"/>
              <a:t>Light meals for a few days</a:t>
            </a:r>
          </a:p>
          <a:p>
            <a:r>
              <a:rPr lang="en-US" sz="2000" dirty="0"/>
              <a:t>After open cholecystectomy</a:t>
            </a:r>
          </a:p>
          <a:p>
            <a:pPr lvl="1"/>
            <a:r>
              <a:rPr lang="en-US" sz="1800" dirty="0"/>
              <a:t>Liquids to regular diet once bowel sounds have returned</a:t>
            </a:r>
          </a:p>
          <a:p>
            <a:pPr lvl="2"/>
            <a:r>
              <a:rPr lang="en-US" sz="1600" dirty="0"/>
              <a:t>Low fat diet may be helpful if the flow of bile is reduced or patient is overweight</a:t>
            </a:r>
          </a:p>
          <a:p>
            <a:pPr lvl="1"/>
            <a:r>
              <a:rPr lang="en-US" sz="1800" dirty="0"/>
              <a:t>May need to restrict fats for 4-6 weeks</a:t>
            </a:r>
          </a:p>
          <a:p>
            <a:pPr lvl="1"/>
            <a:endParaRPr lang="en-US" sz="1800" dirty="0"/>
          </a:p>
          <a:p>
            <a:r>
              <a:rPr lang="en-US" sz="2000" dirty="0"/>
              <a:t>Otherwise, no special diet is needed other than nutritious meals and avoid excess fat intake</a:t>
            </a:r>
          </a:p>
        </p:txBody>
      </p:sp>
      <p:pic>
        <p:nvPicPr>
          <p:cNvPr id="27650" name="Picture 2" descr="Clear Liquid Di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5045" y="2273686"/>
            <a:ext cx="3595175" cy="2903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273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Nursing Assessment</a:t>
            </a:r>
          </a:p>
        </p:txBody>
      </p:sp>
      <p:sp>
        <p:nvSpPr>
          <p:cNvPr id="3" name="Content Placeholder 2"/>
          <p:cNvSpPr>
            <a:spLocks noGrp="1"/>
          </p:cNvSpPr>
          <p:nvPr>
            <p:ph idx="1"/>
          </p:nvPr>
        </p:nvSpPr>
        <p:spPr/>
        <p:txBody>
          <a:bodyPr>
            <a:normAutofit/>
          </a:bodyPr>
          <a:lstStyle/>
          <a:p>
            <a:r>
              <a:rPr lang="en-US" dirty="0"/>
              <a:t>Subjective and objective data:</a:t>
            </a:r>
          </a:p>
          <a:p>
            <a:pPr lvl="1"/>
            <a:r>
              <a:rPr lang="en-US" dirty="0"/>
              <a:t>H&amp;P</a:t>
            </a:r>
          </a:p>
          <a:p>
            <a:pPr lvl="2"/>
            <a:r>
              <a:rPr lang="en-US" dirty="0"/>
              <a:t>Past medical history, risk factors, medication use, surgical history</a:t>
            </a:r>
          </a:p>
          <a:p>
            <a:pPr lvl="2"/>
            <a:r>
              <a:rPr lang="en-US" dirty="0"/>
              <a:t>Signs or symptoms of possible gallbladder disease</a:t>
            </a:r>
          </a:p>
          <a:p>
            <a:pPr lvl="3"/>
            <a:r>
              <a:rPr lang="en-US" dirty="0"/>
              <a:t>Pain, weight loss, anorexia, indigestion, clay-colored stools, </a:t>
            </a:r>
            <a:r>
              <a:rPr lang="en-US" dirty="0" err="1"/>
              <a:t>steatorrhea</a:t>
            </a:r>
            <a:r>
              <a:rPr lang="en-US" dirty="0"/>
              <a:t>, fever, jaundice</a:t>
            </a:r>
          </a:p>
          <a:p>
            <a:pPr lvl="1"/>
            <a:r>
              <a:rPr lang="en-US" dirty="0"/>
              <a:t>Diagnostics</a:t>
            </a:r>
          </a:p>
          <a:p>
            <a:pPr lvl="3"/>
            <a:r>
              <a:rPr lang="en-US" dirty="0"/>
              <a:t>Liver enzymes</a:t>
            </a:r>
          </a:p>
          <a:p>
            <a:pPr lvl="3"/>
            <a:r>
              <a:rPr lang="en-US" dirty="0"/>
              <a:t>Alkaline phosphatase</a:t>
            </a:r>
          </a:p>
          <a:p>
            <a:pPr lvl="3"/>
            <a:r>
              <a:rPr lang="en-US" dirty="0"/>
              <a:t>Bilirubin</a:t>
            </a:r>
          </a:p>
          <a:p>
            <a:pPr lvl="3"/>
            <a:r>
              <a:rPr lang="en-US" dirty="0"/>
              <a:t>Absence of </a:t>
            </a:r>
            <a:r>
              <a:rPr lang="en-US" dirty="0" err="1"/>
              <a:t>urobilinogen</a:t>
            </a:r>
            <a:r>
              <a:rPr lang="en-US" dirty="0"/>
              <a:t> in urine</a:t>
            </a:r>
          </a:p>
          <a:p>
            <a:pPr lvl="3"/>
            <a:r>
              <a:rPr lang="en-US" dirty="0"/>
              <a:t>Increased urinary bilirubin</a:t>
            </a:r>
          </a:p>
          <a:p>
            <a:pPr lvl="3"/>
            <a:r>
              <a:rPr lang="en-US" dirty="0"/>
              <a:t>Leukocytosis</a:t>
            </a:r>
          </a:p>
          <a:p>
            <a:pPr lvl="3"/>
            <a:r>
              <a:rPr lang="en-US" dirty="0"/>
              <a:t>Abnormal gallbladder U/S findings</a:t>
            </a:r>
          </a:p>
        </p:txBody>
      </p:sp>
    </p:spTree>
    <p:extLst>
      <p:ext uri="{BB962C8B-B14F-4D97-AF65-F5344CB8AC3E}">
        <p14:creationId xmlns:p14="http://schemas.microsoft.com/office/powerpoint/2010/main" val="18222981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As you admit E.P. to the medical-surgical unit, you develop a plan of care for her.</a:t>
            </a:r>
          </a:p>
          <a:p>
            <a:r>
              <a:rPr lang="en-US" dirty="0"/>
              <a:t>Identify appropriate nursing diagnoses for E.P.</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12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E.P. is a 45-year-old mother of three who presents to the ED</a:t>
            </a:r>
          </a:p>
          <a:p>
            <a:r>
              <a:rPr lang="en-US" dirty="0"/>
              <a:t>She has acute abdominal pain in RUQ, rated at 7/10</a:t>
            </a:r>
          </a:p>
          <a:p>
            <a:r>
              <a:rPr lang="en-US" dirty="0"/>
              <a:t>She is 5ft 3in tall and weighs 170lbs</a:t>
            </a:r>
          </a:p>
          <a:p>
            <a:r>
              <a:rPr lang="en-US" dirty="0"/>
              <a:t>Works as a florist</a:t>
            </a:r>
          </a:p>
          <a:p>
            <a:r>
              <a:rPr lang="en-US" dirty="0"/>
              <a:t>Does not exercise</a:t>
            </a:r>
          </a:p>
          <a:p>
            <a:r>
              <a:rPr lang="en-US" dirty="0"/>
              <a:t>What risk factors does E.P. have for gallbladder disease?</a:t>
            </a:r>
          </a:p>
        </p:txBody>
      </p:sp>
      <p:pic>
        <p:nvPicPr>
          <p:cNvPr id="5122"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188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Nursing Diagnoses</a:t>
            </a:r>
          </a:p>
        </p:txBody>
      </p:sp>
      <p:sp>
        <p:nvSpPr>
          <p:cNvPr id="3" name="Content Placeholder 2"/>
          <p:cNvSpPr>
            <a:spLocks noGrp="1"/>
          </p:cNvSpPr>
          <p:nvPr>
            <p:ph idx="1"/>
          </p:nvPr>
        </p:nvSpPr>
        <p:spPr/>
        <p:txBody>
          <a:bodyPr/>
          <a:lstStyle/>
          <a:p>
            <a:r>
              <a:rPr lang="en-US" dirty="0"/>
              <a:t>Acute Pain</a:t>
            </a:r>
          </a:p>
          <a:p>
            <a:r>
              <a:rPr lang="en-US" dirty="0"/>
              <a:t>Deficient Knowledge</a:t>
            </a:r>
          </a:p>
        </p:txBody>
      </p:sp>
      <p:pic>
        <p:nvPicPr>
          <p:cNvPr id="28674" name="Picture 2" descr="Open cholecystectomy | healthdir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102" y="2304065"/>
            <a:ext cx="4933521" cy="373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0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Overall Goals</a:t>
            </a:r>
          </a:p>
        </p:txBody>
      </p:sp>
      <p:sp>
        <p:nvSpPr>
          <p:cNvPr id="3" name="Content Placeholder 2"/>
          <p:cNvSpPr>
            <a:spLocks noGrp="1"/>
          </p:cNvSpPr>
          <p:nvPr>
            <p:ph idx="1"/>
          </p:nvPr>
        </p:nvSpPr>
        <p:spPr>
          <a:xfrm>
            <a:off x="6314302" y="2103119"/>
            <a:ext cx="4810897" cy="4025831"/>
          </a:xfrm>
        </p:spPr>
        <p:txBody>
          <a:bodyPr/>
          <a:lstStyle/>
          <a:p>
            <a:pPr marL="0" indent="0">
              <a:buNone/>
            </a:pPr>
            <a:r>
              <a:rPr lang="en-US" dirty="0"/>
              <a:t>Patient will have:</a:t>
            </a:r>
          </a:p>
          <a:p>
            <a:r>
              <a:rPr lang="en-US" dirty="0"/>
              <a:t>Relief of pain and discomfort</a:t>
            </a:r>
          </a:p>
          <a:p>
            <a:r>
              <a:rPr lang="en-US" dirty="0"/>
              <a:t>No complications postoperatively</a:t>
            </a:r>
          </a:p>
          <a:p>
            <a:r>
              <a:rPr lang="en-US" dirty="0"/>
              <a:t>No recurrent attacks of </a:t>
            </a:r>
            <a:r>
              <a:rPr lang="en-US" dirty="0" err="1"/>
              <a:t>cholecystitis</a:t>
            </a:r>
            <a:r>
              <a:rPr lang="en-US" dirty="0"/>
              <a:t> or gallstones</a:t>
            </a:r>
          </a:p>
        </p:txBody>
      </p:sp>
      <p:pic>
        <p:nvPicPr>
          <p:cNvPr id="29700" name="Picture 4" descr="Cycle diagram with 5 steps Royalty Free Vector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692"/>
          <a:stretch/>
        </p:blipFill>
        <p:spPr bwMode="auto">
          <a:xfrm>
            <a:off x="1368425" y="2223371"/>
            <a:ext cx="3838575" cy="3785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869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Promotion</a:t>
            </a:r>
          </a:p>
        </p:txBody>
      </p:sp>
      <p:sp>
        <p:nvSpPr>
          <p:cNvPr id="3" name="Content Placeholder 2"/>
          <p:cNvSpPr>
            <a:spLocks noGrp="1"/>
          </p:cNvSpPr>
          <p:nvPr>
            <p:ph idx="1"/>
          </p:nvPr>
        </p:nvSpPr>
        <p:spPr/>
        <p:txBody>
          <a:bodyPr/>
          <a:lstStyle/>
          <a:p>
            <a:r>
              <a:rPr lang="en-US" dirty="0"/>
              <a:t>Screen for predisposing factors</a:t>
            </a:r>
          </a:p>
          <a:p>
            <a:r>
              <a:rPr lang="en-US" dirty="0"/>
              <a:t>Teaching for at-risk ethnic groups</a:t>
            </a:r>
          </a:p>
          <a:p>
            <a:r>
              <a:rPr lang="en-US" dirty="0"/>
              <a:t>Early detection of chronic </a:t>
            </a:r>
            <a:r>
              <a:rPr lang="en-US" dirty="0" err="1"/>
              <a:t>cholecystitis</a:t>
            </a:r>
            <a:endParaRPr lang="en-US" dirty="0"/>
          </a:p>
          <a:p>
            <a:pPr lvl="1"/>
            <a:r>
              <a:rPr lang="en-US" dirty="0"/>
              <a:t>Manage with low-fat diet</a:t>
            </a:r>
          </a:p>
        </p:txBody>
      </p:sp>
      <p:pic>
        <p:nvPicPr>
          <p:cNvPr id="30722" name="Picture 2" descr="Unit 29 Health Promotion Assignment | Locus Assignment"/>
          <p:cNvPicPr>
            <a:picLocks noChangeAspect="1" noChangeArrowheads="1"/>
          </p:cNvPicPr>
          <p:nvPr/>
        </p:nvPicPr>
        <p:blipFill rotWithShape="1">
          <a:blip r:embed="rId3">
            <a:extLst>
              <a:ext uri="{28A0092B-C50C-407E-A947-70E740481C1C}">
                <a14:useLocalDpi xmlns:a14="http://schemas.microsoft.com/office/drawing/2010/main" val="0"/>
              </a:ext>
            </a:extLst>
          </a:blip>
          <a:srcRect l="17295" r="16739" b="11648"/>
          <a:stretch/>
        </p:blipFill>
        <p:spPr bwMode="auto">
          <a:xfrm>
            <a:off x="6705600" y="2014195"/>
            <a:ext cx="4216400" cy="3764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796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Care</a:t>
            </a:r>
          </a:p>
        </p:txBody>
      </p:sp>
      <p:sp>
        <p:nvSpPr>
          <p:cNvPr id="3" name="Content Placeholder 2"/>
          <p:cNvSpPr>
            <a:spLocks noGrp="1"/>
          </p:cNvSpPr>
          <p:nvPr>
            <p:ph idx="1"/>
          </p:nvPr>
        </p:nvSpPr>
        <p:spPr>
          <a:xfrm>
            <a:off x="1066800" y="2103120"/>
            <a:ext cx="4826000" cy="4132580"/>
          </a:xfrm>
        </p:spPr>
        <p:txBody>
          <a:bodyPr/>
          <a:lstStyle/>
          <a:p>
            <a:pPr marL="0" indent="0">
              <a:buNone/>
            </a:pPr>
            <a:r>
              <a:rPr lang="en-US" dirty="0"/>
              <a:t>Nursing Goals:</a:t>
            </a:r>
          </a:p>
          <a:p>
            <a:r>
              <a:rPr lang="en-US" dirty="0"/>
              <a:t>Treat pain</a:t>
            </a:r>
          </a:p>
          <a:p>
            <a:r>
              <a:rPr lang="en-US" dirty="0"/>
              <a:t>Relieve nausea and vomiting</a:t>
            </a:r>
          </a:p>
          <a:p>
            <a:r>
              <a:rPr lang="en-US" dirty="0"/>
              <a:t>Provide comfort and emotional support</a:t>
            </a:r>
          </a:p>
          <a:p>
            <a:r>
              <a:rPr lang="en-US" dirty="0"/>
              <a:t>Maintain fluid and electrolyte balance and nutrition</a:t>
            </a:r>
          </a:p>
          <a:p>
            <a:r>
              <a:rPr lang="en-US" dirty="0"/>
              <a:t>Observe for complications</a:t>
            </a:r>
          </a:p>
        </p:txBody>
      </p:sp>
      <p:pic>
        <p:nvPicPr>
          <p:cNvPr id="31746" name="Picture 2" descr="How to find a Nursing Mentor - Magoosh NCLEX-RN Blog | Magoosh NCLEX-RN 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9575" y="1744662"/>
            <a:ext cx="4543425" cy="3403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817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What interventions would you use to manage E.P.’s pain?</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3581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Acute Care</a:t>
            </a:r>
            <a:endParaRPr lang="en-US" dirty="0"/>
          </a:p>
        </p:txBody>
      </p:sp>
      <p:sp>
        <p:nvSpPr>
          <p:cNvPr id="3" name="Content Placeholder 2"/>
          <p:cNvSpPr>
            <a:spLocks noGrp="1"/>
          </p:cNvSpPr>
          <p:nvPr>
            <p:ph idx="1"/>
          </p:nvPr>
        </p:nvSpPr>
        <p:spPr/>
        <p:txBody>
          <a:bodyPr numCol="2">
            <a:normAutofit/>
          </a:bodyPr>
          <a:lstStyle/>
          <a:p>
            <a:r>
              <a:rPr lang="en-US" dirty="0"/>
              <a:t>Pain management:</a:t>
            </a:r>
          </a:p>
          <a:p>
            <a:pPr lvl="1"/>
            <a:r>
              <a:rPr lang="en-US" dirty="0"/>
              <a:t>Give drugs as needed before pain is too severe</a:t>
            </a:r>
          </a:p>
          <a:p>
            <a:pPr lvl="1"/>
            <a:r>
              <a:rPr lang="en-US" dirty="0"/>
              <a:t>Observe for side effects</a:t>
            </a:r>
          </a:p>
          <a:p>
            <a:r>
              <a:rPr lang="en-US" dirty="0"/>
              <a:t>Comfort measures</a:t>
            </a:r>
          </a:p>
          <a:p>
            <a:pPr lvl="1"/>
            <a:r>
              <a:rPr lang="en-US" dirty="0"/>
              <a:t>Clean bed</a:t>
            </a:r>
          </a:p>
          <a:p>
            <a:pPr lvl="1"/>
            <a:r>
              <a:rPr lang="en-US" dirty="0"/>
              <a:t>Positioning</a:t>
            </a:r>
          </a:p>
          <a:p>
            <a:pPr lvl="1"/>
            <a:r>
              <a:rPr lang="en-US" dirty="0"/>
              <a:t>Oral care</a:t>
            </a:r>
          </a:p>
          <a:p>
            <a:r>
              <a:rPr lang="en-US" dirty="0"/>
              <a:t>Manage N/V</a:t>
            </a:r>
          </a:p>
          <a:p>
            <a:pPr lvl="1"/>
            <a:r>
              <a:rPr lang="en-US" dirty="0"/>
              <a:t>NG tube</a:t>
            </a:r>
          </a:p>
          <a:p>
            <a:pPr lvl="1"/>
            <a:r>
              <a:rPr lang="en-US" dirty="0" err="1"/>
              <a:t>Antiemetics</a:t>
            </a:r>
            <a:endParaRPr lang="en-US" dirty="0"/>
          </a:p>
          <a:p>
            <a:pPr lvl="1"/>
            <a:r>
              <a:rPr lang="en-US" dirty="0"/>
              <a:t>Comfort measures</a:t>
            </a:r>
          </a:p>
          <a:p>
            <a:r>
              <a:rPr lang="en-US" dirty="0" err="1"/>
              <a:t>Pruritis</a:t>
            </a:r>
            <a:r>
              <a:rPr lang="en-US" dirty="0"/>
              <a:t> relief measures</a:t>
            </a:r>
          </a:p>
          <a:p>
            <a:pPr lvl="1"/>
            <a:r>
              <a:rPr lang="en-US" dirty="0"/>
              <a:t>Antihistamines</a:t>
            </a:r>
          </a:p>
          <a:p>
            <a:pPr lvl="1"/>
            <a:r>
              <a:rPr lang="en-US" dirty="0"/>
              <a:t>Baking soda baths</a:t>
            </a:r>
          </a:p>
          <a:p>
            <a:pPr lvl="1"/>
            <a:r>
              <a:rPr lang="en-US" dirty="0"/>
              <a:t>Lotions</a:t>
            </a:r>
          </a:p>
          <a:p>
            <a:pPr lvl="1"/>
            <a:r>
              <a:rPr lang="en-US" dirty="0"/>
              <a:t>Soft linens</a:t>
            </a:r>
          </a:p>
          <a:p>
            <a:pPr lvl="1"/>
            <a:r>
              <a:rPr lang="en-US" dirty="0"/>
              <a:t>Control of temperature</a:t>
            </a:r>
          </a:p>
          <a:p>
            <a:pPr lvl="1"/>
            <a:r>
              <a:rPr lang="en-US" dirty="0"/>
              <a:t>Short, clean nails</a:t>
            </a:r>
          </a:p>
          <a:p>
            <a:pPr lvl="1"/>
            <a:r>
              <a:rPr lang="en-US" dirty="0"/>
              <a:t>Scratch with knuckles rather than nails</a:t>
            </a:r>
          </a:p>
        </p:txBody>
      </p:sp>
    </p:spTree>
    <p:extLst>
      <p:ext uri="{BB962C8B-B14F-4D97-AF65-F5344CB8AC3E}">
        <p14:creationId xmlns:p14="http://schemas.microsoft.com/office/powerpoint/2010/main" val="3384654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Care</a:t>
            </a:r>
          </a:p>
        </p:txBody>
      </p:sp>
      <p:sp>
        <p:nvSpPr>
          <p:cNvPr id="3" name="Content Placeholder 2"/>
          <p:cNvSpPr>
            <a:spLocks noGrp="1"/>
          </p:cNvSpPr>
          <p:nvPr>
            <p:ph idx="1"/>
          </p:nvPr>
        </p:nvSpPr>
        <p:spPr>
          <a:xfrm>
            <a:off x="733426" y="1932888"/>
            <a:ext cx="4038600" cy="4272280"/>
          </a:xfrm>
        </p:spPr>
        <p:txBody>
          <a:bodyPr/>
          <a:lstStyle/>
          <a:p>
            <a:r>
              <a:rPr lang="en-US" dirty="0"/>
              <a:t>Monitor for complications</a:t>
            </a:r>
          </a:p>
          <a:p>
            <a:pPr lvl="1"/>
            <a:r>
              <a:rPr lang="en-US" dirty="0"/>
              <a:t>Obstruction</a:t>
            </a:r>
          </a:p>
          <a:p>
            <a:pPr lvl="1"/>
            <a:r>
              <a:rPr lang="en-US" dirty="0"/>
              <a:t>Bleeding</a:t>
            </a:r>
          </a:p>
          <a:p>
            <a:pPr lvl="1"/>
            <a:r>
              <a:rPr lang="en-US" dirty="0"/>
              <a:t>Infection</a:t>
            </a:r>
          </a:p>
          <a:p>
            <a:r>
              <a:rPr lang="en-US" dirty="0"/>
              <a:t>Post-ERCP care</a:t>
            </a:r>
          </a:p>
          <a:p>
            <a:pPr lvl="1"/>
            <a:r>
              <a:rPr lang="en-US" dirty="0"/>
              <a:t>Assessment for complications </a:t>
            </a:r>
          </a:p>
          <a:p>
            <a:pPr lvl="1"/>
            <a:r>
              <a:rPr lang="en-US" dirty="0"/>
              <a:t>Vital signs, pain</a:t>
            </a:r>
          </a:p>
          <a:p>
            <a:pPr lvl="1"/>
            <a:r>
              <a:rPr lang="en-US" dirty="0"/>
              <a:t>Bed rest</a:t>
            </a:r>
          </a:p>
          <a:p>
            <a:pPr lvl="1"/>
            <a:r>
              <a:rPr lang="en-US" dirty="0"/>
              <a:t>NPO until return of gag reflex</a:t>
            </a:r>
          </a:p>
          <a:p>
            <a:pPr lvl="1"/>
            <a:r>
              <a:rPr lang="en-US" dirty="0"/>
              <a:t>Patient teaching</a:t>
            </a:r>
          </a:p>
        </p:txBody>
      </p:sp>
      <p:pic>
        <p:nvPicPr>
          <p:cNvPr id="32770" name="Picture 2" descr="Cholecystectomy (Gallbladder Removal) : Conditions Treated, Procedure Types  &amp; Recov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1299" y="2014194"/>
            <a:ext cx="6137275" cy="3497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912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E.P. undergoes a laparoscopic cholecystectomy and is scheduled to return to your unit</a:t>
            </a:r>
          </a:p>
          <a:p>
            <a:r>
              <a:rPr lang="en-US" dirty="0"/>
              <a:t>What nursing interventions would you plan when caring for E.P.?</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8518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5" name="Rectangle 134">
            <a:extLst>
              <a:ext uri="{FF2B5EF4-FFF2-40B4-BE49-F238E27FC236}">
                <a16:creationId xmlns:a16="http://schemas.microsoft.com/office/drawing/2014/main" id="{D4726D3E-0AA9-4CC2-AEA8-0FF2D01E0D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526142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E978DEDB-320D-471E-BE0E-B8B44C93BA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59558" y="237744"/>
            <a:ext cx="6697746"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39" name="Rectangle 138">
            <a:extLst>
              <a:ext uri="{FF2B5EF4-FFF2-40B4-BE49-F238E27FC236}">
                <a16:creationId xmlns:a16="http://schemas.microsoft.com/office/drawing/2014/main" id="{4BEA8DCF-D41E-4E5A-A383-6F01C7639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94036" y="374904"/>
            <a:ext cx="6426108" cy="6108192"/>
          </a:xfrm>
          <a:prstGeom prst="rect">
            <a:avLst/>
          </a:prstGeom>
          <a:solidFill>
            <a:schemeClr val="bg2"/>
          </a:solidFill>
          <a:ln w="6350" cap="sq" cmpd="sng" algn="ctr">
            <a:noFill/>
            <a:prstDash val="solid"/>
            <a:miter lim="800000"/>
          </a:ln>
          <a:effectLst/>
        </p:spPr>
      </p:sp>
      <p:sp>
        <p:nvSpPr>
          <p:cNvPr id="2" name="Title 1"/>
          <p:cNvSpPr>
            <a:spLocks noGrp="1"/>
          </p:cNvSpPr>
          <p:nvPr>
            <p:ph type="title"/>
          </p:nvPr>
        </p:nvSpPr>
        <p:spPr>
          <a:xfrm>
            <a:off x="5867874" y="892120"/>
            <a:ext cx="5447250" cy="1645920"/>
          </a:xfrm>
        </p:spPr>
        <p:txBody>
          <a:bodyPr>
            <a:normAutofit/>
          </a:bodyPr>
          <a:lstStyle/>
          <a:p>
            <a:r>
              <a:rPr lang="en-US" dirty="0"/>
              <a:t>Postoperative Care: Lap </a:t>
            </a:r>
            <a:r>
              <a:rPr lang="en-US" dirty="0" err="1"/>
              <a:t>Chole</a:t>
            </a:r>
            <a:endParaRPr lang="en-US" dirty="0"/>
          </a:p>
        </p:txBody>
      </p:sp>
      <p:sp>
        <p:nvSpPr>
          <p:cNvPr id="141" name="Rectangle 140">
            <a:extLst>
              <a:ext uri="{FF2B5EF4-FFF2-40B4-BE49-F238E27FC236}">
                <a16:creationId xmlns:a16="http://schemas.microsoft.com/office/drawing/2014/main" id="{1953C608-B8CB-4691-9D43-56623BD10F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3969458" cy="5571072"/>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143" name="Rectangle 142">
            <a:extLst>
              <a:ext uri="{FF2B5EF4-FFF2-40B4-BE49-F238E27FC236}">
                <a16:creationId xmlns:a16="http://schemas.microsoft.com/office/drawing/2014/main" id="{E7F23CB4-776A-474D-8586-91E1865CC8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9883" y="805445"/>
            <a:ext cx="3616369" cy="5244498"/>
          </a:xfrm>
          <a:prstGeom prst="rect">
            <a:avLst/>
          </a:prstGeom>
          <a:solidFill>
            <a:schemeClr val="tx1"/>
          </a:solidFill>
          <a:ln w="6350" cap="sq" cmpd="sng" algn="ctr">
            <a:solidFill>
              <a:schemeClr val="tx1">
                <a:lumMod val="75000"/>
                <a:lumOff val="25000"/>
              </a:schemeClr>
            </a:solidFill>
            <a:prstDash val="solid"/>
            <a:miter lim="800000"/>
          </a:ln>
          <a:effectLst/>
        </p:spPr>
      </p:sp>
      <p:pic>
        <p:nvPicPr>
          <p:cNvPr id="33794" name="Picture 2" descr="Early Ambulation versus Bed Rest for Patients with PE or DVT - Students 4  Best Evidence"/>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24673" y="1344631"/>
            <a:ext cx="3000193" cy="20026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tient Positioning &amp; Body Mechanics Flashcards &amp; Practice Test | Quizlet">
            <a:extLst>
              <a:ext uri="{FF2B5EF4-FFF2-40B4-BE49-F238E27FC236}">
                <a16:creationId xmlns:a16="http://schemas.microsoft.com/office/drawing/2014/main" id="{70373584-20D6-412C-BC87-5A70F7ABF99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24673" y="3508127"/>
            <a:ext cx="3000193" cy="118507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867873" y="2679192"/>
            <a:ext cx="5447251" cy="3291840"/>
          </a:xfrm>
        </p:spPr>
        <p:txBody>
          <a:bodyPr>
            <a:normAutofit/>
          </a:bodyPr>
          <a:lstStyle/>
          <a:p>
            <a:pPr>
              <a:lnSpc>
                <a:spcPct val="90000"/>
              </a:lnSpc>
            </a:pPr>
            <a:r>
              <a:rPr lang="en-US" dirty="0"/>
              <a:t>Monitor for complications</a:t>
            </a:r>
            <a:endParaRPr lang="en-US"/>
          </a:p>
          <a:p>
            <a:pPr>
              <a:lnSpc>
                <a:spcPct val="90000"/>
              </a:lnSpc>
            </a:pPr>
            <a:r>
              <a:rPr lang="en-US" dirty="0"/>
              <a:t>Patient comfort</a:t>
            </a:r>
            <a:endParaRPr lang="en-US"/>
          </a:p>
          <a:p>
            <a:pPr lvl="1">
              <a:lnSpc>
                <a:spcPct val="90000"/>
              </a:lnSpc>
            </a:pPr>
            <a:r>
              <a:rPr lang="en-US" dirty="0"/>
              <a:t>Referred shoulder pain from CO2 in surgery</a:t>
            </a:r>
            <a:endParaRPr lang="en-US"/>
          </a:p>
          <a:p>
            <a:pPr lvl="1">
              <a:lnSpc>
                <a:spcPct val="90000"/>
              </a:lnSpc>
            </a:pPr>
            <a:r>
              <a:rPr lang="en-US" dirty="0"/>
              <a:t>Sims’ position</a:t>
            </a:r>
            <a:endParaRPr lang="en-US"/>
          </a:p>
          <a:p>
            <a:pPr lvl="1">
              <a:lnSpc>
                <a:spcPct val="90000"/>
              </a:lnSpc>
            </a:pPr>
            <a:r>
              <a:rPr lang="en-US" dirty="0"/>
              <a:t>Deep breathing</a:t>
            </a:r>
            <a:endParaRPr lang="en-US"/>
          </a:p>
          <a:p>
            <a:pPr lvl="1">
              <a:lnSpc>
                <a:spcPct val="90000"/>
              </a:lnSpc>
            </a:pPr>
            <a:r>
              <a:rPr lang="en-US" dirty="0"/>
              <a:t>AMBULATION</a:t>
            </a:r>
            <a:endParaRPr lang="en-US"/>
          </a:p>
          <a:p>
            <a:pPr lvl="1">
              <a:lnSpc>
                <a:spcPct val="90000"/>
              </a:lnSpc>
            </a:pPr>
            <a:r>
              <a:rPr lang="en-US" dirty="0"/>
              <a:t>Analgesia</a:t>
            </a:r>
            <a:endParaRPr lang="en-US"/>
          </a:p>
          <a:p>
            <a:pPr>
              <a:lnSpc>
                <a:spcPct val="90000"/>
              </a:lnSpc>
            </a:pPr>
            <a:r>
              <a:rPr lang="en-US" dirty="0"/>
              <a:t>Clear liquids for a day</a:t>
            </a:r>
            <a:endParaRPr lang="en-US"/>
          </a:p>
          <a:p>
            <a:pPr>
              <a:lnSpc>
                <a:spcPct val="90000"/>
              </a:lnSpc>
            </a:pPr>
            <a:r>
              <a:rPr lang="en-US" dirty="0"/>
              <a:t>Discharged same day</a:t>
            </a:r>
            <a:endParaRPr lang="en-US"/>
          </a:p>
          <a:p>
            <a:pPr lvl="1">
              <a:lnSpc>
                <a:spcPct val="90000"/>
              </a:lnSpc>
            </a:pPr>
            <a:r>
              <a:rPr lang="en-US" dirty="0"/>
              <a:t>Or admitted for a 23hour stay</a:t>
            </a:r>
            <a:endParaRPr lang="en-US"/>
          </a:p>
        </p:txBody>
      </p:sp>
    </p:spTree>
    <p:extLst>
      <p:ext uri="{BB962C8B-B14F-4D97-AF65-F5344CB8AC3E}">
        <p14:creationId xmlns:p14="http://schemas.microsoft.com/office/powerpoint/2010/main" val="21645567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Postoperative Care: Open </a:t>
            </a:r>
            <a:r>
              <a:rPr lang="en-US" dirty="0" err="1"/>
              <a:t>Chole</a:t>
            </a:r>
            <a:endParaRPr lang="en-US" dirty="0"/>
          </a:p>
        </p:txBody>
      </p:sp>
      <p:sp>
        <p:nvSpPr>
          <p:cNvPr id="5" name="Content Placeholder 4"/>
          <p:cNvSpPr>
            <a:spLocks noGrp="1"/>
          </p:cNvSpPr>
          <p:nvPr>
            <p:ph sz="half" idx="2"/>
          </p:nvPr>
        </p:nvSpPr>
        <p:spPr/>
        <p:txBody>
          <a:bodyPr/>
          <a:lstStyle/>
          <a:p>
            <a:r>
              <a:rPr lang="en-US" dirty="0"/>
              <a:t>Maintain adequate ventilation</a:t>
            </a:r>
          </a:p>
          <a:p>
            <a:r>
              <a:rPr lang="en-US" dirty="0"/>
              <a:t>Prevent respiratory complications</a:t>
            </a:r>
          </a:p>
          <a:p>
            <a:r>
              <a:rPr lang="en-US" dirty="0"/>
              <a:t>General postop nursing care</a:t>
            </a:r>
          </a:p>
          <a:p>
            <a:r>
              <a:rPr lang="en-US" dirty="0"/>
              <a:t>Maintain drainage tubes (T-tube, Penrose tube, or JP drain) if present</a:t>
            </a:r>
          </a:p>
          <a:p>
            <a:r>
              <a:rPr lang="en-US" dirty="0"/>
              <a:t>Replace lost fluids and electrolytes</a:t>
            </a:r>
          </a:p>
        </p:txBody>
      </p:sp>
      <p:pic>
        <p:nvPicPr>
          <p:cNvPr id="7" name="Picture 2" descr="How to Care for (Jackson Pratt) JP Drains: 12 Steps"/>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695739" y="2014194"/>
            <a:ext cx="2639887" cy="1979915"/>
          </a:xfrm>
          <a:prstGeom prst="rect">
            <a:avLst/>
          </a:prstGeom>
          <a:noFill/>
          <a:extLst>
            <a:ext uri="{909E8E84-426E-40DD-AFC4-6F175D3DCCD1}">
              <a14:hiddenFill xmlns:a14="http://schemas.microsoft.com/office/drawing/2010/main">
                <a:solidFill>
                  <a:srgbClr val="FFFFFF"/>
                </a:solidFill>
              </a14:hiddenFill>
            </a:ext>
          </a:extLst>
        </p:spPr>
      </p:pic>
      <p:pic>
        <p:nvPicPr>
          <p:cNvPr id="34820" name="Picture 4" descr="What is Gall Bladder Removal Surgery? | Health Pl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522" y="4103221"/>
            <a:ext cx="3268788" cy="1963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28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Risk Factors</a:t>
            </a:r>
            <a:endParaRPr lang="en-US" dirty="0"/>
          </a:p>
        </p:txBody>
      </p:sp>
      <p:sp>
        <p:nvSpPr>
          <p:cNvPr id="4" name="Content Placeholder 3"/>
          <p:cNvSpPr>
            <a:spLocks noGrp="1"/>
          </p:cNvSpPr>
          <p:nvPr>
            <p:ph sz="half" idx="2"/>
          </p:nvPr>
        </p:nvSpPr>
        <p:spPr/>
        <p:txBody>
          <a:bodyPr/>
          <a:lstStyle/>
          <a:p>
            <a:r>
              <a:rPr lang="en-US" dirty="0"/>
              <a:t>Female</a:t>
            </a:r>
          </a:p>
          <a:p>
            <a:r>
              <a:rPr lang="en-US" dirty="0" err="1"/>
              <a:t>Multiparity</a:t>
            </a:r>
            <a:endParaRPr lang="en-US" dirty="0"/>
          </a:p>
          <a:p>
            <a:r>
              <a:rPr lang="en-US" dirty="0"/>
              <a:t>Age older than 40</a:t>
            </a:r>
          </a:p>
          <a:p>
            <a:r>
              <a:rPr lang="en-US" dirty="0"/>
              <a:t>Estrogen therapy</a:t>
            </a:r>
          </a:p>
          <a:p>
            <a:r>
              <a:rPr lang="en-US" dirty="0"/>
              <a:t>Sedentary lifestyle</a:t>
            </a:r>
          </a:p>
          <a:p>
            <a:r>
              <a:rPr lang="en-US" dirty="0"/>
              <a:t>Familial tendency</a:t>
            </a:r>
          </a:p>
          <a:p>
            <a:r>
              <a:rPr lang="en-US" dirty="0"/>
              <a:t>Obesity</a:t>
            </a:r>
          </a:p>
        </p:txBody>
      </p:sp>
      <p:pic>
        <p:nvPicPr>
          <p:cNvPr id="2050" name="Picture 2" descr="Surgical Teaching on Twitter: &quot;Do you know the 5 F's of Gallstones?  #surgicalteaching #medicalschool #medschool #medstudent #medicalstudent  #medicalstudents #medicalfact #medicine #doctor #hospital #futuredoctor  #physician #facts #interesting #fun ..."/>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8240" t="6040" r="18236" b="11079"/>
          <a:stretch/>
        </p:blipFill>
        <p:spPr bwMode="auto">
          <a:xfrm>
            <a:off x="1240078" y="1940853"/>
            <a:ext cx="3469708" cy="3911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3669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Care of Postop Drains</a:t>
            </a:r>
          </a:p>
        </p:txBody>
      </p:sp>
      <p:sp>
        <p:nvSpPr>
          <p:cNvPr id="5" name="Text Placeholder 4"/>
          <p:cNvSpPr>
            <a:spLocks noGrp="1"/>
          </p:cNvSpPr>
          <p:nvPr>
            <p:ph type="body" idx="1"/>
          </p:nvPr>
        </p:nvSpPr>
        <p:spPr/>
        <p:txBody>
          <a:bodyPr/>
          <a:lstStyle/>
          <a:p>
            <a:r>
              <a:rPr lang="en-US" dirty="0"/>
              <a:t>JP Drain</a:t>
            </a:r>
          </a:p>
        </p:txBody>
      </p:sp>
      <p:sp>
        <p:nvSpPr>
          <p:cNvPr id="6" name="Content Placeholder 5"/>
          <p:cNvSpPr>
            <a:spLocks noGrp="1"/>
          </p:cNvSpPr>
          <p:nvPr>
            <p:ph sz="half" idx="2"/>
          </p:nvPr>
        </p:nvSpPr>
        <p:spPr/>
        <p:txBody>
          <a:bodyPr>
            <a:normAutofit fontScale="92500" lnSpcReduction="20000"/>
          </a:bodyPr>
          <a:lstStyle/>
          <a:p>
            <a:r>
              <a:rPr lang="en-US" dirty="0"/>
              <a:t>Helps prevent fluid accumulation in the gallbladder bed</a:t>
            </a:r>
          </a:p>
          <a:p>
            <a:r>
              <a:rPr lang="en-US" dirty="0"/>
              <a:t>Monitor and record drainage</a:t>
            </a:r>
          </a:p>
          <a:p>
            <a:r>
              <a:rPr lang="en-US" dirty="0"/>
              <a:t>May need Abx</a:t>
            </a:r>
          </a:p>
          <a:p>
            <a:r>
              <a:rPr lang="en-US" dirty="0"/>
              <a:t>Expect removal a few days after surgery</a:t>
            </a:r>
          </a:p>
        </p:txBody>
      </p:sp>
      <p:sp>
        <p:nvSpPr>
          <p:cNvPr id="7" name="Text Placeholder 6"/>
          <p:cNvSpPr>
            <a:spLocks noGrp="1"/>
          </p:cNvSpPr>
          <p:nvPr>
            <p:ph type="body" sz="quarter" idx="3"/>
          </p:nvPr>
        </p:nvSpPr>
        <p:spPr/>
        <p:txBody>
          <a:bodyPr/>
          <a:lstStyle/>
          <a:p>
            <a:r>
              <a:rPr lang="en-US" dirty="0"/>
              <a:t>T-Tube</a:t>
            </a:r>
          </a:p>
        </p:txBody>
      </p:sp>
      <p:sp>
        <p:nvSpPr>
          <p:cNvPr id="8" name="Content Placeholder 7"/>
          <p:cNvSpPr>
            <a:spLocks noGrp="1"/>
          </p:cNvSpPr>
          <p:nvPr>
            <p:ph sz="quarter" idx="4"/>
          </p:nvPr>
        </p:nvSpPr>
        <p:spPr>
          <a:xfrm>
            <a:off x="6373367" y="2756581"/>
            <a:ext cx="4993327" cy="3602016"/>
          </a:xfrm>
        </p:spPr>
        <p:txBody>
          <a:bodyPr>
            <a:normAutofit fontScale="92500" lnSpcReduction="20000"/>
          </a:bodyPr>
          <a:lstStyle/>
          <a:p>
            <a:r>
              <a:rPr lang="en-US" dirty="0"/>
              <a:t>Instruct client to report absence of drainage with presence of nausea and pain (dislodged?)</a:t>
            </a:r>
          </a:p>
          <a:p>
            <a:r>
              <a:rPr lang="en-US" dirty="0"/>
              <a:t>Inspect skin surrounding tube for infection or bile leakage</a:t>
            </a:r>
          </a:p>
          <a:p>
            <a:r>
              <a:rPr lang="en-US" dirty="0"/>
              <a:t>Keep T-tube at or below the waist</a:t>
            </a:r>
          </a:p>
          <a:p>
            <a:r>
              <a:rPr lang="en-US" dirty="0"/>
              <a:t>Monitor and record drainage</a:t>
            </a:r>
          </a:p>
          <a:p>
            <a:r>
              <a:rPr lang="en-US" dirty="0"/>
              <a:t>Clamp 1 hour before and 1 hour after meals</a:t>
            </a:r>
          </a:p>
          <a:p>
            <a:pPr lvl="1"/>
            <a:r>
              <a:rPr lang="en-US" dirty="0"/>
              <a:t>Document response to food</a:t>
            </a:r>
          </a:p>
          <a:p>
            <a:r>
              <a:rPr lang="en-US" dirty="0"/>
              <a:t>Assess stools for color </a:t>
            </a:r>
          </a:p>
          <a:p>
            <a:r>
              <a:rPr lang="en-US" dirty="0"/>
              <a:t>Monitor for bile peritonitis</a:t>
            </a:r>
          </a:p>
          <a:p>
            <a:r>
              <a:rPr lang="en-US" dirty="0"/>
              <a:t>Expect removal in 1-3 weeks</a:t>
            </a:r>
          </a:p>
        </p:txBody>
      </p:sp>
    </p:spTree>
    <p:extLst>
      <p:ext uri="{BB962C8B-B14F-4D97-AF65-F5344CB8AC3E}">
        <p14:creationId xmlns:p14="http://schemas.microsoft.com/office/powerpoint/2010/main" val="16188705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E.P. is ready to be discharged</a:t>
            </a:r>
          </a:p>
          <a:p>
            <a:r>
              <a:rPr lang="en-US" dirty="0"/>
              <a:t>What instructions will you give her for home care?</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762" y="3202343"/>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287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Ambulatory Care</a:t>
            </a:r>
          </a:p>
        </p:txBody>
      </p:sp>
      <p:sp>
        <p:nvSpPr>
          <p:cNvPr id="3" name="Content Placeholder 2"/>
          <p:cNvSpPr>
            <a:spLocks noGrp="1"/>
          </p:cNvSpPr>
          <p:nvPr>
            <p:ph sz="half" idx="1"/>
          </p:nvPr>
        </p:nvSpPr>
        <p:spPr/>
        <p:txBody>
          <a:bodyPr/>
          <a:lstStyle/>
          <a:p>
            <a:r>
              <a:rPr lang="en-US" dirty="0"/>
              <a:t>Dietary teaching</a:t>
            </a:r>
          </a:p>
          <a:p>
            <a:pPr lvl="1"/>
            <a:r>
              <a:rPr lang="en-US" dirty="0"/>
              <a:t>Low-fat diet</a:t>
            </a:r>
          </a:p>
          <a:p>
            <a:pPr lvl="1"/>
            <a:r>
              <a:rPr lang="en-US" dirty="0"/>
              <a:t>Weight reduction if needed</a:t>
            </a:r>
          </a:p>
          <a:p>
            <a:pPr lvl="1"/>
            <a:r>
              <a:rPr lang="en-US" dirty="0"/>
              <a:t>Fat-soluble vitamin supplements</a:t>
            </a:r>
          </a:p>
          <a:p>
            <a:r>
              <a:rPr lang="en-US" dirty="0"/>
              <a:t>Teach what to report</a:t>
            </a:r>
          </a:p>
          <a:p>
            <a:r>
              <a:rPr lang="en-US" dirty="0"/>
              <a:t>Follow-up care</a:t>
            </a:r>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1692017726"/>
              </p:ext>
            </p:extLst>
          </p:nvPr>
        </p:nvGraphicFramePr>
        <p:xfrm>
          <a:off x="6019800" y="1825625"/>
          <a:ext cx="5666678" cy="3749040"/>
        </p:xfrm>
        <a:graphic>
          <a:graphicData uri="http://schemas.openxmlformats.org/drawingml/2006/table">
            <a:tbl>
              <a:tblPr firstRow="1" bandRow="1">
                <a:tableStyleId>{5C22544A-7EE6-4342-B048-85BDC9FD1C3A}</a:tableStyleId>
              </a:tblPr>
              <a:tblGrid>
                <a:gridCol w="2833339">
                  <a:extLst>
                    <a:ext uri="{9D8B030D-6E8A-4147-A177-3AD203B41FA5}">
                      <a16:colId xmlns:a16="http://schemas.microsoft.com/office/drawing/2014/main" val="20000"/>
                    </a:ext>
                  </a:extLst>
                </a:gridCol>
                <a:gridCol w="2833339">
                  <a:extLst>
                    <a:ext uri="{9D8B030D-6E8A-4147-A177-3AD203B41FA5}">
                      <a16:colId xmlns:a16="http://schemas.microsoft.com/office/drawing/2014/main" val="20001"/>
                    </a:ext>
                  </a:extLst>
                </a:gridCol>
              </a:tblGrid>
              <a:tr h="347345">
                <a:tc>
                  <a:txBody>
                    <a:bodyPr/>
                    <a:lstStyle/>
                    <a:p>
                      <a:r>
                        <a:rPr lang="en-US" dirty="0"/>
                        <a:t>Lap Cholecystectomy</a:t>
                      </a:r>
                    </a:p>
                  </a:txBody>
                  <a:tcPr/>
                </a:tc>
                <a:tc>
                  <a:txBody>
                    <a:bodyPr/>
                    <a:lstStyle/>
                    <a:p>
                      <a:r>
                        <a:rPr lang="en-US" dirty="0"/>
                        <a:t>Open Cholecystectomy</a:t>
                      </a:r>
                    </a:p>
                  </a:txBody>
                  <a:tcPr/>
                </a:tc>
                <a:extLst>
                  <a:ext uri="{0D108BD9-81ED-4DB2-BD59-A6C34878D82A}">
                    <a16:rowId xmlns:a16="http://schemas.microsoft.com/office/drawing/2014/main" val="10000"/>
                  </a:ext>
                </a:extLst>
              </a:tr>
              <a:tr h="2911986">
                <a:tc>
                  <a:txBody>
                    <a:bodyPr/>
                    <a:lstStyle/>
                    <a:p>
                      <a:pPr marL="285750" indent="-285750">
                        <a:buFont typeface="Arial" panose="020B0604020202020204" pitchFamily="34" charset="0"/>
                        <a:buChar char="•"/>
                      </a:pPr>
                      <a:r>
                        <a:rPr lang="en-US" dirty="0"/>
                        <a:t>Remove bandages day</a:t>
                      </a:r>
                      <a:r>
                        <a:rPr lang="en-US" baseline="0" dirty="0"/>
                        <a:t> after surgery and then shower</a:t>
                      </a:r>
                    </a:p>
                    <a:p>
                      <a:pPr marL="285750" indent="-285750">
                        <a:buFont typeface="Arial" panose="020B0604020202020204" pitchFamily="34" charset="0"/>
                        <a:buChar char="•"/>
                      </a:pPr>
                      <a:r>
                        <a:rPr lang="en-US" baseline="0" dirty="0"/>
                        <a:t>Report signs of infection</a:t>
                      </a:r>
                    </a:p>
                    <a:p>
                      <a:pPr marL="285750" indent="-285750">
                        <a:buFont typeface="Arial" panose="020B0604020202020204" pitchFamily="34" charset="0"/>
                        <a:buChar char="•"/>
                      </a:pPr>
                      <a:r>
                        <a:rPr lang="en-US" baseline="0" dirty="0"/>
                        <a:t>Gradually resume activities</a:t>
                      </a:r>
                    </a:p>
                    <a:p>
                      <a:pPr marL="285750" indent="-285750">
                        <a:buFont typeface="Arial" panose="020B0604020202020204" pitchFamily="34" charset="0"/>
                        <a:buChar char="•"/>
                      </a:pPr>
                      <a:r>
                        <a:rPr lang="en-US" baseline="0" dirty="0"/>
                        <a:t>Return to work in 1 week</a:t>
                      </a:r>
                    </a:p>
                    <a:p>
                      <a:pPr marL="285750" indent="-285750">
                        <a:buFont typeface="Arial" panose="020B0604020202020204" pitchFamily="34" charset="0"/>
                        <a:buChar char="•"/>
                      </a:pPr>
                      <a:r>
                        <a:rPr lang="en-US" baseline="0" dirty="0"/>
                        <a:t>May need low-fat diet for a few weeks</a:t>
                      </a:r>
                      <a:endParaRPr lang="en-US" dirty="0"/>
                    </a:p>
                  </a:txBody>
                  <a:tcPr/>
                </a:tc>
                <a:tc>
                  <a:txBody>
                    <a:bodyPr/>
                    <a:lstStyle/>
                    <a:p>
                      <a:pPr marL="285750" indent="-285750">
                        <a:buFont typeface="Arial" panose="020B0604020202020204" pitchFamily="34" charset="0"/>
                        <a:buChar char="•"/>
                      </a:pPr>
                      <a:r>
                        <a:rPr lang="en-US" dirty="0"/>
                        <a:t>No heavy</a:t>
                      </a:r>
                      <a:r>
                        <a:rPr lang="en-US" baseline="0" dirty="0"/>
                        <a:t> lifting for 4-6 weeks</a:t>
                      </a:r>
                    </a:p>
                    <a:p>
                      <a:pPr marL="285750" indent="-285750">
                        <a:buFont typeface="Arial" panose="020B0604020202020204" pitchFamily="34" charset="0"/>
                        <a:buChar char="•"/>
                      </a:pPr>
                      <a:r>
                        <a:rPr lang="en-US" baseline="0" dirty="0"/>
                        <a:t>Usual activities when feeling ready</a:t>
                      </a:r>
                    </a:p>
                    <a:p>
                      <a:pPr marL="285750" indent="-285750">
                        <a:buFont typeface="Arial" panose="020B0604020202020204" pitchFamily="34" charset="0"/>
                        <a:buChar char="•"/>
                      </a:pPr>
                      <a:r>
                        <a:rPr lang="en-US" baseline="0" dirty="0"/>
                        <a:t>May need low-fat diet for 4-6 weeks</a:t>
                      </a:r>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818854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Gallbladder Cancer</a:t>
            </a:r>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5709551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Gallbladder Cancer</a:t>
            </a:r>
          </a:p>
        </p:txBody>
      </p:sp>
      <p:sp>
        <p:nvSpPr>
          <p:cNvPr id="5" name="Content Placeholder 4"/>
          <p:cNvSpPr>
            <a:spLocks noGrp="1"/>
          </p:cNvSpPr>
          <p:nvPr>
            <p:ph sz="half" idx="1"/>
          </p:nvPr>
        </p:nvSpPr>
        <p:spPr/>
        <p:txBody>
          <a:bodyPr/>
          <a:lstStyle/>
          <a:p>
            <a:r>
              <a:rPr lang="en-US" dirty="0"/>
              <a:t>Adenocarcinomas</a:t>
            </a:r>
          </a:p>
          <a:p>
            <a:r>
              <a:rPr lang="en-US" dirty="0"/>
              <a:t>Often found incidentally</a:t>
            </a:r>
          </a:p>
          <a:p>
            <a:r>
              <a:rPr lang="en-US" dirty="0"/>
              <a:t>Most have advanced disease at time of diagnosis</a:t>
            </a:r>
          </a:p>
          <a:p>
            <a:r>
              <a:rPr lang="en-US" dirty="0"/>
              <a:t>Early symptoms</a:t>
            </a:r>
          </a:p>
          <a:p>
            <a:pPr lvl="1"/>
            <a:r>
              <a:rPr lang="en-US" dirty="0"/>
              <a:t>Insidious</a:t>
            </a:r>
          </a:p>
          <a:p>
            <a:pPr lvl="1"/>
            <a:r>
              <a:rPr lang="en-US" dirty="0"/>
              <a:t>Similar to those of </a:t>
            </a:r>
            <a:r>
              <a:rPr lang="en-US" dirty="0" err="1"/>
              <a:t>cholecystitis</a:t>
            </a:r>
            <a:r>
              <a:rPr lang="en-US" dirty="0"/>
              <a:t> and gallstones</a:t>
            </a:r>
          </a:p>
          <a:p>
            <a:r>
              <a:rPr lang="en-US" dirty="0"/>
              <a:t>Late symptoms</a:t>
            </a:r>
          </a:p>
          <a:p>
            <a:pPr lvl="1"/>
            <a:r>
              <a:rPr lang="en-US" dirty="0"/>
              <a:t>Usually those of biliary obstruction</a:t>
            </a:r>
          </a:p>
        </p:txBody>
      </p:sp>
      <p:pic>
        <p:nvPicPr>
          <p:cNvPr id="35842" name="Picture 2" descr="Gallbladder cancer - Symptoms and causes - Mayo Clinic"/>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b="2833"/>
          <a:stretch/>
        </p:blipFill>
        <p:spPr bwMode="auto">
          <a:xfrm>
            <a:off x="6370638" y="2153144"/>
            <a:ext cx="4754562" cy="3545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5988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 and Staging</a:t>
            </a:r>
          </a:p>
        </p:txBody>
      </p:sp>
      <p:sp>
        <p:nvSpPr>
          <p:cNvPr id="4" name="Content Placeholder 3"/>
          <p:cNvSpPr>
            <a:spLocks noGrp="1"/>
          </p:cNvSpPr>
          <p:nvPr>
            <p:ph sz="half" idx="2"/>
          </p:nvPr>
        </p:nvSpPr>
        <p:spPr/>
        <p:txBody>
          <a:bodyPr/>
          <a:lstStyle/>
          <a:p>
            <a:r>
              <a:rPr lang="en-US" dirty="0"/>
              <a:t>Endoscopic U/S</a:t>
            </a:r>
          </a:p>
          <a:p>
            <a:r>
              <a:rPr lang="en-US" dirty="0"/>
              <a:t>Abdominal U/S</a:t>
            </a:r>
          </a:p>
          <a:p>
            <a:r>
              <a:rPr lang="en-US" dirty="0"/>
              <a:t>CT</a:t>
            </a:r>
          </a:p>
          <a:p>
            <a:r>
              <a:rPr lang="en-US" dirty="0"/>
              <a:t>MRI</a:t>
            </a:r>
          </a:p>
          <a:p>
            <a:r>
              <a:rPr lang="en-US" dirty="0"/>
              <a:t>MRCP</a:t>
            </a:r>
          </a:p>
          <a:p>
            <a:endParaRPr lang="en-US" dirty="0"/>
          </a:p>
          <a:p>
            <a:r>
              <a:rPr lang="en-US" dirty="0"/>
              <a:t>Often not detected until advanced</a:t>
            </a:r>
          </a:p>
          <a:p>
            <a:r>
              <a:rPr lang="en-US" dirty="0"/>
              <a:t>If found early, surgery is curative</a:t>
            </a:r>
          </a:p>
        </p:txBody>
      </p:sp>
      <p:pic>
        <p:nvPicPr>
          <p:cNvPr id="36868" name="Picture 4" descr="Towards personalized therapy for Indian gallbladder cancer patients -  IndiaBioscience"/>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r="34639"/>
          <a:stretch/>
        </p:blipFill>
        <p:spPr bwMode="auto">
          <a:xfrm>
            <a:off x="1066800" y="1862266"/>
            <a:ext cx="4605131" cy="4305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6660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Treatment</a:t>
            </a:r>
            <a:endParaRPr lang="en-US" dirty="0"/>
          </a:p>
        </p:txBody>
      </p:sp>
      <p:sp>
        <p:nvSpPr>
          <p:cNvPr id="6" name="Content Placeholder 5"/>
          <p:cNvSpPr>
            <a:spLocks noGrp="1"/>
          </p:cNvSpPr>
          <p:nvPr>
            <p:ph sz="half" idx="2"/>
          </p:nvPr>
        </p:nvSpPr>
        <p:spPr>
          <a:xfrm>
            <a:off x="6149009" y="642593"/>
            <a:ext cx="5645425" cy="5652189"/>
          </a:xfrm>
        </p:spPr>
        <p:txBody>
          <a:bodyPr>
            <a:noAutofit/>
          </a:bodyPr>
          <a:lstStyle/>
          <a:p>
            <a:r>
              <a:rPr lang="en-US" sz="2400" dirty="0"/>
              <a:t>Endoscopic stent placement in biliary tract can reduce jaundice</a:t>
            </a:r>
          </a:p>
          <a:p>
            <a:r>
              <a:rPr lang="en-US" sz="2400" dirty="0"/>
              <a:t>Adjunct therapies</a:t>
            </a:r>
          </a:p>
          <a:p>
            <a:pPr lvl="1"/>
            <a:r>
              <a:rPr lang="en-US" sz="2000" dirty="0"/>
              <a:t>Radiation therapy</a:t>
            </a:r>
          </a:p>
          <a:p>
            <a:pPr lvl="1"/>
            <a:r>
              <a:rPr lang="en-US" sz="2000" dirty="0"/>
              <a:t>Chemotherapy</a:t>
            </a:r>
          </a:p>
          <a:p>
            <a:r>
              <a:rPr lang="en-US" sz="2400" dirty="0"/>
              <a:t>Poor prognosis overall</a:t>
            </a:r>
          </a:p>
          <a:p>
            <a:r>
              <a:rPr lang="en-US" sz="2400" dirty="0"/>
              <a:t>Nursing Care:</a:t>
            </a:r>
          </a:p>
          <a:p>
            <a:pPr lvl="1"/>
            <a:r>
              <a:rPr lang="en-US" sz="2000" dirty="0"/>
              <a:t>Palliative care with special attention to:</a:t>
            </a:r>
          </a:p>
          <a:p>
            <a:pPr lvl="2"/>
            <a:r>
              <a:rPr lang="en-US" sz="1800" dirty="0"/>
              <a:t>Nutrition</a:t>
            </a:r>
          </a:p>
          <a:p>
            <a:pPr lvl="2"/>
            <a:r>
              <a:rPr lang="en-US" sz="1800" dirty="0"/>
              <a:t>Hydration</a:t>
            </a:r>
          </a:p>
          <a:p>
            <a:pPr lvl="2"/>
            <a:r>
              <a:rPr lang="en-US" sz="1800" dirty="0"/>
              <a:t>Skin care</a:t>
            </a:r>
          </a:p>
          <a:p>
            <a:pPr lvl="2"/>
            <a:r>
              <a:rPr lang="en-US" sz="1800" dirty="0"/>
              <a:t>Pain relief</a:t>
            </a:r>
          </a:p>
          <a:p>
            <a:endParaRPr lang="en-US" sz="2400" dirty="0"/>
          </a:p>
        </p:txBody>
      </p:sp>
      <p:pic>
        <p:nvPicPr>
          <p:cNvPr id="7" name="Picture 2" descr="Tumors of the Bile Ducts and Gallbladder - Liver and Gallbladder Disorders  - Merck Manuals Consumer Version"/>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23010"/>
          <a:stretch/>
        </p:blipFill>
        <p:spPr bwMode="auto">
          <a:xfrm>
            <a:off x="1066800" y="2243018"/>
            <a:ext cx="4754563" cy="3468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6751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NCLEX Style Question</a:t>
            </a:r>
            <a:endParaRPr lang="en-US" dirty="0"/>
          </a:p>
        </p:txBody>
      </p:sp>
      <p:sp>
        <p:nvSpPr>
          <p:cNvPr id="3" name="Content Placeholder 2"/>
          <p:cNvSpPr>
            <a:spLocks noGrp="1"/>
          </p:cNvSpPr>
          <p:nvPr>
            <p:ph idx="1"/>
          </p:nvPr>
        </p:nvSpPr>
        <p:spPr/>
        <p:txBody>
          <a:bodyPr/>
          <a:lstStyle/>
          <a:p>
            <a:pPr marL="0" indent="0">
              <a:buNone/>
            </a:pPr>
            <a:r>
              <a:rPr lang="en-US" dirty="0"/>
              <a:t>The surgical treatment of choice for a patient with symptomatic gallbladder disease is a:</a:t>
            </a:r>
          </a:p>
          <a:p>
            <a:pPr marL="0" indent="0">
              <a:buNone/>
            </a:pPr>
            <a:endParaRPr lang="en-US" dirty="0"/>
          </a:p>
          <a:p>
            <a:pPr marL="617220" lvl="1" indent="-342900">
              <a:buFont typeface="+mj-lt"/>
              <a:buAutoNum type="alphaLcPeriod"/>
            </a:pPr>
            <a:r>
              <a:rPr lang="en-US" dirty="0" err="1"/>
              <a:t>Choledocholihotomy</a:t>
            </a:r>
            <a:endParaRPr lang="en-US" dirty="0"/>
          </a:p>
          <a:p>
            <a:pPr marL="617220" lvl="1" indent="-342900">
              <a:buFont typeface="+mj-lt"/>
              <a:buAutoNum type="alphaLcPeriod"/>
            </a:pPr>
            <a:r>
              <a:rPr lang="en-US" dirty="0" err="1"/>
              <a:t>Cholecystoduodenostomy</a:t>
            </a:r>
            <a:endParaRPr lang="en-US" dirty="0"/>
          </a:p>
          <a:p>
            <a:pPr marL="617220" lvl="1" indent="-342900">
              <a:buFont typeface="+mj-lt"/>
              <a:buAutoNum type="alphaLcPeriod"/>
            </a:pPr>
            <a:r>
              <a:rPr lang="en-US" dirty="0"/>
              <a:t>Incisional Cholecystectomy</a:t>
            </a:r>
          </a:p>
          <a:p>
            <a:pPr marL="617220" lvl="1" indent="-342900">
              <a:buFont typeface="+mj-lt"/>
              <a:buAutoNum type="alphaLcPeriod"/>
            </a:pPr>
            <a:r>
              <a:rPr lang="en-US" dirty="0"/>
              <a:t>Laparoscopic Cholecystectomy</a:t>
            </a:r>
          </a:p>
        </p:txBody>
      </p:sp>
    </p:spTree>
    <p:extLst>
      <p:ext uri="{BB962C8B-B14F-4D97-AF65-F5344CB8AC3E}">
        <p14:creationId xmlns:p14="http://schemas.microsoft.com/office/powerpoint/2010/main" val="32752980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NCLEX Style Question</a:t>
            </a:r>
            <a:endParaRPr lang="en-US" dirty="0"/>
          </a:p>
        </p:txBody>
      </p:sp>
      <p:sp>
        <p:nvSpPr>
          <p:cNvPr id="3" name="Content Placeholder 2"/>
          <p:cNvSpPr>
            <a:spLocks noGrp="1"/>
          </p:cNvSpPr>
          <p:nvPr>
            <p:ph idx="1"/>
          </p:nvPr>
        </p:nvSpPr>
        <p:spPr/>
        <p:txBody>
          <a:bodyPr/>
          <a:lstStyle/>
          <a:p>
            <a:pPr marL="0" indent="0">
              <a:buNone/>
            </a:pPr>
            <a:r>
              <a:rPr lang="en-US" dirty="0"/>
              <a:t>Postoperatively, a patient with an incisional cholecystectomy is taking shallow respirations secondary to a high abdominal incision. Which action should the nurse take first?</a:t>
            </a:r>
          </a:p>
          <a:p>
            <a:pPr marL="0" indent="0">
              <a:buNone/>
            </a:pPr>
            <a:endParaRPr lang="en-US" dirty="0"/>
          </a:p>
          <a:p>
            <a:pPr marL="617220" lvl="1" indent="-342900">
              <a:buFont typeface="+mj-lt"/>
              <a:buAutoNum type="alphaLcPeriod"/>
            </a:pPr>
            <a:r>
              <a:rPr lang="en-US" dirty="0"/>
              <a:t>Assess heart and lung sounds</a:t>
            </a:r>
          </a:p>
          <a:p>
            <a:pPr marL="617220" lvl="1" indent="-342900">
              <a:buFont typeface="+mj-lt"/>
              <a:buAutoNum type="alphaLcPeriod"/>
            </a:pPr>
            <a:r>
              <a:rPr lang="en-US" dirty="0"/>
              <a:t>Administer the prescribed analgesic</a:t>
            </a:r>
          </a:p>
          <a:p>
            <a:pPr marL="617220" lvl="1" indent="-342900">
              <a:buFont typeface="+mj-lt"/>
              <a:buAutoNum type="alphaLcPeriod"/>
            </a:pPr>
            <a:r>
              <a:rPr lang="en-US" dirty="0"/>
              <a:t>Instruct the patient to cough and deep breathe</a:t>
            </a:r>
          </a:p>
          <a:p>
            <a:pPr marL="617220" lvl="1" indent="-342900">
              <a:buFont typeface="+mj-lt"/>
              <a:buAutoNum type="alphaLcPeriod"/>
            </a:pPr>
            <a:r>
              <a:rPr lang="en-US" dirty="0"/>
              <a:t>Position the patient on the operative side</a:t>
            </a:r>
          </a:p>
        </p:txBody>
      </p:sp>
    </p:spTree>
    <p:extLst>
      <p:ext uri="{BB962C8B-B14F-4D97-AF65-F5344CB8AC3E}">
        <p14:creationId xmlns:p14="http://schemas.microsoft.com/office/powerpoint/2010/main" val="15562994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NCLEX Style Question</a:t>
            </a:r>
            <a:endParaRPr lang="en-US" dirty="0"/>
          </a:p>
        </p:txBody>
      </p:sp>
      <p:sp>
        <p:nvSpPr>
          <p:cNvPr id="6" name="Content Placeholder 5"/>
          <p:cNvSpPr>
            <a:spLocks noGrp="1"/>
          </p:cNvSpPr>
          <p:nvPr>
            <p:ph idx="1"/>
          </p:nvPr>
        </p:nvSpPr>
        <p:spPr/>
        <p:txBody>
          <a:bodyPr/>
          <a:lstStyle/>
          <a:p>
            <a:pPr marL="0" indent="0">
              <a:buNone/>
            </a:pPr>
            <a:r>
              <a:rPr lang="en-US" dirty="0"/>
              <a:t>A nurse is providing discharge teaching to a client who is postoperative following a laparoscopic cholecystectomy. Which of the following instructions should the nurse include in the teaching? Select all that apply.</a:t>
            </a:r>
          </a:p>
          <a:p>
            <a:endParaRPr lang="en-US" dirty="0"/>
          </a:p>
          <a:p>
            <a:pPr marL="342900" indent="-342900">
              <a:buFont typeface="+mj-lt"/>
              <a:buAutoNum type="alphaLcPeriod"/>
            </a:pPr>
            <a:r>
              <a:rPr lang="en-US" dirty="0"/>
              <a:t>Take baths rather than showers</a:t>
            </a:r>
          </a:p>
          <a:p>
            <a:pPr marL="342900" indent="-342900">
              <a:buFont typeface="+mj-lt"/>
              <a:buAutoNum type="alphaLcPeriod"/>
            </a:pPr>
            <a:r>
              <a:rPr lang="en-US" dirty="0"/>
              <a:t>Resume diet of choice</a:t>
            </a:r>
          </a:p>
          <a:p>
            <a:pPr marL="342900" indent="-342900">
              <a:buFont typeface="+mj-lt"/>
              <a:buAutoNum type="alphaLcPeriod"/>
            </a:pPr>
            <a:r>
              <a:rPr lang="en-US" dirty="0"/>
              <a:t>Cleans puncture site using mild soap and water</a:t>
            </a:r>
          </a:p>
          <a:p>
            <a:pPr marL="342900" indent="-342900">
              <a:buFont typeface="+mj-lt"/>
              <a:buAutoNum type="alphaLcPeriod"/>
            </a:pPr>
            <a:r>
              <a:rPr lang="en-US" dirty="0"/>
              <a:t>Remove adhesive strips from puncture site in 24 hours</a:t>
            </a:r>
          </a:p>
          <a:p>
            <a:pPr marL="342900" indent="-342900">
              <a:buFont typeface="+mj-lt"/>
              <a:buAutoNum type="alphaLcPeriod"/>
            </a:pPr>
            <a:r>
              <a:rPr lang="en-US" dirty="0"/>
              <a:t>Report nausea and vomiting to the surgeon</a:t>
            </a:r>
          </a:p>
        </p:txBody>
      </p:sp>
    </p:spTree>
    <p:extLst>
      <p:ext uri="{BB962C8B-B14F-4D97-AF65-F5344CB8AC3E}">
        <p14:creationId xmlns:p14="http://schemas.microsoft.com/office/powerpoint/2010/main" val="3274432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Etiology and Pathophysiology</a:t>
            </a:r>
          </a:p>
        </p:txBody>
      </p:sp>
      <p:sp>
        <p:nvSpPr>
          <p:cNvPr id="3" name="Content Placeholder 2"/>
          <p:cNvSpPr>
            <a:spLocks noGrp="1"/>
          </p:cNvSpPr>
          <p:nvPr>
            <p:ph sz="half" idx="1"/>
          </p:nvPr>
        </p:nvSpPr>
        <p:spPr/>
        <p:txBody>
          <a:bodyPr>
            <a:normAutofit/>
          </a:bodyPr>
          <a:lstStyle/>
          <a:p>
            <a:r>
              <a:rPr lang="en-US" sz="2000" dirty="0" err="1"/>
              <a:t>Cholelithiasis</a:t>
            </a:r>
            <a:endParaRPr lang="en-US" sz="2000" dirty="0"/>
          </a:p>
          <a:p>
            <a:pPr lvl="1"/>
            <a:r>
              <a:rPr lang="en-US" sz="1800" dirty="0"/>
              <a:t>Over-accumulation of cholesterol, bile salts, and/or calcium in bile, secreted by the liver</a:t>
            </a:r>
          </a:p>
          <a:p>
            <a:pPr lvl="1"/>
            <a:r>
              <a:rPr lang="en-US" sz="1800" dirty="0"/>
              <a:t>Stasis of bile leads biliary sludge</a:t>
            </a:r>
          </a:p>
          <a:p>
            <a:pPr lvl="1"/>
            <a:r>
              <a:rPr lang="en-US" sz="1800" dirty="0"/>
              <a:t>Stones may stay in gallbladder or migrate to cystic or common bile duct</a:t>
            </a:r>
          </a:p>
          <a:p>
            <a:pPr lvl="1"/>
            <a:r>
              <a:rPr lang="en-US" sz="1800" dirty="0"/>
              <a:t>Cause pain as they pass through ducts</a:t>
            </a:r>
          </a:p>
          <a:p>
            <a:pPr lvl="2"/>
            <a:r>
              <a:rPr lang="en-US" sz="1600" dirty="0"/>
              <a:t>May lodge in ducts and cause obstruction</a:t>
            </a:r>
          </a:p>
        </p:txBody>
      </p:sp>
      <p:pic>
        <p:nvPicPr>
          <p:cNvPr id="3074" name="Picture 2" descr="ᐈ Gallstone , Royalty Free gallstone vectors | download on Depositphoto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370638" y="2392627"/>
            <a:ext cx="4754562" cy="3169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5798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 Question</a:t>
            </a:r>
          </a:p>
        </p:txBody>
      </p:sp>
      <p:sp>
        <p:nvSpPr>
          <p:cNvPr id="3" name="Content Placeholder 2"/>
          <p:cNvSpPr>
            <a:spLocks noGrp="1"/>
          </p:cNvSpPr>
          <p:nvPr>
            <p:ph idx="1"/>
          </p:nvPr>
        </p:nvSpPr>
        <p:spPr/>
        <p:txBody>
          <a:bodyPr/>
          <a:lstStyle/>
          <a:p>
            <a:pPr marL="0" indent="0">
              <a:buNone/>
            </a:pPr>
            <a:r>
              <a:rPr lang="en-US" dirty="0"/>
              <a:t>A nurse is reviewing risk factors for a client who has </a:t>
            </a:r>
            <a:r>
              <a:rPr lang="en-US" dirty="0" err="1"/>
              <a:t>cholecystitis</a:t>
            </a:r>
            <a:r>
              <a:rPr lang="en-US" dirty="0"/>
              <a:t>. The nurse should identify that which of the following is a risk factor for </a:t>
            </a:r>
            <a:r>
              <a:rPr lang="en-US" dirty="0" err="1"/>
              <a:t>cholecystitis</a:t>
            </a:r>
            <a:r>
              <a:rPr lang="en-US" dirty="0"/>
              <a:t>?</a:t>
            </a:r>
          </a:p>
          <a:p>
            <a:pPr marL="0" indent="0">
              <a:buNone/>
            </a:pPr>
            <a:endParaRPr lang="en-US" dirty="0"/>
          </a:p>
          <a:p>
            <a:pPr marL="617220" lvl="1" indent="-342900">
              <a:buFont typeface="+mj-lt"/>
              <a:buAutoNum type="alphaLcPeriod"/>
            </a:pPr>
            <a:r>
              <a:rPr lang="en-US" dirty="0"/>
              <a:t>Decreased blood triglyceride level</a:t>
            </a:r>
          </a:p>
          <a:p>
            <a:pPr marL="617220" lvl="1" indent="-342900">
              <a:buFont typeface="+mj-lt"/>
              <a:buAutoNum type="alphaLcPeriod"/>
            </a:pPr>
            <a:r>
              <a:rPr lang="en-US" dirty="0"/>
              <a:t>Male sex </a:t>
            </a:r>
          </a:p>
          <a:p>
            <a:pPr marL="617220" lvl="1" indent="-342900">
              <a:buFont typeface="+mj-lt"/>
              <a:buAutoNum type="alphaLcPeriod"/>
            </a:pPr>
            <a:r>
              <a:rPr lang="en-US" dirty="0"/>
              <a:t>Obesity</a:t>
            </a:r>
          </a:p>
          <a:p>
            <a:pPr marL="617220" lvl="1" indent="-342900">
              <a:buFont typeface="+mj-lt"/>
              <a:buAutoNum type="alphaLcPeriod"/>
            </a:pPr>
            <a:r>
              <a:rPr lang="en-US" dirty="0"/>
              <a:t>Rapid weight gain</a:t>
            </a:r>
          </a:p>
        </p:txBody>
      </p:sp>
    </p:spTree>
    <p:extLst>
      <p:ext uri="{BB962C8B-B14F-4D97-AF65-F5344CB8AC3E}">
        <p14:creationId xmlns:p14="http://schemas.microsoft.com/office/powerpoint/2010/main" val="589213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Gallbladder Filled with Gallstones</a:t>
            </a:r>
          </a:p>
        </p:txBody>
      </p:sp>
      <p:pic>
        <p:nvPicPr>
          <p:cNvPr id="4" name="Content Placeholder 5" descr="Figure 43-14, Cholesterol gallstones in a gallbladder that was removed. Photo of cholesterol gallstone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76196" y="2103438"/>
            <a:ext cx="4239608" cy="3932237"/>
          </a:xfrm>
        </p:spPr>
      </p:pic>
    </p:spTree>
    <p:extLst>
      <p:ext uri="{BB962C8B-B14F-4D97-AF65-F5344CB8AC3E}">
        <p14:creationId xmlns:p14="http://schemas.microsoft.com/office/powerpoint/2010/main" val="3192499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Etiology and Pathophysiology</a:t>
            </a:r>
          </a:p>
        </p:txBody>
      </p:sp>
      <p:sp>
        <p:nvSpPr>
          <p:cNvPr id="3" name="Content Placeholder 2"/>
          <p:cNvSpPr>
            <a:spLocks noGrp="1"/>
          </p:cNvSpPr>
          <p:nvPr>
            <p:ph sz="half" idx="1"/>
          </p:nvPr>
        </p:nvSpPr>
        <p:spPr>
          <a:xfrm>
            <a:off x="436098" y="1841326"/>
            <a:ext cx="6119447" cy="4374080"/>
          </a:xfrm>
        </p:spPr>
        <p:txBody>
          <a:bodyPr>
            <a:normAutofit lnSpcReduction="10000"/>
          </a:bodyPr>
          <a:lstStyle/>
          <a:p>
            <a:r>
              <a:rPr lang="en-US" sz="2000" dirty="0" err="1"/>
              <a:t>Cholecystitis</a:t>
            </a:r>
            <a:endParaRPr lang="en-US" sz="2000" dirty="0"/>
          </a:p>
          <a:p>
            <a:pPr lvl="1"/>
            <a:r>
              <a:rPr lang="en-US" sz="1800" dirty="0"/>
              <a:t>Most often associated with obstruction from stones or sludge</a:t>
            </a:r>
          </a:p>
          <a:p>
            <a:pPr lvl="1"/>
            <a:r>
              <a:rPr lang="en-US" sz="1800" dirty="0"/>
              <a:t>Inflammation</a:t>
            </a:r>
          </a:p>
          <a:p>
            <a:pPr lvl="2"/>
            <a:r>
              <a:rPr lang="en-US" sz="1600" dirty="0"/>
              <a:t>Confined to mucous lining or entire wall</a:t>
            </a:r>
          </a:p>
          <a:p>
            <a:pPr lvl="2"/>
            <a:r>
              <a:rPr lang="en-US" sz="1600" dirty="0"/>
              <a:t>Gallbladder is edematous and hyperemic</a:t>
            </a:r>
          </a:p>
          <a:p>
            <a:pPr lvl="2"/>
            <a:r>
              <a:rPr lang="en-US" sz="1600" dirty="0"/>
              <a:t>May be distended with bile or pus</a:t>
            </a:r>
          </a:p>
          <a:p>
            <a:pPr lvl="2"/>
            <a:r>
              <a:rPr lang="en-US" sz="1600" dirty="0"/>
              <a:t>Cystic duct may become occluded</a:t>
            </a:r>
          </a:p>
          <a:p>
            <a:pPr lvl="2"/>
            <a:r>
              <a:rPr lang="en-US" sz="1600" dirty="0"/>
              <a:t>Scarring and fibrosis after attack</a:t>
            </a:r>
          </a:p>
          <a:p>
            <a:pPr lvl="1"/>
            <a:r>
              <a:rPr lang="en-US" sz="1800" dirty="0" err="1"/>
              <a:t>Acalculous</a:t>
            </a:r>
            <a:r>
              <a:rPr lang="en-US" sz="1800" dirty="0"/>
              <a:t> </a:t>
            </a:r>
            <a:r>
              <a:rPr lang="en-US" sz="1800" dirty="0" err="1"/>
              <a:t>cholecystitis</a:t>
            </a:r>
            <a:endParaRPr lang="en-US" sz="1800" dirty="0"/>
          </a:p>
          <a:p>
            <a:pPr lvl="2"/>
            <a:r>
              <a:rPr lang="en-US" sz="1600" dirty="0"/>
              <a:t>Older adults and critically ill</a:t>
            </a:r>
          </a:p>
          <a:p>
            <a:pPr lvl="2"/>
            <a:r>
              <a:rPr lang="en-US" sz="1600" dirty="0"/>
              <a:t>Prolonged immobility, fasting, prolonged parenteral nutrition, diabetes</a:t>
            </a:r>
          </a:p>
          <a:p>
            <a:pPr lvl="2"/>
            <a:r>
              <a:rPr lang="en-US" sz="1600" dirty="0"/>
              <a:t>Biliary stasis</a:t>
            </a:r>
          </a:p>
          <a:p>
            <a:pPr lvl="2"/>
            <a:r>
              <a:rPr lang="en-US" sz="1600" dirty="0"/>
              <a:t>Adhesions, cancer, anesthesia, opioids</a:t>
            </a:r>
          </a:p>
        </p:txBody>
      </p:sp>
      <p:pic>
        <p:nvPicPr>
          <p:cNvPr id="4098" name="Picture 2" descr="Acute cholecystitis | The BMJ"/>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758945" y="2363689"/>
            <a:ext cx="4754562" cy="3227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954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What additional clinical manifestations of </a:t>
            </a:r>
            <a:r>
              <a:rPr lang="en-US" dirty="0" err="1"/>
              <a:t>cholecystitis</a:t>
            </a:r>
            <a:r>
              <a:rPr lang="en-US" dirty="0"/>
              <a:t> would you assess E.P. for?</a:t>
            </a:r>
          </a:p>
        </p:txBody>
      </p:sp>
      <p:pic>
        <p:nvPicPr>
          <p:cNvPr id="4" name="Picture 2" descr="Case Studies - Pack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9288" y="3905045"/>
            <a:ext cx="3345536" cy="223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335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Manifestations</a:t>
            </a:r>
          </a:p>
        </p:txBody>
      </p:sp>
      <p:sp>
        <p:nvSpPr>
          <p:cNvPr id="3" name="Content Placeholder 2"/>
          <p:cNvSpPr>
            <a:spLocks noGrp="1"/>
          </p:cNvSpPr>
          <p:nvPr>
            <p:ph idx="1"/>
          </p:nvPr>
        </p:nvSpPr>
        <p:spPr>
          <a:xfrm>
            <a:off x="5732745" y="2014194"/>
            <a:ext cx="6102263" cy="3696431"/>
          </a:xfrm>
        </p:spPr>
        <p:txBody>
          <a:bodyPr>
            <a:normAutofit/>
          </a:bodyPr>
          <a:lstStyle/>
          <a:p>
            <a:r>
              <a:rPr lang="en-US" sz="2400" dirty="0"/>
              <a:t>Vary from severe to none</a:t>
            </a:r>
          </a:p>
          <a:p>
            <a:r>
              <a:rPr lang="en-US" sz="2400" dirty="0"/>
              <a:t>Pain more severe when stones are moving or obstructing</a:t>
            </a:r>
          </a:p>
          <a:p>
            <a:pPr lvl="1"/>
            <a:r>
              <a:rPr lang="en-US" sz="2000" dirty="0"/>
              <a:t>Steady, excruciating</a:t>
            </a:r>
          </a:p>
          <a:p>
            <a:pPr lvl="1"/>
            <a:r>
              <a:rPr lang="en-US" sz="2000" dirty="0"/>
              <a:t>Tachycardia, diaphoresis, prostration</a:t>
            </a:r>
          </a:p>
          <a:p>
            <a:pPr lvl="1"/>
            <a:r>
              <a:rPr lang="en-US" sz="2000" dirty="0"/>
              <a:t>Residual tenderness in RUQ</a:t>
            </a:r>
          </a:p>
          <a:p>
            <a:pPr lvl="1"/>
            <a:r>
              <a:rPr lang="en-US" sz="2000" dirty="0"/>
              <a:t>Occur 3-6 hours after a high-fat meal or when patient lies down</a:t>
            </a:r>
          </a:p>
        </p:txBody>
      </p:sp>
      <p:pic>
        <p:nvPicPr>
          <p:cNvPr id="6146" name="Picture 2" descr="6 Gallstone Symptoms You Should Know About | Women's Heal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592" y="2305382"/>
            <a:ext cx="4785813" cy="3043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1459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6728D11B-929E-4324-91B0-4A4DA4CAC3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2112</TotalTime>
  <Words>2458</Words>
  <Application>Microsoft Office PowerPoint</Application>
  <PresentationFormat>Widescreen</PresentationFormat>
  <Paragraphs>503</Paragraphs>
  <Slides>50</Slides>
  <Notes>50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Arial</vt:lpstr>
      <vt:lpstr>Calibri</vt:lpstr>
      <vt:lpstr>Century Gothic</vt:lpstr>
      <vt:lpstr>Savon</vt:lpstr>
      <vt:lpstr>Problems of the Biliary Tract</vt:lpstr>
      <vt:lpstr>Gallbladder disease</vt:lpstr>
      <vt:lpstr>Case Study</vt:lpstr>
      <vt:lpstr>Risk Factors</vt:lpstr>
      <vt:lpstr>Etiology and Pathophysiology</vt:lpstr>
      <vt:lpstr>Gallbladder Filled with Gallstones</vt:lpstr>
      <vt:lpstr>Etiology and Pathophysiology</vt:lpstr>
      <vt:lpstr>Case Study</vt:lpstr>
      <vt:lpstr>Clinical Manifestations</vt:lpstr>
      <vt:lpstr>Clinical Manifestations</vt:lpstr>
      <vt:lpstr>Clinical Manifestations</vt:lpstr>
      <vt:lpstr>Chronic Cholecystitis</vt:lpstr>
      <vt:lpstr>Complications</vt:lpstr>
      <vt:lpstr>Case Study</vt:lpstr>
      <vt:lpstr>Diagnostics</vt:lpstr>
      <vt:lpstr>Diagnostics</vt:lpstr>
      <vt:lpstr>Case Study</vt:lpstr>
      <vt:lpstr>Treatment</vt:lpstr>
      <vt:lpstr>Conservative Management</vt:lpstr>
      <vt:lpstr>Nutrition Therapy</vt:lpstr>
      <vt:lpstr>Drug Therapy</vt:lpstr>
      <vt:lpstr>ERCP with Sphincterotomy</vt:lpstr>
      <vt:lpstr>Extracorporeal Shock-Wave Lithotripsy</vt:lpstr>
      <vt:lpstr>Oral Dissolution Therapy</vt:lpstr>
      <vt:lpstr>Surgical Therapy</vt:lpstr>
      <vt:lpstr>Transhepatic Biliary Catheter</vt:lpstr>
      <vt:lpstr>Post-operative Nutrition Therapy</vt:lpstr>
      <vt:lpstr>Nursing Assessment</vt:lpstr>
      <vt:lpstr>Case Study</vt:lpstr>
      <vt:lpstr>Nursing Diagnoses</vt:lpstr>
      <vt:lpstr>Overall Goals</vt:lpstr>
      <vt:lpstr>Health Promotion</vt:lpstr>
      <vt:lpstr>Acute Care</vt:lpstr>
      <vt:lpstr>Case Study</vt:lpstr>
      <vt:lpstr>Acute Care</vt:lpstr>
      <vt:lpstr>Acute Care</vt:lpstr>
      <vt:lpstr>Case Study</vt:lpstr>
      <vt:lpstr>Postoperative Care: Lap Chole</vt:lpstr>
      <vt:lpstr>Postoperative Care: Open Chole</vt:lpstr>
      <vt:lpstr>Care of Postop Drains</vt:lpstr>
      <vt:lpstr>Case Study</vt:lpstr>
      <vt:lpstr>Ambulatory Care</vt:lpstr>
      <vt:lpstr>Gallbladder Cancer</vt:lpstr>
      <vt:lpstr>Gallbladder Cancer</vt:lpstr>
      <vt:lpstr>Diagnosis and Staging</vt:lpstr>
      <vt:lpstr>Treatment</vt:lpstr>
      <vt:lpstr>NCLEX Style Question</vt:lpstr>
      <vt:lpstr>NCLEX Style Question</vt:lpstr>
      <vt:lpstr>NCLEX Style Question</vt:lpstr>
      <vt:lpstr>NCLEX Style Question</vt:lpstr>
    </vt:vector>
  </TitlesOfParts>
  <Company>Beebe Healthcare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Problems of the Liver</dc:title>
  <dc:creator>LeGates, Danielle</dc:creator>
  <cp:lastModifiedBy>Blankenship, Danielle</cp:lastModifiedBy>
  <cp:revision>34</cp:revision>
  <cp:lastPrinted>2021-03-18T21:08:11Z</cp:lastPrinted>
  <dcterms:created xsi:type="dcterms:W3CDTF">2021-02-05T05:11:05Z</dcterms:created>
  <dcterms:modified xsi:type="dcterms:W3CDTF">2022-04-14T19:48:52Z</dcterms:modified>
</cp:coreProperties>
</file>