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80"/>
  </p:notesMasterIdLst>
  <p:sldIdLst>
    <p:sldId id="256" r:id="rId2"/>
    <p:sldId id="326" r:id="rId3"/>
    <p:sldId id="325" r:id="rId4"/>
    <p:sldId id="320" r:id="rId5"/>
    <p:sldId id="278" r:id="rId6"/>
    <p:sldId id="279" r:id="rId7"/>
    <p:sldId id="281" r:id="rId8"/>
    <p:sldId id="280" r:id="rId9"/>
    <p:sldId id="257" r:id="rId10"/>
    <p:sldId id="258" r:id="rId11"/>
    <p:sldId id="264" r:id="rId12"/>
    <p:sldId id="322" r:id="rId13"/>
    <p:sldId id="259" r:id="rId14"/>
    <p:sldId id="260" r:id="rId15"/>
    <p:sldId id="261" r:id="rId16"/>
    <p:sldId id="262" r:id="rId17"/>
    <p:sldId id="263" r:id="rId18"/>
    <p:sldId id="323" r:id="rId19"/>
    <p:sldId id="269" r:id="rId20"/>
    <p:sldId id="265" r:id="rId21"/>
    <p:sldId id="266" r:id="rId22"/>
    <p:sldId id="267" r:id="rId23"/>
    <p:sldId id="268" r:id="rId24"/>
    <p:sldId id="270" r:id="rId25"/>
    <p:sldId id="271" r:id="rId26"/>
    <p:sldId id="272" r:id="rId27"/>
    <p:sldId id="273" r:id="rId28"/>
    <p:sldId id="276" r:id="rId29"/>
    <p:sldId id="277" r:id="rId30"/>
    <p:sldId id="274" r:id="rId31"/>
    <p:sldId id="275" r:id="rId32"/>
    <p:sldId id="334"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5" r:id="rId46"/>
    <p:sldId id="294" r:id="rId47"/>
    <p:sldId id="296" r:id="rId48"/>
    <p:sldId id="297" r:id="rId49"/>
    <p:sldId id="298" r:id="rId50"/>
    <p:sldId id="299" r:id="rId51"/>
    <p:sldId id="301" r:id="rId52"/>
    <p:sldId id="302" r:id="rId53"/>
    <p:sldId id="300" r:id="rId54"/>
    <p:sldId id="331" r:id="rId55"/>
    <p:sldId id="33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33" r:id="rId69"/>
    <p:sldId id="315" r:id="rId70"/>
    <p:sldId id="316" r:id="rId71"/>
    <p:sldId id="317" r:id="rId72"/>
    <p:sldId id="324" r:id="rId73"/>
    <p:sldId id="318" r:id="rId74"/>
    <p:sldId id="319" r:id="rId75"/>
    <p:sldId id="327" r:id="rId76"/>
    <p:sldId id="328" r:id="rId77"/>
    <p:sldId id="329" r:id="rId78"/>
    <p:sldId id="330" r:id="rId7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9107" autoAdjust="0"/>
  </p:normalViewPr>
  <p:slideViewPr>
    <p:cSldViewPr snapToGrid="0">
      <p:cViewPr varScale="1">
        <p:scale>
          <a:sx n="63" d="100"/>
          <a:sy n="63" d="100"/>
        </p:scale>
        <p:origin x="16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347231-B0D7-403F-866F-9CEE088EA676}"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0216D869-88D2-4F00-9E52-D9842D5D0B8B}">
      <dgm:prSet/>
      <dgm:spPr/>
      <dgm:t>
        <a:bodyPr/>
        <a:lstStyle/>
        <a:p>
          <a:r>
            <a:rPr lang="en-US" b="1" i="0"/>
            <a:t>Alanine Transaminase (ALT)</a:t>
          </a:r>
          <a:endParaRPr lang="en-US"/>
        </a:p>
      </dgm:t>
    </dgm:pt>
    <dgm:pt modelId="{B92899B1-068C-47EB-BD14-C775C88F03F7}" type="parTrans" cxnId="{8A1926A8-1806-49F7-9DE2-CBD0CF6D1A2D}">
      <dgm:prSet/>
      <dgm:spPr/>
      <dgm:t>
        <a:bodyPr/>
        <a:lstStyle/>
        <a:p>
          <a:endParaRPr lang="en-US"/>
        </a:p>
      </dgm:t>
    </dgm:pt>
    <dgm:pt modelId="{9C7565FA-B7A8-49E1-8D03-7F7E57AA91B4}" type="sibTrans" cxnId="{8A1926A8-1806-49F7-9DE2-CBD0CF6D1A2D}">
      <dgm:prSet/>
      <dgm:spPr/>
      <dgm:t>
        <a:bodyPr/>
        <a:lstStyle/>
        <a:p>
          <a:endParaRPr lang="en-US"/>
        </a:p>
      </dgm:t>
    </dgm:pt>
    <dgm:pt modelId="{AB03DD4E-2A3F-4BB3-8E28-59671BB764F1}">
      <dgm:prSet/>
      <dgm:spPr/>
      <dgm:t>
        <a:bodyPr/>
        <a:lstStyle/>
        <a:p>
          <a:r>
            <a:rPr lang="en-US" b="0" i="0"/>
            <a:t>Enzyme found in the liver that converts proteins into energy for the hepatocytes. When liver is damaged, ALT is released into the bloodstream and levels increase</a:t>
          </a:r>
          <a:endParaRPr lang="en-US"/>
        </a:p>
      </dgm:t>
    </dgm:pt>
    <dgm:pt modelId="{EE39675B-9DB0-4853-88F5-1629235C8170}" type="parTrans" cxnId="{F3C8D976-BF9B-48A4-8E80-E43B14F46380}">
      <dgm:prSet/>
      <dgm:spPr/>
      <dgm:t>
        <a:bodyPr/>
        <a:lstStyle/>
        <a:p>
          <a:endParaRPr lang="en-US"/>
        </a:p>
      </dgm:t>
    </dgm:pt>
    <dgm:pt modelId="{1CCC672C-E484-49F5-B717-56F00EC01D64}" type="sibTrans" cxnId="{F3C8D976-BF9B-48A4-8E80-E43B14F46380}">
      <dgm:prSet/>
      <dgm:spPr/>
      <dgm:t>
        <a:bodyPr/>
        <a:lstStyle/>
        <a:p>
          <a:endParaRPr lang="en-US"/>
        </a:p>
      </dgm:t>
    </dgm:pt>
    <dgm:pt modelId="{7E2314A4-FF33-47D6-B0BA-37C065682A8F}">
      <dgm:prSet/>
      <dgm:spPr/>
      <dgm:t>
        <a:bodyPr/>
        <a:lstStyle/>
        <a:p>
          <a:r>
            <a:rPr lang="en-US" b="1" i="0"/>
            <a:t>Aspartate Transaminase (AST)</a:t>
          </a:r>
          <a:endParaRPr lang="en-US"/>
        </a:p>
      </dgm:t>
    </dgm:pt>
    <dgm:pt modelId="{69BD901B-152C-40A9-B3BB-4900673E8580}" type="parTrans" cxnId="{61602637-AAF2-46DA-9674-97F78D945741}">
      <dgm:prSet/>
      <dgm:spPr/>
      <dgm:t>
        <a:bodyPr/>
        <a:lstStyle/>
        <a:p>
          <a:endParaRPr lang="en-US"/>
        </a:p>
      </dgm:t>
    </dgm:pt>
    <dgm:pt modelId="{5D557A4A-6B9D-48A6-BAB6-D9B3EBFC46C7}" type="sibTrans" cxnId="{61602637-AAF2-46DA-9674-97F78D945741}">
      <dgm:prSet/>
      <dgm:spPr/>
      <dgm:t>
        <a:bodyPr/>
        <a:lstStyle/>
        <a:p>
          <a:endParaRPr lang="en-US"/>
        </a:p>
      </dgm:t>
    </dgm:pt>
    <dgm:pt modelId="{EE42A5F7-D441-4F25-A9C0-DD3A820F8E99}">
      <dgm:prSet/>
      <dgm:spPr/>
      <dgm:t>
        <a:bodyPr/>
        <a:lstStyle/>
        <a:p>
          <a:r>
            <a:rPr lang="en-US" b="0" i="0"/>
            <a:t>Enzyme that helps metabolize amino acids. Normally present in the blood at low levels. When increased, may indicate liver damage, disease, or muscle damage</a:t>
          </a:r>
          <a:endParaRPr lang="en-US"/>
        </a:p>
      </dgm:t>
    </dgm:pt>
    <dgm:pt modelId="{AE7E35A7-DEA6-465A-8033-BE789BA83DFA}" type="parTrans" cxnId="{1DBB1CF9-A71E-4EA8-A596-E029CA22568D}">
      <dgm:prSet/>
      <dgm:spPr/>
      <dgm:t>
        <a:bodyPr/>
        <a:lstStyle/>
        <a:p>
          <a:endParaRPr lang="en-US"/>
        </a:p>
      </dgm:t>
    </dgm:pt>
    <dgm:pt modelId="{93937C34-DD0B-471C-BC1A-D395DDB8324F}" type="sibTrans" cxnId="{1DBB1CF9-A71E-4EA8-A596-E029CA22568D}">
      <dgm:prSet/>
      <dgm:spPr/>
      <dgm:t>
        <a:bodyPr/>
        <a:lstStyle/>
        <a:p>
          <a:endParaRPr lang="en-US"/>
        </a:p>
      </dgm:t>
    </dgm:pt>
    <dgm:pt modelId="{85126841-7971-4D05-8CD5-DCFEC1386466}">
      <dgm:prSet/>
      <dgm:spPr/>
      <dgm:t>
        <a:bodyPr/>
        <a:lstStyle/>
        <a:p>
          <a:r>
            <a:rPr lang="en-US" b="1" i="0"/>
            <a:t>Alkaline Phosphatase (ALP)</a:t>
          </a:r>
          <a:endParaRPr lang="en-US"/>
        </a:p>
      </dgm:t>
    </dgm:pt>
    <dgm:pt modelId="{6DAF26E7-AABB-4318-BCC1-A3D16F20FA77}" type="parTrans" cxnId="{B48D1D85-752B-4F17-B56F-4BB13DC53245}">
      <dgm:prSet/>
      <dgm:spPr/>
      <dgm:t>
        <a:bodyPr/>
        <a:lstStyle/>
        <a:p>
          <a:endParaRPr lang="en-US"/>
        </a:p>
      </dgm:t>
    </dgm:pt>
    <dgm:pt modelId="{31B9C935-B5C2-42F3-B963-8A71547E8B37}" type="sibTrans" cxnId="{B48D1D85-752B-4F17-B56F-4BB13DC53245}">
      <dgm:prSet/>
      <dgm:spPr/>
      <dgm:t>
        <a:bodyPr/>
        <a:lstStyle/>
        <a:p>
          <a:endParaRPr lang="en-US"/>
        </a:p>
      </dgm:t>
    </dgm:pt>
    <dgm:pt modelId="{87F44AA2-5648-4D6A-8760-FDAF7F086CAB}">
      <dgm:prSet/>
      <dgm:spPr/>
      <dgm:t>
        <a:bodyPr/>
        <a:lstStyle/>
        <a:p>
          <a:r>
            <a:rPr lang="en-US" b="0" i="0" dirty="0"/>
            <a:t>Enzyme found in liver and bone and helps break down proteins. Higher than normal levels may indicate liver damage or disease, such as blocked bile duct or certain bone diseases</a:t>
          </a:r>
          <a:endParaRPr lang="en-US" dirty="0"/>
        </a:p>
      </dgm:t>
    </dgm:pt>
    <dgm:pt modelId="{665C3D3C-E67D-4F8B-9411-4E19B7C89A08}" type="parTrans" cxnId="{9FB62F12-34A1-4ADA-8FE8-CEBCC9257F15}">
      <dgm:prSet/>
      <dgm:spPr/>
      <dgm:t>
        <a:bodyPr/>
        <a:lstStyle/>
        <a:p>
          <a:endParaRPr lang="en-US"/>
        </a:p>
      </dgm:t>
    </dgm:pt>
    <dgm:pt modelId="{1D5B8296-88B8-46AC-AA87-5B4E2BD295DA}" type="sibTrans" cxnId="{9FB62F12-34A1-4ADA-8FE8-CEBCC9257F15}">
      <dgm:prSet/>
      <dgm:spPr/>
      <dgm:t>
        <a:bodyPr/>
        <a:lstStyle/>
        <a:p>
          <a:endParaRPr lang="en-US"/>
        </a:p>
      </dgm:t>
    </dgm:pt>
    <dgm:pt modelId="{17ED1750-B863-4726-9C30-011857313559}">
      <dgm:prSet/>
      <dgm:spPr/>
      <dgm:t>
        <a:bodyPr/>
        <a:lstStyle/>
        <a:p>
          <a:r>
            <a:rPr lang="en-US" b="1" i="0"/>
            <a:t>Albumin and Total Protein</a:t>
          </a:r>
          <a:endParaRPr lang="en-US"/>
        </a:p>
      </dgm:t>
    </dgm:pt>
    <dgm:pt modelId="{E0F23966-2DB3-47EE-845A-F29DCB3DCB5C}" type="parTrans" cxnId="{A85AA884-F07E-4342-AAD7-8CACAAE8010F}">
      <dgm:prSet/>
      <dgm:spPr/>
      <dgm:t>
        <a:bodyPr/>
        <a:lstStyle/>
        <a:p>
          <a:endParaRPr lang="en-US"/>
        </a:p>
      </dgm:t>
    </dgm:pt>
    <dgm:pt modelId="{D361D993-718D-4C5C-9BE6-F9D3D7D560C6}" type="sibTrans" cxnId="{A85AA884-F07E-4342-AAD7-8CACAAE8010F}">
      <dgm:prSet/>
      <dgm:spPr/>
      <dgm:t>
        <a:bodyPr/>
        <a:lstStyle/>
        <a:p>
          <a:endParaRPr lang="en-US"/>
        </a:p>
      </dgm:t>
    </dgm:pt>
    <dgm:pt modelId="{838E18C6-6DAC-49E6-9AE1-80BFCAB2DA37}">
      <dgm:prSet/>
      <dgm:spPr/>
      <dgm:t>
        <a:bodyPr/>
        <a:lstStyle/>
        <a:p>
          <a:r>
            <a:rPr lang="en-US" b="0" i="0"/>
            <a:t>Albumin is a protein made in the liver. Used to fight infections and perform other functions. Lower than normal levels of albumin and total protein may indicate liver damage or disease</a:t>
          </a:r>
          <a:endParaRPr lang="en-US"/>
        </a:p>
      </dgm:t>
    </dgm:pt>
    <dgm:pt modelId="{84F02CA8-5653-4220-821B-F93115CB23B6}" type="parTrans" cxnId="{5BD77575-1E71-40C3-80EC-8199EAC64C26}">
      <dgm:prSet/>
      <dgm:spPr/>
      <dgm:t>
        <a:bodyPr/>
        <a:lstStyle/>
        <a:p>
          <a:endParaRPr lang="en-US"/>
        </a:p>
      </dgm:t>
    </dgm:pt>
    <dgm:pt modelId="{DC7DD090-C023-4312-A0D4-3A59C27E6BCC}" type="sibTrans" cxnId="{5BD77575-1E71-40C3-80EC-8199EAC64C26}">
      <dgm:prSet/>
      <dgm:spPr/>
      <dgm:t>
        <a:bodyPr/>
        <a:lstStyle/>
        <a:p>
          <a:endParaRPr lang="en-US"/>
        </a:p>
      </dgm:t>
    </dgm:pt>
    <dgm:pt modelId="{38BB2F70-D4FF-4670-A78F-61E812585D5D}">
      <dgm:prSet/>
      <dgm:spPr/>
      <dgm:t>
        <a:bodyPr/>
        <a:lstStyle/>
        <a:p>
          <a:r>
            <a:rPr lang="en-US" b="1" i="0" dirty="0"/>
            <a:t>Bilirubin</a:t>
          </a:r>
          <a:endParaRPr lang="en-US" dirty="0"/>
        </a:p>
      </dgm:t>
    </dgm:pt>
    <dgm:pt modelId="{3083D57A-D13F-4FB0-BA9B-C6CA2D441191}" type="parTrans" cxnId="{622D1F3E-DAC3-4D60-AD50-B49DAC49770C}">
      <dgm:prSet/>
      <dgm:spPr/>
      <dgm:t>
        <a:bodyPr/>
        <a:lstStyle/>
        <a:p>
          <a:endParaRPr lang="en-US"/>
        </a:p>
      </dgm:t>
    </dgm:pt>
    <dgm:pt modelId="{2209FFB3-2D8A-4265-8756-74084D21A96F}" type="sibTrans" cxnId="{622D1F3E-DAC3-4D60-AD50-B49DAC49770C}">
      <dgm:prSet/>
      <dgm:spPr/>
      <dgm:t>
        <a:bodyPr/>
        <a:lstStyle/>
        <a:p>
          <a:endParaRPr lang="en-US"/>
        </a:p>
      </dgm:t>
    </dgm:pt>
    <dgm:pt modelId="{12DA739C-DE51-41CC-8FAF-B0444F360585}">
      <dgm:prSet/>
      <dgm:spPr/>
      <dgm:t>
        <a:bodyPr/>
        <a:lstStyle/>
        <a:p>
          <a:r>
            <a:rPr lang="en-US" b="0" i="0"/>
            <a:t>Produced during the normal breakdown of RBCs. It is passed through the liver and excreted in stool. Elevated bilirubin (jaundice) may indicate liver damage or disease</a:t>
          </a:r>
          <a:endParaRPr lang="en-US"/>
        </a:p>
      </dgm:t>
    </dgm:pt>
    <dgm:pt modelId="{486B0E5D-D6BC-4874-93F4-D39D7E7427F3}" type="parTrans" cxnId="{A31784A8-F698-43CE-8DE7-00F9E30AFBEF}">
      <dgm:prSet/>
      <dgm:spPr/>
      <dgm:t>
        <a:bodyPr/>
        <a:lstStyle/>
        <a:p>
          <a:endParaRPr lang="en-US"/>
        </a:p>
      </dgm:t>
    </dgm:pt>
    <dgm:pt modelId="{22F7A191-A7B0-4006-92CB-8D11F3D33162}" type="sibTrans" cxnId="{A31784A8-F698-43CE-8DE7-00F9E30AFBEF}">
      <dgm:prSet/>
      <dgm:spPr/>
      <dgm:t>
        <a:bodyPr/>
        <a:lstStyle/>
        <a:p>
          <a:endParaRPr lang="en-US"/>
        </a:p>
      </dgm:t>
    </dgm:pt>
    <dgm:pt modelId="{E31DA254-AF96-43CC-BF69-A4B5D6CCB485}" type="pres">
      <dgm:prSet presAssocID="{E5347231-B0D7-403F-866F-9CEE088EA676}" presName="Name0" presStyleCnt="0">
        <dgm:presLayoutVars>
          <dgm:dir/>
          <dgm:animLvl val="lvl"/>
          <dgm:resizeHandles val="exact"/>
        </dgm:presLayoutVars>
      </dgm:prSet>
      <dgm:spPr/>
    </dgm:pt>
    <dgm:pt modelId="{65FAB808-D7E7-4488-83AA-F7A932E5FD47}" type="pres">
      <dgm:prSet presAssocID="{0216D869-88D2-4F00-9E52-D9842D5D0B8B}" presName="composite" presStyleCnt="0"/>
      <dgm:spPr/>
    </dgm:pt>
    <dgm:pt modelId="{FAF530F3-4569-446A-A3ED-3D9B8283BCE8}" type="pres">
      <dgm:prSet presAssocID="{0216D869-88D2-4F00-9E52-D9842D5D0B8B}" presName="parTx" presStyleLbl="alignNode1" presStyleIdx="0" presStyleCnt="5">
        <dgm:presLayoutVars>
          <dgm:chMax val="0"/>
          <dgm:chPref val="0"/>
          <dgm:bulletEnabled val="1"/>
        </dgm:presLayoutVars>
      </dgm:prSet>
      <dgm:spPr/>
    </dgm:pt>
    <dgm:pt modelId="{F9DC6F62-FE04-433F-B462-F90CC17AEB7F}" type="pres">
      <dgm:prSet presAssocID="{0216D869-88D2-4F00-9E52-D9842D5D0B8B}" presName="desTx" presStyleLbl="alignAccFollowNode1" presStyleIdx="0" presStyleCnt="5">
        <dgm:presLayoutVars>
          <dgm:bulletEnabled val="1"/>
        </dgm:presLayoutVars>
      </dgm:prSet>
      <dgm:spPr/>
    </dgm:pt>
    <dgm:pt modelId="{0B174AD5-C30C-4293-B47A-D843643B0F35}" type="pres">
      <dgm:prSet presAssocID="{9C7565FA-B7A8-49E1-8D03-7F7E57AA91B4}" presName="space" presStyleCnt="0"/>
      <dgm:spPr/>
    </dgm:pt>
    <dgm:pt modelId="{74DDF727-A41A-4336-B062-90380061FD2E}" type="pres">
      <dgm:prSet presAssocID="{7E2314A4-FF33-47D6-B0BA-37C065682A8F}" presName="composite" presStyleCnt="0"/>
      <dgm:spPr/>
    </dgm:pt>
    <dgm:pt modelId="{EB5D5F41-D3B2-44DA-A3EA-11B05A40FB33}" type="pres">
      <dgm:prSet presAssocID="{7E2314A4-FF33-47D6-B0BA-37C065682A8F}" presName="parTx" presStyleLbl="alignNode1" presStyleIdx="1" presStyleCnt="5">
        <dgm:presLayoutVars>
          <dgm:chMax val="0"/>
          <dgm:chPref val="0"/>
          <dgm:bulletEnabled val="1"/>
        </dgm:presLayoutVars>
      </dgm:prSet>
      <dgm:spPr/>
    </dgm:pt>
    <dgm:pt modelId="{5CF9BF13-2166-441D-9137-0FB12C6879B7}" type="pres">
      <dgm:prSet presAssocID="{7E2314A4-FF33-47D6-B0BA-37C065682A8F}" presName="desTx" presStyleLbl="alignAccFollowNode1" presStyleIdx="1" presStyleCnt="5">
        <dgm:presLayoutVars>
          <dgm:bulletEnabled val="1"/>
        </dgm:presLayoutVars>
      </dgm:prSet>
      <dgm:spPr/>
    </dgm:pt>
    <dgm:pt modelId="{6D00208B-2081-42A0-BC87-B0647A206A7A}" type="pres">
      <dgm:prSet presAssocID="{5D557A4A-6B9D-48A6-BAB6-D9B3EBFC46C7}" presName="space" presStyleCnt="0"/>
      <dgm:spPr/>
    </dgm:pt>
    <dgm:pt modelId="{213C5DD8-3014-4C53-B358-005DA26337A3}" type="pres">
      <dgm:prSet presAssocID="{85126841-7971-4D05-8CD5-DCFEC1386466}" presName="composite" presStyleCnt="0"/>
      <dgm:spPr/>
    </dgm:pt>
    <dgm:pt modelId="{642E8CC1-0FD2-4CBC-99C5-AAE886883B46}" type="pres">
      <dgm:prSet presAssocID="{85126841-7971-4D05-8CD5-DCFEC1386466}" presName="parTx" presStyleLbl="alignNode1" presStyleIdx="2" presStyleCnt="5">
        <dgm:presLayoutVars>
          <dgm:chMax val="0"/>
          <dgm:chPref val="0"/>
          <dgm:bulletEnabled val="1"/>
        </dgm:presLayoutVars>
      </dgm:prSet>
      <dgm:spPr/>
    </dgm:pt>
    <dgm:pt modelId="{86BFDA58-9C03-4DA2-B612-FA1969136909}" type="pres">
      <dgm:prSet presAssocID="{85126841-7971-4D05-8CD5-DCFEC1386466}" presName="desTx" presStyleLbl="alignAccFollowNode1" presStyleIdx="2" presStyleCnt="5">
        <dgm:presLayoutVars>
          <dgm:bulletEnabled val="1"/>
        </dgm:presLayoutVars>
      </dgm:prSet>
      <dgm:spPr/>
    </dgm:pt>
    <dgm:pt modelId="{70C7A225-B879-47FC-9BDF-FAB52CCA2AA4}" type="pres">
      <dgm:prSet presAssocID="{31B9C935-B5C2-42F3-B963-8A71547E8B37}" presName="space" presStyleCnt="0"/>
      <dgm:spPr/>
    </dgm:pt>
    <dgm:pt modelId="{B2DD1341-7E96-41D1-A4D8-015D5A8B74D8}" type="pres">
      <dgm:prSet presAssocID="{17ED1750-B863-4726-9C30-011857313559}" presName="composite" presStyleCnt="0"/>
      <dgm:spPr/>
    </dgm:pt>
    <dgm:pt modelId="{A4615735-888D-4F9C-A0A2-3682FCD5DC4B}" type="pres">
      <dgm:prSet presAssocID="{17ED1750-B863-4726-9C30-011857313559}" presName="parTx" presStyleLbl="alignNode1" presStyleIdx="3" presStyleCnt="5">
        <dgm:presLayoutVars>
          <dgm:chMax val="0"/>
          <dgm:chPref val="0"/>
          <dgm:bulletEnabled val="1"/>
        </dgm:presLayoutVars>
      </dgm:prSet>
      <dgm:spPr/>
    </dgm:pt>
    <dgm:pt modelId="{0095A1DE-CEDF-490A-AA09-0E3C5A663B62}" type="pres">
      <dgm:prSet presAssocID="{17ED1750-B863-4726-9C30-011857313559}" presName="desTx" presStyleLbl="alignAccFollowNode1" presStyleIdx="3" presStyleCnt="5">
        <dgm:presLayoutVars>
          <dgm:bulletEnabled val="1"/>
        </dgm:presLayoutVars>
      </dgm:prSet>
      <dgm:spPr/>
    </dgm:pt>
    <dgm:pt modelId="{21019723-2064-4419-B14A-02AA8D1E12F1}" type="pres">
      <dgm:prSet presAssocID="{D361D993-718D-4C5C-9BE6-F9D3D7D560C6}" presName="space" presStyleCnt="0"/>
      <dgm:spPr/>
    </dgm:pt>
    <dgm:pt modelId="{A34226D9-AEE0-4E92-B6BC-1D421E24D9CF}" type="pres">
      <dgm:prSet presAssocID="{38BB2F70-D4FF-4670-A78F-61E812585D5D}" presName="composite" presStyleCnt="0"/>
      <dgm:spPr/>
    </dgm:pt>
    <dgm:pt modelId="{19205DF1-95EB-4B02-8DAA-57F34BF5BF78}" type="pres">
      <dgm:prSet presAssocID="{38BB2F70-D4FF-4670-A78F-61E812585D5D}" presName="parTx" presStyleLbl="alignNode1" presStyleIdx="4" presStyleCnt="5">
        <dgm:presLayoutVars>
          <dgm:chMax val="0"/>
          <dgm:chPref val="0"/>
          <dgm:bulletEnabled val="1"/>
        </dgm:presLayoutVars>
      </dgm:prSet>
      <dgm:spPr/>
    </dgm:pt>
    <dgm:pt modelId="{D4AAE6DF-56E1-4A5A-85F8-5E8C70AA8410}" type="pres">
      <dgm:prSet presAssocID="{38BB2F70-D4FF-4670-A78F-61E812585D5D}" presName="desTx" presStyleLbl="alignAccFollowNode1" presStyleIdx="4" presStyleCnt="5">
        <dgm:presLayoutVars>
          <dgm:bulletEnabled val="1"/>
        </dgm:presLayoutVars>
      </dgm:prSet>
      <dgm:spPr/>
    </dgm:pt>
  </dgm:ptLst>
  <dgm:cxnLst>
    <dgm:cxn modelId="{12577E07-7F3B-4207-B827-A0D709C97F5F}" type="presOf" srcId="{E5347231-B0D7-403F-866F-9CEE088EA676}" destId="{E31DA254-AF96-43CC-BF69-A4B5D6CCB485}" srcOrd="0" destOrd="0" presId="urn:microsoft.com/office/officeart/2005/8/layout/hList1"/>
    <dgm:cxn modelId="{08A2DD08-ADFF-4560-AB69-95837096EC1D}" type="presOf" srcId="{AB03DD4E-2A3F-4BB3-8E28-59671BB764F1}" destId="{F9DC6F62-FE04-433F-B462-F90CC17AEB7F}" srcOrd="0" destOrd="0" presId="urn:microsoft.com/office/officeart/2005/8/layout/hList1"/>
    <dgm:cxn modelId="{9FB62F12-34A1-4ADA-8FE8-CEBCC9257F15}" srcId="{85126841-7971-4D05-8CD5-DCFEC1386466}" destId="{87F44AA2-5648-4D6A-8760-FDAF7F086CAB}" srcOrd="0" destOrd="0" parTransId="{665C3D3C-E67D-4F8B-9411-4E19B7C89A08}" sibTransId="{1D5B8296-88B8-46AC-AA87-5B4E2BD295DA}"/>
    <dgm:cxn modelId="{9648321D-236D-4155-8B6B-5CB897E41E90}" type="presOf" srcId="{0216D869-88D2-4F00-9E52-D9842D5D0B8B}" destId="{FAF530F3-4569-446A-A3ED-3D9B8283BCE8}" srcOrd="0" destOrd="0" presId="urn:microsoft.com/office/officeart/2005/8/layout/hList1"/>
    <dgm:cxn modelId="{4CE24B2D-F91A-4096-90B9-7813C7503604}" type="presOf" srcId="{85126841-7971-4D05-8CD5-DCFEC1386466}" destId="{642E8CC1-0FD2-4CBC-99C5-AAE886883B46}" srcOrd="0" destOrd="0" presId="urn:microsoft.com/office/officeart/2005/8/layout/hList1"/>
    <dgm:cxn modelId="{61602637-AAF2-46DA-9674-97F78D945741}" srcId="{E5347231-B0D7-403F-866F-9CEE088EA676}" destId="{7E2314A4-FF33-47D6-B0BA-37C065682A8F}" srcOrd="1" destOrd="0" parTransId="{69BD901B-152C-40A9-B3BB-4900673E8580}" sibTransId="{5D557A4A-6B9D-48A6-BAB6-D9B3EBFC46C7}"/>
    <dgm:cxn modelId="{622D1F3E-DAC3-4D60-AD50-B49DAC49770C}" srcId="{E5347231-B0D7-403F-866F-9CEE088EA676}" destId="{38BB2F70-D4FF-4670-A78F-61E812585D5D}" srcOrd="4" destOrd="0" parTransId="{3083D57A-D13F-4FB0-BA9B-C6CA2D441191}" sibTransId="{2209FFB3-2D8A-4265-8756-74084D21A96F}"/>
    <dgm:cxn modelId="{7440516C-00D3-44AD-9097-6FEC573B3AC0}" type="presOf" srcId="{87F44AA2-5648-4D6A-8760-FDAF7F086CAB}" destId="{86BFDA58-9C03-4DA2-B612-FA1969136909}" srcOrd="0" destOrd="0" presId="urn:microsoft.com/office/officeart/2005/8/layout/hList1"/>
    <dgm:cxn modelId="{9ADAC671-3449-44AD-8424-327D4229C9DF}" type="presOf" srcId="{17ED1750-B863-4726-9C30-011857313559}" destId="{A4615735-888D-4F9C-A0A2-3682FCD5DC4B}" srcOrd="0" destOrd="0" presId="urn:microsoft.com/office/officeart/2005/8/layout/hList1"/>
    <dgm:cxn modelId="{A61AEC73-C269-43EB-A290-A2B9D610B22B}" type="presOf" srcId="{12DA739C-DE51-41CC-8FAF-B0444F360585}" destId="{D4AAE6DF-56E1-4A5A-85F8-5E8C70AA8410}" srcOrd="0" destOrd="0" presId="urn:microsoft.com/office/officeart/2005/8/layout/hList1"/>
    <dgm:cxn modelId="{5BD77575-1E71-40C3-80EC-8199EAC64C26}" srcId="{17ED1750-B863-4726-9C30-011857313559}" destId="{838E18C6-6DAC-49E6-9AE1-80BFCAB2DA37}" srcOrd="0" destOrd="0" parTransId="{84F02CA8-5653-4220-821B-F93115CB23B6}" sibTransId="{DC7DD090-C023-4312-A0D4-3A59C27E6BCC}"/>
    <dgm:cxn modelId="{F3C8D976-BF9B-48A4-8E80-E43B14F46380}" srcId="{0216D869-88D2-4F00-9E52-D9842D5D0B8B}" destId="{AB03DD4E-2A3F-4BB3-8E28-59671BB764F1}" srcOrd="0" destOrd="0" parTransId="{EE39675B-9DB0-4853-88F5-1629235C8170}" sibTransId="{1CCC672C-E484-49F5-B717-56F00EC01D64}"/>
    <dgm:cxn modelId="{964A6C7F-D99C-4F39-9AD6-F4811C13B764}" type="presOf" srcId="{838E18C6-6DAC-49E6-9AE1-80BFCAB2DA37}" destId="{0095A1DE-CEDF-490A-AA09-0E3C5A663B62}" srcOrd="0" destOrd="0" presId="urn:microsoft.com/office/officeart/2005/8/layout/hList1"/>
    <dgm:cxn modelId="{A85AA884-F07E-4342-AAD7-8CACAAE8010F}" srcId="{E5347231-B0D7-403F-866F-9CEE088EA676}" destId="{17ED1750-B863-4726-9C30-011857313559}" srcOrd="3" destOrd="0" parTransId="{E0F23966-2DB3-47EE-845A-F29DCB3DCB5C}" sibTransId="{D361D993-718D-4C5C-9BE6-F9D3D7D560C6}"/>
    <dgm:cxn modelId="{B48D1D85-752B-4F17-B56F-4BB13DC53245}" srcId="{E5347231-B0D7-403F-866F-9CEE088EA676}" destId="{85126841-7971-4D05-8CD5-DCFEC1386466}" srcOrd="2" destOrd="0" parTransId="{6DAF26E7-AABB-4318-BCC1-A3D16F20FA77}" sibTransId="{31B9C935-B5C2-42F3-B963-8A71547E8B37}"/>
    <dgm:cxn modelId="{8A1926A8-1806-49F7-9DE2-CBD0CF6D1A2D}" srcId="{E5347231-B0D7-403F-866F-9CEE088EA676}" destId="{0216D869-88D2-4F00-9E52-D9842D5D0B8B}" srcOrd="0" destOrd="0" parTransId="{B92899B1-068C-47EB-BD14-C775C88F03F7}" sibTransId="{9C7565FA-B7A8-49E1-8D03-7F7E57AA91B4}"/>
    <dgm:cxn modelId="{A31784A8-F698-43CE-8DE7-00F9E30AFBEF}" srcId="{38BB2F70-D4FF-4670-A78F-61E812585D5D}" destId="{12DA739C-DE51-41CC-8FAF-B0444F360585}" srcOrd="0" destOrd="0" parTransId="{486B0E5D-D6BC-4874-93F4-D39D7E7427F3}" sibTransId="{22F7A191-A7B0-4006-92CB-8D11F3D33162}"/>
    <dgm:cxn modelId="{283AEABC-5611-4923-9085-52D73409C3BE}" type="presOf" srcId="{7E2314A4-FF33-47D6-B0BA-37C065682A8F}" destId="{EB5D5F41-D3B2-44DA-A3EA-11B05A40FB33}" srcOrd="0" destOrd="0" presId="urn:microsoft.com/office/officeart/2005/8/layout/hList1"/>
    <dgm:cxn modelId="{20A5CEF5-3258-4C86-9FE9-1E0C349E96B0}" type="presOf" srcId="{38BB2F70-D4FF-4670-A78F-61E812585D5D}" destId="{19205DF1-95EB-4B02-8DAA-57F34BF5BF78}" srcOrd="0" destOrd="0" presId="urn:microsoft.com/office/officeart/2005/8/layout/hList1"/>
    <dgm:cxn modelId="{1DBB1CF9-A71E-4EA8-A596-E029CA22568D}" srcId="{7E2314A4-FF33-47D6-B0BA-37C065682A8F}" destId="{EE42A5F7-D441-4F25-A9C0-DD3A820F8E99}" srcOrd="0" destOrd="0" parTransId="{AE7E35A7-DEA6-465A-8033-BE789BA83DFA}" sibTransId="{93937C34-DD0B-471C-BC1A-D395DDB8324F}"/>
    <dgm:cxn modelId="{7A63C1FE-255B-40E3-B59D-65B937B87F1B}" type="presOf" srcId="{EE42A5F7-D441-4F25-A9C0-DD3A820F8E99}" destId="{5CF9BF13-2166-441D-9137-0FB12C6879B7}" srcOrd="0" destOrd="0" presId="urn:microsoft.com/office/officeart/2005/8/layout/hList1"/>
    <dgm:cxn modelId="{C3FDEE7E-E1C0-4E80-82D2-3E78CB31EC66}" type="presParOf" srcId="{E31DA254-AF96-43CC-BF69-A4B5D6CCB485}" destId="{65FAB808-D7E7-4488-83AA-F7A932E5FD47}" srcOrd="0" destOrd="0" presId="urn:microsoft.com/office/officeart/2005/8/layout/hList1"/>
    <dgm:cxn modelId="{5FFA591A-C602-4E31-A40D-59A008943AED}" type="presParOf" srcId="{65FAB808-D7E7-4488-83AA-F7A932E5FD47}" destId="{FAF530F3-4569-446A-A3ED-3D9B8283BCE8}" srcOrd="0" destOrd="0" presId="urn:microsoft.com/office/officeart/2005/8/layout/hList1"/>
    <dgm:cxn modelId="{4BA5D687-12F9-4EB8-B1FB-A47507D98C34}" type="presParOf" srcId="{65FAB808-D7E7-4488-83AA-F7A932E5FD47}" destId="{F9DC6F62-FE04-433F-B462-F90CC17AEB7F}" srcOrd="1" destOrd="0" presId="urn:microsoft.com/office/officeart/2005/8/layout/hList1"/>
    <dgm:cxn modelId="{BE229846-E50A-4600-950E-B201B46304E3}" type="presParOf" srcId="{E31DA254-AF96-43CC-BF69-A4B5D6CCB485}" destId="{0B174AD5-C30C-4293-B47A-D843643B0F35}" srcOrd="1" destOrd="0" presId="urn:microsoft.com/office/officeart/2005/8/layout/hList1"/>
    <dgm:cxn modelId="{42AF1210-7A5E-4D8A-A9E0-747C3964D3F2}" type="presParOf" srcId="{E31DA254-AF96-43CC-BF69-A4B5D6CCB485}" destId="{74DDF727-A41A-4336-B062-90380061FD2E}" srcOrd="2" destOrd="0" presId="urn:microsoft.com/office/officeart/2005/8/layout/hList1"/>
    <dgm:cxn modelId="{A1CABADC-2ABE-44B6-BE57-A0C481897F59}" type="presParOf" srcId="{74DDF727-A41A-4336-B062-90380061FD2E}" destId="{EB5D5F41-D3B2-44DA-A3EA-11B05A40FB33}" srcOrd="0" destOrd="0" presId="urn:microsoft.com/office/officeart/2005/8/layout/hList1"/>
    <dgm:cxn modelId="{2084C39E-C195-446F-8D54-3EB2662490EE}" type="presParOf" srcId="{74DDF727-A41A-4336-B062-90380061FD2E}" destId="{5CF9BF13-2166-441D-9137-0FB12C6879B7}" srcOrd="1" destOrd="0" presId="urn:microsoft.com/office/officeart/2005/8/layout/hList1"/>
    <dgm:cxn modelId="{E86A1A6C-7D63-4868-BEDC-B212195ED2DA}" type="presParOf" srcId="{E31DA254-AF96-43CC-BF69-A4B5D6CCB485}" destId="{6D00208B-2081-42A0-BC87-B0647A206A7A}" srcOrd="3" destOrd="0" presId="urn:microsoft.com/office/officeart/2005/8/layout/hList1"/>
    <dgm:cxn modelId="{AF2F954C-C4A1-43E4-B2D3-1069D52B515B}" type="presParOf" srcId="{E31DA254-AF96-43CC-BF69-A4B5D6CCB485}" destId="{213C5DD8-3014-4C53-B358-005DA26337A3}" srcOrd="4" destOrd="0" presId="urn:microsoft.com/office/officeart/2005/8/layout/hList1"/>
    <dgm:cxn modelId="{6B4C63D2-EB7C-40A3-ABF3-36B63EB9D3EF}" type="presParOf" srcId="{213C5DD8-3014-4C53-B358-005DA26337A3}" destId="{642E8CC1-0FD2-4CBC-99C5-AAE886883B46}" srcOrd="0" destOrd="0" presId="urn:microsoft.com/office/officeart/2005/8/layout/hList1"/>
    <dgm:cxn modelId="{D83524B0-7D00-4E9C-AD0D-5E3FDF0F890E}" type="presParOf" srcId="{213C5DD8-3014-4C53-B358-005DA26337A3}" destId="{86BFDA58-9C03-4DA2-B612-FA1969136909}" srcOrd="1" destOrd="0" presId="urn:microsoft.com/office/officeart/2005/8/layout/hList1"/>
    <dgm:cxn modelId="{37D22A94-D80F-4C68-B319-378022465B4F}" type="presParOf" srcId="{E31DA254-AF96-43CC-BF69-A4B5D6CCB485}" destId="{70C7A225-B879-47FC-9BDF-FAB52CCA2AA4}" srcOrd="5" destOrd="0" presId="urn:microsoft.com/office/officeart/2005/8/layout/hList1"/>
    <dgm:cxn modelId="{03CF4F64-17BE-4A82-87E0-3A34BB189BCB}" type="presParOf" srcId="{E31DA254-AF96-43CC-BF69-A4B5D6CCB485}" destId="{B2DD1341-7E96-41D1-A4D8-015D5A8B74D8}" srcOrd="6" destOrd="0" presId="urn:microsoft.com/office/officeart/2005/8/layout/hList1"/>
    <dgm:cxn modelId="{8D1D281E-12A3-448B-B318-8231DDAB9C33}" type="presParOf" srcId="{B2DD1341-7E96-41D1-A4D8-015D5A8B74D8}" destId="{A4615735-888D-4F9C-A0A2-3682FCD5DC4B}" srcOrd="0" destOrd="0" presId="urn:microsoft.com/office/officeart/2005/8/layout/hList1"/>
    <dgm:cxn modelId="{83CED0FE-1FCA-41A4-990B-7A5DBEDDB1DA}" type="presParOf" srcId="{B2DD1341-7E96-41D1-A4D8-015D5A8B74D8}" destId="{0095A1DE-CEDF-490A-AA09-0E3C5A663B62}" srcOrd="1" destOrd="0" presId="urn:microsoft.com/office/officeart/2005/8/layout/hList1"/>
    <dgm:cxn modelId="{4A6807FA-430D-42F0-A603-C0AEAA7B3F38}" type="presParOf" srcId="{E31DA254-AF96-43CC-BF69-A4B5D6CCB485}" destId="{21019723-2064-4419-B14A-02AA8D1E12F1}" srcOrd="7" destOrd="0" presId="urn:microsoft.com/office/officeart/2005/8/layout/hList1"/>
    <dgm:cxn modelId="{ADE62CBA-C640-46CD-902E-B2757A428E2F}" type="presParOf" srcId="{E31DA254-AF96-43CC-BF69-A4B5D6CCB485}" destId="{A34226D9-AEE0-4E92-B6BC-1D421E24D9CF}" srcOrd="8" destOrd="0" presId="urn:microsoft.com/office/officeart/2005/8/layout/hList1"/>
    <dgm:cxn modelId="{E4B184D9-B816-4C30-96A4-D402EB2D224F}" type="presParOf" srcId="{A34226D9-AEE0-4E92-B6BC-1D421E24D9CF}" destId="{19205DF1-95EB-4B02-8DAA-57F34BF5BF78}" srcOrd="0" destOrd="0" presId="urn:microsoft.com/office/officeart/2005/8/layout/hList1"/>
    <dgm:cxn modelId="{2352057A-6709-435A-A583-40427CC52FE3}" type="presParOf" srcId="{A34226D9-AEE0-4E92-B6BC-1D421E24D9CF}" destId="{D4AAE6DF-56E1-4A5A-85F8-5E8C70AA8410}"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7362F-5321-4062-9107-FF7F8962511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EF8F826D-F1B3-41D8-8F69-B78A37BBDEA5}">
      <dgm:prSet/>
      <dgm:spPr/>
      <dgm:t>
        <a:bodyPr/>
        <a:lstStyle/>
        <a:p>
          <a:r>
            <a:rPr lang="en-US" b="0" i="0"/>
            <a:t>Hepatocytes become target of virus in one of two ways</a:t>
          </a:r>
          <a:endParaRPr lang="en-US"/>
        </a:p>
      </dgm:t>
    </dgm:pt>
    <dgm:pt modelId="{69A96277-D0F4-4FAF-AAAF-1F22C0D5C44C}" type="parTrans" cxnId="{25B6F6B5-2923-4473-81A1-54C6AC9174D1}">
      <dgm:prSet/>
      <dgm:spPr/>
      <dgm:t>
        <a:bodyPr/>
        <a:lstStyle/>
        <a:p>
          <a:endParaRPr lang="en-US"/>
        </a:p>
      </dgm:t>
    </dgm:pt>
    <dgm:pt modelId="{5BD73391-119B-4BA0-8EFD-B792896622D3}" type="sibTrans" cxnId="{25B6F6B5-2923-4473-81A1-54C6AC9174D1}">
      <dgm:prSet/>
      <dgm:spPr/>
      <dgm:t>
        <a:bodyPr/>
        <a:lstStyle/>
        <a:p>
          <a:endParaRPr lang="en-US"/>
        </a:p>
      </dgm:t>
    </dgm:pt>
    <dgm:pt modelId="{F8C85455-B740-4D12-9F3B-42793936C29C}">
      <dgm:prSet/>
      <dgm:spPr/>
      <dgm:t>
        <a:bodyPr/>
        <a:lstStyle/>
        <a:p>
          <a:r>
            <a:rPr lang="en-US" b="0" i="0"/>
            <a:t>Through direct action of the virus</a:t>
          </a:r>
          <a:endParaRPr lang="en-US"/>
        </a:p>
      </dgm:t>
    </dgm:pt>
    <dgm:pt modelId="{C292790A-14C7-4CFF-A26F-CA4052B4DFAA}" type="parTrans" cxnId="{D5BE6F30-A4AF-42F9-A6A4-93C89950E3DE}">
      <dgm:prSet/>
      <dgm:spPr/>
      <dgm:t>
        <a:bodyPr/>
        <a:lstStyle/>
        <a:p>
          <a:endParaRPr lang="en-US"/>
        </a:p>
      </dgm:t>
    </dgm:pt>
    <dgm:pt modelId="{1F73FDFB-2222-43A1-93D6-C4C33750DD4C}" type="sibTrans" cxnId="{D5BE6F30-A4AF-42F9-A6A4-93C89950E3DE}">
      <dgm:prSet/>
      <dgm:spPr/>
      <dgm:t>
        <a:bodyPr/>
        <a:lstStyle/>
        <a:p>
          <a:endParaRPr lang="en-US"/>
        </a:p>
      </dgm:t>
    </dgm:pt>
    <dgm:pt modelId="{E792CA43-EE2A-4B71-8234-BBF6CA5B0BB8}">
      <dgm:prSet/>
      <dgm:spPr/>
      <dgm:t>
        <a:bodyPr/>
        <a:lstStyle/>
        <a:p>
          <a:r>
            <a:rPr lang="en-US" b="0" i="0"/>
            <a:t>Through a cell-mediated immune response to the virus</a:t>
          </a:r>
          <a:endParaRPr lang="en-US"/>
        </a:p>
      </dgm:t>
    </dgm:pt>
    <dgm:pt modelId="{4DE9657F-90D3-42DE-8349-23B1EDD5AFFF}" type="parTrans" cxnId="{8F6AC3F0-BFC2-4195-89F9-D7FFA13787CD}">
      <dgm:prSet/>
      <dgm:spPr/>
      <dgm:t>
        <a:bodyPr/>
        <a:lstStyle/>
        <a:p>
          <a:endParaRPr lang="en-US"/>
        </a:p>
      </dgm:t>
    </dgm:pt>
    <dgm:pt modelId="{6AE5CF05-B083-483E-A2D7-F01382D54212}" type="sibTrans" cxnId="{8F6AC3F0-BFC2-4195-89F9-D7FFA13787CD}">
      <dgm:prSet/>
      <dgm:spPr/>
      <dgm:t>
        <a:bodyPr/>
        <a:lstStyle/>
        <a:p>
          <a:endParaRPr lang="en-US"/>
        </a:p>
      </dgm:t>
    </dgm:pt>
    <dgm:pt modelId="{8459ED5B-AAD6-4FBB-9B32-0BE459763C2C}">
      <dgm:prSet/>
      <dgm:spPr/>
      <dgm:t>
        <a:bodyPr/>
        <a:lstStyle/>
        <a:p>
          <a:r>
            <a:rPr lang="en-US" b="0" i="0"/>
            <a:t>Acute Viral Hepatitis</a:t>
          </a:r>
          <a:endParaRPr lang="en-US"/>
        </a:p>
      </dgm:t>
    </dgm:pt>
    <dgm:pt modelId="{12E08921-0895-431A-8BAD-FFC9AC55A050}" type="parTrans" cxnId="{D4FF082C-F31E-4833-8362-61807A80E2B5}">
      <dgm:prSet/>
      <dgm:spPr/>
      <dgm:t>
        <a:bodyPr/>
        <a:lstStyle/>
        <a:p>
          <a:endParaRPr lang="en-US"/>
        </a:p>
      </dgm:t>
    </dgm:pt>
    <dgm:pt modelId="{9A8F0211-FF2E-4D66-A275-5E04AF7C4600}" type="sibTrans" cxnId="{D4FF082C-F31E-4833-8362-61807A80E2B5}">
      <dgm:prSet/>
      <dgm:spPr/>
      <dgm:t>
        <a:bodyPr/>
        <a:lstStyle/>
        <a:p>
          <a:endParaRPr lang="en-US"/>
        </a:p>
      </dgm:t>
    </dgm:pt>
    <dgm:pt modelId="{8C2CB386-13BF-41F1-B856-FFE564DEC45B}">
      <dgm:prSet/>
      <dgm:spPr/>
      <dgm:t>
        <a:bodyPr/>
        <a:lstStyle/>
        <a:p>
          <a:r>
            <a:rPr lang="en-US" b="0" i="0"/>
            <a:t>Chronic Viral Hepatitis</a:t>
          </a:r>
          <a:endParaRPr lang="en-US"/>
        </a:p>
      </dgm:t>
    </dgm:pt>
    <dgm:pt modelId="{929D435C-C93B-4EF2-A420-D3ADC3DBE245}" type="parTrans" cxnId="{29BA8481-8F1E-43F0-9AF6-33730085CFBC}">
      <dgm:prSet/>
      <dgm:spPr/>
      <dgm:t>
        <a:bodyPr/>
        <a:lstStyle/>
        <a:p>
          <a:endParaRPr lang="en-US"/>
        </a:p>
      </dgm:t>
    </dgm:pt>
    <dgm:pt modelId="{EE35B8FA-1F8E-471D-9C6F-515EAF99ED71}" type="sibTrans" cxnId="{29BA8481-8F1E-43F0-9AF6-33730085CFBC}">
      <dgm:prSet/>
      <dgm:spPr/>
      <dgm:t>
        <a:bodyPr/>
        <a:lstStyle/>
        <a:p>
          <a:endParaRPr lang="en-US"/>
        </a:p>
      </dgm:t>
    </dgm:pt>
    <dgm:pt modelId="{001A8E25-EC86-4572-B17E-B45CDFE871AD}">
      <dgm:prSet/>
      <dgm:spPr/>
      <dgm:t>
        <a:bodyPr/>
        <a:lstStyle/>
        <a:p>
          <a:r>
            <a:rPr lang="en-US" b="0" i="0"/>
            <a:t>Systemic Effects</a:t>
          </a:r>
          <a:endParaRPr lang="en-US"/>
        </a:p>
      </dgm:t>
    </dgm:pt>
    <dgm:pt modelId="{B31300A9-B87B-43EC-86BF-EDC7FE581E1E}" type="parTrans" cxnId="{E2A26F5C-659E-412F-BD48-E8FABA51780E}">
      <dgm:prSet/>
      <dgm:spPr/>
      <dgm:t>
        <a:bodyPr/>
        <a:lstStyle/>
        <a:p>
          <a:endParaRPr lang="en-US"/>
        </a:p>
      </dgm:t>
    </dgm:pt>
    <dgm:pt modelId="{FAE12A06-3551-40FB-97A6-57544F19DC55}" type="sibTrans" cxnId="{E2A26F5C-659E-412F-BD48-E8FABA51780E}">
      <dgm:prSet/>
      <dgm:spPr/>
      <dgm:t>
        <a:bodyPr/>
        <a:lstStyle/>
        <a:p>
          <a:endParaRPr lang="en-US"/>
        </a:p>
      </dgm:t>
    </dgm:pt>
    <dgm:pt modelId="{4EC12FDF-4A66-499A-8CD6-A0A9F1E199A0}" type="pres">
      <dgm:prSet presAssocID="{0A87362F-5321-4062-9107-FF7F89625116}" presName="linear" presStyleCnt="0">
        <dgm:presLayoutVars>
          <dgm:animLvl val="lvl"/>
          <dgm:resizeHandles val="exact"/>
        </dgm:presLayoutVars>
      </dgm:prSet>
      <dgm:spPr/>
    </dgm:pt>
    <dgm:pt modelId="{CC87A9AB-09CC-4F8D-9EF5-D816EBCD566E}" type="pres">
      <dgm:prSet presAssocID="{EF8F826D-F1B3-41D8-8F69-B78A37BBDEA5}" presName="parentText" presStyleLbl="node1" presStyleIdx="0" presStyleCnt="4">
        <dgm:presLayoutVars>
          <dgm:chMax val="0"/>
          <dgm:bulletEnabled val="1"/>
        </dgm:presLayoutVars>
      </dgm:prSet>
      <dgm:spPr/>
    </dgm:pt>
    <dgm:pt modelId="{D6116EA6-82F9-45AA-8400-B758D4FD9BFE}" type="pres">
      <dgm:prSet presAssocID="{EF8F826D-F1B3-41D8-8F69-B78A37BBDEA5}" presName="childText" presStyleLbl="revTx" presStyleIdx="0" presStyleCnt="1">
        <dgm:presLayoutVars>
          <dgm:bulletEnabled val="1"/>
        </dgm:presLayoutVars>
      </dgm:prSet>
      <dgm:spPr/>
    </dgm:pt>
    <dgm:pt modelId="{6067EDA8-7C4C-4BD3-9077-883B04379E39}" type="pres">
      <dgm:prSet presAssocID="{8459ED5B-AAD6-4FBB-9B32-0BE459763C2C}" presName="parentText" presStyleLbl="node1" presStyleIdx="1" presStyleCnt="4">
        <dgm:presLayoutVars>
          <dgm:chMax val="0"/>
          <dgm:bulletEnabled val="1"/>
        </dgm:presLayoutVars>
      </dgm:prSet>
      <dgm:spPr/>
    </dgm:pt>
    <dgm:pt modelId="{5B9E7BFB-C23D-429C-BF01-649FCBCB8C1B}" type="pres">
      <dgm:prSet presAssocID="{9A8F0211-FF2E-4D66-A275-5E04AF7C4600}" presName="spacer" presStyleCnt="0"/>
      <dgm:spPr/>
    </dgm:pt>
    <dgm:pt modelId="{1D5196A9-0EDE-4F10-BD47-AE3239C2E416}" type="pres">
      <dgm:prSet presAssocID="{8C2CB386-13BF-41F1-B856-FFE564DEC45B}" presName="parentText" presStyleLbl="node1" presStyleIdx="2" presStyleCnt="4">
        <dgm:presLayoutVars>
          <dgm:chMax val="0"/>
          <dgm:bulletEnabled val="1"/>
        </dgm:presLayoutVars>
      </dgm:prSet>
      <dgm:spPr/>
    </dgm:pt>
    <dgm:pt modelId="{CF89AE59-7E90-495E-91CC-AB1E31E8543A}" type="pres">
      <dgm:prSet presAssocID="{EE35B8FA-1F8E-471D-9C6F-515EAF99ED71}" presName="spacer" presStyleCnt="0"/>
      <dgm:spPr/>
    </dgm:pt>
    <dgm:pt modelId="{80774FC4-6373-457B-B68D-5375C26BE82A}" type="pres">
      <dgm:prSet presAssocID="{001A8E25-EC86-4572-B17E-B45CDFE871AD}" presName="parentText" presStyleLbl="node1" presStyleIdx="3" presStyleCnt="4">
        <dgm:presLayoutVars>
          <dgm:chMax val="0"/>
          <dgm:bulletEnabled val="1"/>
        </dgm:presLayoutVars>
      </dgm:prSet>
      <dgm:spPr/>
    </dgm:pt>
  </dgm:ptLst>
  <dgm:cxnLst>
    <dgm:cxn modelId="{796F2114-9A5F-4509-BD62-C69B968A7C77}" type="presOf" srcId="{8459ED5B-AAD6-4FBB-9B32-0BE459763C2C}" destId="{6067EDA8-7C4C-4BD3-9077-883B04379E39}" srcOrd="0" destOrd="0" presId="urn:microsoft.com/office/officeart/2005/8/layout/vList2"/>
    <dgm:cxn modelId="{D4FF082C-F31E-4833-8362-61807A80E2B5}" srcId="{0A87362F-5321-4062-9107-FF7F89625116}" destId="{8459ED5B-AAD6-4FBB-9B32-0BE459763C2C}" srcOrd="1" destOrd="0" parTransId="{12E08921-0895-431A-8BAD-FFC9AC55A050}" sibTransId="{9A8F0211-FF2E-4D66-A275-5E04AF7C4600}"/>
    <dgm:cxn modelId="{D5BE6F30-A4AF-42F9-A6A4-93C89950E3DE}" srcId="{EF8F826D-F1B3-41D8-8F69-B78A37BBDEA5}" destId="{F8C85455-B740-4D12-9F3B-42793936C29C}" srcOrd="0" destOrd="0" parTransId="{C292790A-14C7-4CFF-A26F-CA4052B4DFAA}" sibTransId="{1F73FDFB-2222-43A1-93D6-C4C33750DD4C}"/>
    <dgm:cxn modelId="{E2A26F5C-659E-412F-BD48-E8FABA51780E}" srcId="{0A87362F-5321-4062-9107-FF7F89625116}" destId="{001A8E25-EC86-4572-B17E-B45CDFE871AD}" srcOrd="3" destOrd="0" parTransId="{B31300A9-B87B-43EC-86BF-EDC7FE581E1E}" sibTransId="{FAE12A06-3551-40FB-97A6-57544F19DC55}"/>
    <dgm:cxn modelId="{718CA442-694B-4029-90A2-62D504924C54}" type="presOf" srcId="{F8C85455-B740-4D12-9F3B-42793936C29C}" destId="{D6116EA6-82F9-45AA-8400-B758D4FD9BFE}" srcOrd="0" destOrd="0" presId="urn:microsoft.com/office/officeart/2005/8/layout/vList2"/>
    <dgm:cxn modelId="{6BA8E863-1ECA-4F88-97B2-12F6F8BC452E}" type="presOf" srcId="{8C2CB386-13BF-41F1-B856-FFE564DEC45B}" destId="{1D5196A9-0EDE-4F10-BD47-AE3239C2E416}" srcOrd="0" destOrd="0" presId="urn:microsoft.com/office/officeart/2005/8/layout/vList2"/>
    <dgm:cxn modelId="{C96FB365-BBE2-446F-BC21-4D7258FC4117}" type="presOf" srcId="{EF8F826D-F1B3-41D8-8F69-B78A37BBDEA5}" destId="{CC87A9AB-09CC-4F8D-9EF5-D816EBCD566E}" srcOrd="0" destOrd="0" presId="urn:microsoft.com/office/officeart/2005/8/layout/vList2"/>
    <dgm:cxn modelId="{29BA8481-8F1E-43F0-9AF6-33730085CFBC}" srcId="{0A87362F-5321-4062-9107-FF7F89625116}" destId="{8C2CB386-13BF-41F1-B856-FFE564DEC45B}" srcOrd="2" destOrd="0" parTransId="{929D435C-C93B-4EF2-A420-D3ADC3DBE245}" sibTransId="{EE35B8FA-1F8E-471D-9C6F-515EAF99ED71}"/>
    <dgm:cxn modelId="{25B6F6B5-2923-4473-81A1-54C6AC9174D1}" srcId="{0A87362F-5321-4062-9107-FF7F89625116}" destId="{EF8F826D-F1B3-41D8-8F69-B78A37BBDEA5}" srcOrd="0" destOrd="0" parTransId="{69A96277-D0F4-4FAF-AAAF-1F22C0D5C44C}" sibTransId="{5BD73391-119B-4BA0-8EFD-B792896622D3}"/>
    <dgm:cxn modelId="{99A7C6CB-6676-4E99-B8D5-1397D27AB545}" type="presOf" srcId="{001A8E25-EC86-4572-B17E-B45CDFE871AD}" destId="{80774FC4-6373-457B-B68D-5375C26BE82A}" srcOrd="0" destOrd="0" presId="urn:microsoft.com/office/officeart/2005/8/layout/vList2"/>
    <dgm:cxn modelId="{BA032EDC-BFE7-48DF-945F-5A8BFCEF3A07}" type="presOf" srcId="{E792CA43-EE2A-4B71-8234-BBF6CA5B0BB8}" destId="{D6116EA6-82F9-45AA-8400-B758D4FD9BFE}" srcOrd="0" destOrd="1" presId="urn:microsoft.com/office/officeart/2005/8/layout/vList2"/>
    <dgm:cxn modelId="{8F6AC3F0-BFC2-4195-89F9-D7FFA13787CD}" srcId="{EF8F826D-F1B3-41D8-8F69-B78A37BBDEA5}" destId="{E792CA43-EE2A-4B71-8234-BBF6CA5B0BB8}" srcOrd="1" destOrd="0" parTransId="{4DE9657F-90D3-42DE-8349-23B1EDD5AFFF}" sibTransId="{6AE5CF05-B083-483E-A2D7-F01382D54212}"/>
    <dgm:cxn modelId="{D3B24AFF-A902-4525-B8E5-0A7972544EC0}" type="presOf" srcId="{0A87362F-5321-4062-9107-FF7F89625116}" destId="{4EC12FDF-4A66-499A-8CD6-A0A9F1E199A0}" srcOrd="0" destOrd="0" presId="urn:microsoft.com/office/officeart/2005/8/layout/vList2"/>
    <dgm:cxn modelId="{577E4A29-51AE-45E1-94C8-140881B358EF}" type="presParOf" srcId="{4EC12FDF-4A66-499A-8CD6-A0A9F1E199A0}" destId="{CC87A9AB-09CC-4F8D-9EF5-D816EBCD566E}" srcOrd="0" destOrd="0" presId="urn:microsoft.com/office/officeart/2005/8/layout/vList2"/>
    <dgm:cxn modelId="{05A87B18-9B9B-4A2F-9F7C-63F2AE56663E}" type="presParOf" srcId="{4EC12FDF-4A66-499A-8CD6-A0A9F1E199A0}" destId="{D6116EA6-82F9-45AA-8400-B758D4FD9BFE}" srcOrd="1" destOrd="0" presId="urn:microsoft.com/office/officeart/2005/8/layout/vList2"/>
    <dgm:cxn modelId="{71735DB9-1ABE-411C-9BE6-E729A81A23A0}" type="presParOf" srcId="{4EC12FDF-4A66-499A-8CD6-A0A9F1E199A0}" destId="{6067EDA8-7C4C-4BD3-9077-883B04379E39}" srcOrd="2" destOrd="0" presId="urn:microsoft.com/office/officeart/2005/8/layout/vList2"/>
    <dgm:cxn modelId="{D7DCACE7-788F-4177-AE09-2CA243E548F5}" type="presParOf" srcId="{4EC12FDF-4A66-499A-8CD6-A0A9F1E199A0}" destId="{5B9E7BFB-C23D-429C-BF01-649FCBCB8C1B}" srcOrd="3" destOrd="0" presId="urn:microsoft.com/office/officeart/2005/8/layout/vList2"/>
    <dgm:cxn modelId="{DD1C37B5-30E5-4AB2-9B83-8E4A74A96A5D}" type="presParOf" srcId="{4EC12FDF-4A66-499A-8CD6-A0A9F1E199A0}" destId="{1D5196A9-0EDE-4F10-BD47-AE3239C2E416}" srcOrd="4" destOrd="0" presId="urn:microsoft.com/office/officeart/2005/8/layout/vList2"/>
    <dgm:cxn modelId="{5983D554-83F6-4118-B3BC-1D51B237F082}" type="presParOf" srcId="{4EC12FDF-4A66-499A-8CD6-A0A9F1E199A0}" destId="{CF89AE59-7E90-495E-91CC-AB1E31E8543A}" srcOrd="5" destOrd="0" presId="urn:microsoft.com/office/officeart/2005/8/layout/vList2"/>
    <dgm:cxn modelId="{225F1AFA-C8C6-414D-9A5B-B599F8F9C21F}" type="presParOf" srcId="{4EC12FDF-4A66-499A-8CD6-A0A9F1E199A0}" destId="{80774FC4-6373-457B-B68D-5375C26BE82A}"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74E7B7-ABBF-44B5-B97D-9DD1ABD06A5F}" type="doc">
      <dgm:prSet loTypeId="urn:microsoft.com/office/officeart/2005/8/layout/list1" loCatId="list" qsTypeId="urn:microsoft.com/office/officeart/2005/8/quickstyle/simple1" qsCatId="simple" csTypeId="urn:microsoft.com/office/officeart/2005/8/colors/colorful5" csCatId="colorful"/>
      <dgm:spPr/>
      <dgm:t>
        <a:bodyPr/>
        <a:lstStyle/>
        <a:p>
          <a:endParaRPr lang="en-US"/>
        </a:p>
      </dgm:t>
    </dgm:pt>
    <dgm:pt modelId="{8DA180D4-F2B3-43CE-A6B7-33FBC99C3FB7}">
      <dgm:prSet/>
      <dgm:spPr/>
      <dgm:t>
        <a:bodyPr/>
        <a:lstStyle/>
        <a:p>
          <a:r>
            <a:rPr lang="en-US"/>
            <a:t>Autoimmune Hepatitis</a:t>
          </a:r>
        </a:p>
      </dgm:t>
    </dgm:pt>
    <dgm:pt modelId="{D54E3A76-E2DB-4965-9170-1A56EF1113BF}" type="parTrans" cxnId="{AF6FD912-811F-4DE1-8E21-BC174985E2FB}">
      <dgm:prSet/>
      <dgm:spPr/>
      <dgm:t>
        <a:bodyPr/>
        <a:lstStyle/>
        <a:p>
          <a:endParaRPr lang="en-US"/>
        </a:p>
      </dgm:t>
    </dgm:pt>
    <dgm:pt modelId="{9E7ACDDC-48B0-4C07-8FC6-EA4465232347}" type="sibTrans" cxnId="{AF6FD912-811F-4DE1-8E21-BC174985E2FB}">
      <dgm:prSet/>
      <dgm:spPr/>
      <dgm:t>
        <a:bodyPr/>
        <a:lstStyle/>
        <a:p>
          <a:endParaRPr lang="en-US"/>
        </a:p>
      </dgm:t>
    </dgm:pt>
    <dgm:pt modelId="{4017A0DA-6A59-4636-8EBC-02AF865B6D77}">
      <dgm:prSet/>
      <dgm:spPr/>
      <dgm:t>
        <a:bodyPr/>
        <a:lstStyle/>
        <a:p>
          <a:r>
            <a:rPr lang="en-US"/>
            <a:t>Chronic inflammatory disorder of the liver</a:t>
          </a:r>
        </a:p>
      </dgm:t>
    </dgm:pt>
    <dgm:pt modelId="{66870947-B3F5-42FB-8F1F-CB8582915175}" type="parTrans" cxnId="{C3426802-CD1A-4AD7-BE3E-DCF2DD7C0CDD}">
      <dgm:prSet/>
      <dgm:spPr/>
      <dgm:t>
        <a:bodyPr/>
        <a:lstStyle/>
        <a:p>
          <a:endParaRPr lang="en-US"/>
        </a:p>
      </dgm:t>
    </dgm:pt>
    <dgm:pt modelId="{DF1B4DB2-EA8B-4418-8856-28E2018DAE62}" type="sibTrans" cxnId="{C3426802-CD1A-4AD7-BE3E-DCF2DD7C0CDD}">
      <dgm:prSet/>
      <dgm:spPr/>
      <dgm:t>
        <a:bodyPr/>
        <a:lstStyle/>
        <a:p>
          <a:endParaRPr lang="en-US"/>
        </a:p>
      </dgm:t>
    </dgm:pt>
    <dgm:pt modelId="{1E322C4F-DDC4-4AF8-8F1B-49E450F1BF20}">
      <dgm:prSet/>
      <dgm:spPr/>
      <dgm:t>
        <a:bodyPr/>
        <a:lstStyle/>
        <a:p>
          <a:r>
            <a:rPr lang="en-US"/>
            <a:t>Own immune system attacks hepatocytes</a:t>
          </a:r>
        </a:p>
      </dgm:t>
    </dgm:pt>
    <dgm:pt modelId="{179087B0-206E-4886-8E39-2221C8D02015}" type="parTrans" cxnId="{D2C68937-F6AD-4C59-BAD3-F170BEEFEC88}">
      <dgm:prSet/>
      <dgm:spPr/>
      <dgm:t>
        <a:bodyPr/>
        <a:lstStyle/>
        <a:p>
          <a:endParaRPr lang="en-US"/>
        </a:p>
      </dgm:t>
    </dgm:pt>
    <dgm:pt modelId="{2D42560C-BA27-4196-AEAC-0F8BB492B53D}" type="sibTrans" cxnId="{D2C68937-F6AD-4C59-BAD3-F170BEEFEC88}">
      <dgm:prSet/>
      <dgm:spPr/>
      <dgm:t>
        <a:bodyPr/>
        <a:lstStyle/>
        <a:p>
          <a:endParaRPr lang="en-US"/>
        </a:p>
      </dgm:t>
    </dgm:pt>
    <dgm:pt modelId="{B309CBBE-3C47-4F56-BE5D-C25620134F31}">
      <dgm:prSet/>
      <dgm:spPr/>
      <dgm:t>
        <a:bodyPr/>
        <a:lstStyle/>
        <a:p>
          <a:r>
            <a:rPr lang="en-US"/>
            <a:t>Wilson’s Disease</a:t>
          </a:r>
        </a:p>
      </dgm:t>
    </dgm:pt>
    <dgm:pt modelId="{2BED6D1A-60C5-4A39-A062-610C701FCD22}" type="parTrans" cxnId="{065FA51B-EF4C-449B-BE0D-FB588A0410B5}">
      <dgm:prSet/>
      <dgm:spPr/>
      <dgm:t>
        <a:bodyPr/>
        <a:lstStyle/>
        <a:p>
          <a:endParaRPr lang="en-US"/>
        </a:p>
      </dgm:t>
    </dgm:pt>
    <dgm:pt modelId="{4113D8AB-0774-40D2-9B26-873EAE5EE792}" type="sibTrans" cxnId="{065FA51B-EF4C-449B-BE0D-FB588A0410B5}">
      <dgm:prSet/>
      <dgm:spPr/>
      <dgm:t>
        <a:bodyPr/>
        <a:lstStyle/>
        <a:p>
          <a:endParaRPr lang="en-US"/>
        </a:p>
      </dgm:t>
    </dgm:pt>
    <dgm:pt modelId="{FF91E647-8CD3-4793-9AD0-7AC80566961D}">
      <dgm:prSet/>
      <dgm:spPr/>
      <dgm:t>
        <a:bodyPr/>
        <a:lstStyle/>
        <a:p>
          <a:r>
            <a:rPr lang="en-US"/>
            <a:t>Autosomal recessive disorder involving cellular copper transport</a:t>
          </a:r>
        </a:p>
      </dgm:t>
    </dgm:pt>
    <dgm:pt modelId="{BFF3EABC-A7C2-474D-892C-B49257B96691}" type="parTrans" cxnId="{2DA28738-698A-4232-8EF2-800451CCFB44}">
      <dgm:prSet/>
      <dgm:spPr/>
      <dgm:t>
        <a:bodyPr/>
        <a:lstStyle/>
        <a:p>
          <a:endParaRPr lang="en-US"/>
        </a:p>
      </dgm:t>
    </dgm:pt>
    <dgm:pt modelId="{C54A5B81-AC00-4F1D-8E5B-5E3D8590A583}" type="sibTrans" cxnId="{2DA28738-698A-4232-8EF2-800451CCFB44}">
      <dgm:prSet/>
      <dgm:spPr/>
      <dgm:t>
        <a:bodyPr/>
        <a:lstStyle/>
        <a:p>
          <a:endParaRPr lang="en-US"/>
        </a:p>
      </dgm:t>
    </dgm:pt>
    <dgm:pt modelId="{B574E857-C1FC-4F92-B166-71FA970C9166}">
      <dgm:prSet/>
      <dgm:spPr/>
      <dgm:t>
        <a:bodyPr/>
        <a:lstStyle/>
        <a:p>
          <a:r>
            <a:rPr lang="en-US"/>
            <a:t>Leads to accumulation of copper in liver</a:t>
          </a:r>
        </a:p>
      </dgm:t>
    </dgm:pt>
    <dgm:pt modelId="{11C49C5F-12AD-4E22-A2C5-0988EF1A831E}" type="parTrans" cxnId="{A5F1AD5A-D0AB-4FB0-9AB7-3967EE80D7F4}">
      <dgm:prSet/>
      <dgm:spPr/>
      <dgm:t>
        <a:bodyPr/>
        <a:lstStyle/>
        <a:p>
          <a:endParaRPr lang="en-US"/>
        </a:p>
      </dgm:t>
    </dgm:pt>
    <dgm:pt modelId="{A79D7B51-3301-435B-8D29-1C1E4889A2E6}" type="sibTrans" cxnId="{A5F1AD5A-D0AB-4FB0-9AB7-3967EE80D7F4}">
      <dgm:prSet/>
      <dgm:spPr/>
      <dgm:t>
        <a:bodyPr/>
        <a:lstStyle/>
        <a:p>
          <a:endParaRPr lang="en-US"/>
        </a:p>
      </dgm:t>
    </dgm:pt>
    <dgm:pt modelId="{6F224E37-EC1E-444E-9975-FCB21C2B5EC2}">
      <dgm:prSet/>
      <dgm:spPr/>
      <dgm:t>
        <a:bodyPr/>
        <a:lstStyle/>
        <a:p>
          <a:r>
            <a:rPr lang="en-US"/>
            <a:t>Hemochromatosis</a:t>
          </a:r>
        </a:p>
      </dgm:t>
    </dgm:pt>
    <dgm:pt modelId="{FEAAF528-35B9-4EC3-92AF-C7BF84B79186}" type="parTrans" cxnId="{C504C68D-1B7B-4AED-8A94-3B1DD9A83346}">
      <dgm:prSet/>
      <dgm:spPr/>
      <dgm:t>
        <a:bodyPr/>
        <a:lstStyle/>
        <a:p>
          <a:endParaRPr lang="en-US"/>
        </a:p>
      </dgm:t>
    </dgm:pt>
    <dgm:pt modelId="{41C8F1C7-B054-472D-917A-4680ACF4B645}" type="sibTrans" cxnId="{C504C68D-1B7B-4AED-8A94-3B1DD9A83346}">
      <dgm:prSet/>
      <dgm:spPr/>
      <dgm:t>
        <a:bodyPr/>
        <a:lstStyle/>
        <a:p>
          <a:endParaRPr lang="en-US"/>
        </a:p>
      </dgm:t>
    </dgm:pt>
    <dgm:pt modelId="{06AD411D-0E28-4336-838B-3320B0D07C79}">
      <dgm:prSet/>
      <dgm:spPr/>
      <dgm:t>
        <a:bodyPr/>
        <a:lstStyle/>
        <a:p>
          <a:r>
            <a:rPr lang="en-US"/>
            <a:t>Excess iron in body</a:t>
          </a:r>
        </a:p>
      </dgm:t>
    </dgm:pt>
    <dgm:pt modelId="{EF7B3188-4C66-4C2D-9848-0F839866BAAE}" type="parTrans" cxnId="{3C234308-12B0-4F31-B1E8-1BD16828AAAB}">
      <dgm:prSet/>
      <dgm:spPr/>
      <dgm:t>
        <a:bodyPr/>
        <a:lstStyle/>
        <a:p>
          <a:endParaRPr lang="en-US"/>
        </a:p>
      </dgm:t>
    </dgm:pt>
    <dgm:pt modelId="{A4972A2C-1BCE-4EEC-A88F-03ABB41C83EF}" type="sibTrans" cxnId="{3C234308-12B0-4F31-B1E8-1BD16828AAAB}">
      <dgm:prSet/>
      <dgm:spPr/>
      <dgm:t>
        <a:bodyPr/>
        <a:lstStyle/>
        <a:p>
          <a:endParaRPr lang="en-US"/>
        </a:p>
      </dgm:t>
    </dgm:pt>
    <dgm:pt modelId="{D1E9F459-CBE3-474B-9862-33DD8CF21E6F}">
      <dgm:prSet/>
      <dgm:spPr/>
      <dgm:t>
        <a:bodyPr/>
        <a:lstStyle/>
        <a:p>
          <a:r>
            <a:rPr lang="en-US"/>
            <a:t>Primary Biliary Cholangitis</a:t>
          </a:r>
        </a:p>
      </dgm:t>
    </dgm:pt>
    <dgm:pt modelId="{6788A690-511A-4F21-B141-D990CFCC0623}" type="parTrans" cxnId="{930C683E-7F28-44D8-9128-D0E9AD2EE388}">
      <dgm:prSet/>
      <dgm:spPr/>
      <dgm:t>
        <a:bodyPr/>
        <a:lstStyle/>
        <a:p>
          <a:endParaRPr lang="en-US"/>
        </a:p>
      </dgm:t>
    </dgm:pt>
    <dgm:pt modelId="{AFFB30DB-1F30-4299-AFF9-FA616676FC26}" type="sibTrans" cxnId="{930C683E-7F28-44D8-9128-D0E9AD2EE388}">
      <dgm:prSet/>
      <dgm:spPr/>
      <dgm:t>
        <a:bodyPr/>
        <a:lstStyle/>
        <a:p>
          <a:endParaRPr lang="en-US"/>
        </a:p>
      </dgm:t>
    </dgm:pt>
    <dgm:pt modelId="{2C9DF216-038B-41D3-9445-AEE2A06830B4}">
      <dgm:prSet/>
      <dgm:spPr/>
      <dgm:t>
        <a:bodyPr/>
        <a:lstStyle/>
        <a:p>
          <a:r>
            <a:rPr lang="en-US"/>
            <a:t>Chronic inflammation of the small bile ducts in liver</a:t>
          </a:r>
        </a:p>
      </dgm:t>
    </dgm:pt>
    <dgm:pt modelId="{883059D6-F1C0-4E7D-9AEA-083E129F0EBE}" type="parTrans" cxnId="{86EF67DB-283F-4F21-9A2D-47A56C51E108}">
      <dgm:prSet/>
      <dgm:spPr/>
      <dgm:t>
        <a:bodyPr/>
        <a:lstStyle/>
        <a:p>
          <a:endParaRPr lang="en-US"/>
        </a:p>
      </dgm:t>
    </dgm:pt>
    <dgm:pt modelId="{40955B2E-62D9-4AE4-B992-816D5984CACD}" type="sibTrans" cxnId="{86EF67DB-283F-4F21-9A2D-47A56C51E108}">
      <dgm:prSet/>
      <dgm:spPr/>
      <dgm:t>
        <a:bodyPr/>
        <a:lstStyle/>
        <a:p>
          <a:endParaRPr lang="en-US"/>
        </a:p>
      </dgm:t>
    </dgm:pt>
    <dgm:pt modelId="{6611B761-A26B-4D02-9863-F50E26679F81}">
      <dgm:prSet/>
      <dgm:spPr/>
      <dgm:t>
        <a:bodyPr/>
        <a:lstStyle/>
        <a:p>
          <a:r>
            <a:rPr lang="en-US"/>
            <a:t>Primary Sclerosing Cholangitis</a:t>
          </a:r>
        </a:p>
      </dgm:t>
    </dgm:pt>
    <dgm:pt modelId="{C7068C39-641F-45AE-9F89-B6F8E8DFE4FE}" type="parTrans" cxnId="{6534D92C-2EA3-4ABC-8EBE-4396E27027DA}">
      <dgm:prSet/>
      <dgm:spPr/>
      <dgm:t>
        <a:bodyPr/>
        <a:lstStyle/>
        <a:p>
          <a:endParaRPr lang="en-US"/>
        </a:p>
      </dgm:t>
    </dgm:pt>
    <dgm:pt modelId="{358C7689-1D52-46A4-9F48-81F2E7B049E6}" type="sibTrans" cxnId="{6534D92C-2EA3-4ABC-8EBE-4396E27027DA}">
      <dgm:prSet/>
      <dgm:spPr/>
      <dgm:t>
        <a:bodyPr/>
        <a:lstStyle/>
        <a:p>
          <a:endParaRPr lang="en-US"/>
        </a:p>
      </dgm:t>
    </dgm:pt>
    <dgm:pt modelId="{06556BA4-3ECF-40D4-8631-3F7718AD0D76}">
      <dgm:prSet/>
      <dgm:spPr/>
      <dgm:t>
        <a:bodyPr/>
        <a:lstStyle/>
        <a:p>
          <a:r>
            <a:rPr lang="en-US"/>
            <a:t>Chronic inflammation and fibrosis of intra-/extrahepatic bile ducts</a:t>
          </a:r>
        </a:p>
      </dgm:t>
    </dgm:pt>
    <dgm:pt modelId="{DA6EF771-5651-406C-B936-5F124516E187}" type="parTrans" cxnId="{B8EAC244-7F65-4665-BA9A-47C542D63FAF}">
      <dgm:prSet/>
      <dgm:spPr/>
      <dgm:t>
        <a:bodyPr/>
        <a:lstStyle/>
        <a:p>
          <a:endParaRPr lang="en-US"/>
        </a:p>
      </dgm:t>
    </dgm:pt>
    <dgm:pt modelId="{0F8119DE-3BED-4079-BD46-62B83301D92D}" type="sibTrans" cxnId="{B8EAC244-7F65-4665-BA9A-47C542D63FAF}">
      <dgm:prSet/>
      <dgm:spPr/>
      <dgm:t>
        <a:bodyPr/>
        <a:lstStyle/>
        <a:p>
          <a:endParaRPr lang="en-US"/>
        </a:p>
      </dgm:t>
    </dgm:pt>
    <dgm:pt modelId="{FA0743D7-1DC6-44B4-AEB6-2F7B8C6EEB59}">
      <dgm:prSet/>
      <dgm:spPr/>
      <dgm:t>
        <a:bodyPr/>
        <a:lstStyle/>
        <a:p>
          <a:r>
            <a:rPr lang="en-US"/>
            <a:t>Nonalcoholic Fatty Liver Disease</a:t>
          </a:r>
        </a:p>
      </dgm:t>
    </dgm:pt>
    <dgm:pt modelId="{681E99A5-D98C-4F47-8E19-075572522840}" type="parTrans" cxnId="{77B3B0E2-3DFF-4000-9E8C-445892507BA6}">
      <dgm:prSet/>
      <dgm:spPr/>
      <dgm:t>
        <a:bodyPr/>
        <a:lstStyle/>
        <a:p>
          <a:endParaRPr lang="en-US"/>
        </a:p>
      </dgm:t>
    </dgm:pt>
    <dgm:pt modelId="{38E37929-0284-4A5B-869B-F873F974B850}" type="sibTrans" cxnId="{77B3B0E2-3DFF-4000-9E8C-445892507BA6}">
      <dgm:prSet/>
      <dgm:spPr/>
      <dgm:t>
        <a:bodyPr/>
        <a:lstStyle/>
        <a:p>
          <a:endParaRPr lang="en-US"/>
        </a:p>
      </dgm:t>
    </dgm:pt>
    <dgm:pt modelId="{CBBD63BF-6EED-4C4D-BF27-2ECD4978C616}">
      <dgm:prSet/>
      <dgm:spPr/>
      <dgm:t>
        <a:bodyPr/>
        <a:lstStyle/>
        <a:p>
          <a:r>
            <a:rPr lang="en-US"/>
            <a:t>Fat accumulation in hepatocytes not related to alcohol consumption</a:t>
          </a:r>
        </a:p>
      </dgm:t>
    </dgm:pt>
    <dgm:pt modelId="{00AD5225-ED76-4320-99D0-E0E2F661201D}" type="parTrans" cxnId="{69427795-CFA8-4DEF-BB74-A08B82C47563}">
      <dgm:prSet/>
      <dgm:spPr/>
      <dgm:t>
        <a:bodyPr/>
        <a:lstStyle/>
        <a:p>
          <a:endParaRPr lang="en-US"/>
        </a:p>
      </dgm:t>
    </dgm:pt>
    <dgm:pt modelId="{0F70745D-1647-4ED3-B223-FA58D1CBEEEC}" type="sibTrans" cxnId="{69427795-CFA8-4DEF-BB74-A08B82C47563}">
      <dgm:prSet/>
      <dgm:spPr/>
      <dgm:t>
        <a:bodyPr/>
        <a:lstStyle/>
        <a:p>
          <a:endParaRPr lang="en-US"/>
        </a:p>
      </dgm:t>
    </dgm:pt>
    <dgm:pt modelId="{DC12D1E4-4591-442F-B54A-2795C3646981}" type="pres">
      <dgm:prSet presAssocID="{8E74E7B7-ABBF-44B5-B97D-9DD1ABD06A5F}" presName="linear" presStyleCnt="0">
        <dgm:presLayoutVars>
          <dgm:dir/>
          <dgm:animLvl val="lvl"/>
          <dgm:resizeHandles val="exact"/>
        </dgm:presLayoutVars>
      </dgm:prSet>
      <dgm:spPr/>
    </dgm:pt>
    <dgm:pt modelId="{7E780135-4681-4696-9AE0-1E65D1A19EBF}" type="pres">
      <dgm:prSet presAssocID="{8DA180D4-F2B3-43CE-A6B7-33FBC99C3FB7}" presName="parentLin" presStyleCnt="0"/>
      <dgm:spPr/>
    </dgm:pt>
    <dgm:pt modelId="{469DBA4A-0204-45F2-892B-D8262E8CE805}" type="pres">
      <dgm:prSet presAssocID="{8DA180D4-F2B3-43CE-A6B7-33FBC99C3FB7}" presName="parentLeftMargin" presStyleLbl="node1" presStyleIdx="0" presStyleCnt="6"/>
      <dgm:spPr/>
    </dgm:pt>
    <dgm:pt modelId="{991BB9DD-D5B1-4F6C-B419-DEE68B3C2AF0}" type="pres">
      <dgm:prSet presAssocID="{8DA180D4-F2B3-43CE-A6B7-33FBC99C3FB7}" presName="parentText" presStyleLbl="node1" presStyleIdx="0" presStyleCnt="6">
        <dgm:presLayoutVars>
          <dgm:chMax val="0"/>
          <dgm:bulletEnabled val="1"/>
        </dgm:presLayoutVars>
      </dgm:prSet>
      <dgm:spPr/>
    </dgm:pt>
    <dgm:pt modelId="{4CE2EC30-CF63-4669-8DC0-5380EB25CF28}" type="pres">
      <dgm:prSet presAssocID="{8DA180D4-F2B3-43CE-A6B7-33FBC99C3FB7}" presName="negativeSpace" presStyleCnt="0"/>
      <dgm:spPr/>
    </dgm:pt>
    <dgm:pt modelId="{5742359F-1848-4700-83E9-EA6AD83497E2}" type="pres">
      <dgm:prSet presAssocID="{8DA180D4-F2B3-43CE-A6B7-33FBC99C3FB7}" presName="childText" presStyleLbl="conFgAcc1" presStyleIdx="0" presStyleCnt="6">
        <dgm:presLayoutVars>
          <dgm:bulletEnabled val="1"/>
        </dgm:presLayoutVars>
      </dgm:prSet>
      <dgm:spPr/>
    </dgm:pt>
    <dgm:pt modelId="{166DCD79-064B-4FD5-A86C-83CEEFEB253F}" type="pres">
      <dgm:prSet presAssocID="{9E7ACDDC-48B0-4C07-8FC6-EA4465232347}" presName="spaceBetweenRectangles" presStyleCnt="0"/>
      <dgm:spPr/>
    </dgm:pt>
    <dgm:pt modelId="{E3F9C1A9-A41D-42BE-8978-A2C20CF9228B}" type="pres">
      <dgm:prSet presAssocID="{B309CBBE-3C47-4F56-BE5D-C25620134F31}" presName="parentLin" presStyleCnt="0"/>
      <dgm:spPr/>
    </dgm:pt>
    <dgm:pt modelId="{454EE606-5E8E-427C-B406-C317B27CADDB}" type="pres">
      <dgm:prSet presAssocID="{B309CBBE-3C47-4F56-BE5D-C25620134F31}" presName="parentLeftMargin" presStyleLbl="node1" presStyleIdx="0" presStyleCnt="6"/>
      <dgm:spPr/>
    </dgm:pt>
    <dgm:pt modelId="{4F9A9151-2FEF-4E89-AEDF-FF1D93A65C69}" type="pres">
      <dgm:prSet presAssocID="{B309CBBE-3C47-4F56-BE5D-C25620134F31}" presName="parentText" presStyleLbl="node1" presStyleIdx="1" presStyleCnt="6">
        <dgm:presLayoutVars>
          <dgm:chMax val="0"/>
          <dgm:bulletEnabled val="1"/>
        </dgm:presLayoutVars>
      </dgm:prSet>
      <dgm:spPr/>
    </dgm:pt>
    <dgm:pt modelId="{0706CB38-8E23-441D-A935-D23C985A24D4}" type="pres">
      <dgm:prSet presAssocID="{B309CBBE-3C47-4F56-BE5D-C25620134F31}" presName="negativeSpace" presStyleCnt="0"/>
      <dgm:spPr/>
    </dgm:pt>
    <dgm:pt modelId="{12FC0C15-4F0C-4AD6-8521-D0C2488FD4EE}" type="pres">
      <dgm:prSet presAssocID="{B309CBBE-3C47-4F56-BE5D-C25620134F31}" presName="childText" presStyleLbl="conFgAcc1" presStyleIdx="1" presStyleCnt="6">
        <dgm:presLayoutVars>
          <dgm:bulletEnabled val="1"/>
        </dgm:presLayoutVars>
      </dgm:prSet>
      <dgm:spPr/>
    </dgm:pt>
    <dgm:pt modelId="{3278B68B-9F9A-446D-995F-E7FA212FF69C}" type="pres">
      <dgm:prSet presAssocID="{4113D8AB-0774-40D2-9B26-873EAE5EE792}" presName="spaceBetweenRectangles" presStyleCnt="0"/>
      <dgm:spPr/>
    </dgm:pt>
    <dgm:pt modelId="{4112F2F7-80F2-4DF1-8166-2F622EB06F16}" type="pres">
      <dgm:prSet presAssocID="{6F224E37-EC1E-444E-9975-FCB21C2B5EC2}" presName="parentLin" presStyleCnt="0"/>
      <dgm:spPr/>
    </dgm:pt>
    <dgm:pt modelId="{1EF67025-67D2-4FF8-9DEE-1143DE12DEAD}" type="pres">
      <dgm:prSet presAssocID="{6F224E37-EC1E-444E-9975-FCB21C2B5EC2}" presName="parentLeftMargin" presStyleLbl="node1" presStyleIdx="1" presStyleCnt="6"/>
      <dgm:spPr/>
    </dgm:pt>
    <dgm:pt modelId="{A1CEDE9C-7DCD-4376-B267-33D9D7D74E38}" type="pres">
      <dgm:prSet presAssocID="{6F224E37-EC1E-444E-9975-FCB21C2B5EC2}" presName="parentText" presStyleLbl="node1" presStyleIdx="2" presStyleCnt="6">
        <dgm:presLayoutVars>
          <dgm:chMax val="0"/>
          <dgm:bulletEnabled val="1"/>
        </dgm:presLayoutVars>
      </dgm:prSet>
      <dgm:spPr/>
    </dgm:pt>
    <dgm:pt modelId="{E9FEE553-7B01-4450-A72D-BAD0F521838E}" type="pres">
      <dgm:prSet presAssocID="{6F224E37-EC1E-444E-9975-FCB21C2B5EC2}" presName="negativeSpace" presStyleCnt="0"/>
      <dgm:spPr/>
    </dgm:pt>
    <dgm:pt modelId="{67E342AD-AA76-47A8-A3BA-FF5F683CEE5E}" type="pres">
      <dgm:prSet presAssocID="{6F224E37-EC1E-444E-9975-FCB21C2B5EC2}" presName="childText" presStyleLbl="conFgAcc1" presStyleIdx="2" presStyleCnt="6">
        <dgm:presLayoutVars>
          <dgm:bulletEnabled val="1"/>
        </dgm:presLayoutVars>
      </dgm:prSet>
      <dgm:spPr/>
    </dgm:pt>
    <dgm:pt modelId="{41D12A54-56BC-4339-B4F3-7F82A966286D}" type="pres">
      <dgm:prSet presAssocID="{41C8F1C7-B054-472D-917A-4680ACF4B645}" presName="spaceBetweenRectangles" presStyleCnt="0"/>
      <dgm:spPr/>
    </dgm:pt>
    <dgm:pt modelId="{7CC859C2-AB72-4813-B3A7-9A44B831B461}" type="pres">
      <dgm:prSet presAssocID="{D1E9F459-CBE3-474B-9862-33DD8CF21E6F}" presName="parentLin" presStyleCnt="0"/>
      <dgm:spPr/>
    </dgm:pt>
    <dgm:pt modelId="{30C1CB66-5DD4-4533-92F4-688B77083B02}" type="pres">
      <dgm:prSet presAssocID="{D1E9F459-CBE3-474B-9862-33DD8CF21E6F}" presName="parentLeftMargin" presStyleLbl="node1" presStyleIdx="2" presStyleCnt="6"/>
      <dgm:spPr/>
    </dgm:pt>
    <dgm:pt modelId="{ABC17B51-30B3-4BC9-9388-CBCE79ACB778}" type="pres">
      <dgm:prSet presAssocID="{D1E9F459-CBE3-474B-9862-33DD8CF21E6F}" presName="parentText" presStyleLbl="node1" presStyleIdx="3" presStyleCnt="6">
        <dgm:presLayoutVars>
          <dgm:chMax val="0"/>
          <dgm:bulletEnabled val="1"/>
        </dgm:presLayoutVars>
      </dgm:prSet>
      <dgm:spPr/>
    </dgm:pt>
    <dgm:pt modelId="{FF851A50-93BF-4677-8578-6F62A815A892}" type="pres">
      <dgm:prSet presAssocID="{D1E9F459-CBE3-474B-9862-33DD8CF21E6F}" presName="negativeSpace" presStyleCnt="0"/>
      <dgm:spPr/>
    </dgm:pt>
    <dgm:pt modelId="{2CDFBB4A-895C-40BF-ABB6-D1CF4A73C220}" type="pres">
      <dgm:prSet presAssocID="{D1E9F459-CBE3-474B-9862-33DD8CF21E6F}" presName="childText" presStyleLbl="conFgAcc1" presStyleIdx="3" presStyleCnt="6">
        <dgm:presLayoutVars>
          <dgm:bulletEnabled val="1"/>
        </dgm:presLayoutVars>
      </dgm:prSet>
      <dgm:spPr/>
    </dgm:pt>
    <dgm:pt modelId="{C2E3B2FC-550D-4AD2-A12E-119361BFD0B1}" type="pres">
      <dgm:prSet presAssocID="{AFFB30DB-1F30-4299-AFF9-FA616676FC26}" presName="spaceBetweenRectangles" presStyleCnt="0"/>
      <dgm:spPr/>
    </dgm:pt>
    <dgm:pt modelId="{FB3635FB-C0D9-4CD4-B31A-5DE9FCDFB033}" type="pres">
      <dgm:prSet presAssocID="{6611B761-A26B-4D02-9863-F50E26679F81}" presName="parentLin" presStyleCnt="0"/>
      <dgm:spPr/>
    </dgm:pt>
    <dgm:pt modelId="{5A6C2603-8816-414E-9F54-5AFE64A10AC5}" type="pres">
      <dgm:prSet presAssocID="{6611B761-A26B-4D02-9863-F50E26679F81}" presName="parentLeftMargin" presStyleLbl="node1" presStyleIdx="3" presStyleCnt="6"/>
      <dgm:spPr/>
    </dgm:pt>
    <dgm:pt modelId="{A1F39A5C-709B-4BD8-A908-453F46392D2F}" type="pres">
      <dgm:prSet presAssocID="{6611B761-A26B-4D02-9863-F50E26679F81}" presName="parentText" presStyleLbl="node1" presStyleIdx="4" presStyleCnt="6">
        <dgm:presLayoutVars>
          <dgm:chMax val="0"/>
          <dgm:bulletEnabled val="1"/>
        </dgm:presLayoutVars>
      </dgm:prSet>
      <dgm:spPr/>
    </dgm:pt>
    <dgm:pt modelId="{4B30ED02-69CC-441B-AF6E-4ADB7C2D3932}" type="pres">
      <dgm:prSet presAssocID="{6611B761-A26B-4D02-9863-F50E26679F81}" presName="negativeSpace" presStyleCnt="0"/>
      <dgm:spPr/>
    </dgm:pt>
    <dgm:pt modelId="{64FFA4A0-1D31-4797-BCC8-E5DE20DC5A22}" type="pres">
      <dgm:prSet presAssocID="{6611B761-A26B-4D02-9863-F50E26679F81}" presName="childText" presStyleLbl="conFgAcc1" presStyleIdx="4" presStyleCnt="6">
        <dgm:presLayoutVars>
          <dgm:bulletEnabled val="1"/>
        </dgm:presLayoutVars>
      </dgm:prSet>
      <dgm:spPr/>
    </dgm:pt>
    <dgm:pt modelId="{0A68CFA2-59D7-4DBF-B407-3FEBF2CC2F02}" type="pres">
      <dgm:prSet presAssocID="{358C7689-1D52-46A4-9F48-81F2E7B049E6}" presName="spaceBetweenRectangles" presStyleCnt="0"/>
      <dgm:spPr/>
    </dgm:pt>
    <dgm:pt modelId="{25583E35-C240-4ADB-BC42-5A83443EB476}" type="pres">
      <dgm:prSet presAssocID="{FA0743D7-1DC6-44B4-AEB6-2F7B8C6EEB59}" presName="parentLin" presStyleCnt="0"/>
      <dgm:spPr/>
    </dgm:pt>
    <dgm:pt modelId="{EC2A86B3-724D-404A-BDC1-7ADBAF0F34B9}" type="pres">
      <dgm:prSet presAssocID="{FA0743D7-1DC6-44B4-AEB6-2F7B8C6EEB59}" presName="parentLeftMargin" presStyleLbl="node1" presStyleIdx="4" presStyleCnt="6"/>
      <dgm:spPr/>
    </dgm:pt>
    <dgm:pt modelId="{99EC778A-9D4B-4139-8C42-D77BDD3E65A5}" type="pres">
      <dgm:prSet presAssocID="{FA0743D7-1DC6-44B4-AEB6-2F7B8C6EEB59}" presName="parentText" presStyleLbl="node1" presStyleIdx="5" presStyleCnt="6">
        <dgm:presLayoutVars>
          <dgm:chMax val="0"/>
          <dgm:bulletEnabled val="1"/>
        </dgm:presLayoutVars>
      </dgm:prSet>
      <dgm:spPr/>
    </dgm:pt>
    <dgm:pt modelId="{2567ED16-BBEA-4DEB-B989-D2519157DC79}" type="pres">
      <dgm:prSet presAssocID="{FA0743D7-1DC6-44B4-AEB6-2F7B8C6EEB59}" presName="negativeSpace" presStyleCnt="0"/>
      <dgm:spPr/>
    </dgm:pt>
    <dgm:pt modelId="{54307B3D-C81A-4F8C-A53D-E22194243FAD}" type="pres">
      <dgm:prSet presAssocID="{FA0743D7-1DC6-44B4-AEB6-2F7B8C6EEB59}" presName="childText" presStyleLbl="conFgAcc1" presStyleIdx="5" presStyleCnt="6">
        <dgm:presLayoutVars>
          <dgm:bulletEnabled val="1"/>
        </dgm:presLayoutVars>
      </dgm:prSet>
      <dgm:spPr/>
    </dgm:pt>
  </dgm:ptLst>
  <dgm:cxnLst>
    <dgm:cxn modelId="{C3426802-CD1A-4AD7-BE3E-DCF2DD7C0CDD}" srcId="{8DA180D4-F2B3-43CE-A6B7-33FBC99C3FB7}" destId="{4017A0DA-6A59-4636-8EBC-02AF865B6D77}" srcOrd="0" destOrd="0" parTransId="{66870947-B3F5-42FB-8F1F-CB8582915175}" sibTransId="{DF1B4DB2-EA8B-4418-8856-28E2018DAE62}"/>
    <dgm:cxn modelId="{3C234308-12B0-4F31-B1E8-1BD16828AAAB}" srcId="{6F224E37-EC1E-444E-9975-FCB21C2B5EC2}" destId="{06AD411D-0E28-4336-838B-3320B0D07C79}" srcOrd="0" destOrd="0" parTransId="{EF7B3188-4C66-4C2D-9848-0F839866BAAE}" sibTransId="{A4972A2C-1BCE-4EEC-A88F-03ABB41C83EF}"/>
    <dgm:cxn modelId="{AF6FD912-811F-4DE1-8E21-BC174985E2FB}" srcId="{8E74E7B7-ABBF-44B5-B97D-9DD1ABD06A5F}" destId="{8DA180D4-F2B3-43CE-A6B7-33FBC99C3FB7}" srcOrd="0" destOrd="0" parTransId="{D54E3A76-E2DB-4965-9170-1A56EF1113BF}" sibTransId="{9E7ACDDC-48B0-4C07-8FC6-EA4465232347}"/>
    <dgm:cxn modelId="{859E2515-BEEC-4131-8595-920CE220795B}" type="presOf" srcId="{FA0743D7-1DC6-44B4-AEB6-2F7B8C6EEB59}" destId="{99EC778A-9D4B-4139-8C42-D77BDD3E65A5}" srcOrd="1" destOrd="0" presId="urn:microsoft.com/office/officeart/2005/8/layout/list1"/>
    <dgm:cxn modelId="{065FA51B-EF4C-449B-BE0D-FB588A0410B5}" srcId="{8E74E7B7-ABBF-44B5-B97D-9DD1ABD06A5F}" destId="{B309CBBE-3C47-4F56-BE5D-C25620134F31}" srcOrd="1" destOrd="0" parTransId="{2BED6D1A-60C5-4A39-A062-610C701FCD22}" sibTransId="{4113D8AB-0774-40D2-9B26-873EAE5EE792}"/>
    <dgm:cxn modelId="{9545AA1C-B2BB-4189-9C98-1487A20EA249}" type="presOf" srcId="{CBBD63BF-6EED-4C4D-BF27-2ECD4978C616}" destId="{54307B3D-C81A-4F8C-A53D-E22194243FAD}" srcOrd="0" destOrd="0" presId="urn:microsoft.com/office/officeart/2005/8/layout/list1"/>
    <dgm:cxn modelId="{9D2C6720-2718-489E-8D2D-46CEEE4E80D0}" type="presOf" srcId="{8E74E7B7-ABBF-44B5-B97D-9DD1ABD06A5F}" destId="{DC12D1E4-4591-442F-B54A-2795C3646981}" srcOrd="0" destOrd="0" presId="urn:microsoft.com/office/officeart/2005/8/layout/list1"/>
    <dgm:cxn modelId="{1A088E22-38E1-4A94-B115-190E4A3FFA8D}" type="presOf" srcId="{8DA180D4-F2B3-43CE-A6B7-33FBC99C3FB7}" destId="{469DBA4A-0204-45F2-892B-D8262E8CE805}" srcOrd="0" destOrd="0" presId="urn:microsoft.com/office/officeart/2005/8/layout/list1"/>
    <dgm:cxn modelId="{10CBBF27-1214-4858-92D1-B7B6854622ED}" type="presOf" srcId="{B309CBBE-3C47-4F56-BE5D-C25620134F31}" destId="{454EE606-5E8E-427C-B406-C317B27CADDB}" srcOrd="0" destOrd="0" presId="urn:microsoft.com/office/officeart/2005/8/layout/list1"/>
    <dgm:cxn modelId="{6534D92C-2EA3-4ABC-8EBE-4396E27027DA}" srcId="{8E74E7B7-ABBF-44B5-B97D-9DD1ABD06A5F}" destId="{6611B761-A26B-4D02-9863-F50E26679F81}" srcOrd="4" destOrd="0" parTransId="{C7068C39-641F-45AE-9F89-B6F8E8DFE4FE}" sibTransId="{358C7689-1D52-46A4-9F48-81F2E7B049E6}"/>
    <dgm:cxn modelId="{052D4634-F0E1-4045-88A7-3FF247C43EED}" type="presOf" srcId="{B574E857-C1FC-4F92-B166-71FA970C9166}" destId="{12FC0C15-4F0C-4AD6-8521-D0C2488FD4EE}" srcOrd="0" destOrd="1" presId="urn:microsoft.com/office/officeart/2005/8/layout/list1"/>
    <dgm:cxn modelId="{D2C68937-F6AD-4C59-BAD3-F170BEEFEC88}" srcId="{8DA180D4-F2B3-43CE-A6B7-33FBC99C3FB7}" destId="{1E322C4F-DDC4-4AF8-8F1B-49E450F1BF20}" srcOrd="1" destOrd="0" parTransId="{179087B0-206E-4886-8E39-2221C8D02015}" sibTransId="{2D42560C-BA27-4196-AEAC-0F8BB492B53D}"/>
    <dgm:cxn modelId="{2DA28738-698A-4232-8EF2-800451CCFB44}" srcId="{B309CBBE-3C47-4F56-BE5D-C25620134F31}" destId="{FF91E647-8CD3-4793-9AD0-7AC80566961D}" srcOrd="0" destOrd="0" parTransId="{BFF3EABC-A7C2-474D-892C-B49257B96691}" sibTransId="{C54A5B81-AC00-4F1D-8E5B-5E3D8590A583}"/>
    <dgm:cxn modelId="{B872453E-A370-45B9-A35A-3838292C2991}" type="presOf" srcId="{D1E9F459-CBE3-474B-9862-33DD8CF21E6F}" destId="{ABC17B51-30B3-4BC9-9388-CBCE79ACB778}" srcOrd="1" destOrd="0" presId="urn:microsoft.com/office/officeart/2005/8/layout/list1"/>
    <dgm:cxn modelId="{930C683E-7F28-44D8-9128-D0E9AD2EE388}" srcId="{8E74E7B7-ABBF-44B5-B97D-9DD1ABD06A5F}" destId="{D1E9F459-CBE3-474B-9862-33DD8CF21E6F}" srcOrd="3" destOrd="0" parTransId="{6788A690-511A-4F21-B141-D990CFCC0623}" sibTransId="{AFFB30DB-1F30-4299-AFF9-FA616676FC26}"/>
    <dgm:cxn modelId="{63FC2E40-802D-4244-9525-4483602DCF2D}" type="presOf" srcId="{06556BA4-3ECF-40D4-8631-3F7718AD0D76}" destId="{64FFA4A0-1D31-4797-BCC8-E5DE20DC5A22}" srcOrd="0" destOrd="0" presId="urn:microsoft.com/office/officeart/2005/8/layout/list1"/>
    <dgm:cxn modelId="{0F83335F-0FE8-48FD-91A7-5A59CE7D1916}" type="presOf" srcId="{06AD411D-0E28-4336-838B-3320B0D07C79}" destId="{67E342AD-AA76-47A8-A3BA-FF5F683CEE5E}" srcOrd="0" destOrd="0" presId="urn:microsoft.com/office/officeart/2005/8/layout/list1"/>
    <dgm:cxn modelId="{B8EAC244-7F65-4665-BA9A-47C542D63FAF}" srcId="{6611B761-A26B-4D02-9863-F50E26679F81}" destId="{06556BA4-3ECF-40D4-8631-3F7718AD0D76}" srcOrd="0" destOrd="0" parTransId="{DA6EF771-5651-406C-B936-5F124516E187}" sibTransId="{0F8119DE-3BED-4079-BD46-62B83301D92D}"/>
    <dgm:cxn modelId="{FED19D73-08F7-4741-B507-7D9880F4BA73}" type="presOf" srcId="{8DA180D4-F2B3-43CE-A6B7-33FBC99C3FB7}" destId="{991BB9DD-D5B1-4F6C-B419-DEE68B3C2AF0}" srcOrd="1" destOrd="0" presId="urn:microsoft.com/office/officeart/2005/8/layout/list1"/>
    <dgm:cxn modelId="{1B1A9F75-044D-4799-BA6A-8C9B28D0F2E8}" type="presOf" srcId="{6611B761-A26B-4D02-9863-F50E26679F81}" destId="{A1F39A5C-709B-4BD8-A908-453F46392D2F}" srcOrd="1" destOrd="0" presId="urn:microsoft.com/office/officeart/2005/8/layout/list1"/>
    <dgm:cxn modelId="{3040605A-2235-46B7-A894-EE15064E445E}" type="presOf" srcId="{2C9DF216-038B-41D3-9445-AEE2A06830B4}" destId="{2CDFBB4A-895C-40BF-ABB6-D1CF4A73C220}" srcOrd="0" destOrd="0" presId="urn:microsoft.com/office/officeart/2005/8/layout/list1"/>
    <dgm:cxn modelId="{A5F1AD5A-D0AB-4FB0-9AB7-3967EE80D7F4}" srcId="{B309CBBE-3C47-4F56-BE5D-C25620134F31}" destId="{B574E857-C1FC-4F92-B166-71FA970C9166}" srcOrd="1" destOrd="0" parTransId="{11C49C5F-12AD-4E22-A2C5-0988EF1A831E}" sibTransId="{A79D7B51-3301-435B-8D29-1C1E4889A2E6}"/>
    <dgm:cxn modelId="{A5D0F97E-F58E-48E0-8857-A2525A60662F}" type="presOf" srcId="{6F224E37-EC1E-444E-9975-FCB21C2B5EC2}" destId="{1EF67025-67D2-4FF8-9DEE-1143DE12DEAD}" srcOrd="0" destOrd="0" presId="urn:microsoft.com/office/officeart/2005/8/layout/list1"/>
    <dgm:cxn modelId="{AE8E4C80-64CA-4DE0-9AE9-62A4CC7DDE71}" type="presOf" srcId="{4017A0DA-6A59-4636-8EBC-02AF865B6D77}" destId="{5742359F-1848-4700-83E9-EA6AD83497E2}" srcOrd="0" destOrd="0" presId="urn:microsoft.com/office/officeart/2005/8/layout/list1"/>
    <dgm:cxn modelId="{B4687B84-A69D-4D79-9D1C-1F0D5EC9037F}" type="presOf" srcId="{FA0743D7-1DC6-44B4-AEB6-2F7B8C6EEB59}" destId="{EC2A86B3-724D-404A-BDC1-7ADBAF0F34B9}" srcOrd="0" destOrd="0" presId="urn:microsoft.com/office/officeart/2005/8/layout/list1"/>
    <dgm:cxn modelId="{C504C68D-1B7B-4AED-8A94-3B1DD9A83346}" srcId="{8E74E7B7-ABBF-44B5-B97D-9DD1ABD06A5F}" destId="{6F224E37-EC1E-444E-9975-FCB21C2B5EC2}" srcOrd="2" destOrd="0" parTransId="{FEAAF528-35B9-4EC3-92AF-C7BF84B79186}" sibTransId="{41C8F1C7-B054-472D-917A-4680ACF4B645}"/>
    <dgm:cxn modelId="{69427795-CFA8-4DEF-BB74-A08B82C47563}" srcId="{FA0743D7-1DC6-44B4-AEB6-2F7B8C6EEB59}" destId="{CBBD63BF-6EED-4C4D-BF27-2ECD4978C616}" srcOrd="0" destOrd="0" parTransId="{00AD5225-ED76-4320-99D0-E0E2F661201D}" sibTransId="{0F70745D-1647-4ED3-B223-FA58D1CBEEEC}"/>
    <dgm:cxn modelId="{2F7C23A8-9C9C-4AC5-86C8-0D0C10D18334}" type="presOf" srcId="{1E322C4F-DDC4-4AF8-8F1B-49E450F1BF20}" destId="{5742359F-1848-4700-83E9-EA6AD83497E2}" srcOrd="0" destOrd="1" presId="urn:microsoft.com/office/officeart/2005/8/layout/list1"/>
    <dgm:cxn modelId="{51812BD3-B8F1-4C5C-BF2B-44B7F2FD78B9}" type="presOf" srcId="{D1E9F459-CBE3-474B-9862-33DD8CF21E6F}" destId="{30C1CB66-5DD4-4533-92F4-688B77083B02}" srcOrd="0" destOrd="0" presId="urn:microsoft.com/office/officeart/2005/8/layout/list1"/>
    <dgm:cxn modelId="{FB6163D3-63CD-414E-928D-0ADA99ED933B}" type="presOf" srcId="{6F224E37-EC1E-444E-9975-FCB21C2B5EC2}" destId="{A1CEDE9C-7DCD-4376-B267-33D9D7D74E38}" srcOrd="1" destOrd="0" presId="urn:microsoft.com/office/officeart/2005/8/layout/list1"/>
    <dgm:cxn modelId="{84374AD7-FF2B-49D9-9288-02B45D39DB91}" type="presOf" srcId="{FF91E647-8CD3-4793-9AD0-7AC80566961D}" destId="{12FC0C15-4F0C-4AD6-8521-D0C2488FD4EE}" srcOrd="0" destOrd="0" presId="urn:microsoft.com/office/officeart/2005/8/layout/list1"/>
    <dgm:cxn modelId="{86EF67DB-283F-4F21-9A2D-47A56C51E108}" srcId="{D1E9F459-CBE3-474B-9862-33DD8CF21E6F}" destId="{2C9DF216-038B-41D3-9445-AEE2A06830B4}" srcOrd="0" destOrd="0" parTransId="{883059D6-F1C0-4E7D-9AEA-083E129F0EBE}" sibTransId="{40955B2E-62D9-4AE4-B992-816D5984CACD}"/>
    <dgm:cxn modelId="{453446DF-125F-4FBE-8836-2DC2790CF470}" type="presOf" srcId="{6611B761-A26B-4D02-9863-F50E26679F81}" destId="{5A6C2603-8816-414E-9F54-5AFE64A10AC5}" srcOrd="0" destOrd="0" presId="urn:microsoft.com/office/officeart/2005/8/layout/list1"/>
    <dgm:cxn modelId="{77B3B0E2-3DFF-4000-9E8C-445892507BA6}" srcId="{8E74E7B7-ABBF-44B5-B97D-9DD1ABD06A5F}" destId="{FA0743D7-1DC6-44B4-AEB6-2F7B8C6EEB59}" srcOrd="5" destOrd="0" parTransId="{681E99A5-D98C-4F47-8E19-075572522840}" sibTransId="{38E37929-0284-4A5B-869B-F873F974B850}"/>
    <dgm:cxn modelId="{8396AAF1-C184-48CE-8681-B2A05E6E7DF3}" type="presOf" srcId="{B309CBBE-3C47-4F56-BE5D-C25620134F31}" destId="{4F9A9151-2FEF-4E89-AEDF-FF1D93A65C69}" srcOrd="1" destOrd="0" presId="urn:microsoft.com/office/officeart/2005/8/layout/list1"/>
    <dgm:cxn modelId="{D6226680-8FD5-49A7-BFD4-5C14250A58D3}" type="presParOf" srcId="{DC12D1E4-4591-442F-B54A-2795C3646981}" destId="{7E780135-4681-4696-9AE0-1E65D1A19EBF}" srcOrd="0" destOrd="0" presId="urn:microsoft.com/office/officeart/2005/8/layout/list1"/>
    <dgm:cxn modelId="{AD5E6128-51AC-4570-910C-E45623A8DC39}" type="presParOf" srcId="{7E780135-4681-4696-9AE0-1E65D1A19EBF}" destId="{469DBA4A-0204-45F2-892B-D8262E8CE805}" srcOrd="0" destOrd="0" presId="urn:microsoft.com/office/officeart/2005/8/layout/list1"/>
    <dgm:cxn modelId="{725D3808-EC52-4784-B110-57949B52E900}" type="presParOf" srcId="{7E780135-4681-4696-9AE0-1E65D1A19EBF}" destId="{991BB9DD-D5B1-4F6C-B419-DEE68B3C2AF0}" srcOrd="1" destOrd="0" presId="urn:microsoft.com/office/officeart/2005/8/layout/list1"/>
    <dgm:cxn modelId="{B3FB4DAD-768C-4FD7-A3D5-41FC96B7B276}" type="presParOf" srcId="{DC12D1E4-4591-442F-B54A-2795C3646981}" destId="{4CE2EC30-CF63-4669-8DC0-5380EB25CF28}" srcOrd="1" destOrd="0" presId="urn:microsoft.com/office/officeart/2005/8/layout/list1"/>
    <dgm:cxn modelId="{CD21221D-95E3-4BFF-8957-932DE2F2B763}" type="presParOf" srcId="{DC12D1E4-4591-442F-B54A-2795C3646981}" destId="{5742359F-1848-4700-83E9-EA6AD83497E2}" srcOrd="2" destOrd="0" presId="urn:microsoft.com/office/officeart/2005/8/layout/list1"/>
    <dgm:cxn modelId="{BAA92951-4C8C-46A4-887E-ABEBC8429972}" type="presParOf" srcId="{DC12D1E4-4591-442F-B54A-2795C3646981}" destId="{166DCD79-064B-4FD5-A86C-83CEEFEB253F}" srcOrd="3" destOrd="0" presId="urn:microsoft.com/office/officeart/2005/8/layout/list1"/>
    <dgm:cxn modelId="{8F56F6B2-2D11-41EA-B839-88F3E74340B6}" type="presParOf" srcId="{DC12D1E4-4591-442F-B54A-2795C3646981}" destId="{E3F9C1A9-A41D-42BE-8978-A2C20CF9228B}" srcOrd="4" destOrd="0" presId="urn:microsoft.com/office/officeart/2005/8/layout/list1"/>
    <dgm:cxn modelId="{F9EC9C19-D461-4978-BE1A-17C0F296CCA0}" type="presParOf" srcId="{E3F9C1A9-A41D-42BE-8978-A2C20CF9228B}" destId="{454EE606-5E8E-427C-B406-C317B27CADDB}" srcOrd="0" destOrd="0" presId="urn:microsoft.com/office/officeart/2005/8/layout/list1"/>
    <dgm:cxn modelId="{B76F4E21-2C78-4293-B830-5F2047176869}" type="presParOf" srcId="{E3F9C1A9-A41D-42BE-8978-A2C20CF9228B}" destId="{4F9A9151-2FEF-4E89-AEDF-FF1D93A65C69}" srcOrd="1" destOrd="0" presId="urn:microsoft.com/office/officeart/2005/8/layout/list1"/>
    <dgm:cxn modelId="{D6E093D6-E34D-454C-98ED-8DD9C4329B5C}" type="presParOf" srcId="{DC12D1E4-4591-442F-B54A-2795C3646981}" destId="{0706CB38-8E23-441D-A935-D23C985A24D4}" srcOrd="5" destOrd="0" presId="urn:microsoft.com/office/officeart/2005/8/layout/list1"/>
    <dgm:cxn modelId="{75A4BB9A-D4F2-4C6B-98DC-7A631D933AB4}" type="presParOf" srcId="{DC12D1E4-4591-442F-B54A-2795C3646981}" destId="{12FC0C15-4F0C-4AD6-8521-D0C2488FD4EE}" srcOrd="6" destOrd="0" presId="urn:microsoft.com/office/officeart/2005/8/layout/list1"/>
    <dgm:cxn modelId="{E5BE3F23-9A64-4115-A4EC-EEC0A2CF902F}" type="presParOf" srcId="{DC12D1E4-4591-442F-B54A-2795C3646981}" destId="{3278B68B-9F9A-446D-995F-E7FA212FF69C}" srcOrd="7" destOrd="0" presId="urn:microsoft.com/office/officeart/2005/8/layout/list1"/>
    <dgm:cxn modelId="{5FE441CB-6D2D-4A00-A120-8907BAE3341F}" type="presParOf" srcId="{DC12D1E4-4591-442F-B54A-2795C3646981}" destId="{4112F2F7-80F2-4DF1-8166-2F622EB06F16}" srcOrd="8" destOrd="0" presId="urn:microsoft.com/office/officeart/2005/8/layout/list1"/>
    <dgm:cxn modelId="{71B4F5FC-FD1F-444F-A4E7-8825D001CF3A}" type="presParOf" srcId="{4112F2F7-80F2-4DF1-8166-2F622EB06F16}" destId="{1EF67025-67D2-4FF8-9DEE-1143DE12DEAD}" srcOrd="0" destOrd="0" presId="urn:microsoft.com/office/officeart/2005/8/layout/list1"/>
    <dgm:cxn modelId="{4DE8AF4C-2806-45C8-AAED-C89D4BAC7CFB}" type="presParOf" srcId="{4112F2F7-80F2-4DF1-8166-2F622EB06F16}" destId="{A1CEDE9C-7DCD-4376-B267-33D9D7D74E38}" srcOrd="1" destOrd="0" presId="urn:microsoft.com/office/officeart/2005/8/layout/list1"/>
    <dgm:cxn modelId="{D735F3EC-4AC6-48D5-9DAA-FA1B701D4F29}" type="presParOf" srcId="{DC12D1E4-4591-442F-B54A-2795C3646981}" destId="{E9FEE553-7B01-4450-A72D-BAD0F521838E}" srcOrd="9" destOrd="0" presId="urn:microsoft.com/office/officeart/2005/8/layout/list1"/>
    <dgm:cxn modelId="{BCA92F61-BE00-4C4E-8258-552D49605A03}" type="presParOf" srcId="{DC12D1E4-4591-442F-B54A-2795C3646981}" destId="{67E342AD-AA76-47A8-A3BA-FF5F683CEE5E}" srcOrd="10" destOrd="0" presId="urn:microsoft.com/office/officeart/2005/8/layout/list1"/>
    <dgm:cxn modelId="{961D3DF2-6F06-4B02-973F-578C81C8417D}" type="presParOf" srcId="{DC12D1E4-4591-442F-B54A-2795C3646981}" destId="{41D12A54-56BC-4339-B4F3-7F82A966286D}" srcOrd="11" destOrd="0" presId="urn:microsoft.com/office/officeart/2005/8/layout/list1"/>
    <dgm:cxn modelId="{C8E7E103-4FD1-4298-A678-32D4ACC2D763}" type="presParOf" srcId="{DC12D1E4-4591-442F-B54A-2795C3646981}" destId="{7CC859C2-AB72-4813-B3A7-9A44B831B461}" srcOrd="12" destOrd="0" presId="urn:microsoft.com/office/officeart/2005/8/layout/list1"/>
    <dgm:cxn modelId="{81586EB8-9F6D-411A-9635-8B1241527188}" type="presParOf" srcId="{7CC859C2-AB72-4813-B3A7-9A44B831B461}" destId="{30C1CB66-5DD4-4533-92F4-688B77083B02}" srcOrd="0" destOrd="0" presId="urn:microsoft.com/office/officeart/2005/8/layout/list1"/>
    <dgm:cxn modelId="{DD6585CD-B9D8-4745-AA5B-4102B6602E9B}" type="presParOf" srcId="{7CC859C2-AB72-4813-B3A7-9A44B831B461}" destId="{ABC17B51-30B3-4BC9-9388-CBCE79ACB778}" srcOrd="1" destOrd="0" presId="urn:microsoft.com/office/officeart/2005/8/layout/list1"/>
    <dgm:cxn modelId="{FE7952BF-FA18-42F6-98E8-3FF0AE1516AD}" type="presParOf" srcId="{DC12D1E4-4591-442F-B54A-2795C3646981}" destId="{FF851A50-93BF-4677-8578-6F62A815A892}" srcOrd="13" destOrd="0" presId="urn:microsoft.com/office/officeart/2005/8/layout/list1"/>
    <dgm:cxn modelId="{B5593CDC-5589-46AA-910B-B52BC80F76CE}" type="presParOf" srcId="{DC12D1E4-4591-442F-B54A-2795C3646981}" destId="{2CDFBB4A-895C-40BF-ABB6-D1CF4A73C220}" srcOrd="14" destOrd="0" presId="urn:microsoft.com/office/officeart/2005/8/layout/list1"/>
    <dgm:cxn modelId="{CEBDF396-E1F8-4942-A950-E73D09593940}" type="presParOf" srcId="{DC12D1E4-4591-442F-B54A-2795C3646981}" destId="{C2E3B2FC-550D-4AD2-A12E-119361BFD0B1}" srcOrd="15" destOrd="0" presId="urn:microsoft.com/office/officeart/2005/8/layout/list1"/>
    <dgm:cxn modelId="{24B1C702-EA05-4930-9CFE-56D8FFFB0C5C}" type="presParOf" srcId="{DC12D1E4-4591-442F-B54A-2795C3646981}" destId="{FB3635FB-C0D9-4CD4-B31A-5DE9FCDFB033}" srcOrd="16" destOrd="0" presId="urn:microsoft.com/office/officeart/2005/8/layout/list1"/>
    <dgm:cxn modelId="{8A5726EF-C5EE-49E1-A9B0-534EF2C8CBF5}" type="presParOf" srcId="{FB3635FB-C0D9-4CD4-B31A-5DE9FCDFB033}" destId="{5A6C2603-8816-414E-9F54-5AFE64A10AC5}" srcOrd="0" destOrd="0" presId="urn:microsoft.com/office/officeart/2005/8/layout/list1"/>
    <dgm:cxn modelId="{968DCDFC-F1D8-46CC-9408-BF2D178C0CF7}" type="presParOf" srcId="{FB3635FB-C0D9-4CD4-B31A-5DE9FCDFB033}" destId="{A1F39A5C-709B-4BD8-A908-453F46392D2F}" srcOrd="1" destOrd="0" presId="urn:microsoft.com/office/officeart/2005/8/layout/list1"/>
    <dgm:cxn modelId="{B5CF7195-DD94-4D89-A764-ADA8703BFDD0}" type="presParOf" srcId="{DC12D1E4-4591-442F-B54A-2795C3646981}" destId="{4B30ED02-69CC-441B-AF6E-4ADB7C2D3932}" srcOrd="17" destOrd="0" presId="urn:microsoft.com/office/officeart/2005/8/layout/list1"/>
    <dgm:cxn modelId="{4568592E-332B-479D-9AC3-633751EA2A79}" type="presParOf" srcId="{DC12D1E4-4591-442F-B54A-2795C3646981}" destId="{64FFA4A0-1D31-4797-BCC8-E5DE20DC5A22}" srcOrd="18" destOrd="0" presId="urn:microsoft.com/office/officeart/2005/8/layout/list1"/>
    <dgm:cxn modelId="{DDD199F3-C36C-481A-BECD-5329E02B1A0A}" type="presParOf" srcId="{DC12D1E4-4591-442F-B54A-2795C3646981}" destId="{0A68CFA2-59D7-4DBF-B407-3FEBF2CC2F02}" srcOrd="19" destOrd="0" presId="urn:microsoft.com/office/officeart/2005/8/layout/list1"/>
    <dgm:cxn modelId="{01670E53-B71D-4E3F-B98A-D224D6613111}" type="presParOf" srcId="{DC12D1E4-4591-442F-B54A-2795C3646981}" destId="{25583E35-C240-4ADB-BC42-5A83443EB476}" srcOrd="20" destOrd="0" presId="urn:microsoft.com/office/officeart/2005/8/layout/list1"/>
    <dgm:cxn modelId="{94E37DD2-1AC6-4D6D-99E7-6D4451185D80}" type="presParOf" srcId="{25583E35-C240-4ADB-BC42-5A83443EB476}" destId="{EC2A86B3-724D-404A-BDC1-7ADBAF0F34B9}" srcOrd="0" destOrd="0" presId="urn:microsoft.com/office/officeart/2005/8/layout/list1"/>
    <dgm:cxn modelId="{2F56F1FA-E448-4F2C-B2DD-8C93588DA781}" type="presParOf" srcId="{25583E35-C240-4ADB-BC42-5A83443EB476}" destId="{99EC778A-9D4B-4139-8C42-D77BDD3E65A5}" srcOrd="1" destOrd="0" presId="urn:microsoft.com/office/officeart/2005/8/layout/list1"/>
    <dgm:cxn modelId="{708E9EB3-83A5-4CB5-9903-AD9FAD96A156}" type="presParOf" srcId="{DC12D1E4-4591-442F-B54A-2795C3646981}" destId="{2567ED16-BBEA-4DEB-B989-D2519157DC79}" srcOrd="21" destOrd="0" presId="urn:microsoft.com/office/officeart/2005/8/layout/list1"/>
    <dgm:cxn modelId="{5EB44560-5B2D-498E-AAA0-067BA7B6768D}" type="presParOf" srcId="{DC12D1E4-4591-442F-B54A-2795C3646981}" destId="{54307B3D-C81A-4F8C-A53D-E22194243FAD}"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AA304D-0702-40DC-AA55-721433C6F8D0}"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2CF91B2D-F81F-47DE-9EDC-FC109CFAD92C}">
      <dgm:prSet/>
      <dgm:spPr/>
      <dgm:t>
        <a:bodyPr/>
        <a:lstStyle/>
        <a:p>
          <a:r>
            <a:rPr lang="en-US"/>
            <a:t>Jaundice</a:t>
          </a:r>
        </a:p>
      </dgm:t>
    </dgm:pt>
    <dgm:pt modelId="{FE3C5C9F-2A05-4B6F-A81A-ED9EFD85CF9C}" type="parTrans" cxnId="{961B8B9B-C404-4023-A322-030090E117FC}">
      <dgm:prSet/>
      <dgm:spPr/>
      <dgm:t>
        <a:bodyPr/>
        <a:lstStyle/>
        <a:p>
          <a:endParaRPr lang="en-US"/>
        </a:p>
      </dgm:t>
    </dgm:pt>
    <dgm:pt modelId="{83DF6719-8330-4AA5-BB09-1E90A97BA759}" type="sibTrans" cxnId="{961B8B9B-C404-4023-A322-030090E117FC}">
      <dgm:prSet/>
      <dgm:spPr/>
      <dgm:t>
        <a:bodyPr/>
        <a:lstStyle/>
        <a:p>
          <a:endParaRPr lang="en-US"/>
        </a:p>
      </dgm:t>
    </dgm:pt>
    <dgm:pt modelId="{F87A6FCD-AE0E-4B16-93D2-B57722EBB782}">
      <dgm:prSet/>
      <dgm:spPr/>
      <dgm:t>
        <a:bodyPr/>
        <a:lstStyle/>
        <a:p>
          <a:r>
            <a:rPr lang="en-US"/>
            <a:t>Inability to conjugate and excrete bilirubin into small intestines</a:t>
          </a:r>
        </a:p>
      </dgm:t>
    </dgm:pt>
    <dgm:pt modelId="{11C2BA76-914F-4F1F-9346-CB5F5D8FFC9D}" type="parTrans" cxnId="{D372347F-BD6E-44FC-BC8B-DD96588BCCEF}">
      <dgm:prSet/>
      <dgm:spPr/>
      <dgm:t>
        <a:bodyPr/>
        <a:lstStyle/>
        <a:p>
          <a:endParaRPr lang="en-US"/>
        </a:p>
      </dgm:t>
    </dgm:pt>
    <dgm:pt modelId="{178FE992-B375-4413-82CE-4F025CDF4F92}" type="sibTrans" cxnId="{D372347F-BD6E-44FC-BC8B-DD96588BCCEF}">
      <dgm:prSet/>
      <dgm:spPr/>
      <dgm:t>
        <a:bodyPr/>
        <a:lstStyle/>
        <a:p>
          <a:endParaRPr lang="en-US"/>
        </a:p>
      </dgm:t>
    </dgm:pt>
    <dgm:pt modelId="{7DE63F6C-9677-4527-8FC9-2DF60008B827}">
      <dgm:prSet/>
      <dgm:spPr/>
      <dgm:t>
        <a:bodyPr/>
        <a:lstStyle/>
        <a:p>
          <a:r>
            <a:rPr lang="en-US"/>
            <a:t>Overgrowth of connective tissue in liver, compresses bile ducts and leads to obstruction</a:t>
          </a:r>
        </a:p>
      </dgm:t>
    </dgm:pt>
    <dgm:pt modelId="{F125829D-A155-43CB-9B18-A4108D649885}" type="parTrans" cxnId="{88A7941E-7E71-45D4-A6D7-E7289CF24D05}">
      <dgm:prSet/>
      <dgm:spPr/>
      <dgm:t>
        <a:bodyPr/>
        <a:lstStyle/>
        <a:p>
          <a:endParaRPr lang="en-US"/>
        </a:p>
      </dgm:t>
    </dgm:pt>
    <dgm:pt modelId="{E063F0E3-C790-4FBC-9851-42A95056EDA1}" type="sibTrans" cxnId="{88A7941E-7E71-45D4-A6D7-E7289CF24D05}">
      <dgm:prSet/>
      <dgm:spPr/>
      <dgm:t>
        <a:bodyPr/>
        <a:lstStyle/>
        <a:p>
          <a:endParaRPr lang="en-US"/>
        </a:p>
      </dgm:t>
    </dgm:pt>
    <dgm:pt modelId="{51EC006E-DEAC-4DAE-BB4B-F1C97EA44033}">
      <dgm:prSet/>
      <dgm:spPr/>
      <dgm:t>
        <a:bodyPr/>
        <a:lstStyle/>
        <a:p>
          <a:r>
            <a:rPr lang="en-US"/>
            <a:t>Leads to increased amount of bilirubin in vascular system</a:t>
          </a:r>
        </a:p>
      </dgm:t>
    </dgm:pt>
    <dgm:pt modelId="{2489561E-F199-4B50-A363-1FE7CEAF5341}" type="parTrans" cxnId="{0D8EA2F4-F15C-49D7-8D18-7628C3533A4B}">
      <dgm:prSet/>
      <dgm:spPr/>
      <dgm:t>
        <a:bodyPr/>
        <a:lstStyle/>
        <a:p>
          <a:endParaRPr lang="en-US"/>
        </a:p>
      </dgm:t>
    </dgm:pt>
    <dgm:pt modelId="{E854AFAC-A16C-42C1-9E6C-E40BDBE60BDF}" type="sibTrans" cxnId="{0D8EA2F4-F15C-49D7-8D18-7628C3533A4B}">
      <dgm:prSet/>
      <dgm:spPr/>
      <dgm:t>
        <a:bodyPr/>
        <a:lstStyle/>
        <a:p>
          <a:endParaRPr lang="en-US"/>
        </a:p>
      </dgm:t>
    </dgm:pt>
    <dgm:pt modelId="{5C16F0AF-E143-4C06-AA93-2D6ABF21FCC9}">
      <dgm:prSet/>
      <dgm:spPr/>
      <dgm:t>
        <a:bodyPr/>
        <a:lstStyle/>
        <a:p>
          <a:r>
            <a:rPr lang="en-US"/>
            <a:t>May be minimal or severe depending on liver damage</a:t>
          </a:r>
        </a:p>
      </dgm:t>
    </dgm:pt>
    <dgm:pt modelId="{96431CCC-B4C1-4C5F-A819-F25B6B26988D}" type="parTrans" cxnId="{D2E2F1FA-D5E4-457A-AC49-6059FF5150C3}">
      <dgm:prSet/>
      <dgm:spPr/>
      <dgm:t>
        <a:bodyPr/>
        <a:lstStyle/>
        <a:p>
          <a:endParaRPr lang="en-US"/>
        </a:p>
      </dgm:t>
    </dgm:pt>
    <dgm:pt modelId="{62CF61C4-08FB-4A11-A82A-48B707E1CE82}" type="sibTrans" cxnId="{D2E2F1FA-D5E4-457A-AC49-6059FF5150C3}">
      <dgm:prSet/>
      <dgm:spPr/>
      <dgm:t>
        <a:bodyPr/>
        <a:lstStyle/>
        <a:p>
          <a:endParaRPr lang="en-US"/>
        </a:p>
      </dgm:t>
    </dgm:pt>
    <dgm:pt modelId="{3E08DCE9-0B11-478C-B8D7-561788DCC3CE}">
      <dgm:prSet/>
      <dgm:spPr/>
      <dgm:t>
        <a:bodyPr/>
        <a:lstStyle/>
        <a:p>
          <a:r>
            <a:rPr lang="en-US"/>
            <a:t>Spider angiomas</a:t>
          </a:r>
        </a:p>
      </dgm:t>
    </dgm:pt>
    <dgm:pt modelId="{FE73DB3B-2CBA-4C66-B4D0-13541E717260}" type="parTrans" cxnId="{1D960BC2-2B33-4D19-830F-91EA1868931D}">
      <dgm:prSet/>
      <dgm:spPr/>
      <dgm:t>
        <a:bodyPr/>
        <a:lstStyle/>
        <a:p>
          <a:endParaRPr lang="en-US"/>
        </a:p>
      </dgm:t>
    </dgm:pt>
    <dgm:pt modelId="{AEB3A83A-2EFC-423B-AF70-CE59BD7864F3}" type="sibTrans" cxnId="{1D960BC2-2B33-4D19-830F-91EA1868931D}">
      <dgm:prSet/>
      <dgm:spPr/>
      <dgm:t>
        <a:bodyPr/>
        <a:lstStyle/>
        <a:p>
          <a:endParaRPr lang="en-US"/>
        </a:p>
      </dgm:t>
    </dgm:pt>
    <dgm:pt modelId="{4CCE6CC2-458A-4C39-8321-DB2213E57894}">
      <dgm:prSet/>
      <dgm:spPr/>
      <dgm:t>
        <a:bodyPr/>
        <a:lstStyle/>
        <a:p>
          <a:r>
            <a:rPr lang="en-US" dirty="0"/>
            <a:t>Small dilated blood vessels with bright red center point and spider-like branches</a:t>
          </a:r>
        </a:p>
      </dgm:t>
    </dgm:pt>
    <dgm:pt modelId="{C9F9CBA6-5446-4383-AB18-7D0067A3046B}" type="parTrans" cxnId="{A4F32AAC-8984-4869-963D-1A9BA4F214A9}">
      <dgm:prSet/>
      <dgm:spPr/>
      <dgm:t>
        <a:bodyPr/>
        <a:lstStyle/>
        <a:p>
          <a:endParaRPr lang="en-US"/>
        </a:p>
      </dgm:t>
    </dgm:pt>
    <dgm:pt modelId="{DA0DA208-7B34-4ED0-8D27-12083FDC02F7}" type="sibTrans" cxnId="{A4F32AAC-8984-4869-963D-1A9BA4F214A9}">
      <dgm:prSet/>
      <dgm:spPr/>
      <dgm:t>
        <a:bodyPr/>
        <a:lstStyle/>
        <a:p>
          <a:endParaRPr lang="en-US"/>
        </a:p>
      </dgm:t>
    </dgm:pt>
    <dgm:pt modelId="{1554CECA-B3E9-4352-AB4B-A858F0BBE9C5}">
      <dgm:prSet/>
      <dgm:spPr/>
      <dgm:t>
        <a:bodyPr/>
        <a:lstStyle/>
        <a:p>
          <a:r>
            <a:rPr lang="en-US"/>
            <a:t>Found on nose, cheeks, upper trunk, neck, shoulders</a:t>
          </a:r>
        </a:p>
      </dgm:t>
    </dgm:pt>
    <dgm:pt modelId="{EB05F652-04B6-451C-8041-520BCF082EFA}" type="parTrans" cxnId="{28A8EB0C-CA75-490C-8A24-395E7C5A61B0}">
      <dgm:prSet/>
      <dgm:spPr/>
      <dgm:t>
        <a:bodyPr/>
        <a:lstStyle/>
        <a:p>
          <a:endParaRPr lang="en-US"/>
        </a:p>
      </dgm:t>
    </dgm:pt>
    <dgm:pt modelId="{50BCBFF8-1406-4E32-9505-9BCB4D3A01AD}" type="sibTrans" cxnId="{28A8EB0C-CA75-490C-8A24-395E7C5A61B0}">
      <dgm:prSet/>
      <dgm:spPr/>
      <dgm:t>
        <a:bodyPr/>
        <a:lstStyle/>
        <a:p>
          <a:endParaRPr lang="en-US"/>
        </a:p>
      </dgm:t>
    </dgm:pt>
    <dgm:pt modelId="{C82BB424-BFF2-4907-B86F-9B8090A0097A}">
      <dgm:prSet/>
      <dgm:spPr/>
      <dgm:t>
        <a:bodyPr/>
        <a:lstStyle/>
        <a:p>
          <a:r>
            <a:rPr lang="en-US"/>
            <a:t>Palmar Erythema</a:t>
          </a:r>
        </a:p>
      </dgm:t>
    </dgm:pt>
    <dgm:pt modelId="{CEC68917-3193-44FD-AFD6-4B4F13DAF9D1}" type="parTrans" cxnId="{F6F22C33-59D3-4130-ABC5-3A0284E34F5B}">
      <dgm:prSet/>
      <dgm:spPr/>
      <dgm:t>
        <a:bodyPr/>
        <a:lstStyle/>
        <a:p>
          <a:endParaRPr lang="en-US"/>
        </a:p>
      </dgm:t>
    </dgm:pt>
    <dgm:pt modelId="{3A86EB65-A367-46F5-AB34-BE0116205DB6}" type="sibTrans" cxnId="{F6F22C33-59D3-4130-ABC5-3A0284E34F5B}">
      <dgm:prSet/>
      <dgm:spPr/>
      <dgm:t>
        <a:bodyPr/>
        <a:lstStyle/>
        <a:p>
          <a:endParaRPr lang="en-US"/>
        </a:p>
      </dgm:t>
    </dgm:pt>
    <dgm:pt modelId="{72506295-BC1A-431C-AE69-BDD5A226D917}">
      <dgm:prSet/>
      <dgm:spPr/>
      <dgm:t>
        <a:bodyPr/>
        <a:lstStyle/>
        <a:p>
          <a:r>
            <a:rPr lang="en-US"/>
            <a:t>Red area that blanches with pressure</a:t>
          </a:r>
        </a:p>
      </dgm:t>
    </dgm:pt>
    <dgm:pt modelId="{D88D3846-6A2F-47BF-8955-1BA3FDD61C51}" type="parTrans" cxnId="{6AFB7EA0-34D8-41F6-940C-092ED0955BA7}">
      <dgm:prSet/>
      <dgm:spPr/>
      <dgm:t>
        <a:bodyPr/>
        <a:lstStyle/>
        <a:p>
          <a:endParaRPr lang="en-US"/>
        </a:p>
      </dgm:t>
    </dgm:pt>
    <dgm:pt modelId="{A512F7F2-48CF-428A-AD5B-4E1035BCEE47}" type="sibTrans" cxnId="{6AFB7EA0-34D8-41F6-940C-092ED0955BA7}">
      <dgm:prSet/>
      <dgm:spPr/>
      <dgm:t>
        <a:bodyPr/>
        <a:lstStyle/>
        <a:p>
          <a:endParaRPr lang="en-US"/>
        </a:p>
      </dgm:t>
    </dgm:pt>
    <dgm:pt modelId="{C40D2F19-9A2C-4626-A4BC-1C4B1FF4D32B}" type="pres">
      <dgm:prSet presAssocID="{22AA304D-0702-40DC-AA55-721433C6F8D0}" presName="linear" presStyleCnt="0">
        <dgm:presLayoutVars>
          <dgm:animLvl val="lvl"/>
          <dgm:resizeHandles val="exact"/>
        </dgm:presLayoutVars>
      </dgm:prSet>
      <dgm:spPr/>
    </dgm:pt>
    <dgm:pt modelId="{738A2F65-0976-4F00-AC94-B644A3757CF9}" type="pres">
      <dgm:prSet presAssocID="{2CF91B2D-F81F-47DE-9EDC-FC109CFAD92C}" presName="parentText" presStyleLbl="node1" presStyleIdx="0" presStyleCnt="3">
        <dgm:presLayoutVars>
          <dgm:chMax val="0"/>
          <dgm:bulletEnabled val="1"/>
        </dgm:presLayoutVars>
      </dgm:prSet>
      <dgm:spPr/>
    </dgm:pt>
    <dgm:pt modelId="{45C5DD29-490B-48E0-8421-67A32CB4D891}" type="pres">
      <dgm:prSet presAssocID="{2CF91B2D-F81F-47DE-9EDC-FC109CFAD92C}" presName="childText" presStyleLbl="revTx" presStyleIdx="0" presStyleCnt="3">
        <dgm:presLayoutVars>
          <dgm:bulletEnabled val="1"/>
        </dgm:presLayoutVars>
      </dgm:prSet>
      <dgm:spPr/>
    </dgm:pt>
    <dgm:pt modelId="{28405FDD-8B9F-44C8-B6C5-A7BA331796DB}" type="pres">
      <dgm:prSet presAssocID="{3E08DCE9-0B11-478C-B8D7-561788DCC3CE}" presName="parentText" presStyleLbl="node1" presStyleIdx="1" presStyleCnt="3">
        <dgm:presLayoutVars>
          <dgm:chMax val="0"/>
          <dgm:bulletEnabled val="1"/>
        </dgm:presLayoutVars>
      </dgm:prSet>
      <dgm:spPr/>
    </dgm:pt>
    <dgm:pt modelId="{DE599DF7-A6A3-49D6-B006-410AC1BF0C61}" type="pres">
      <dgm:prSet presAssocID="{3E08DCE9-0B11-478C-B8D7-561788DCC3CE}" presName="childText" presStyleLbl="revTx" presStyleIdx="1" presStyleCnt="3">
        <dgm:presLayoutVars>
          <dgm:bulletEnabled val="1"/>
        </dgm:presLayoutVars>
      </dgm:prSet>
      <dgm:spPr/>
    </dgm:pt>
    <dgm:pt modelId="{BCFDDDF2-F6DC-4A44-A4F6-89385906F3E1}" type="pres">
      <dgm:prSet presAssocID="{C82BB424-BFF2-4907-B86F-9B8090A0097A}" presName="parentText" presStyleLbl="node1" presStyleIdx="2" presStyleCnt="3">
        <dgm:presLayoutVars>
          <dgm:chMax val="0"/>
          <dgm:bulletEnabled val="1"/>
        </dgm:presLayoutVars>
      </dgm:prSet>
      <dgm:spPr/>
    </dgm:pt>
    <dgm:pt modelId="{1EF8578A-8545-4DD9-B98A-99892D931C87}" type="pres">
      <dgm:prSet presAssocID="{C82BB424-BFF2-4907-B86F-9B8090A0097A}" presName="childText" presStyleLbl="revTx" presStyleIdx="2" presStyleCnt="3">
        <dgm:presLayoutVars>
          <dgm:bulletEnabled val="1"/>
        </dgm:presLayoutVars>
      </dgm:prSet>
      <dgm:spPr/>
    </dgm:pt>
  </dgm:ptLst>
  <dgm:cxnLst>
    <dgm:cxn modelId="{EA42BB03-B192-4F69-9509-47D04C79F065}" type="presOf" srcId="{3E08DCE9-0B11-478C-B8D7-561788DCC3CE}" destId="{28405FDD-8B9F-44C8-B6C5-A7BA331796DB}" srcOrd="0" destOrd="0" presId="urn:microsoft.com/office/officeart/2005/8/layout/vList2"/>
    <dgm:cxn modelId="{28A8EB0C-CA75-490C-8A24-395E7C5A61B0}" srcId="{3E08DCE9-0B11-478C-B8D7-561788DCC3CE}" destId="{1554CECA-B3E9-4352-AB4B-A858F0BBE9C5}" srcOrd="1" destOrd="0" parTransId="{EB05F652-04B6-451C-8041-520BCF082EFA}" sibTransId="{50BCBFF8-1406-4E32-9505-9BCB4D3A01AD}"/>
    <dgm:cxn modelId="{88A7941E-7E71-45D4-A6D7-E7289CF24D05}" srcId="{2CF91B2D-F81F-47DE-9EDC-FC109CFAD92C}" destId="{7DE63F6C-9677-4527-8FC9-2DF60008B827}" srcOrd="1" destOrd="0" parTransId="{F125829D-A155-43CB-9B18-A4108D649885}" sibTransId="{E063F0E3-C790-4FBC-9851-42A95056EDA1}"/>
    <dgm:cxn modelId="{D8F85E22-5D82-4BA1-9E1D-173D5497AC06}" type="presOf" srcId="{4CCE6CC2-458A-4C39-8321-DB2213E57894}" destId="{DE599DF7-A6A3-49D6-B006-410AC1BF0C61}" srcOrd="0" destOrd="0" presId="urn:microsoft.com/office/officeart/2005/8/layout/vList2"/>
    <dgm:cxn modelId="{9193AF2A-D824-4C89-8D3F-669A88DF3798}" type="presOf" srcId="{51EC006E-DEAC-4DAE-BB4B-F1C97EA44033}" destId="{45C5DD29-490B-48E0-8421-67A32CB4D891}" srcOrd="0" destOrd="2" presId="urn:microsoft.com/office/officeart/2005/8/layout/vList2"/>
    <dgm:cxn modelId="{F6F22C33-59D3-4130-ABC5-3A0284E34F5B}" srcId="{22AA304D-0702-40DC-AA55-721433C6F8D0}" destId="{C82BB424-BFF2-4907-B86F-9B8090A0097A}" srcOrd="2" destOrd="0" parTransId="{CEC68917-3193-44FD-AFD6-4B4F13DAF9D1}" sibTransId="{3A86EB65-A367-46F5-AB34-BE0116205DB6}"/>
    <dgm:cxn modelId="{165B5636-57B2-4621-9E86-F5A6380F294C}" type="presOf" srcId="{F87A6FCD-AE0E-4B16-93D2-B57722EBB782}" destId="{45C5DD29-490B-48E0-8421-67A32CB4D891}" srcOrd="0" destOrd="0" presId="urn:microsoft.com/office/officeart/2005/8/layout/vList2"/>
    <dgm:cxn modelId="{33CA6541-1E61-42B1-ACFC-EA1FF20F830F}" type="presOf" srcId="{1554CECA-B3E9-4352-AB4B-A858F0BBE9C5}" destId="{DE599DF7-A6A3-49D6-B006-410AC1BF0C61}" srcOrd="0" destOrd="1" presId="urn:microsoft.com/office/officeart/2005/8/layout/vList2"/>
    <dgm:cxn modelId="{E1E58B6D-1D44-4BF5-9022-B3AA839D19EE}" type="presOf" srcId="{22AA304D-0702-40DC-AA55-721433C6F8D0}" destId="{C40D2F19-9A2C-4626-A4BC-1C4B1FF4D32B}" srcOrd="0" destOrd="0" presId="urn:microsoft.com/office/officeart/2005/8/layout/vList2"/>
    <dgm:cxn modelId="{C7252E58-2B66-4DD3-9878-0180957074BB}" type="presOf" srcId="{5C16F0AF-E143-4C06-AA93-2D6ABF21FCC9}" destId="{45C5DD29-490B-48E0-8421-67A32CB4D891}" srcOrd="0" destOrd="3" presId="urn:microsoft.com/office/officeart/2005/8/layout/vList2"/>
    <dgm:cxn modelId="{D372347F-BD6E-44FC-BC8B-DD96588BCCEF}" srcId="{2CF91B2D-F81F-47DE-9EDC-FC109CFAD92C}" destId="{F87A6FCD-AE0E-4B16-93D2-B57722EBB782}" srcOrd="0" destOrd="0" parTransId="{11C2BA76-914F-4F1F-9346-CB5F5D8FFC9D}" sibTransId="{178FE992-B375-4413-82CE-4F025CDF4F92}"/>
    <dgm:cxn modelId="{7EA96693-A82C-48DC-A53E-A7BAC1D058A9}" type="presOf" srcId="{72506295-BC1A-431C-AE69-BDD5A226D917}" destId="{1EF8578A-8545-4DD9-B98A-99892D931C87}" srcOrd="0" destOrd="0" presId="urn:microsoft.com/office/officeart/2005/8/layout/vList2"/>
    <dgm:cxn modelId="{F13B4199-7DA0-4F83-83EA-52FA81C71BFE}" type="presOf" srcId="{C82BB424-BFF2-4907-B86F-9B8090A0097A}" destId="{BCFDDDF2-F6DC-4A44-A4F6-89385906F3E1}" srcOrd="0" destOrd="0" presId="urn:microsoft.com/office/officeart/2005/8/layout/vList2"/>
    <dgm:cxn modelId="{961B8B9B-C404-4023-A322-030090E117FC}" srcId="{22AA304D-0702-40DC-AA55-721433C6F8D0}" destId="{2CF91B2D-F81F-47DE-9EDC-FC109CFAD92C}" srcOrd="0" destOrd="0" parTransId="{FE3C5C9F-2A05-4B6F-A81A-ED9EFD85CF9C}" sibTransId="{83DF6719-8330-4AA5-BB09-1E90A97BA759}"/>
    <dgm:cxn modelId="{6AFB7EA0-34D8-41F6-940C-092ED0955BA7}" srcId="{C82BB424-BFF2-4907-B86F-9B8090A0097A}" destId="{72506295-BC1A-431C-AE69-BDD5A226D917}" srcOrd="0" destOrd="0" parTransId="{D88D3846-6A2F-47BF-8955-1BA3FDD61C51}" sibTransId="{A512F7F2-48CF-428A-AD5B-4E1035BCEE47}"/>
    <dgm:cxn modelId="{E5A812A1-8D48-472F-AE3D-74F419D7E3D7}" type="presOf" srcId="{7DE63F6C-9677-4527-8FC9-2DF60008B827}" destId="{45C5DD29-490B-48E0-8421-67A32CB4D891}" srcOrd="0" destOrd="1" presId="urn:microsoft.com/office/officeart/2005/8/layout/vList2"/>
    <dgm:cxn modelId="{A4F32AAC-8984-4869-963D-1A9BA4F214A9}" srcId="{3E08DCE9-0B11-478C-B8D7-561788DCC3CE}" destId="{4CCE6CC2-458A-4C39-8321-DB2213E57894}" srcOrd="0" destOrd="0" parTransId="{C9F9CBA6-5446-4383-AB18-7D0067A3046B}" sibTransId="{DA0DA208-7B34-4ED0-8D27-12083FDC02F7}"/>
    <dgm:cxn modelId="{06C51DAF-62B4-4BA2-BC7A-A7EFBFD96B9D}" type="presOf" srcId="{2CF91B2D-F81F-47DE-9EDC-FC109CFAD92C}" destId="{738A2F65-0976-4F00-AC94-B644A3757CF9}" srcOrd="0" destOrd="0" presId="urn:microsoft.com/office/officeart/2005/8/layout/vList2"/>
    <dgm:cxn modelId="{1D960BC2-2B33-4D19-830F-91EA1868931D}" srcId="{22AA304D-0702-40DC-AA55-721433C6F8D0}" destId="{3E08DCE9-0B11-478C-B8D7-561788DCC3CE}" srcOrd="1" destOrd="0" parTransId="{FE73DB3B-2CBA-4C66-B4D0-13541E717260}" sibTransId="{AEB3A83A-2EFC-423B-AF70-CE59BD7864F3}"/>
    <dgm:cxn modelId="{0D8EA2F4-F15C-49D7-8D18-7628C3533A4B}" srcId="{2CF91B2D-F81F-47DE-9EDC-FC109CFAD92C}" destId="{51EC006E-DEAC-4DAE-BB4B-F1C97EA44033}" srcOrd="2" destOrd="0" parTransId="{2489561E-F199-4B50-A363-1FE7CEAF5341}" sibTransId="{E854AFAC-A16C-42C1-9E6C-E40BDBE60BDF}"/>
    <dgm:cxn modelId="{D2E2F1FA-D5E4-457A-AC49-6059FF5150C3}" srcId="{2CF91B2D-F81F-47DE-9EDC-FC109CFAD92C}" destId="{5C16F0AF-E143-4C06-AA93-2D6ABF21FCC9}" srcOrd="3" destOrd="0" parTransId="{96431CCC-B4C1-4C5F-A819-F25B6B26988D}" sibTransId="{62CF61C4-08FB-4A11-A82A-48B707E1CE82}"/>
    <dgm:cxn modelId="{CBBFF20D-8C2D-4FDE-A9F6-4623993DF992}" type="presParOf" srcId="{C40D2F19-9A2C-4626-A4BC-1C4B1FF4D32B}" destId="{738A2F65-0976-4F00-AC94-B644A3757CF9}" srcOrd="0" destOrd="0" presId="urn:microsoft.com/office/officeart/2005/8/layout/vList2"/>
    <dgm:cxn modelId="{09A5335A-9A93-43A0-9E11-FDB133669E44}" type="presParOf" srcId="{C40D2F19-9A2C-4626-A4BC-1C4B1FF4D32B}" destId="{45C5DD29-490B-48E0-8421-67A32CB4D891}" srcOrd="1" destOrd="0" presId="urn:microsoft.com/office/officeart/2005/8/layout/vList2"/>
    <dgm:cxn modelId="{15E4C96D-95D2-4C23-9D14-38EF3608A649}" type="presParOf" srcId="{C40D2F19-9A2C-4626-A4BC-1C4B1FF4D32B}" destId="{28405FDD-8B9F-44C8-B6C5-A7BA331796DB}" srcOrd="2" destOrd="0" presId="urn:microsoft.com/office/officeart/2005/8/layout/vList2"/>
    <dgm:cxn modelId="{63E3E2A4-2262-4089-A84E-F6D7708BCABB}" type="presParOf" srcId="{C40D2F19-9A2C-4626-A4BC-1C4B1FF4D32B}" destId="{DE599DF7-A6A3-49D6-B006-410AC1BF0C61}" srcOrd="3" destOrd="0" presId="urn:microsoft.com/office/officeart/2005/8/layout/vList2"/>
    <dgm:cxn modelId="{68671258-E78D-4024-9C76-D1D9CAF731D6}" type="presParOf" srcId="{C40D2F19-9A2C-4626-A4BC-1C4B1FF4D32B}" destId="{BCFDDDF2-F6DC-4A44-A4F6-89385906F3E1}" srcOrd="4" destOrd="0" presId="urn:microsoft.com/office/officeart/2005/8/layout/vList2"/>
    <dgm:cxn modelId="{552B585C-5FB5-419F-A81C-50BAE69BDE99}" type="presParOf" srcId="{C40D2F19-9A2C-4626-A4BC-1C4B1FF4D32B}" destId="{1EF8578A-8545-4DD9-B98A-99892D931C87}"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DF492A-26F6-419E-A3FE-EE4897031168}"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AF2B5458-A662-4158-BC75-4365CDB5225D}">
      <dgm:prSet/>
      <dgm:spPr/>
      <dgm:t>
        <a:bodyPr/>
        <a:lstStyle/>
        <a:p>
          <a:r>
            <a:rPr lang="en-US"/>
            <a:t>Identify risk factors</a:t>
          </a:r>
        </a:p>
      </dgm:t>
    </dgm:pt>
    <dgm:pt modelId="{9852911B-C91B-470F-B613-634001CB4E40}" type="parTrans" cxnId="{D65D30CC-C508-40B4-BC93-42D3D50324E5}">
      <dgm:prSet/>
      <dgm:spPr/>
      <dgm:t>
        <a:bodyPr/>
        <a:lstStyle/>
        <a:p>
          <a:endParaRPr lang="en-US"/>
        </a:p>
      </dgm:t>
    </dgm:pt>
    <dgm:pt modelId="{E49CD0DA-331B-4141-803E-14B11CFCEA78}" type="sibTrans" cxnId="{D65D30CC-C508-40B4-BC93-42D3D50324E5}">
      <dgm:prSet/>
      <dgm:spPr/>
      <dgm:t>
        <a:bodyPr/>
        <a:lstStyle/>
        <a:p>
          <a:endParaRPr lang="en-US"/>
        </a:p>
      </dgm:t>
    </dgm:pt>
    <dgm:pt modelId="{8559CA13-157D-44BE-A829-558D6CA8DDFE}">
      <dgm:prSet/>
      <dgm:spPr/>
      <dgm:t>
        <a:bodyPr/>
        <a:lstStyle/>
        <a:p>
          <a:r>
            <a:rPr lang="en-US"/>
            <a:t>Abstain from ETOH, enroll into support program PRN to maintain sobriety</a:t>
          </a:r>
        </a:p>
      </dgm:t>
    </dgm:pt>
    <dgm:pt modelId="{40BD7516-6864-4B8A-AA2E-05ACC7B95DEE}" type="parTrans" cxnId="{CA7CF098-BE79-43E5-A01A-78256015F318}">
      <dgm:prSet/>
      <dgm:spPr/>
      <dgm:t>
        <a:bodyPr/>
        <a:lstStyle/>
        <a:p>
          <a:endParaRPr lang="en-US"/>
        </a:p>
      </dgm:t>
    </dgm:pt>
    <dgm:pt modelId="{25549293-4AEA-424D-AE5C-F5BC303E7E0D}" type="sibTrans" cxnId="{CA7CF098-BE79-43E5-A01A-78256015F318}">
      <dgm:prSet/>
      <dgm:spPr/>
      <dgm:t>
        <a:bodyPr/>
        <a:lstStyle/>
        <a:p>
          <a:endParaRPr lang="en-US"/>
        </a:p>
      </dgm:t>
    </dgm:pt>
    <dgm:pt modelId="{3324F08D-C801-4242-B5B4-E5B36F98B46C}">
      <dgm:prSet/>
      <dgm:spPr/>
      <dgm:t>
        <a:bodyPr/>
        <a:lstStyle/>
        <a:p>
          <a:r>
            <a:rPr lang="en-US"/>
            <a:t>Adequate nutrition</a:t>
          </a:r>
        </a:p>
      </dgm:t>
    </dgm:pt>
    <dgm:pt modelId="{61002828-676B-49E4-9759-BA2D534D5E75}" type="parTrans" cxnId="{6D91F010-E0A8-4967-A268-132D8BF0329E}">
      <dgm:prSet/>
      <dgm:spPr/>
      <dgm:t>
        <a:bodyPr/>
        <a:lstStyle/>
        <a:p>
          <a:endParaRPr lang="en-US"/>
        </a:p>
      </dgm:t>
    </dgm:pt>
    <dgm:pt modelId="{89D5AEA4-FF42-4747-882A-FBAA7FCBB679}" type="sibTrans" cxnId="{6D91F010-E0A8-4967-A268-132D8BF0329E}">
      <dgm:prSet/>
      <dgm:spPr/>
      <dgm:t>
        <a:bodyPr/>
        <a:lstStyle/>
        <a:p>
          <a:endParaRPr lang="en-US"/>
        </a:p>
      </dgm:t>
    </dgm:pt>
    <dgm:pt modelId="{CFA8B528-471B-452A-AADC-599FEB7E8E91}">
      <dgm:prSet/>
      <dgm:spPr/>
      <dgm:t>
        <a:bodyPr/>
        <a:lstStyle/>
        <a:p>
          <a:r>
            <a:rPr lang="en-US"/>
            <a:t>Identify and treat acute hepatitis to prevent chronic</a:t>
          </a:r>
        </a:p>
      </dgm:t>
    </dgm:pt>
    <dgm:pt modelId="{BA2D0080-5341-4D68-BA7F-7708475704CB}" type="parTrans" cxnId="{3A511C2D-E299-4D30-83DE-7DEB1E10028F}">
      <dgm:prSet/>
      <dgm:spPr/>
      <dgm:t>
        <a:bodyPr/>
        <a:lstStyle/>
        <a:p>
          <a:endParaRPr lang="en-US"/>
        </a:p>
      </dgm:t>
    </dgm:pt>
    <dgm:pt modelId="{C60EAAD8-15A7-481B-9E49-2A2B52C06C48}" type="sibTrans" cxnId="{3A511C2D-E299-4D30-83DE-7DEB1E10028F}">
      <dgm:prSet/>
      <dgm:spPr/>
      <dgm:t>
        <a:bodyPr/>
        <a:lstStyle/>
        <a:p>
          <a:endParaRPr lang="en-US"/>
        </a:p>
      </dgm:t>
    </dgm:pt>
    <dgm:pt modelId="{310AF4D4-1029-4A7B-9D55-39F69DDFB861}">
      <dgm:prSet/>
      <dgm:spPr/>
      <dgm:t>
        <a:bodyPr/>
        <a:lstStyle/>
        <a:p>
          <a:r>
            <a:rPr lang="en-US"/>
            <a:t>Weight reduction</a:t>
          </a:r>
        </a:p>
      </dgm:t>
    </dgm:pt>
    <dgm:pt modelId="{35D18D14-EDF9-43CA-8BBC-F6681CA98943}" type="parTrans" cxnId="{3B613193-DCE3-4985-9DDA-93A0A37C90DB}">
      <dgm:prSet/>
      <dgm:spPr/>
      <dgm:t>
        <a:bodyPr/>
        <a:lstStyle/>
        <a:p>
          <a:endParaRPr lang="en-US"/>
        </a:p>
      </dgm:t>
    </dgm:pt>
    <dgm:pt modelId="{4426D51A-ECAD-4732-8420-3CBD08D2EDAB}" type="sibTrans" cxnId="{3B613193-DCE3-4985-9DDA-93A0A37C90DB}">
      <dgm:prSet/>
      <dgm:spPr/>
      <dgm:t>
        <a:bodyPr/>
        <a:lstStyle/>
        <a:p>
          <a:endParaRPr lang="en-US"/>
        </a:p>
      </dgm:t>
    </dgm:pt>
    <dgm:pt modelId="{55385851-44CA-465B-9486-A6541245588E}" type="pres">
      <dgm:prSet presAssocID="{73DF492A-26F6-419E-A3FE-EE4897031168}" presName="vert0" presStyleCnt="0">
        <dgm:presLayoutVars>
          <dgm:dir/>
          <dgm:animOne val="branch"/>
          <dgm:animLvl val="lvl"/>
        </dgm:presLayoutVars>
      </dgm:prSet>
      <dgm:spPr/>
    </dgm:pt>
    <dgm:pt modelId="{7F48558C-4725-4BAC-93DA-081C8C1C72BF}" type="pres">
      <dgm:prSet presAssocID="{AF2B5458-A662-4158-BC75-4365CDB5225D}" presName="thickLine" presStyleLbl="alignNode1" presStyleIdx="0" presStyleCnt="5"/>
      <dgm:spPr/>
    </dgm:pt>
    <dgm:pt modelId="{FD67B585-0CC1-4A36-98F7-D9B61BC4FE8E}" type="pres">
      <dgm:prSet presAssocID="{AF2B5458-A662-4158-BC75-4365CDB5225D}" presName="horz1" presStyleCnt="0"/>
      <dgm:spPr/>
    </dgm:pt>
    <dgm:pt modelId="{6233DB47-EB73-46E1-B5CC-0431A0B85DD5}" type="pres">
      <dgm:prSet presAssocID="{AF2B5458-A662-4158-BC75-4365CDB5225D}" presName="tx1" presStyleLbl="revTx" presStyleIdx="0" presStyleCnt="5"/>
      <dgm:spPr/>
    </dgm:pt>
    <dgm:pt modelId="{5DFEA148-7153-4976-BC11-EE0450FC57F3}" type="pres">
      <dgm:prSet presAssocID="{AF2B5458-A662-4158-BC75-4365CDB5225D}" presName="vert1" presStyleCnt="0"/>
      <dgm:spPr/>
    </dgm:pt>
    <dgm:pt modelId="{AA19D4F5-F158-461C-87F1-EEE1351630B2}" type="pres">
      <dgm:prSet presAssocID="{8559CA13-157D-44BE-A829-558D6CA8DDFE}" presName="thickLine" presStyleLbl="alignNode1" presStyleIdx="1" presStyleCnt="5"/>
      <dgm:spPr/>
    </dgm:pt>
    <dgm:pt modelId="{0277B7EA-E8BF-41D6-AC9A-6A555C6C9F94}" type="pres">
      <dgm:prSet presAssocID="{8559CA13-157D-44BE-A829-558D6CA8DDFE}" presName="horz1" presStyleCnt="0"/>
      <dgm:spPr/>
    </dgm:pt>
    <dgm:pt modelId="{D218E49A-09DA-442C-AE1C-8A174F1FF470}" type="pres">
      <dgm:prSet presAssocID="{8559CA13-157D-44BE-A829-558D6CA8DDFE}" presName="tx1" presStyleLbl="revTx" presStyleIdx="1" presStyleCnt="5"/>
      <dgm:spPr/>
    </dgm:pt>
    <dgm:pt modelId="{203F712E-0D33-40FB-947A-E8EB49304E54}" type="pres">
      <dgm:prSet presAssocID="{8559CA13-157D-44BE-A829-558D6CA8DDFE}" presName="vert1" presStyleCnt="0"/>
      <dgm:spPr/>
    </dgm:pt>
    <dgm:pt modelId="{AD37E656-77CA-4B26-820B-2EFA109639B5}" type="pres">
      <dgm:prSet presAssocID="{3324F08D-C801-4242-B5B4-E5B36F98B46C}" presName="thickLine" presStyleLbl="alignNode1" presStyleIdx="2" presStyleCnt="5"/>
      <dgm:spPr/>
    </dgm:pt>
    <dgm:pt modelId="{3E0BBC30-6301-4632-8A99-9DEB6A8B65F8}" type="pres">
      <dgm:prSet presAssocID="{3324F08D-C801-4242-B5B4-E5B36F98B46C}" presName="horz1" presStyleCnt="0"/>
      <dgm:spPr/>
    </dgm:pt>
    <dgm:pt modelId="{C445D84D-1A70-443B-B99E-2E05789178B3}" type="pres">
      <dgm:prSet presAssocID="{3324F08D-C801-4242-B5B4-E5B36F98B46C}" presName="tx1" presStyleLbl="revTx" presStyleIdx="2" presStyleCnt="5"/>
      <dgm:spPr/>
    </dgm:pt>
    <dgm:pt modelId="{7CA5949E-30AC-4606-A115-0C5CBE853311}" type="pres">
      <dgm:prSet presAssocID="{3324F08D-C801-4242-B5B4-E5B36F98B46C}" presName="vert1" presStyleCnt="0"/>
      <dgm:spPr/>
    </dgm:pt>
    <dgm:pt modelId="{A25DA87E-DC8A-4B35-BFBE-EAF46C763280}" type="pres">
      <dgm:prSet presAssocID="{CFA8B528-471B-452A-AADC-599FEB7E8E91}" presName="thickLine" presStyleLbl="alignNode1" presStyleIdx="3" presStyleCnt="5"/>
      <dgm:spPr/>
    </dgm:pt>
    <dgm:pt modelId="{676594BF-1CE3-4B42-91E6-5445AD0591B1}" type="pres">
      <dgm:prSet presAssocID="{CFA8B528-471B-452A-AADC-599FEB7E8E91}" presName="horz1" presStyleCnt="0"/>
      <dgm:spPr/>
    </dgm:pt>
    <dgm:pt modelId="{1FB69FDD-8C3F-4C79-95BB-E3E9E0E59CFB}" type="pres">
      <dgm:prSet presAssocID="{CFA8B528-471B-452A-AADC-599FEB7E8E91}" presName="tx1" presStyleLbl="revTx" presStyleIdx="3" presStyleCnt="5"/>
      <dgm:spPr/>
    </dgm:pt>
    <dgm:pt modelId="{39E824AC-976C-4816-8F61-4B88ED9096C0}" type="pres">
      <dgm:prSet presAssocID="{CFA8B528-471B-452A-AADC-599FEB7E8E91}" presName="vert1" presStyleCnt="0"/>
      <dgm:spPr/>
    </dgm:pt>
    <dgm:pt modelId="{D3BE47D3-4730-4949-8AD8-9233476F53AB}" type="pres">
      <dgm:prSet presAssocID="{310AF4D4-1029-4A7B-9D55-39F69DDFB861}" presName="thickLine" presStyleLbl="alignNode1" presStyleIdx="4" presStyleCnt="5"/>
      <dgm:spPr/>
    </dgm:pt>
    <dgm:pt modelId="{FD6C1445-BAEA-4BD2-B3E5-64E55A33824B}" type="pres">
      <dgm:prSet presAssocID="{310AF4D4-1029-4A7B-9D55-39F69DDFB861}" presName="horz1" presStyleCnt="0"/>
      <dgm:spPr/>
    </dgm:pt>
    <dgm:pt modelId="{86608B4F-58A7-4D93-A00E-531C93DE1F37}" type="pres">
      <dgm:prSet presAssocID="{310AF4D4-1029-4A7B-9D55-39F69DDFB861}" presName="tx1" presStyleLbl="revTx" presStyleIdx="4" presStyleCnt="5"/>
      <dgm:spPr/>
    </dgm:pt>
    <dgm:pt modelId="{8AE04752-E97A-4D31-A98F-4F661F261EEC}" type="pres">
      <dgm:prSet presAssocID="{310AF4D4-1029-4A7B-9D55-39F69DDFB861}" presName="vert1" presStyleCnt="0"/>
      <dgm:spPr/>
    </dgm:pt>
  </dgm:ptLst>
  <dgm:cxnLst>
    <dgm:cxn modelId="{6D91F010-E0A8-4967-A268-132D8BF0329E}" srcId="{73DF492A-26F6-419E-A3FE-EE4897031168}" destId="{3324F08D-C801-4242-B5B4-E5B36F98B46C}" srcOrd="2" destOrd="0" parTransId="{61002828-676B-49E4-9759-BA2D534D5E75}" sibTransId="{89D5AEA4-FF42-4747-882A-FBAA7FCBB679}"/>
    <dgm:cxn modelId="{B842B517-A7BA-4493-8F34-43336FF1CCBB}" type="presOf" srcId="{73DF492A-26F6-419E-A3FE-EE4897031168}" destId="{55385851-44CA-465B-9486-A6541245588E}" srcOrd="0" destOrd="0" presId="urn:microsoft.com/office/officeart/2008/layout/LinedList"/>
    <dgm:cxn modelId="{FA53571A-61A1-4F53-B05B-7A88F635D3B5}" type="presOf" srcId="{8559CA13-157D-44BE-A829-558D6CA8DDFE}" destId="{D218E49A-09DA-442C-AE1C-8A174F1FF470}" srcOrd="0" destOrd="0" presId="urn:microsoft.com/office/officeart/2008/layout/LinedList"/>
    <dgm:cxn modelId="{3A511C2D-E299-4D30-83DE-7DEB1E10028F}" srcId="{73DF492A-26F6-419E-A3FE-EE4897031168}" destId="{CFA8B528-471B-452A-AADC-599FEB7E8E91}" srcOrd="3" destOrd="0" parTransId="{BA2D0080-5341-4D68-BA7F-7708475704CB}" sibTransId="{C60EAAD8-15A7-481B-9E49-2A2B52C06C48}"/>
    <dgm:cxn modelId="{22F1EB62-AFDC-4304-A713-3B28B903B01E}" type="presOf" srcId="{3324F08D-C801-4242-B5B4-E5B36F98B46C}" destId="{C445D84D-1A70-443B-B99E-2E05789178B3}" srcOrd="0" destOrd="0" presId="urn:microsoft.com/office/officeart/2008/layout/LinedList"/>
    <dgm:cxn modelId="{AA70736C-CD77-4B47-B61C-A45797CCD67C}" type="presOf" srcId="{310AF4D4-1029-4A7B-9D55-39F69DDFB861}" destId="{86608B4F-58A7-4D93-A00E-531C93DE1F37}" srcOrd="0" destOrd="0" presId="urn:microsoft.com/office/officeart/2008/layout/LinedList"/>
    <dgm:cxn modelId="{3B613193-DCE3-4985-9DDA-93A0A37C90DB}" srcId="{73DF492A-26F6-419E-A3FE-EE4897031168}" destId="{310AF4D4-1029-4A7B-9D55-39F69DDFB861}" srcOrd="4" destOrd="0" parTransId="{35D18D14-EDF9-43CA-8BBC-F6681CA98943}" sibTransId="{4426D51A-ECAD-4732-8420-3CBD08D2EDAB}"/>
    <dgm:cxn modelId="{CA7CF098-BE79-43E5-A01A-78256015F318}" srcId="{73DF492A-26F6-419E-A3FE-EE4897031168}" destId="{8559CA13-157D-44BE-A829-558D6CA8DDFE}" srcOrd="1" destOrd="0" parTransId="{40BD7516-6864-4B8A-AA2E-05ACC7B95DEE}" sibTransId="{25549293-4AEA-424D-AE5C-F5BC303E7E0D}"/>
    <dgm:cxn modelId="{AAD97BA3-2948-4DCA-90DE-A3AB86F83C7A}" type="presOf" srcId="{AF2B5458-A662-4158-BC75-4365CDB5225D}" destId="{6233DB47-EB73-46E1-B5CC-0431A0B85DD5}" srcOrd="0" destOrd="0" presId="urn:microsoft.com/office/officeart/2008/layout/LinedList"/>
    <dgm:cxn modelId="{F6819EC9-8BCD-4F97-95CD-131F4C57E6B2}" type="presOf" srcId="{CFA8B528-471B-452A-AADC-599FEB7E8E91}" destId="{1FB69FDD-8C3F-4C79-95BB-E3E9E0E59CFB}" srcOrd="0" destOrd="0" presId="urn:microsoft.com/office/officeart/2008/layout/LinedList"/>
    <dgm:cxn modelId="{D65D30CC-C508-40B4-BC93-42D3D50324E5}" srcId="{73DF492A-26F6-419E-A3FE-EE4897031168}" destId="{AF2B5458-A662-4158-BC75-4365CDB5225D}" srcOrd="0" destOrd="0" parTransId="{9852911B-C91B-470F-B613-634001CB4E40}" sibTransId="{E49CD0DA-331B-4141-803E-14B11CFCEA78}"/>
    <dgm:cxn modelId="{1FF032EA-650E-46E8-BD2A-4A041C09A551}" type="presParOf" srcId="{55385851-44CA-465B-9486-A6541245588E}" destId="{7F48558C-4725-4BAC-93DA-081C8C1C72BF}" srcOrd="0" destOrd="0" presId="urn:microsoft.com/office/officeart/2008/layout/LinedList"/>
    <dgm:cxn modelId="{459CEE43-F630-490D-B9BB-F94A45A65D16}" type="presParOf" srcId="{55385851-44CA-465B-9486-A6541245588E}" destId="{FD67B585-0CC1-4A36-98F7-D9B61BC4FE8E}" srcOrd="1" destOrd="0" presId="urn:microsoft.com/office/officeart/2008/layout/LinedList"/>
    <dgm:cxn modelId="{5209BB6B-3A54-4BB5-8DEB-C3D8D02A6240}" type="presParOf" srcId="{FD67B585-0CC1-4A36-98F7-D9B61BC4FE8E}" destId="{6233DB47-EB73-46E1-B5CC-0431A0B85DD5}" srcOrd="0" destOrd="0" presId="urn:microsoft.com/office/officeart/2008/layout/LinedList"/>
    <dgm:cxn modelId="{D2DF810C-C660-4471-9B91-DCB5907048F5}" type="presParOf" srcId="{FD67B585-0CC1-4A36-98F7-D9B61BC4FE8E}" destId="{5DFEA148-7153-4976-BC11-EE0450FC57F3}" srcOrd="1" destOrd="0" presId="urn:microsoft.com/office/officeart/2008/layout/LinedList"/>
    <dgm:cxn modelId="{744B542A-E5BC-403D-B935-E018A2CE4318}" type="presParOf" srcId="{55385851-44CA-465B-9486-A6541245588E}" destId="{AA19D4F5-F158-461C-87F1-EEE1351630B2}" srcOrd="2" destOrd="0" presId="urn:microsoft.com/office/officeart/2008/layout/LinedList"/>
    <dgm:cxn modelId="{A094456E-71B1-4464-921B-79EA9AB7870C}" type="presParOf" srcId="{55385851-44CA-465B-9486-A6541245588E}" destId="{0277B7EA-E8BF-41D6-AC9A-6A555C6C9F94}" srcOrd="3" destOrd="0" presId="urn:microsoft.com/office/officeart/2008/layout/LinedList"/>
    <dgm:cxn modelId="{EC6D3FBB-BF48-402A-94F6-CB07237CDA9D}" type="presParOf" srcId="{0277B7EA-E8BF-41D6-AC9A-6A555C6C9F94}" destId="{D218E49A-09DA-442C-AE1C-8A174F1FF470}" srcOrd="0" destOrd="0" presId="urn:microsoft.com/office/officeart/2008/layout/LinedList"/>
    <dgm:cxn modelId="{8427E8D8-9E39-4D1A-B28A-6E1BCEDD8DF8}" type="presParOf" srcId="{0277B7EA-E8BF-41D6-AC9A-6A555C6C9F94}" destId="{203F712E-0D33-40FB-947A-E8EB49304E54}" srcOrd="1" destOrd="0" presId="urn:microsoft.com/office/officeart/2008/layout/LinedList"/>
    <dgm:cxn modelId="{56EDA906-6A60-4FE0-A33D-BBE955C8D293}" type="presParOf" srcId="{55385851-44CA-465B-9486-A6541245588E}" destId="{AD37E656-77CA-4B26-820B-2EFA109639B5}" srcOrd="4" destOrd="0" presId="urn:microsoft.com/office/officeart/2008/layout/LinedList"/>
    <dgm:cxn modelId="{D93C5249-C6CD-463D-90F1-3796212F0299}" type="presParOf" srcId="{55385851-44CA-465B-9486-A6541245588E}" destId="{3E0BBC30-6301-4632-8A99-9DEB6A8B65F8}" srcOrd="5" destOrd="0" presId="urn:microsoft.com/office/officeart/2008/layout/LinedList"/>
    <dgm:cxn modelId="{373DD692-9554-426C-A9E7-97F84C9E9DCF}" type="presParOf" srcId="{3E0BBC30-6301-4632-8A99-9DEB6A8B65F8}" destId="{C445D84D-1A70-443B-B99E-2E05789178B3}" srcOrd="0" destOrd="0" presId="urn:microsoft.com/office/officeart/2008/layout/LinedList"/>
    <dgm:cxn modelId="{06CF5223-164A-4B46-848C-C04A528662B4}" type="presParOf" srcId="{3E0BBC30-6301-4632-8A99-9DEB6A8B65F8}" destId="{7CA5949E-30AC-4606-A115-0C5CBE853311}" srcOrd="1" destOrd="0" presId="urn:microsoft.com/office/officeart/2008/layout/LinedList"/>
    <dgm:cxn modelId="{E9C2EFA2-F096-4A9A-ADDF-FD028A57931C}" type="presParOf" srcId="{55385851-44CA-465B-9486-A6541245588E}" destId="{A25DA87E-DC8A-4B35-BFBE-EAF46C763280}" srcOrd="6" destOrd="0" presId="urn:microsoft.com/office/officeart/2008/layout/LinedList"/>
    <dgm:cxn modelId="{E12B5FAE-092E-4AD9-8E26-7F45AFEAB237}" type="presParOf" srcId="{55385851-44CA-465B-9486-A6541245588E}" destId="{676594BF-1CE3-4B42-91E6-5445AD0591B1}" srcOrd="7" destOrd="0" presId="urn:microsoft.com/office/officeart/2008/layout/LinedList"/>
    <dgm:cxn modelId="{E7CC65AC-268A-408A-ABD5-C3A5D61BD969}" type="presParOf" srcId="{676594BF-1CE3-4B42-91E6-5445AD0591B1}" destId="{1FB69FDD-8C3F-4C79-95BB-E3E9E0E59CFB}" srcOrd="0" destOrd="0" presId="urn:microsoft.com/office/officeart/2008/layout/LinedList"/>
    <dgm:cxn modelId="{C5F8561E-3D35-48F1-BC69-B072B5A733EA}" type="presParOf" srcId="{676594BF-1CE3-4B42-91E6-5445AD0591B1}" destId="{39E824AC-976C-4816-8F61-4B88ED9096C0}" srcOrd="1" destOrd="0" presId="urn:microsoft.com/office/officeart/2008/layout/LinedList"/>
    <dgm:cxn modelId="{4B42C90B-4DF5-4632-83A6-8C88BC6A84EF}" type="presParOf" srcId="{55385851-44CA-465B-9486-A6541245588E}" destId="{D3BE47D3-4730-4949-8AD8-9233476F53AB}" srcOrd="8" destOrd="0" presId="urn:microsoft.com/office/officeart/2008/layout/LinedList"/>
    <dgm:cxn modelId="{0CD46900-97F1-4DBE-B099-CE4740310D9F}" type="presParOf" srcId="{55385851-44CA-465B-9486-A6541245588E}" destId="{FD6C1445-BAEA-4BD2-B3E5-64E55A33824B}" srcOrd="9" destOrd="0" presId="urn:microsoft.com/office/officeart/2008/layout/LinedList"/>
    <dgm:cxn modelId="{90ADE6CE-CBA8-470E-87B5-8AF17CD082C8}" type="presParOf" srcId="{FD6C1445-BAEA-4BD2-B3E5-64E55A33824B}" destId="{86608B4F-58A7-4D93-A00E-531C93DE1F37}" srcOrd="0" destOrd="0" presId="urn:microsoft.com/office/officeart/2008/layout/LinedList"/>
    <dgm:cxn modelId="{768BDA54-C88B-49FB-8903-935845D98A74}" type="presParOf" srcId="{FD6C1445-BAEA-4BD2-B3E5-64E55A33824B}" destId="{8AE04752-E97A-4D31-A98F-4F661F261EE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D0D875-BCC6-46DA-913E-DB1744A3DE3A}"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D52D966D-49C5-4166-A5CA-C34B5F1BBE3C}">
      <dgm:prSet/>
      <dgm:spPr/>
      <dgm:t>
        <a:bodyPr/>
        <a:lstStyle/>
        <a:p>
          <a:r>
            <a:rPr lang="en-US"/>
            <a:t>Conserve strength while maintaining muscle strength and tone</a:t>
          </a:r>
        </a:p>
      </dgm:t>
    </dgm:pt>
    <dgm:pt modelId="{B2386A08-2BEF-4302-B9F6-7A059F26B6EB}" type="parTrans" cxnId="{F862E09E-CB69-43DF-BD5C-7F64181D251F}">
      <dgm:prSet/>
      <dgm:spPr/>
      <dgm:t>
        <a:bodyPr/>
        <a:lstStyle/>
        <a:p>
          <a:endParaRPr lang="en-US"/>
        </a:p>
      </dgm:t>
    </dgm:pt>
    <dgm:pt modelId="{942124D0-B3EF-4DE9-938A-3235DF13D55B}" type="sibTrans" cxnId="{F862E09E-CB69-43DF-BD5C-7F64181D251F}">
      <dgm:prSet/>
      <dgm:spPr/>
      <dgm:t>
        <a:bodyPr/>
        <a:lstStyle/>
        <a:p>
          <a:endParaRPr lang="en-US"/>
        </a:p>
      </dgm:t>
    </dgm:pt>
    <dgm:pt modelId="{4721C8EC-6F97-45F4-8F3E-31D177470949}">
      <dgm:prSet/>
      <dgm:spPr/>
      <dgm:t>
        <a:bodyPr/>
        <a:lstStyle/>
        <a:p>
          <a:r>
            <a:rPr lang="en-US"/>
            <a:t>Modify activity/rest schedule according to signs of improvement</a:t>
          </a:r>
        </a:p>
      </dgm:t>
    </dgm:pt>
    <dgm:pt modelId="{81EA4348-1B02-4200-951C-CC1C08AF1A28}" type="parTrans" cxnId="{8F8E6C43-B7DD-4122-843A-AF9189212494}">
      <dgm:prSet/>
      <dgm:spPr/>
      <dgm:t>
        <a:bodyPr/>
        <a:lstStyle/>
        <a:p>
          <a:endParaRPr lang="en-US"/>
        </a:p>
      </dgm:t>
    </dgm:pt>
    <dgm:pt modelId="{97EAEAB8-6282-4977-813F-788A1BF64980}" type="sibTrans" cxnId="{8F8E6C43-B7DD-4122-843A-AF9189212494}">
      <dgm:prSet/>
      <dgm:spPr/>
      <dgm:t>
        <a:bodyPr/>
        <a:lstStyle/>
        <a:p>
          <a:endParaRPr lang="en-US"/>
        </a:p>
      </dgm:t>
    </dgm:pt>
    <dgm:pt modelId="{4C1DB9C1-FD4D-459A-949F-8F5F2BAC3C53}">
      <dgm:prSet/>
      <dgm:spPr/>
      <dgm:t>
        <a:bodyPr/>
        <a:lstStyle/>
        <a:p>
          <a:r>
            <a:rPr lang="en-US"/>
            <a:t>Note color of skin, urine, and stools throughout stay</a:t>
          </a:r>
        </a:p>
      </dgm:t>
    </dgm:pt>
    <dgm:pt modelId="{F3FD7AFA-F9D8-492D-8A82-4CF2E9CD5556}" type="parTrans" cxnId="{8A03135B-FD85-4A78-AD36-EB6CD9E4FFDC}">
      <dgm:prSet/>
      <dgm:spPr/>
      <dgm:t>
        <a:bodyPr/>
        <a:lstStyle/>
        <a:p>
          <a:endParaRPr lang="en-US"/>
        </a:p>
      </dgm:t>
    </dgm:pt>
    <dgm:pt modelId="{CFF4BCD2-B548-4F17-8345-CD5D19FD351E}" type="sibTrans" cxnId="{8A03135B-FD85-4A78-AD36-EB6CD9E4FFDC}">
      <dgm:prSet/>
      <dgm:spPr/>
      <dgm:t>
        <a:bodyPr/>
        <a:lstStyle/>
        <a:p>
          <a:endParaRPr lang="en-US"/>
        </a:p>
      </dgm:t>
    </dgm:pt>
    <dgm:pt modelId="{6B0CAA4D-5384-42CB-8C84-97509FF8171D}">
      <dgm:prSet/>
      <dgm:spPr/>
      <dgm:t>
        <a:bodyPr/>
        <a:lstStyle/>
        <a:p>
          <a:r>
            <a:rPr lang="en-US"/>
            <a:t>Monitor F/E status</a:t>
          </a:r>
        </a:p>
      </dgm:t>
    </dgm:pt>
    <dgm:pt modelId="{217CAD88-6C2F-4D55-82E0-9DC59AD43BFE}" type="parTrans" cxnId="{5BBC7520-08BE-4471-8362-0487961E639A}">
      <dgm:prSet/>
      <dgm:spPr/>
      <dgm:t>
        <a:bodyPr/>
        <a:lstStyle/>
        <a:p>
          <a:endParaRPr lang="en-US"/>
        </a:p>
      </dgm:t>
    </dgm:pt>
    <dgm:pt modelId="{750FA669-653A-4391-9F2C-B7F51C903034}" type="sibTrans" cxnId="{5BBC7520-08BE-4471-8362-0487961E639A}">
      <dgm:prSet/>
      <dgm:spPr/>
      <dgm:t>
        <a:bodyPr/>
        <a:lstStyle/>
        <a:p>
          <a:endParaRPr lang="en-US"/>
        </a:p>
      </dgm:t>
    </dgm:pt>
    <dgm:pt modelId="{86272C57-C6C0-4FC7-8CBA-5EA53E493A4C}">
      <dgm:prSet/>
      <dgm:spPr/>
      <dgm:t>
        <a:bodyPr/>
        <a:lstStyle/>
        <a:p>
          <a:r>
            <a:rPr lang="en-US"/>
            <a:t>Monitor ascites and treat accordingly</a:t>
          </a:r>
        </a:p>
      </dgm:t>
    </dgm:pt>
    <dgm:pt modelId="{65603E6C-89B7-4A74-B543-945CF41AE185}" type="parTrans" cxnId="{2CDD03EE-04D9-43BF-B880-087D676BA03E}">
      <dgm:prSet/>
      <dgm:spPr/>
      <dgm:t>
        <a:bodyPr/>
        <a:lstStyle/>
        <a:p>
          <a:endParaRPr lang="en-US"/>
        </a:p>
      </dgm:t>
    </dgm:pt>
    <dgm:pt modelId="{7E5FD339-F6DE-4CBF-9C5F-46987EA3DB76}" type="sibTrans" cxnId="{2CDD03EE-04D9-43BF-B880-087D676BA03E}">
      <dgm:prSet/>
      <dgm:spPr/>
      <dgm:t>
        <a:bodyPr/>
        <a:lstStyle/>
        <a:p>
          <a:endParaRPr lang="en-US"/>
        </a:p>
      </dgm:t>
    </dgm:pt>
    <dgm:pt modelId="{6B221575-933E-48AC-A710-DDD7D383BEAB}">
      <dgm:prSet/>
      <dgm:spPr/>
      <dgm:t>
        <a:bodyPr/>
        <a:lstStyle/>
        <a:p>
          <a:r>
            <a:rPr lang="en-US"/>
            <a:t>Low protein diet to prevent ammonia accumulation</a:t>
          </a:r>
        </a:p>
      </dgm:t>
    </dgm:pt>
    <dgm:pt modelId="{9278E60C-16CD-4ECC-902F-CBCE5D15F3B9}" type="parTrans" cxnId="{84B3AC28-E635-45F7-AE3B-E25FEF1C9EFA}">
      <dgm:prSet/>
      <dgm:spPr/>
      <dgm:t>
        <a:bodyPr/>
        <a:lstStyle/>
        <a:p>
          <a:endParaRPr lang="en-US"/>
        </a:p>
      </dgm:t>
    </dgm:pt>
    <dgm:pt modelId="{B3534358-2596-4492-99C1-B64A9837CCAA}" type="sibTrans" cxnId="{84B3AC28-E635-45F7-AE3B-E25FEF1C9EFA}">
      <dgm:prSet/>
      <dgm:spPr/>
      <dgm:t>
        <a:bodyPr/>
        <a:lstStyle/>
        <a:p>
          <a:endParaRPr lang="en-US"/>
        </a:p>
      </dgm:t>
    </dgm:pt>
    <dgm:pt modelId="{030DBD00-2046-46BA-BCD8-537239DB8781}">
      <dgm:prSet/>
      <dgm:spPr/>
      <dgm:t>
        <a:bodyPr/>
        <a:lstStyle/>
        <a:p>
          <a:r>
            <a:rPr lang="en-US"/>
            <a:t>Meticulous skin care for edematous extremities</a:t>
          </a:r>
        </a:p>
      </dgm:t>
    </dgm:pt>
    <dgm:pt modelId="{AB497ACD-82FF-4602-BD67-8732887B46EF}" type="parTrans" cxnId="{77539CCC-D0A0-49E6-95C4-B3A1EF6757C3}">
      <dgm:prSet/>
      <dgm:spPr/>
      <dgm:t>
        <a:bodyPr/>
        <a:lstStyle/>
        <a:p>
          <a:endParaRPr lang="en-US"/>
        </a:p>
      </dgm:t>
    </dgm:pt>
    <dgm:pt modelId="{C4B4F02B-15A9-4EE6-9603-4864F86ADC4F}" type="sibTrans" cxnId="{77539CCC-D0A0-49E6-95C4-B3A1EF6757C3}">
      <dgm:prSet/>
      <dgm:spPr/>
      <dgm:t>
        <a:bodyPr/>
        <a:lstStyle/>
        <a:p>
          <a:endParaRPr lang="en-US"/>
        </a:p>
      </dgm:t>
    </dgm:pt>
    <dgm:pt modelId="{051B929E-F825-4488-A8B6-A7F49F6878E4}">
      <dgm:prSet/>
      <dgm:spPr/>
      <dgm:t>
        <a:bodyPr/>
        <a:lstStyle/>
        <a:p>
          <a:r>
            <a:rPr lang="en-US"/>
            <a:t>Medication education</a:t>
          </a:r>
        </a:p>
      </dgm:t>
    </dgm:pt>
    <dgm:pt modelId="{E2057633-083D-4943-B645-F09907F2AD8B}" type="parTrans" cxnId="{1EEB91AE-30A3-418F-99AB-A1ED84A589B2}">
      <dgm:prSet/>
      <dgm:spPr/>
      <dgm:t>
        <a:bodyPr/>
        <a:lstStyle/>
        <a:p>
          <a:endParaRPr lang="en-US"/>
        </a:p>
      </dgm:t>
    </dgm:pt>
    <dgm:pt modelId="{A7604F3F-C28A-4523-AF15-5213172B3A70}" type="sibTrans" cxnId="{1EEB91AE-30A3-418F-99AB-A1ED84A589B2}">
      <dgm:prSet/>
      <dgm:spPr/>
      <dgm:t>
        <a:bodyPr/>
        <a:lstStyle/>
        <a:p>
          <a:endParaRPr lang="en-US"/>
        </a:p>
      </dgm:t>
    </dgm:pt>
    <dgm:pt modelId="{D0B37F0B-030C-4063-A178-84AFB784F809}">
      <dgm:prSet/>
      <dgm:spPr/>
      <dgm:t>
        <a:bodyPr/>
        <a:lstStyle/>
        <a:p>
          <a:r>
            <a:rPr lang="en-US"/>
            <a:t>Monitor for changes in mental status</a:t>
          </a:r>
        </a:p>
      </dgm:t>
    </dgm:pt>
    <dgm:pt modelId="{202E3C86-45B2-436C-8369-7DA48C964B79}" type="parTrans" cxnId="{A4AF0F53-0EB0-4646-8966-A8972A5BACFC}">
      <dgm:prSet/>
      <dgm:spPr/>
      <dgm:t>
        <a:bodyPr/>
        <a:lstStyle/>
        <a:p>
          <a:endParaRPr lang="en-US"/>
        </a:p>
      </dgm:t>
    </dgm:pt>
    <dgm:pt modelId="{B4381B51-0C63-4EB1-B6E7-827DCC58B057}" type="sibTrans" cxnId="{A4AF0F53-0EB0-4646-8966-A8972A5BACFC}">
      <dgm:prSet/>
      <dgm:spPr/>
      <dgm:t>
        <a:bodyPr/>
        <a:lstStyle/>
        <a:p>
          <a:endParaRPr lang="en-US"/>
        </a:p>
      </dgm:t>
    </dgm:pt>
    <dgm:pt modelId="{DB48C0A9-244D-46AF-A87E-8B2038FD2103}">
      <dgm:prSet/>
      <dgm:spPr/>
      <dgm:t>
        <a:bodyPr/>
        <a:lstStyle/>
        <a:p>
          <a:r>
            <a:rPr lang="en-US"/>
            <a:t>Monitor for signs of bleeding/hemorrhage</a:t>
          </a:r>
        </a:p>
      </dgm:t>
    </dgm:pt>
    <dgm:pt modelId="{AF36ED70-8764-4D66-A7AF-433CEA9C4CC5}" type="parTrans" cxnId="{4809F59D-BD8D-477B-B338-F03A868FEB55}">
      <dgm:prSet/>
      <dgm:spPr/>
      <dgm:t>
        <a:bodyPr/>
        <a:lstStyle/>
        <a:p>
          <a:endParaRPr lang="en-US"/>
        </a:p>
      </dgm:t>
    </dgm:pt>
    <dgm:pt modelId="{86442541-6F5D-456B-AA0C-B2F4BE9E28E8}" type="sibTrans" cxnId="{4809F59D-BD8D-477B-B338-F03A868FEB55}">
      <dgm:prSet/>
      <dgm:spPr/>
      <dgm:t>
        <a:bodyPr/>
        <a:lstStyle/>
        <a:p>
          <a:endParaRPr lang="en-US"/>
        </a:p>
      </dgm:t>
    </dgm:pt>
    <dgm:pt modelId="{2E3BCDCE-D16A-4366-BBEA-A7DEC5159801}" type="pres">
      <dgm:prSet presAssocID="{7CD0D875-BCC6-46DA-913E-DB1744A3DE3A}" presName="linear" presStyleCnt="0">
        <dgm:presLayoutVars>
          <dgm:animLvl val="lvl"/>
          <dgm:resizeHandles val="exact"/>
        </dgm:presLayoutVars>
      </dgm:prSet>
      <dgm:spPr/>
    </dgm:pt>
    <dgm:pt modelId="{A6F9028A-DC4B-42F6-AFF2-0734BCF889F9}" type="pres">
      <dgm:prSet presAssocID="{D52D966D-49C5-4166-A5CA-C34B5F1BBE3C}" presName="parentText" presStyleLbl="node1" presStyleIdx="0" presStyleCnt="10">
        <dgm:presLayoutVars>
          <dgm:chMax val="0"/>
          <dgm:bulletEnabled val="1"/>
        </dgm:presLayoutVars>
      </dgm:prSet>
      <dgm:spPr/>
    </dgm:pt>
    <dgm:pt modelId="{44D0200B-D13C-4D6E-9584-2BA57015737E}" type="pres">
      <dgm:prSet presAssocID="{942124D0-B3EF-4DE9-938A-3235DF13D55B}" presName="spacer" presStyleCnt="0"/>
      <dgm:spPr/>
    </dgm:pt>
    <dgm:pt modelId="{7D607783-A09F-4CEE-B8C6-942931845D97}" type="pres">
      <dgm:prSet presAssocID="{4721C8EC-6F97-45F4-8F3E-31D177470949}" presName="parentText" presStyleLbl="node1" presStyleIdx="1" presStyleCnt="10">
        <dgm:presLayoutVars>
          <dgm:chMax val="0"/>
          <dgm:bulletEnabled val="1"/>
        </dgm:presLayoutVars>
      </dgm:prSet>
      <dgm:spPr/>
    </dgm:pt>
    <dgm:pt modelId="{28819002-4810-49A2-AC31-AF67973DA949}" type="pres">
      <dgm:prSet presAssocID="{97EAEAB8-6282-4977-813F-788A1BF64980}" presName="spacer" presStyleCnt="0"/>
      <dgm:spPr/>
    </dgm:pt>
    <dgm:pt modelId="{7BC749D1-897C-414B-B3E7-DF14D6803AED}" type="pres">
      <dgm:prSet presAssocID="{4C1DB9C1-FD4D-459A-949F-8F5F2BAC3C53}" presName="parentText" presStyleLbl="node1" presStyleIdx="2" presStyleCnt="10">
        <dgm:presLayoutVars>
          <dgm:chMax val="0"/>
          <dgm:bulletEnabled val="1"/>
        </dgm:presLayoutVars>
      </dgm:prSet>
      <dgm:spPr/>
    </dgm:pt>
    <dgm:pt modelId="{D8EAEEDE-8D41-4FD2-B18E-E485FC8E2412}" type="pres">
      <dgm:prSet presAssocID="{CFF4BCD2-B548-4F17-8345-CD5D19FD351E}" presName="spacer" presStyleCnt="0"/>
      <dgm:spPr/>
    </dgm:pt>
    <dgm:pt modelId="{D7CF5213-6272-4AAF-899D-67EE3C7A4EC6}" type="pres">
      <dgm:prSet presAssocID="{6B0CAA4D-5384-42CB-8C84-97509FF8171D}" presName="parentText" presStyleLbl="node1" presStyleIdx="3" presStyleCnt="10">
        <dgm:presLayoutVars>
          <dgm:chMax val="0"/>
          <dgm:bulletEnabled val="1"/>
        </dgm:presLayoutVars>
      </dgm:prSet>
      <dgm:spPr/>
    </dgm:pt>
    <dgm:pt modelId="{CBE775CE-4DCD-4672-A678-2B9C7D262660}" type="pres">
      <dgm:prSet presAssocID="{750FA669-653A-4391-9F2C-B7F51C903034}" presName="spacer" presStyleCnt="0"/>
      <dgm:spPr/>
    </dgm:pt>
    <dgm:pt modelId="{36CD6145-5FE4-4661-AD46-6BE493680EF9}" type="pres">
      <dgm:prSet presAssocID="{86272C57-C6C0-4FC7-8CBA-5EA53E493A4C}" presName="parentText" presStyleLbl="node1" presStyleIdx="4" presStyleCnt="10">
        <dgm:presLayoutVars>
          <dgm:chMax val="0"/>
          <dgm:bulletEnabled val="1"/>
        </dgm:presLayoutVars>
      </dgm:prSet>
      <dgm:spPr/>
    </dgm:pt>
    <dgm:pt modelId="{7A576AFF-27AC-4CA0-B29E-4C250D63CE6C}" type="pres">
      <dgm:prSet presAssocID="{7E5FD339-F6DE-4CBF-9C5F-46987EA3DB76}" presName="spacer" presStyleCnt="0"/>
      <dgm:spPr/>
    </dgm:pt>
    <dgm:pt modelId="{28962BF5-1A0F-4C7B-A5B4-33AC0EEA1DDF}" type="pres">
      <dgm:prSet presAssocID="{6B221575-933E-48AC-A710-DDD7D383BEAB}" presName="parentText" presStyleLbl="node1" presStyleIdx="5" presStyleCnt="10">
        <dgm:presLayoutVars>
          <dgm:chMax val="0"/>
          <dgm:bulletEnabled val="1"/>
        </dgm:presLayoutVars>
      </dgm:prSet>
      <dgm:spPr/>
    </dgm:pt>
    <dgm:pt modelId="{45381DD0-8112-404D-8E19-6CE4C70C680E}" type="pres">
      <dgm:prSet presAssocID="{B3534358-2596-4492-99C1-B64A9837CCAA}" presName="spacer" presStyleCnt="0"/>
      <dgm:spPr/>
    </dgm:pt>
    <dgm:pt modelId="{F1343C35-FAE8-41DB-A745-FF7C1E15BF36}" type="pres">
      <dgm:prSet presAssocID="{030DBD00-2046-46BA-BCD8-537239DB8781}" presName="parentText" presStyleLbl="node1" presStyleIdx="6" presStyleCnt="10">
        <dgm:presLayoutVars>
          <dgm:chMax val="0"/>
          <dgm:bulletEnabled val="1"/>
        </dgm:presLayoutVars>
      </dgm:prSet>
      <dgm:spPr/>
    </dgm:pt>
    <dgm:pt modelId="{110B8FD6-AF4C-4719-AF44-104F4F4B166C}" type="pres">
      <dgm:prSet presAssocID="{C4B4F02B-15A9-4EE6-9603-4864F86ADC4F}" presName="spacer" presStyleCnt="0"/>
      <dgm:spPr/>
    </dgm:pt>
    <dgm:pt modelId="{839FABF6-4FF8-4A3C-8283-E7FEBDBA6F74}" type="pres">
      <dgm:prSet presAssocID="{051B929E-F825-4488-A8B6-A7F49F6878E4}" presName="parentText" presStyleLbl="node1" presStyleIdx="7" presStyleCnt="10">
        <dgm:presLayoutVars>
          <dgm:chMax val="0"/>
          <dgm:bulletEnabled val="1"/>
        </dgm:presLayoutVars>
      </dgm:prSet>
      <dgm:spPr/>
    </dgm:pt>
    <dgm:pt modelId="{09AE5AF0-37CF-4767-B927-0CC60C2178EF}" type="pres">
      <dgm:prSet presAssocID="{A7604F3F-C28A-4523-AF15-5213172B3A70}" presName="spacer" presStyleCnt="0"/>
      <dgm:spPr/>
    </dgm:pt>
    <dgm:pt modelId="{D464953A-7433-4099-98D9-00A84D59751C}" type="pres">
      <dgm:prSet presAssocID="{D0B37F0B-030C-4063-A178-84AFB784F809}" presName="parentText" presStyleLbl="node1" presStyleIdx="8" presStyleCnt="10">
        <dgm:presLayoutVars>
          <dgm:chMax val="0"/>
          <dgm:bulletEnabled val="1"/>
        </dgm:presLayoutVars>
      </dgm:prSet>
      <dgm:spPr/>
    </dgm:pt>
    <dgm:pt modelId="{F7C8EE93-5A78-4095-BAC7-2F05A3E46BEE}" type="pres">
      <dgm:prSet presAssocID="{B4381B51-0C63-4EB1-B6E7-827DCC58B057}" presName="spacer" presStyleCnt="0"/>
      <dgm:spPr/>
    </dgm:pt>
    <dgm:pt modelId="{44447C2F-1815-44BC-A542-C066323AE507}" type="pres">
      <dgm:prSet presAssocID="{DB48C0A9-244D-46AF-A87E-8B2038FD2103}" presName="parentText" presStyleLbl="node1" presStyleIdx="9" presStyleCnt="10">
        <dgm:presLayoutVars>
          <dgm:chMax val="0"/>
          <dgm:bulletEnabled val="1"/>
        </dgm:presLayoutVars>
      </dgm:prSet>
      <dgm:spPr/>
    </dgm:pt>
  </dgm:ptLst>
  <dgm:cxnLst>
    <dgm:cxn modelId="{3B2F4F00-6C0F-40F2-A5A6-8700A3A38CE3}" type="presOf" srcId="{6B221575-933E-48AC-A710-DDD7D383BEAB}" destId="{28962BF5-1A0F-4C7B-A5B4-33AC0EEA1DDF}" srcOrd="0" destOrd="0" presId="urn:microsoft.com/office/officeart/2005/8/layout/vList2"/>
    <dgm:cxn modelId="{01E6441A-7E44-4D59-8057-C512EDCF0C2D}" type="presOf" srcId="{4C1DB9C1-FD4D-459A-949F-8F5F2BAC3C53}" destId="{7BC749D1-897C-414B-B3E7-DF14D6803AED}" srcOrd="0" destOrd="0" presId="urn:microsoft.com/office/officeart/2005/8/layout/vList2"/>
    <dgm:cxn modelId="{5BBC7520-08BE-4471-8362-0487961E639A}" srcId="{7CD0D875-BCC6-46DA-913E-DB1744A3DE3A}" destId="{6B0CAA4D-5384-42CB-8C84-97509FF8171D}" srcOrd="3" destOrd="0" parTransId="{217CAD88-6C2F-4D55-82E0-9DC59AD43BFE}" sibTransId="{750FA669-653A-4391-9F2C-B7F51C903034}"/>
    <dgm:cxn modelId="{ABC1A626-C0B7-4C93-9D30-E99295DAF66C}" type="presOf" srcId="{051B929E-F825-4488-A8B6-A7F49F6878E4}" destId="{839FABF6-4FF8-4A3C-8283-E7FEBDBA6F74}" srcOrd="0" destOrd="0" presId="urn:microsoft.com/office/officeart/2005/8/layout/vList2"/>
    <dgm:cxn modelId="{84B3AC28-E635-45F7-AE3B-E25FEF1C9EFA}" srcId="{7CD0D875-BCC6-46DA-913E-DB1744A3DE3A}" destId="{6B221575-933E-48AC-A710-DDD7D383BEAB}" srcOrd="5" destOrd="0" parTransId="{9278E60C-16CD-4ECC-902F-CBCE5D15F3B9}" sibTransId="{B3534358-2596-4492-99C1-B64A9837CCAA}"/>
    <dgm:cxn modelId="{50757A33-4525-42D2-881D-A3E515716272}" type="presOf" srcId="{030DBD00-2046-46BA-BCD8-537239DB8781}" destId="{F1343C35-FAE8-41DB-A745-FF7C1E15BF36}" srcOrd="0" destOrd="0" presId="urn:microsoft.com/office/officeart/2005/8/layout/vList2"/>
    <dgm:cxn modelId="{8A03135B-FD85-4A78-AD36-EB6CD9E4FFDC}" srcId="{7CD0D875-BCC6-46DA-913E-DB1744A3DE3A}" destId="{4C1DB9C1-FD4D-459A-949F-8F5F2BAC3C53}" srcOrd="2" destOrd="0" parTransId="{F3FD7AFA-F9D8-492D-8A82-4CF2E9CD5556}" sibTransId="{CFF4BCD2-B548-4F17-8345-CD5D19FD351E}"/>
    <dgm:cxn modelId="{8F8E6C43-B7DD-4122-843A-AF9189212494}" srcId="{7CD0D875-BCC6-46DA-913E-DB1744A3DE3A}" destId="{4721C8EC-6F97-45F4-8F3E-31D177470949}" srcOrd="1" destOrd="0" parTransId="{81EA4348-1B02-4200-951C-CC1C08AF1A28}" sibTransId="{97EAEAB8-6282-4977-813F-788A1BF64980}"/>
    <dgm:cxn modelId="{A4AF0F53-0EB0-4646-8966-A8972A5BACFC}" srcId="{7CD0D875-BCC6-46DA-913E-DB1744A3DE3A}" destId="{D0B37F0B-030C-4063-A178-84AFB784F809}" srcOrd="8" destOrd="0" parTransId="{202E3C86-45B2-436C-8369-7DA48C964B79}" sibTransId="{B4381B51-0C63-4EB1-B6E7-827DCC58B057}"/>
    <dgm:cxn modelId="{EE109694-531A-4F27-BD90-232483330754}" type="presOf" srcId="{D52D966D-49C5-4166-A5CA-C34B5F1BBE3C}" destId="{A6F9028A-DC4B-42F6-AFF2-0734BCF889F9}" srcOrd="0" destOrd="0" presId="urn:microsoft.com/office/officeart/2005/8/layout/vList2"/>
    <dgm:cxn modelId="{4809F59D-BD8D-477B-B338-F03A868FEB55}" srcId="{7CD0D875-BCC6-46DA-913E-DB1744A3DE3A}" destId="{DB48C0A9-244D-46AF-A87E-8B2038FD2103}" srcOrd="9" destOrd="0" parTransId="{AF36ED70-8764-4D66-A7AF-433CEA9C4CC5}" sibTransId="{86442541-6F5D-456B-AA0C-B2F4BE9E28E8}"/>
    <dgm:cxn modelId="{F862E09E-CB69-43DF-BD5C-7F64181D251F}" srcId="{7CD0D875-BCC6-46DA-913E-DB1744A3DE3A}" destId="{D52D966D-49C5-4166-A5CA-C34B5F1BBE3C}" srcOrd="0" destOrd="0" parTransId="{B2386A08-2BEF-4302-B9F6-7A059F26B6EB}" sibTransId="{942124D0-B3EF-4DE9-938A-3235DF13D55B}"/>
    <dgm:cxn modelId="{41BBD6A3-07BE-40A5-8A83-0FAA49A53E09}" type="presOf" srcId="{DB48C0A9-244D-46AF-A87E-8B2038FD2103}" destId="{44447C2F-1815-44BC-A542-C066323AE507}" srcOrd="0" destOrd="0" presId="urn:microsoft.com/office/officeart/2005/8/layout/vList2"/>
    <dgm:cxn modelId="{1EEB91AE-30A3-418F-99AB-A1ED84A589B2}" srcId="{7CD0D875-BCC6-46DA-913E-DB1744A3DE3A}" destId="{051B929E-F825-4488-A8B6-A7F49F6878E4}" srcOrd="7" destOrd="0" parTransId="{E2057633-083D-4943-B645-F09907F2AD8B}" sibTransId="{A7604F3F-C28A-4523-AF15-5213172B3A70}"/>
    <dgm:cxn modelId="{69A8D0B6-BCAA-4D40-8CC6-F894237C8A67}" type="presOf" srcId="{7CD0D875-BCC6-46DA-913E-DB1744A3DE3A}" destId="{2E3BCDCE-D16A-4366-BBEA-A7DEC5159801}" srcOrd="0" destOrd="0" presId="urn:microsoft.com/office/officeart/2005/8/layout/vList2"/>
    <dgm:cxn modelId="{77539CCC-D0A0-49E6-95C4-B3A1EF6757C3}" srcId="{7CD0D875-BCC6-46DA-913E-DB1744A3DE3A}" destId="{030DBD00-2046-46BA-BCD8-537239DB8781}" srcOrd="6" destOrd="0" parTransId="{AB497ACD-82FF-4602-BD67-8732887B46EF}" sibTransId="{C4B4F02B-15A9-4EE6-9603-4864F86ADC4F}"/>
    <dgm:cxn modelId="{E8A863CD-4588-4925-9B87-0B0C5F3F0806}" type="presOf" srcId="{4721C8EC-6F97-45F4-8F3E-31D177470949}" destId="{7D607783-A09F-4CEE-B8C6-942931845D97}" srcOrd="0" destOrd="0" presId="urn:microsoft.com/office/officeart/2005/8/layout/vList2"/>
    <dgm:cxn modelId="{814381DA-7737-49BE-96FB-17FC46BBE966}" type="presOf" srcId="{86272C57-C6C0-4FC7-8CBA-5EA53E493A4C}" destId="{36CD6145-5FE4-4661-AD46-6BE493680EF9}" srcOrd="0" destOrd="0" presId="urn:microsoft.com/office/officeart/2005/8/layout/vList2"/>
    <dgm:cxn modelId="{2CDD03EE-04D9-43BF-B880-087D676BA03E}" srcId="{7CD0D875-BCC6-46DA-913E-DB1744A3DE3A}" destId="{86272C57-C6C0-4FC7-8CBA-5EA53E493A4C}" srcOrd="4" destOrd="0" parTransId="{65603E6C-89B7-4A74-B543-945CF41AE185}" sibTransId="{7E5FD339-F6DE-4CBF-9C5F-46987EA3DB76}"/>
    <dgm:cxn modelId="{899545EF-9F59-45F0-900A-26343DD32787}" type="presOf" srcId="{D0B37F0B-030C-4063-A178-84AFB784F809}" destId="{D464953A-7433-4099-98D9-00A84D59751C}" srcOrd="0" destOrd="0" presId="urn:microsoft.com/office/officeart/2005/8/layout/vList2"/>
    <dgm:cxn modelId="{CE73ABF2-FCC3-4DB3-A218-926D6F3A9DE2}" type="presOf" srcId="{6B0CAA4D-5384-42CB-8C84-97509FF8171D}" destId="{D7CF5213-6272-4AAF-899D-67EE3C7A4EC6}" srcOrd="0" destOrd="0" presId="urn:microsoft.com/office/officeart/2005/8/layout/vList2"/>
    <dgm:cxn modelId="{861036E6-624E-43ED-BE0F-208DD67982AA}" type="presParOf" srcId="{2E3BCDCE-D16A-4366-BBEA-A7DEC5159801}" destId="{A6F9028A-DC4B-42F6-AFF2-0734BCF889F9}" srcOrd="0" destOrd="0" presId="urn:microsoft.com/office/officeart/2005/8/layout/vList2"/>
    <dgm:cxn modelId="{30591924-8783-436C-AE46-8A28D3263B25}" type="presParOf" srcId="{2E3BCDCE-D16A-4366-BBEA-A7DEC5159801}" destId="{44D0200B-D13C-4D6E-9584-2BA57015737E}" srcOrd="1" destOrd="0" presId="urn:microsoft.com/office/officeart/2005/8/layout/vList2"/>
    <dgm:cxn modelId="{A0A59FEB-B62F-402D-ACF4-0200866E7E49}" type="presParOf" srcId="{2E3BCDCE-D16A-4366-BBEA-A7DEC5159801}" destId="{7D607783-A09F-4CEE-B8C6-942931845D97}" srcOrd="2" destOrd="0" presId="urn:microsoft.com/office/officeart/2005/8/layout/vList2"/>
    <dgm:cxn modelId="{91E5693D-FAA3-4F36-A60A-E29FF3A02251}" type="presParOf" srcId="{2E3BCDCE-D16A-4366-BBEA-A7DEC5159801}" destId="{28819002-4810-49A2-AC31-AF67973DA949}" srcOrd="3" destOrd="0" presId="urn:microsoft.com/office/officeart/2005/8/layout/vList2"/>
    <dgm:cxn modelId="{6ACC222F-48BE-4273-BFF6-69B3154F3FFE}" type="presParOf" srcId="{2E3BCDCE-D16A-4366-BBEA-A7DEC5159801}" destId="{7BC749D1-897C-414B-B3E7-DF14D6803AED}" srcOrd="4" destOrd="0" presId="urn:microsoft.com/office/officeart/2005/8/layout/vList2"/>
    <dgm:cxn modelId="{297F8CF7-099F-46CF-B721-F3D3EE1E1488}" type="presParOf" srcId="{2E3BCDCE-D16A-4366-BBEA-A7DEC5159801}" destId="{D8EAEEDE-8D41-4FD2-B18E-E485FC8E2412}" srcOrd="5" destOrd="0" presId="urn:microsoft.com/office/officeart/2005/8/layout/vList2"/>
    <dgm:cxn modelId="{764FB8D9-3DC1-4AA5-8765-B5865943FC92}" type="presParOf" srcId="{2E3BCDCE-D16A-4366-BBEA-A7DEC5159801}" destId="{D7CF5213-6272-4AAF-899D-67EE3C7A4EC6}" srcOrd="6" destOrd="0" presId="urn:microsoft.com/office/officeart/2005/8/layout/vList2"/>
    <dgm:cxn modelId="{31C1D8D7-055A-4564-9CED-14D7E56B0919}" type="presParOf" srcId="{2E3BCDCE-D16A-4366-BBEA-A7DEC5159801}" destId="{CBE775CE-4DCD-4672-A678-2B9C7D262660}" srcOrd="7" destOrd="0" presId="urn:microsoft.com/office/officeart/2005/8/layout/vList2"/>
    <dgm:cxn modelId="{B8D4CB7C-06E9-40FD-BDB6-F1D921CD03D5}" type="presParOf" srcId="{2E3BCDCE-D16A-4366-BBEA-A7DEC5159801}" destId="{36CD6145-5FE4-4661-AD46-6BE493680EF9}" srcOrd="8" destOrd="0" presId="urn:microsoft.com/office/officeart/2005/8/layout/vList2"/>
    <dgm:cxn modelId="{2915DB6B-1576-4389-A714-95803121F9ED}" type="presParOf" srcId="{2E3BCDCE-D16A-4366-BBEA-A7DEC5159801}" destId="{7A576AFF-27AC-4CA0-B29E-4C250D63CE6C}" srcOrd="9" destOrd="0" presId="urn:microsoft.com/office/officeart/2005/8/layout/vList2"/>
    <dgm:cxn modelId="{873EF879-774E-43E0-9A1B-CCD230B093D1}" type="presParOf" srcId="{2E3BCDCE-D16A-4366-BBEA-A7DEC5159801}" destId="{28962BF5-1A0F-4C7B-A5B4-33AC0EEA1DDF}" srcOrd="10" destOrd="0" presId="urn:microsoft.com/office/officeart/2005/8/layout/vList2"/>
    <dgm:cxn modelId="{81615CF4-1909-4A79-8E97-5EAA38E35AEA}" type="presParOf" srcId="{2E3BCDCE-D16A-4366-BBEA-A7DEC5159801}" destId="{45381DD0-8112-404D-8E19-6CE4C70C680E}" srcOrd="11" destOrd="0" presId="urn:microsoft.com/office/officeart/2005/8/layout/vList2"/>
    <dgm:cxn modelId="{B15CE08A-AE22-4F17-BA68-B2F332AD55AD}" type="presParOf" srcId="{2E3BCDCE-D16A-4366-BBEA-A7DEC5159801}" destId="{F1343C35-FAE8-41DB-A745-FF7C1E15BF36}" srcOrd="12" destOrd="0" presId="urn:microsoft.com/office/officeart/2005/8/layout/vList2"/>
    <dgm:cxn modelId="{51BC17EB-F2DB-4D53-A60A-14541E59D89D}" type="presParOf" srcId="{2E3BCDCE-D16A-4366-BBEA-A7DEC5159801}" destId="{110B8FD6-AF4C-4719-AF44-104F4F4B166C}" srcOrd="13" destOrd="0" presId="urn:microsoft.com/office/officeart/2005/8/layout/vList2"/>
    <dgm:cxn modelId="{8139ACE4-5724-4418-9B8A-DEB28085EB62}" type="presParOf" srcId="{2E3BCDCE-D16A-4366-BBEA-A7DEC5159801}" destId="{839FABF6-4FF8-4A3C-8283-E7FEBDBA6F74}" srcOrd="14" destOrd="0" presId="urn:microsoft.com/office/officeart/2005/8/layout/vList2"/>
    <dgm:cxn modelId="{925E5980-613F-41B4-B315-22C90670E4C3}" type="presParOf" srcId="{2E3BCDCE-D16A-4366-BBEA-A7DEC5159801}" destId="{09AE5AF0-37CF-4767-B927-0CC60C2178EF}" srcOrd="15" destOrd="0" presId="urn:microsoft.com/office/officeart/2005/8/layout/vList2"/>
    <dgm:cxn modelId="{F551905A-3AFC-4DFB-BCAB-A3BFCAE726A9}" type="presParOf" srcId="{2E3BCDCE-D16A-4366-BBEA-A7DEC5159801}" destId="{D464953A-7433-4099-98D9-00A84D59751C}" srcOrd="16" destOrd="0" presId="urn:microsoft.com/office/officeart/2005/8/layout/vList2"/>
    <dgm:cxn modelId="{03C24EA3-5433-4248-ACC8-8DF98A9AF035}" type="presParOf" srcId="{2E3BCDCE-D16A-4366-BBEA-A7DEC5159801}" destId="{F7C8EE93-5A78-4095-BAC7-2F05A3E46BEE}" srcOrd="17" destOrd="0" presId="urn:microsoft.com/office/officeart/2005/8/layout/vList2"/>
    <dgm:cxn modelId="{93A49E83-A6E0-4BCD-AB42-D2CB8A85C6E2}" type="presParOf" srcId="{2E3BCDCE-D16A-4366-BBEA-A7DEC5159801}" destId="{44447C2F-1815-44BC-A542-C066323AE507}" srcOrd="1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DDB58A-3952-4CEA-B9E3-197768507550}"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B70CC438-C206-4922-AB3B-F3AEF8BC54B8}">
      <dgm:prSet/>
      <dgm:spPr/>
      <dgm:t>
        <a:bodyPr/>
        <a:lstStyle/>
        <a:p>
          <a:r>
            <a:rPr lang="en-US"/>
            <a:t>Serum bilirubin</a:t>
          </a:r>
        </a:p>
      </dgm:t>
    </dgm:pt>
    <dgm:pt modelId="{F811D0DF-CF5F-4370-B6E9-781EB779661A}" type="parTrans" cxnId="{FAAC1E2E-BCF1-4701-BB82-554BE60A7596}">
      <dgm:prSet/>
      <dgm:spPr/>
      <dgm:t>
        <a:bodyPr/>
        <a:lstStyle/>
        <a:p>
          <a:endParaRPr lang="en-US"/>
        </a:p>
      </dgm:t>
    </dgm:pt>
    <dgm:pt modelId="{CF3BC04A-F210-4DCD-B7DF-2ADAF24FF803}" type="sibTrans" cxnId="{FAAC1E2E-BCF1-4701-BB82-554BE60A7596}">
      <dgm:prSet/>
      <dgm:spPr/>
      <dgm:t>
        <a:bodyPr/>
        <a:lstStyle/>
        <a:p>
          <a:endParaRPr lang="en-US"/>
        </a:p>
      </dgm:t>
    </dgm:pt>
    <dgm:pt modelId="{9C5998E4-CD0E-435F-8F34-3CC0353BDBE2}">
      <dgm:prSet/>
      <dgm:spPr/>
      <dgm:t>
        <a:bodyPr/>
        <a:lstStyle/>
        <a:p>
          <a:r>
            <a:rPr lang="en-US"/>
            <a:t>Prothrombin Time</a:t>
          </a:r>
        </a:p>
      </dgm:t>
    </dgm:pt>
    <dgm:pt modelId="{0EB661D2-B55E-49B2-BD54-1A22131A5D2E}" type="parTrans" cxnId="{4EBAADFF-3E9C-46D9-A90E-36DCA014692D}">
      <dgm:prSet/>
      <dgm:spPr/>
      <dgm:t>
        <a:bodyPr/>
        <a:lstStyle/>
        <a:p>
          <a:endParaRPr lang="en-US"/>
        </a:p>
      </dgm:t>
    </dgm:pt>
    <dgm:pt modelId="{0D84742F-C26A-4981-853B-63383EBA3F59}" type="sibTrans" cxnId="{4EBAADFF-3E9C-46D9-A90E-36DCA014692D}">
      <dgm:prSet/>
      <dgm:spPr/>
      <dgm:t>
        <a:bodyPr/>
        <a:lstStyle/>
        <a:p>
          <a:endParaRPr lang="en-US"/>
        </a:p>
      </dgm:t>
    </dgm:pt>
    <dgm:pt modelId="{B9BF3D68-A18D-41AC-AF38-AEC03D525E64}">
      <dgm:prSet/>
      <dgm:spPr/>
      <dgm:t>
        <a:bodyPr/>
        <a:lstStyle/>
        <a:p>
          <a:r>
            <a:rPr lang="en-US"/>
            <a:t>ALT and AST</a:t>
          </a:r>
        </a:p>
      </dgm:t>
    </dgm:pt>
    <dgm:pt modelId="{ACE60DE1-24E6-4927-A6BF-2D6EA4322971}" type="parTrans" cxnId="{DA67D0D0-F551-4AD4-BABF-0A929BC91D6F}">
      <dgm:prSet/>
      <dgm:spPr/>
      <dgm:t>
        <a:bodyPr/>
        <a:lstStyle/>
        <a:p>
          <a:endParaRPr lang="en-US"/>
        </a:p>
      </dgm:t>
    </dgm:pt>
    <dgm:pt modelId="{6682CEA1-364A-4D18-BA7E-F1C6F9A7DD0C}" type="sibTrans" cxnId="{DA67D0D0-F551-4AD4-BABF-0A929BC91D6F}">
      <dgm:prSet/>
      <dgm:spPr/>
      <dgm:t>
        <a:bodyPr/>
        <a:lstStyle/>
        <a:p>
          <a:endParaRPr lang="en-US"/>
        </a:p>
      </dgm:t>
    </dgm:pt>
    <dgm:pt modelId="{5D5F47EB-BEA9-4C74-97A0-1871DF0D371A}">
      <dgm:prSet/>
      <dgm:spPr/>
      <dgm:t>
        <a:bodyPr/>
        <a:lstStyle/>
        <a:p>
          <a:r>
            <a:rPr lang="en-US"/>
            <a:t>Serum electrolytes</a:t>
          </a:r>
        </a:p>
      </dgm:t>
    </dgm:pt>
    <dgm:pt modelId="{3A591317-6D8A-4343-9D41-34FC89307F33}" type="parTrans" cxnId="{B75D7DCA-76FA-420C-89A9-925FA4A0A05D}">
      <dgm:prSet/>
      <dgm:spPr/>
      <dgm:t>
        <a:bodyPr/>
        <a:lstStyle/>
        <a:p>
          <a:endParaRPr lang="en-US"/>
        </a:p>
      </dgm:t>
    </dgm:pt>
    <dgm:pt modelId="{83E5C588-A984-4172-9072-C41A5B7823D6}" type="sibTrans" cxnId="{B75D7DCA-76FA-420C-89A9-925FA4A0A05D}">
      <dgm:prSet/>
      <dgm:spPr/>
      <dgm:t>
        <a:bodyPr/>
        <a:lstStyle/>
        <a:p>
          <a:endParaRPr lang="en-US"/>
        </a:p>
      </dgm:t>
    </dgm:pt>
    <dgm:pt modelId="{BCF773DA-CF58-4FC1-AA0C-5ADED1CEC617}">
      <dgm:prSet/>
      <dgm:spPr/>
      <dgm:t>
        <a:bodyPr/>
        <a:lstStyle/>
        <a:p>
          <a:r>
            <a:rPr lang="en-US"/>
            <a:t>CBC</a:t>
          </a:r>
        </a:p>
      </dgm:t>
    </dgm:pt>
    <dgm:pt modelId="{1E3A7F2C-400D-4268-B509-85BDAF3B5465}" type="parTrans" cxnId="{59F2E29C-BF76-4D6F-B41C-6578FF058B34}">
      <dgm:prSet/>
      <dgm:spPr/>
      <dgm:t>
        <a:bodyPr/>
        <a:lstStyle/>
        <a:p>
          <a:endParaRPr lang="en-US"/>
        </a:p>
      </dgm:t>
    </dgm:pt>
    <dgm:pt modelId="{811B48BC-C2AF-4167-B2AB-3F4FF3024B34}" type="sibTrans" cxnId="{59F2E29C-BF76-4D6F-B41C-6578FF058B34}">
      <dgm:prSet/>
      <dgm:spPr/>
      <dgm:t>
        <a:bodyPr/>
        <a:lstStyle/>
        <a:p>
          <a:endParaRPr lang="en-US"/>
        </a:p>
      </dgm:t>
    </dgm:pt>
    <dgm:pt modelId="{6DDC5971-ACD0-41CA-AFA3-03470142DBD3}">
      <dgm:prSet/>
      <dgm:spPr/>
      <dgm:t>
        <a:bodyPr/>
        <a:lstStyle/>
        <a:p>
          <a:r>
            <a:rPr lang="en-US"/>
            <a:t>Acetaminophen level</a:t>
          </a:r>
        </a:p>
      </dgm:t>
    </dgm:pt>
    <dgm:pt modelId="{4EB67435-2256-4FBA-8A23-5999FF862325}" type="parTrans" cxnId="{23CA0E3E-376C-4418-A95A-8517E12FBAA8}">
      <dgm:prSet/>
      <dgm:spPr/>
      <dgm:t>
        <a:bodyPr/>
        <a:lstStyle/>
        <a:p>
          <a:endParaRPr lang="en-US"/>
        </a:p>
      </dgm:t>
    </dgm:pt>
    <dgm:pt modelId="{31755772-5CB0-4083-AE44-7FBB435BCB28}" type="sibTrans" cxnId="{23CA0E3E-376C-4418-A95A-8517E12FBAA8}">
      <dgm:prSet/>
      <dgm:spPr/>
      <dgm:t>
        <a:bodyPr/>
        <a:lstStyle/>
        <a:p>
          <a:endParaRPr lang="en-US"/>
        </a:p>
      </dgm:t>
    </dgm:pt>
    <dgm:pt modelId="{958B461C-8707-4160-B328-3FF94935F2D5}">
      <dgm:prSet/>
      <dgm:spPr/>
      <dgm:t>
        <a:bodyPr/>
        <a:lstStyle/>
        <a:p>
          <a:r>
            <a:rPr lang="en-US"/>
            <a:t>Drug screening</a:t>
          </a:r>
        </a:p>
      </dgm:t>
    </dgm:pt>
    <dgm:pt modelId="{0EEEC3BD-9E2B-4B3A-87B1-AF70E38566F5}" type="parTrans" cxnId="{976EE09F-5EB5-4B3A-A199-B6593B50E1DC}">
      <dgm:prSet/>
      <dgm:spPr/>
      <dgm:t>
        <a:bodyPr/>
        <a:lstStyle/>
        <a:p>
          <a:endParaRPr lang="en-US"/>
        </a:p>
      </dgm:t>
    </dgm:pt>
    <dgm:pt modelId="{49B4C9F0-D2B5-491E-80CD-9B138DD60DE0}" type="sibTrans" cxnId="{976EE09F-5EB5-4B3A-A199-B6593B50E1DC}">
      <dgm:prSet/>
      <dgm:spPr/>
      <dgm:t>
        <a:bodyPr/>
        <a:lstStyle/>
        <a:p>
          <a:endParaRPr lang="en-US"/>
        </a:p>
      </dgm:t>
    </dgm:pt>
    <dgm:pt modelId="{81F9FB4C-70C8-49BD-A844-463B01408641}">
      <dgm:prSet/>
      <dgm:spPr/>
      <dgm:t>
        <a:bodyPr/>
        <a:lstStyle/>
        <a:p>
          <a:r>
            <a:rPr lang="en-US"/>
            <a:t>Viral hepatitis serology</a:t>
          </a:r>
        </a:p>
      </dgm:t>
    </dgm:pt>
    <dgm:pt modelId="{0E680AEA-2795-4F8F-AC57-E9C7211FD8BC}" type="parTrans" cxnId="{BDFDC1DF-A291-4DC7-8AB4-AFC5F3EA5065}">
      <dgm:prSet/>
      <dgm:spPr/>
      <dgm:t>
        <a:bodyPr/>
        <a:lstStyle/>
        <a:p>
          <a:endParaRPr lang="en-US"/>
        </a:p>
      </dgm:t>
    </dgm:pt>
    <dgm:pt modelId="{1606CA61-C117-41C0-82B9-3C94D16346F4}" type="sibTrans" cxnId="{BDFDC1DF-A291-4DC7-8AB4-AFC5F3EA5065}">
      <dgm:prSet/>
      <dgm:spPr/>
      <dgm:t>
        <a:bodyPr/>
        <a:lstStyle/>
        <a:p>
          <a:endParaRPr lang="en-US"/>
        </a:p>
      </dgm:t>
    </dgm:pt>
    <dgm:pt modelId="{A9A165AE-6B84-4284-A4AC-BA583D538AB8}">
      <dgm:prSet/>
      <dgm:spPr/>
      <dgm:t>
        <a:bodyPr/>
        <a:lstStyle/>
        <a:p>
          <a:r>
            <a:rPr lang="en-US"/>
            <a:t>CT or MRI</a:t>
          </a:r>
        </a:p>
      </dgm:t>
    </dgm:pt>
    <dgm:pt modelId="{CA468774-A3A1-4984-AD58-113FF6663398}" type="parTrans" cxnId="{C6F98DCC-6A36-4EE2-A648-F20DE4C284DC}">
      <dgm:prSet/>
      <dgm:spPr/>
      <dgm:t>
        <a:bodyPr/>
        <a:lstStyle/>
        <a:p>
          <a:endParaRPr lang="en-US"/>
        </a:p>
      </dgm:t>
    </dgm:pt>
    <dgm:pt modelId="{44F5C020-4500-4596-9A29-2DEC7259C44D}" type="sibTrans" cxnId="{C6F98DCC-6A36-4EE2-A648-F20DE4C284DC}">
      <dgm:prSet/>
      <dgm:spPr/>
      <dgm:t>
        <a:bodyPr/>
        <a:lstStyle/>
        <a:p>
          <a:endParaRPr lang="en-US"/>
        </a:p>
      </dgm:t>
    </dgm:pt>
    <dgm:pt modelId="{19DA3739-8263-4007-A39A-9F656CD94F62}">
      <dgm:prSet/>
      <dgm:spPr/>
      <dgm:t>
        <a:bodyPr/>
        <a:lstStyle/>
        <a:p>
          <a:r>
            <a:rPr lang="en-US"/>
            <a:t>Liver size</a:t>
          </a:r>
        </a:p>
      </dgm:t>
    </dgm:pt>
    <dgm:pt modelId="{4E64C983-D8AB-4801-B6D6-BCBDC28B66D6}" type="parTrans" cxnId="{F88377FD-B74C-4416-8EB2-C4FD61EA36AD}">
      <dgm:prSet/>
      <dgm:spPr/>
      <dgm:t>
        <a:bodyPr/>
        <a:lstStyle/>
        <a:p>
          <a:endParaRPr lang="en-US"/>
        </a:p>
      </dgm:t>
    </dgm:pt>
    <dgm:pt modelId="{DE456718-8286-4734-B33F-11812296C2F5}" type="sibTrans" cxnId="{F88377FD-B74C-4416-8EB2-C4FD61EA36AD}">
      <dgm:prSet/>
      <dgm:spPr/>
      <dgm:t>
        <a:bodyPr/>
        <a:lstStyle/>
        <a:p>
          <a:endParaRPr lang="en-US"/>
        </a:p>
      </dgm:t>
    </dgm:pt>
    <dgm:pt modelId="{FBC2C723-4305-4D66-9BC6-F47517ED7C88}">
      <dgm:prSet/>
      <dgm:spPr/>
      <dgm:t>
        <a:bodyPr/>
        <a:lstStyle/>
        <a:p>
          <a:r>
            <a:rPr lang="en-US"/>
            <a:t>Contour</a:t>
          </a:r>
        </a:p>
      </dgm:t>
    </dgm:pt>
    <dgm:pt modelId="{E082786D-5AE7-4598-9D78-DC154544DB2F}" type="parTrans" cxnId="{0DA85FDB-5FAE-4C7A-883F-B437CF2DF831}">
      <dgm:prSet/>
      <dgm:spPr/>
      <dgm:t>
        <a:bodyPr/>
        <a:lstStyle/>
        <a:p>
          <a:endParaRPr lang="en-US"/>
        </a:p>
      </dgm:t>
    </dgm:pt>
    <dgm:pt modelId="{89348F55-51CC-4147-A8ED-70386CECCFE7}" type="sibTrans" cxnId="{0DA85FDB-5FAE-4C7A-883F-B437CF2DF831}">
      <dgm:prSet/>
      <dgm:spPr/>
      <dgm:t>
        <a:bodyPr/>
        <a:lstStyle/>
        <a:p>
          <a:endParaRPr lang="en-US"/>
        </a:p>
      </dgm:t>
    </dgm:pt>
    <dgm:pt modelId="{91567469-3C0A-4570-B16E-8BE48445C1C8}">
      <dgm:prSet/>
      <dgm:spPr/>
      <dgm:t>
        <a:bodyPr/>
        <a:lstStyle/>
        <a:p>
          <a:r>
            <a:rPr lang="en-US"/>
            <a:t>Presence of ascites or tumors</a:t>
          </a:r>
        </a:p>
      </dgm:t>
    </dgm:pt>
    <dgm:pt modelId="{F334799E-01B2-4D77-8ED9-FB277AEBD03B}" type="parTrans" cxnId="{04F8F85B-755A-4926-ACD5-9ECB38A016E2}">
      <dgm:prSet/>
      <dgm:spPr/>
      <dgm:t>
        <a:bodyPr/>
        <a:lstStyle/>
        <a:p>
          <a:endParaRPr lang="en-US"/>
        </a:p>
      </dgm:t>
    </dgm:pt>
    <dgm:pt modelId="{93FD8D97-8E2B-49F0-8283-55553E998A41}" type="sibTrans" cxnId="{04F8F85B-755A-4926-ACD5-9ECB38A016E2}">
      <dgm:prSet/>
      <dgm:spPr/>
      <dgm:t>
        <a:bodyPr/>
        <a:lstStyle/>
        <a:p>
          <a:endParaRPr lang="en-US"/>
        </a:p>
      </dgm:t>
    </dgm:pt>
    <dgm:pt modelId="{55DA24A3-A9D8-45EF-A9B9-DEA97A8B8914}">
      <dgm:prSet/>
      <dgm:spPr/>
      <dgm:t>
        <a:bodyPr/>
        <a:lstStyle/>
        <a:p>
          <a:r>
            <a:rPr lang="en-US"/>
            <a:t>Patency of blood vessels</a:t>
          </a:r>
        </a:p>
      </dgm:t>
    </dgm:pt>
    <dgm:pt modelId="{B292AD06-16DD-4BF3-8AEA-1C19BCAEDDFA}" type="parTrans" cxnId="{47EA56F1-F54F-47EC-A581-FACC28FB0671}">
      <dgm:prSet/>
      <dgm:spPr/>
      <dgm:t>
        <a:bodyPr/>
        <a:lstStyle/>
        <a:p>
          <a:endParaRPr lang="en-US"/>
        </a:p>
      </dgm:t>
    </dgm:pt>
    <dgm:pt modelId="{5F47EB92-A4E4-4FF8-8537-F5745990D091}" type="sibTrans" cxnId="{47EA56F1-F54F-47EC-A581-FACC28FB0671}">
      <dgm:prSet/>
      <dgm:spPr/>
      <dgm:t>
        <a:bodyPr/>
        <a:lstStyle/>
        <a:p>
          <a:endParaRPr lang="en-US"/>
        </a:p>
      </dgm:t>
    </dgm:pt>
    <dgm:pt modelId="{909A925E-6191-4A80-996F-5DEDAB4D96D7}" type="pres">
      <dgm:prSet presAssocID="{48DDB58A-3952-4CEA-B9E3-197768507550}" presName="diagram" presStyleCnt="0">
        <dgm:presLayoutVars>
          <dgm:dir/>
          <dgm:resizeHandles val="exact"/>
        </dgm:presLayoutVars>
      </dgm:prSet>
      <dgm:spPr/>
    </dgm:pt>
    <dgm:pt modelId="{CC229BD8-F346-4CE2-8B09-9F51EE59CC36}" type="pres">
      <dgm:prSet presAssocID="{B70CC438-C206-4922-AB3B-F3AEF8BC54B8}" presName="node" presStyleLbl="node1" presStyleIdx="0" presStyleCnt="9">
        <dgm:presLayoutVars>
          <dgm:bulletEnabled val="1"/>
        </dgm:presLayoutVars>
      </dgm:prSet>
      <dgm:spPr/>
    </dgm:pt>
    <dgm:pt modelId="{7523CA5C-5124-4881-814C-B96CF67ECFB7}" type="pres">
      <dgm:prSet presAssocID="{CF3BC04A-F210-4DCD-B7DF-2ADAF24FF803}" presName="sibTrans" presStyleCnt="0"/>
      <dgm:spPr/>
    </dgm:pt>
    <dgm:pt modelId="{3253A26F-18C1-4A05-AD55-2B9472778687}" type="pres">
      <dgm:prSet presAssocID="{9C5998E4-CD0E-435F-8F34-3CC0353BDBE2}" presName="node" presStyleLbl="node1" presStyleIdx="1" presStyleCnt="9">
        <dgm:presLayoutVars>
          <dgm:bulletEnabled val="1"/>
        </dgm:presLayoutVars>
      </dgm:prSet>
      <dgm:spPr/>
    </dgm:pt>
    <dgm:pt modelId="{D86CB75D-4E64-41CF-9BC1-8892A84F6D84}" type="pres">
      <dgm:prSet presAssocID="{0D84742F-C26A-4981-853B-63383EBA3F59}" presName="sibTrans" presStyleCnt="0"/>
      <dgm:spPr/>
    </dgm:pt>
    <dgm:pt modelId="{06F39B9B-5457-4B9B-9ED1-F4782745ABB1}" type="pres">
      <dgm:prSet presAssocID="{B9BF3D68-A18D-41AC-AF38-AEC03D525E64}" presName="node" presStyleLbl="node1" presStyleIdx="2" presStyleCnt="9">
        <dgm:presLayoutVars>
          <dgm:bulletEnabled val="1"/>
        </dgm:presLayoutVars>
      </dgm:prSet>
      <dgm:spPr/>
    </dgm:pt>
    <dgm:pt modelId="{D25084C2-5CAF-49CD-99AE-40201E5D5F3A}" type="pres">
      <dgm:prSet presAssocID="{6682CEA1-364A-4D18-BA7E-F1C6F9A7DD0C}" presName="sibTrans" presStyleCnt="0"/>
      <dgm:spPr/>
    </dgm:pt>
    <dgm:pt modelId="{8A412C33-FE71-4172-92FB-59C89F0DDB13}" type="pres">
      <dgm:prSet presAssocID="{5D5F47EB-BEA9-4C74-97A0-1871DF0D371A}" presName="node" presStyleLbl="node1" presStyleIdx="3" presStyleCnt="9">
        <dgm:presLayoutVars>
          <dgm:bulletEnabled val="1"/>
        </dgm:presLayoutVars>
      </dgm:prSet>
      <dgm:spPr/>
    </dgm:pt>
    <dgm:pt modelId="{46DC5D2C-7997-41DB-819B-D5AF8CC84E95}" type="pres">
      <dgm:prSet presAssocID="{83E5C588-A984-4172-9072-C41A5B7823D6}" presName="sibTrans" presStyleCnt="0"/>
      <dgm:spPr/>
    </dgm:pt>
    <dgm:pt modelId="{5E93B4E8-25BB-4708-9A96-5DCF5B719C2F}" type="pres">
      <dgm:prSet presAssocID="{BCF773DA-CF58-4FC1-AA0C-5ADED1CEC617}" presName="node" presStyleLbl="node1" presStyleIdx="4" presStyleCnt="9">
        <dgm:presLayoutVars>
          <dgm:bulletEnabled val="1"/>
        </dgm:presLayoutVars>
      </dgm:prSet>
      <dgm:spPr/>
    </dgm:pt>
    <dgm:pt modelId="{806299D4-F2D5-4AAF-A5E1-2B2B41F79565}" type="pres">
      <dgm:prSet presAssocID="{811B48BC-C2AF-4167-B2AB-3F4FF3024B34}" presName="sibTrans" presStyleCnt="0"/>
      <dgm:spPr/>
    </dgm:pt>
    <dgm:pt modelId="{8200B1F7-7612-4D68-8E43-B30F92B9C576}" type="pres">
      <dgm:prSet presAssocID="{6DDC5971-ACD0-41CA-AFA3-03470142DBD3}" presName="node" presStyleLbl="node1" presStyleIdx="5" presStyleCnt="9">
        <dgm:presLayoutVars>
          <dgm:bulletEnabled val="1"/>
        </dgm:presLayoutVars>
      </dgm:prSet>
      <dgm:spPr/>
    </dgm:pt>
    <dgm:pt modelId="{4FAB13A8-7F06-4D09-B913-4A9E23D99AD5}" type="pres">
      <dgm:prSet presAssocID="{31755772-5CB0-4083-AE44-7FBB435BCB28}" presName="sibTrans" presStyleCnt="0"/>
      <dgm:spPr/>
    </dgm:pt>
    <dgm:pt modelId="{3A013DB6-33C7-40CE-B374-0AB5DD64E5C4}" type="pres">
      <dgm:prSet presAssocID="{958B461C-8707-4160-B328-3FF94935F2D5}" presName="node" presStyleLbl="node1" presStyleIdx="6" presStyleCnt="9">
        <dgm:presLayoutVars>
          <dgm:bulletEnabled val="1"/>
        </dgm:presLayoutVars>
      </dgm:prSet>
      <dgm:spPr/>
    </dgm:pt>
    <dgm:pt modelId="{B49DADAF-CAB1-4782-BAC0-2957CA7F196B}" type="pres">
      <dgm:prSet presAssocID="{49B4C9F0-D2B5-491E-80CD-9B138DD60DE0}" presName="sibTrans" presStyleCnt="0"/>
      <dgm:spPr/>
    </dgm:pt>
    <dgm:pt modelId="{A5091D41-A781-4D57-9C7F-A99232DC33E5}" type="pres">
      <dgm:prSet presAssocID="{81F9FB4C-70C8-49BD-A844-463B01408641}" presName="node" presStyleLbl="node1" presStyleIdx="7" presStyleCnt="9">
        <dgm:presLayoutVars>
          <dgm:bulletEnabled val="1"/>
        </dgm:presLayoutVars>
      </dgm:prSet>
      <dgm:spPr/>
    </dgm:pt>
    <dgm:pt modelId="{4CA0F610-6BF2-45B6-B7B4-8CCAB48954A7}" type="pres">
      <dgm:prSet presAssocID="{1606CA61-C117-41C0-82B9-3C94D16346F4}" presName="sibTrans" presStyleCnt="0"/>
      <dgm:spPr/>
    </dgm:pt>
    <dgm:pt modelId="{09F9F021-FF0F-43FF-97CC-A8EC713BA716}" type="pres">
      <dgm:prSet presAssocID="{A9A165AE-6B84-4284-A4AC-BA583D538AB8}" presName="node" presStyleLbl="node1" presStyleIdx="8" presStyleCnt="9">
        <dgm:presLayoutVars>
          <dgm:bulletEnabled val="1"/>
        </dgm:presLayoutVars>
      </dgm:prSet>
      <dgm:spPr/>
    </dgm:pt>
  </dgm:ptLst>
  <dgm:cxnLst>
    <dgm:cxn modelId="{7084220E-515B-41F3-A7B3-E9458275A893}" type="presOf" srcId="{BCF773DA-CF58-4FC1-AA0C-5ADED1CEC617}" destId="{5E93B4E8-25BB-4708-9A96-5DCF5B719C2F}" srcOrd="0" destOrd="0" presId="urn:microsoft.com/office/officeart/2005/8/layout/default"/>
    <dgm:cxn modelId="{33C2A610-D92F-4BF9-9BB4-9C5FC7F04C26}" type="presOf" srcId="{FBC2C723-4305-4D66-9BC6-F47517ED7C88}" destId="{09F9F021-FF0F-43FF-97CC-A8EC713BA716}" srcOrd="0" destOrd="2" presId="urn:microsoft.com/office/officeart/2005/8/layout/default"/>
    <dgm:cxn modelId="{8BB6D619-1469-473D-9CC9-AA10950F7A04}" type="presOf" srcId="{6DDC5971-ACD0-41CA-AFA3-03470142DBD3}" destId="{8200B1F7-7612-4D68-8E43-B30F92B9C576}" srcOrd="0" destOrd="0" presId="urn:microsoft.com/office/officeart/2005/8/layout/default"/>
    <dgm:cxn modelId="{63E68823-A5AA-4846-8809-00AAA707CB3C}" type="presOf" srcId="{B70CC438-C206-4922-AB3B-F3AEF8BC54B8}" destId="{CC229BD8-F346-4CE2-8B09-9F51EE59CC36}" srcOrd="0" destOrd="0" presId="urn:microsoft.com/office/officeart/2005/8/layout/default"/>
    <dgm:cxn modelId="{FAAC1E2E-BCF1-4701-BB82-554BE60A7596}" srcId="{48DDB58A-3952-4CEA-B9E3-197768507550}" destId="{B70CC438-C206-4922-AB3B-F3AEF8BC54B8}" srcOrd="0" destOrd="0" parTransId="{F811D0DF-CF5F-4370-B6E9-781EB779661A}" sibTransId="{CF3BC04A-F210-4DCD-B7DF-2ADAF24FF803}"/>
    <dgm:cxn modelId="{E527B42E-4C20-41F8-B61A-B62133F0C235}" type="presOf" srcId="{81F9FB4C-70C8-49BD-A844-463B01408641}" destId="{A5091D41-A781-4D57-9C7F-A99232DC33E5}" srcOrd="0" destOrd="0" presId="urn:microsoft.com/office/officeart/2005/8/layout/default"/>
    <dgm:cxn modelId="{23CA0E3E-376C-4418-A95A-8517E12FBAA8}" srcId="{48DDB58A-3952-4CEA-B9E3-197768507550}" destId="{6DDC5971-ACD0-41CA-AFA3-03470142DBD3}" srcOrd="5" destOrd="0" parTransId="{4EB67435-2256-4FBA-8A23-5999FF862325}" sibTransId="{31755772-5CB0-4083-AE44-7FBB435BCB28}"/>
    <dgm:cxn modelId="{04F8F85B-755A-4926-ACD5-9ECB38A016E2}" srcId="{A9A165AE-6B84-4284-A4AC-BA583D538AB8}" destId="{91567469-3C0A-4570-B16E-8BE48445C1C8}" srcOrd="2" destOrd="0" parTransId="{F334799E-01B2-4D77-8ED9-FB277AEBD03B}" sibTransId="{93FD8D97-8E2B-49F0-8283-55553E998A41}"/>
    <dgm:cxn modelId="{C7EC0D51-973D-47AC-9488-EC8D252C31B6}" type="presOf" srcId="{B9BF3D68-A18D-41AC-AF38-AEC03D525E64}" destId="{06F39B9B-5457-4B9B-9ED1-F4782745ABB1}" srcOrd="0" destOrd="0" presId="urn:microsoft.com/office/officeart/2005/8/layout/default"/>
    <dgm:cxn modelId="{213C0D76-FA2D-40FD-8430-6BB7A8DC5717}" type="presOf" srcId="{9C5998E4-CD0E-435F-8F34-3CC0353BDBE2}" destId="{3253A26F-18C1-4A05-AD55-2B9472778687}" srcOrd="0" destOrd="0" presId="urn:microsoft.com/office/officeart/2005/8/layout/default"/>
    <dgm:cxn modelId="{38A2457C-DAC6-42E1-A730-42F3A9F22EEC}" type="presOf" srcId="{5D5F47EB-BEA9-4C74-97A0-1871DF0D371A}" destId="{8A412C33-FE71-4172-92FB-59C89F0DDB13}" srcOrd="0" destOrd="0" presId="urn:microsoft.com/office/officeart/2005/8/layout/default"/>
    <dgm:cxn modelId="{84FD229C-5505-48C1-ADD1-5C898DEF14EC}" type="presOf" srcId="{91567469-3C0A-4570-B16E-8BE48445C1C8}" destId="{09F9F021-FF0F-43FF-97CC-A8EC713BA716}" srcOrd="0" destOrd="3" presId="urn:microsoft.com/office/officeart/2005/8/layout/default"/>
    <dgm:cxn modelId="{59F2E29C-BF76-4D6F-B41C-6578FF058B34}" srcId="{48DDB58A-3952-4CEA-B9E3-197768507550}" destId="{BCF773DA-CF58-4FC1-AA0C-5ADED1CEC617}" srcOrd="4" destOrd="0" parTransId="{1E3A7F2C-400D-4268-B509-85BDAF3B5465}" sibTransId="{811B48BC-C2AF-4167-B2AB-3F4FF3024B34}"/>
    <dgm:cxn modelId="{6183849F-EFC6-4F3B-B8C1-46714500927D}" type="presOf" srcId="{958B461C-8707-4160-B328-3FF94935F2D5}" destId="{3A013DB6-33C7-40CE-B374-0AB5DD64E5C4}" srcOrd="0" destOrd="0" presId="urn:microsoft.com/office/officeart/2005/8/layout/default"/>
    <dgm:cxn modelId="{976EE09F-5EB5-4B3A-A199-B6593B50E1DC}" srcId="{48DDB58A-3952-4CEA-B9E3-197768507550}" destId="{958B461C-8707-4160-B328-3FF94935F2D5}" srcOrd="6" destOrd="0" parTransId="{0EEEC3BD-9E2B-4B3A-87B1-AF70E38566F5}" sibTransId="{49B4C9F0-D2B5-491E-80CD-9B138DD60DE0}"/>
    <dgm:cxn modelId="{B75D7DCA-76FA-420C-89A9-925FA4A0A05D}" srcId="{48DDB58A-3952-4CEA-B9E3-197768507550}" destId="{5D5F47EB-BEA9-4C74-97A0-1871DF0D371A}" srcOrd="3" destOrd="0" parTransId="{3A591317-6D8A-4343-9D41-34FC89307F33}" sibTransId="{83E5C588-A984-4172-9072-C41A5B7823D6}"/>
    <dgm:cxn modelId="{C6F98DCC-6A36-4EE2-A648-F20DE4C284DC}" srcId="{48DDB58A-3952-4CEA-B9E3-197768507550}" destId="{A9A165AE-6B84-4284-A4AC-BA583D538AB8}" srcOrd="8" destOrd="0" parTransId="{CA468774-A3A1-4984-AD58-113FF6663398}" sibTransId="{44F5C020-4500-4596-9A29-2DEC7259C44D}"/>
    <dgm:cxn modelId="{DA67D0D0-F551-4AD4-BABF-0A929BC91D6F}" srcId="{48DDB58A-3952-4CEA-B9E3-197768507550}" destId="{B9BF3D68-A18D-41AC-AF38-AEC03D525E64}" srcOrd="2" destOrd="0" parTransId="{ACE60DE1-24E6-4927-A6BF-2D6EA4322971}" sibTransId="{6682CEA1-364A-4D18-BA7E-F1C6F9A7DD0C}"/>
    <dgm:cxn modelId="{6B4F4CD1-B585-4A7A-8C1B-A976B725D553}" type="presOf" srcId="{A9A165AE-6B84-4284-A4AC-BA583D538AB8}" destId="{09F9F021-FF0F-43FF-97CC-A8EC713BA716}" srcOrd="0" destOrd="0" presId="urn:microsoft.com/office/officeart/2005/8/layout/default"/>
    <dgm:cxn modelId="{0DA85FDB-5FAE-4C7A-883F-B437CF2DF831}" srcId="{A9A165AE-6B84-4284-A4AC-BA583D538AB8}" destId="{FBC2C723-4305-4D66-9BC6-F47517ED7C88}" srcOrd="1" destOrd="0" parTransId="{E082786D-5AE7-4598-9D78-DC154544DB2F}" sibTransId="{89348F55-51CC-4147-A8ED-70386CECCFE7}"/>
    <dgm:cxn modelId="{BDFDC1DF-A291-4DC7-8AB4-AFC5F3EA5065}" srcId="{48DDB58A-3952-4CEA-B9E3-197768507550}" destId="{81F9FB4C-70C8-49BD-A844-463B01408641}" srcOrd="7" destOrd="0" parTransId="{0E680AEA-2795-4F8F-AC57-E9C7211FD8BC}" sibTransId="{1606CA61-C117-41C0-82B9-3C94D16346F4}"/>
    <dgm:cxn modelId="{6B2CF5E2-29DA-4B34-B895-7CDFCD9499B5}" type="presOf" srcId="{55DA24A3-A9D8-45EF-A9B9-DEA97A8B8914}" destId="{09F9F021-FF0F-43FF-97CC-A8EC713BA716}" srcOrd="0" destOrd="4" presId="urn:microsoft.com/office/officeart/2005/8/layout/default"/>
    <dgm:cxn modelId="{8A1217EE-2ABC-4975-875E-E1F6C2A9CB97}" type="presOf" srcId="{48DDB58A-3952-4CEA-B9E3-197768507550}" destId="{909A925E-6191-4A80-996F-5DEDAB4D96D7}" srcOrd="0" destOrd="0" presId="urn:microsoft.com/office/officeart/2005/8/layout/default"/>
    <dgm:cxn modelId="{EF40FEF0-E0B6-448A-985E-AE73DE866560}" type="presOf" srcId="{19DA3739-8263-4007-A39A-9F656CD94F62}" destId="{09F9F021-FF0F-43FF-97CC-A8EC713BA716}" srcOrd="0" destOrd="1" presId="urn:microsoft.com/office/officeart/2005/8/layout/default"/>
    <dgm:cxn modelId="{47EA56F1-F54F-47EC-A581-FACC28FB0671}" srcId="{A9A165AE-6B84-4284-A4AC-BA583D538AB8}" destId="{55DA24A3-A9D8-45EF-A9B9-DEA97A8B8914}" srcOrd="3" destOrd="0" parTransId="{B292AD06-16DD-4BF3-8AEA-1C19BCAEDDFA}" sibTransId="{5F47EB92-A4E4-4FF8-8537-F5745990D091}"/>
    <dgm:cxn modelId="{F88377FD-B74C-4416-8EB2-C4FD61EA36AD}" srcId="{A9A165AE-6B84-4284-A4AC-BA583D538AB8}" destId="{19DA3739-8263-4007-A39A-9F656CD94F62}" srcOrd="0" destOrd="0" parTransId="{4E64C983-D8AB-4801-B6D6-BCBDC28B66D6}" sibTransId="{DE456718-8286-4734-B33F-11812296C2F5}"/>
    <dgm:cxn modelId="{4EBAADFF-3E9C-46D9-A90E-36DCA014692D}" srcId="{48DDB58A-3952-4CEA-B9E3-197768507550}" destId="{9C5998E4-CD0E-435F-8F34-3CC0353BDBE2}" srcOrd="1" destOrd="0" parTransId="{0EB661D2-B55E-49B2-BD54-1A22131A5D2E}" sibTransId="{0D84742F-C26A-4981-853B-63383EBA3F59}"/>
    <dgm:cxn modelId="{9E74E1F9-C5D7-4658-83A6-412D6F13F7BC}" type="presParOf" srcId="{909A925E-6191-4A80-996F-5DEDAB4D96D7}" destId="{CC229BD8-F346-4CE2-8B09-9F51EE59CC36}" srcOrd="0" destOrd="0" presId="urn:microsoft.com/office/officeart/2005/8/layout/default"/>
    <dgm:cxn modelId="{3269CC1B-27F7-42EF-8010-DF3FE8A23745}" type="presParOf" srcId="{909A925E-6191-4A80-996F-5DEDAB4D96D7}" destId="{7523CA5C-5124-4881-814C-B96CF67ECFB7}" srcOrd="1" destOrd="0" presId="urn:microsoft.com/office/officeart/2005/8/layout/default"/>
    <dgm:cxn modelId="{1776E934-B9D0-4192-835C-50B5B14D028D}" type="presParOf" srcId="{909A925E-6191-4A80-996F-5DEDAB4D96D7}" destId="{3253A26F-18C1-4A05-AD55-2B9472778687}" srcOrd="2" destOrd="0" presId="urn:microsoft.com/office/officeart/2005/8/layout/default"/>
    <dgm:cxn modelId="{CA9FFF02-4AB7-496C-916E-E29B184A9E27}" type="presParOf" srcId="{909A925E-6191-4A80-996F-5DEDAB4D96D7}" destId="{D86CB75D-4E64-41CF-9BC1-8892A84F6D84}" srcOrd="3" destOrd="0" presId="urn:microsoft.com/office/officeart/2005/8/layout/default"/>
    <dgm:cxn modelId="{9882B2D9-AA25-4E8D-AAD6-B81D2AEEA337}" type="presParOf" srcId="{909A925E-6191-4A80-996F-5DEDAB4D96D7}" destId="{06F39B9B-5457-4B9B-9ED1-F4782745ABB1}" srcOrd="4" destOrd="0" presId="urn:microsoft.com/office/officeart/2005/8/layout/default"/>
    <dgm:cxn modelId="{9DDAEFE5-2499-46AA-8394-A1CDFB6FFD7A}" type="presParOf" srcId="{909A925E-6191-4A80-996F-5DEDAB4D96D7}" destId="{D25084C2-5CAF-49CD-99AE-40201E5D5F3A}" srcOrd="5" destOrd="0" presId="urn:microsoft.com/office/officeart/2005/8/layout/default"/>
    <dgm:cxn modelId="{BC17832D-CA44-4034-9126-EBA3A2F19977}" type="presParOf" srcId="{909A925E-6191-4A80-996F-5DEDAB4D96D7}" destId="{8A412C33-FE71-4172-92FB-59C89F0DDB13}" srcOrd="6" destOrd="0" presId="urn:microsoft.com/office/officeart/2005/8/layout/default"/>
    <dgm:cxn modelId="{22B855E1-BBF3-4FD5-AED4-80166B288486}" type="presParOf" srcId="{909A925E-6191-4A80-996F-5DEDAB4D96D7}" destId="{46DC5D2C-7997-41DB-819B-D5AF8CC84E95}" srcOrd="7" destOrd="0" presId="urn:microsoft.com/office/officeart/2005/8/layout/default"/>
    <dgm:cxn modelId="{19CC57DA-CE21-4052-A3EC-6EB196C059EE}" type="presParOf" srcId="{909A925E-6191-4A80-996F-5DEDAB4D96D7}" destId="{5E93B4E8-25BB-4708-9A96-5DCF5B719C2F}" srcOrd="8" destOrd="0" presId="urn:microsoft.com/office/officeart/2005/8/layout/default"/>
    <dgm:cxn modelId="{024F457A-3032-4E93-9AF8-5E93531463DC}" type="presParOf" srcId="{909A925E-6191-4A80-996F-5DEDAB4D96D7}" destId="{806299D4-F2D5-4AAF-A5E1-2B2B41F79565}" srcOrd="9" destOrd="0" presId="urn:microsoft.com/office/officeart/2005/8/layout/default"/>
    <dgm:cxn modelId="{B829A1AE-9E7B-4EAA-8E3A-D9540F1133FC}" type="presParOf" srcId="{909A925E-6191-4A80-996F-5DEDAB4D96D7}" destId="{8200B1F7-7612-4D68-8E43-B30F92B9C576}" srcOrd="10" destOrd="0" presId="urn:microsoft.com/office/officeart/2005/8/layout/default"/>
    <dgm:cxn modelId="{D98A0641-9EC2-4C7D-AD06-41EBCBB8E014}" type="presParOf" srcId="{909A925E-6191-4A80-996F-5DEDAB4D96D7}" destId="{4FAB13A8-7F06-4D09-B913-4A9E23D99AD5}" srcOrd="11" destOrd="0" presId="urn:microsoft.com/office/officeart/2005/8/layout/default"/>
    <dgm:cxn modelId="{158AD7B4-82B8-47A8-968B-D18A38B39050}" type="presParOf" srcId="{909A925E-6191-4A80-996F-5DEDAB4D96D7}" destId="{3A013DB6-33C7-40CE-B374-0AB5DD64E5C4}" srcOrd="12" destOrd="0" presId="urn:microsoft.com/office/officeart/2005/8/layout/default"/>
    <dgm:cxn modelId="{D711DE1E-3694-4BA8-8D46-D7592AC51E41}" type="presParOf" srcId="{909A925E-6191-4A80-996F-5DEDAB4D96D7}" destId="{B49DADAF-CAB1-4782-BAC0-2957CA7F196B}" srcOrd="13" destOrd="0" presId="urn:microsoft.com/office/officeart/2005/8/layout/default"/>
    <dgm:cxn modelId="{2328E540-75AB-4056-9314-4115AF609438}" type="presParOf" srcId="{909A925E-6191-4A80-996F-5DEDAB4D96D7}" destId="{A5091D41-A781-4D57-9C7F-A99232DC33E5}" srcOrd="14" destOrd="0" presId="urn:microsoft.com/office/officeart/2005/8/layout/default"/>
    <dgm:cxn modelId="{E27C58E9-076F-4BA7-AA27-9B0DA8BA00AB}" type="presParOf" srcId="{909A925E-6191-4A80-996F-5DEDAB4D96D7}" destId="{4CA0F610-6BF2-45B6-B7B4-8CCAB48954A7}" srcOrd="15" destOrd="0" presId="urn:microsoft.com/office/officeart/2005/8/layout/default"/>
    <dgm:cxn modelId="{D3A6F4FA-17D5-4DDC-A3FD-CE856B56DC23}" type="presParOf" srcId="{909A925E-6191-4A80-996F-5DEDAB4D96D7}" destId="{09F9F021-FF0F-43FF-97CC-A8EC713BA716}"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F530F3-4569-446A-A3ED-3D9B8283BCE8}">
      <dsp:nvSpPr>
        <dsp:cNvPr id="0" name=""/>
        <dsp:cNvSpPr/>
      </dsp:nvSpPr>
      <dsp:spPr>
        <a:xfrm>
          <a:off x="5283" y="429516"/>
          <a:ext cx="2025499" cy="58090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t>Alanine Transaminase (ALT)</a:t>
          </a:r>
          <a:endParaRPr lang="en-US" sz="1600" kern="1200"/>
        </a:p>
      </dsp:txBody>
      <dsp:txXfrm>
        <a:off x="5283" y="429516"/>
        <a:ext cx="2025499" cy="580906"/>
      </dsp:txXfrm>
    </dsp:sp>
    <dsp:sp modelId="{F9DC6F62-FE04-433F-B462-F90CC17AEB7F}">
      <dsp:nvSpPr>
        <dsp:cNvPr id="0" name=""/>
        <dsp:cNvSpPr/>
      </dsp:nvSpPr>
      <dsp:spPr>
        <a:xfrm>
          <a:off x="5283" y="1010422"/>
          <a:ext cx="2025499" cy="2679591"/>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i="0" kern="1200"/>
            <a:t>Enzyme found in the liver that converts proteins into energy for the hepatocytes. When liver is damaged, ALT is released into the bloodstream and levels increase</a:t>
          </a:r>
          <a:endParaRPr lang="en-US" sz="1600" kern="1200"/>
        </a:p>
      </dsp:txBody>
      <dsp:txXfrm>
        <a:off x="5283" y="1010422"/>
        <a:ext cx="2025499" cy="2679591"/>
      </dsp:txXfrm>
    </dsp:sp>
    <dsp:sp modelId="{EB5D5F41-D3B2-44DA-A3EA-11B05A40FB33}">
      <dsp:nvSpPr>
        <dsp:cNvPr id="0" name=""/>
        <dsp:cNvSpPr/>
      </dsp:nvSpPr>
      <dsp:spPr>
        <a:xfrm>
          <a:off x="2314353" y="429516"/>
          <a:ext cx="2025499" cy="58090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t>Aspartate Transaminase (AST)</a:t>
          </a:r>
          <a:endParaRPr lang="en-US" sz="1600" kern="1200"/>
        </a:p>
      </dsp:txBody>
      <dsp:txXfrm>
        <a:off x="2314353" y="429516"/>
        <a:ext cx="2025499" cy="580906"/>
      </dsp:txXfrm>
    </dsp:sp>
    <dsp:sp modelId="{5CF9BF13-2166-441D-9137-0FB12C6879B7}">
      <dsp:nvSpPr>
        <dsp:cNvPr id="0" name=""/>
        <dsp:cNvSpPr/>
      </dsp:nvSpPr>
      <dsp:spPr>
        <a:xfrm>
          <a:off x="2314353" y="1010422"/>
          <a:ext cx="2025499" cy="2679591"/>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i="0" kern="1200"/>
            <a:t>Enzyme that helps metabolize amino acids. Normally present in the blood at low levels. When increased, may indicate liver damage, disease, or muscle damage</a:t>
          </a:r>
          <a:endParaRPr lang="en-US" sz="1600" kern="1200"/>
        </a:p>
      </dsp:txBody>
      <dsp:txXfrm>
        <a:off x="2314353" y="1010422"/>
        <a:ext cx="2025499" cy="2679591"/>
      </dsp:txXfrm>
    </dsp:sp>
    <dsp:sp modelId="{642E8CC1-0FD2-4CBC-99C5-AAE886883B46}">
      <dsp:nvSpPr>
        <dsp:cNvPr id="0" name=""/>
        <dsp:cNvSpPr/>
      </dsp:nvSpPr>
      <dsp:spPr>
        <a:xfrm>
          <a:off x="4623422" y="429516"/>
          <a:ext cx="2025499" cy="58090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t>Alkaline Phosphatase (ALP)</a:t>
          </a:r>
          <a:endParaRPr lang="en-US" sz="1600" kern="1200"/>
        </a:p>
      </dsp:txBody>
      <dsp:txXfrm>
        <a:off x="4623422" y="429516"/>
        <a:ext cx="2025499" cy="580906"/>
      </dsp:txXfrm>
    </dsp:sp>
    <dsp:sp modelId="{86BFDA58-9C03-4DA2-B612-FA1969136909}">
      <dsp:nvSpPr>
        <dsp:cNvPr id="0" name=""/>
        <dsp:cNvSpPr/>
      </dsp:nvSpPr>
      <dsp:spPr>
        <a:xfrm>
          <a:off x="4623422" y="1010422"/>
          <a:ext cx="2025499" cy="2679591"/>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i="0" kern="1200" dirty="0"/>
            <a:t>Enzyme found in liver and bone and helps break down proteins. Higher than normal levels may indicate liver damage or disease, such as blocked bile duct or certain bone diseases</a:t>
          </a:r>
          <a:endParaRPr lang="en-US" sz="1600" kern="1200" dirty="0"/>
        </a:p>
      </dsp:txBody>
      <dsp:txXfrm>
        <a:off x="4623422" y="1010422"/>
        <a:ext cx="2025499" cy="2679591"/>
      </dsp:txXfrm>
    </dsp:sp>
    <dsp:sp modelId="{A4615735-888D-4F9C-A0A2-3682FCD5DC4B}">
      <dsp:nvSpPr>
        <dsp:cNvPr id="0" name=""/>
        <dsp:cNvSpPr/>
      </dsp:nvSpPr>
      <dsp:spPr>
        <a:xfrm>
          <a:off x="6932491" y="429516"/>
          <a:ext cx="2025499" cy="58090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t>Albumin and Total Protein</a:t>
          </a:r>
          <a:endParaRPr lang="en-US" sz="1600" kern="1200"/>
        </a:p>
      </dsp:txBody>
      <dsp:txXfrm>
        <a:off x="6932491" y="429516"/>
        <a:ext cx="2025499" cy="580906"/>
      </dsp:txXfrm>
    </dsp:sp>
    <dsp:sp modelId="{0095A1DE-CEDF-490A-AA09-0E3C5A663B62}">
      <dsp:nvSpPr>
        <dsp:cNvPr id="0" name=""/>
        <dsp:cNvSpPr/>
      </dsp:nvSpPr>
      <dsp:spPr>
        <a:xfrm>
          <a:off x="6932491" y="1010422"/>
          <a:ext cx="2025499" cy="2679591"/>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i="0" kern="1200"/>
            <a:t>Albumin is a protein made in the liver. Used to fight infections and perform other functions. Lower than normal levels of albumin and total protein may indicate liver damage or disease</a:t>
          </a:r>
          <a:endParaRPr lang="en-US" sz="1600" kern="1200"/>
        </a:p>
      </dsp:txBody>
      <dsp:txXfrm>
        <a:off x="6932491" y="1010422"/>
        <a:ext cx="2025499" cy="2679591"/>
      </dsp:txXfrm>
    </dsp:sp>
    <dsp:sp modelId="{19205DF1-95EB-4B02-8DAA-57F34BF5BF78}">
      <dsp:nvSpPr>
        <dsp:cNvPr id="0" name=""/>
        <dsp:cNvSpPr/>
      </dsp:nvSpPr>
      <dsp:spPr>
        <a:xfrm>
          <a:off x="9241560" y="429516"/>
          <a:ext cx="2025499" cy="580906"/>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dirty="0"/>
            <a:t>Bilirubin</a:t>
          </a:r>
          <a:endParaRPr lang="en-US" sz="1600" kern="1200" dirty="0"/>
        </a:p>
      </dsp:txBody>
      <dsp:txXfrm>
        <a:off x="9241560" y="429516"/>
        <a:ext cx="2025499" cy="580906"/>
      </dsp:txXfrm>
    </dsp:sp>
    <dsp:sp modelId="{D4AAE6DF-56E1-4A5A-85F8-5E8C70AA8410}">
      <dsp:nvSpPr>
        <dsp:cNvPr id="0" name=""/>
        <dsp:cNvSpPr/>
      </dsp:nvSpPr>
      <dsp:spPr>
        <a:xfrm>
          <a:off x="9241560" y="1010422"/>
          <a:ext cx="2025499" cy="2679591"/>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b="0" i="0" kern="1200"/>
            <a:t>Produced during the normal breakdown of RBCs. It is passed through the liver and excreted in stool. Elevated bilirubin (jaundice) may indicate liver damage or disease</a:t>
          </a:r>
          <a:endParaRPr lang="en-US" sz="1600" kern="1200"/>
        </a:p>
      </dsp:txBody>
      <dsp:txXfrm>
        <a:off x="9241560" y="1010422"/>
        <a:ext cx="2025499" cy="26795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87A9AB-09CC-4F8D-9EF5-D816EBCD566E}">
      <dsp:nvSpPr>
        <dsp:cNvPr id="0" name=""/>
        <dsp:cNvSpPr/>
      </dsp:nvSpPr>
      <dsp:spPr>
        <a:xfrm>
          <a:off x="0" y="33033"/>
          <a:ext cx="10828337" cy="647595"/>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0" i="0" kern="1200"/>
            <a:t>Hepatocytes become target of virus in one of two ways</a:t>
          </a:r>
          <a:endParaRPr lang="en-US" sz="2700" kern="1200"/>
        </a:p>
      </dsp:txBody>
      <dsp:txXfrm>
        <a:off x="31613" y="64646"/>
        <a:ext cx="10765111" cy="584369"/>
      </dsp:txXfrm>
    </dsp:sp>
    <dsp:sp modelId="{D6116EA6-82F9-45AA-8400-B758D4FD9BFE}">
      <dsp:nvSpPr>
        <dsp:cNvPr id="0" name=""/>
        <dsp:cNvSpPr/>
      </dsp:nvSpPr>
      <dsp:spPr>
        <a:xfrm>
          <a:off x="0" y="680628"/>
          <a:ext cx="10828337" cy="726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380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b="0" i="0" kern="1200"/>
            <a:t>Through direct action of the virus</a:t>
          </a:r>
          <a:endParaRPr lang="en-US" sz="2100" kern="1200"/>
        </a:p>
        <a:p>
          <a:pPr marL="228600" lvl="1" indent="-228600" algn="l" defTabSz="933450">
            <a:lnSpc>
              <a:spcPct val="90000"/>
            </a:lnSpc>
            <a:spcBef>
              <a:spcPct val="0"/>
            </a:spcBef>
            <a:spcAft>
              <a:spcPct val="20000"/>
            </a:spcAft>
            <a:buChar char="•"/>
          </a:pPr>
          <a:r>
            <a:rPr lang="en-US" sz="2100" b="0" i="0" kern="1200"/>
            <a:t>Through a cell-mediated immune response to the virus</a:t>
          </a:r>
          <a:endParaRPr lang="en-US" sz="2100" kern="1200"/>
        </a:p>
      </dsp:txBody>
      <dsp:txXfrm>
        <a:off x="0" y="680628"/>
        <a:ext cx="10828337" cy="726570"/>
      </dsp:txXfrm>
    </dsp:sp>
    <dsp:sp modelId="{6067EDA8-7C4C-4BD3-9077-883B04379E39}">
      <dsp:nvSpPr>
        <dsp:cNvPr id="0" name=""/>
        <dsp:cNvSpPr/>
      </dsp:nvSpPr>
      <dsp:spPr>
        <a:xfrm>
          <a:off x="0" y="1407198"/>
          <a:ext cx="10828337" cy="647595"/>
        </a:xfrm>
        <a:prstGeom prst="roundRect">
          <a:avLst/>
        </a:prstGeom>
        <a:solidFill>
          <a:schemeClr val="accent5">
            <a:hueOff val="-643840"/>
            <a:satOff val="0"/>
            <a:lumOff val="-16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0" i="0" kern="1200"/>
            <a:t>Acute Viral Hepatitis</a:t>
          </a:r>
          <a:endParaRPr lang="en-US" sz="2700" kern="1200"/>
        </a:p>
      </dsp:txBody>
      <dsp:txXfrm>
        <a:off x="31613" y="1438811"/>
        <a:ext cx="10765111" cy="584369"/>
      </dsp:txXfrm>
    </dsp:sp>
    <dsp:sp modelId="{1D5196A9-0EDE-4F10-BD47-AE3239C2E416}">
      <dsp:nvSpPr>
        <dsp:cNvPr id="0" name=""/>
        <dsp:cNvSpPr/>
      </dsp:nvSpPr>
      <dsp:spPr>
        <a:xfrm>
          <a:off x="0" y="2132553"/>
          <a:ext cx="10828337" cy="647595"/>
        </a:xfrm>
        <a:prstGeom prst="roundRect">
          <a:avLst/>
        </a:prstGeom>
        <a:solidFill>
          <a:schemeClr val="accent5">
            <a:hueOff val="-1287680"/>
            <a:satOff val="0"/>
            <a:lumOff val="-33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0" i="0" kern="1200"/>
            <a:t>Chronic Viral Hepatitis</a:t>
          </a:r>
          <a:endParaRPr lang="en-US" sz="2700" kern="1200"/>
        </a:p>
      </dsp:txBody>
      <dsp:txXfrm>
        <a:off x="31613" y="2164166"/>
        <a:ext cx="10765111" cy="584369"/>
      </dsp:txXfrm>
    </dsp:sp>
    <dsp:sp modelId="{80774FC4-6373-457B-B68D-5375C26BE82A}">
      <dsp:nvSpPr>
        <dsp:cNvPr id="0" name=""/>
        <dsp:cNvSpPr/>
      </dsp:nvSpPr>
      <dsp:spPr>
        <a:xfrm>
          <a:off x="0" y="2857908"/>
          <a:ext cx="10828337" cy="647595"/>
        </a:xfrm>
        <a:prstGeom prst="roundRect">
          <a:avLst/>
        </a:prstGeom>
        <a:solidFill>
          <a:schemeClr val="accent5">
            <a:hueOff val="-1931520"/>
            <a:satOff val="0"/>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b="0" i="0" kern="1200"/>
            <a:t>Systemic Effects</a:t>
          </a:r>
          <a:endParaRPr lang="en-US" sz="2700" kern="1200"/>
        </a:p>
      </dsp:txBody>
      <dsp:txXfrm>
        <a:off x="31613" y="2889521"/>
        <a:ext cx="10765111" cy="5843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42359F-1848-4700-83E9-EA6AD83497E2}">
      <dsp:nvSpPr>
        <dsp:cNvPr id="0" name=""/>
        <dsp:cNvSpPr/>
      </dsp:nvSpPr>
      <dsp:spPr>
        <a:xfrm>
          <a:off x="0" y="311918"/>
          <a:ext cx="7521332" cy="874125"/>
        </a:xfrm>
        <a:prstGeom prst="rect">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Chronic inflammatory disorder of the liver</a:t>
          </a:r>
        </a:p>
        <a:p>
          <a:pPr marL="114300" lvl="1" indent="-114300" algn="l" defTabSz="666750">
            <a:lnSpc>
              <a:spcPct val="90000"/>
            </a:lnSpc>
            <a:spcBef>
              <a:spcPct val="0"/>
            </a:spcBef>
            <a:spcAft>
              <a:spcPct val="15000"/>
            </a:spcAft>
            <a:buChar char="•"/>
          </a:pPr>
          <a:r>
            <a:rPr lang="en-US" sz="1500" kern="1200"/>
            <a:t>Own immune system attacks hepatocytes</a:t>
          </a:r>
        </a:p>
      </dsp:txBody>
      <dsp:txXfrm>
        <a:off x="0" y="311918"/>
        <a:ext cx="7521332" cy="874125"/>
      </dsp:txXfrm>
    </dsp:sp>
    <dsp:sp modelId="{991BB9DD-D5B1-4F6C-B419-DEE68B3C2AF0}">
      <dsp:nvSpPr>
        <dsp:cNvPr id="0" name=""/>
        <dsp:cNvSpPr/>
      </dsp:nvSpPr>
      <dsp:spPr>
        <a:xfrm>
          <a:off x="376066" y="90518"/>
          <a:ext cx="5264932" cy="442800"/>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Autoimmune Hepatitis</a:t>
          </a:r>
        </a:p>
      </dsp:txBody>
      <dsp:txXfrm>
        <a:off x="397682" y="112134"/>
        <a:ext cx="5221700" cy="399568"/>
      </dsp:txXfrm>
    </dsp:sp>
    <dsp:sp modelId="{12FC0C15-4F0C-4AD6-8521-D0C2488FD4EE}">
      <dsp:nvSpPr>
        <dsp:cNvPr id="0" name=""/>
        <dsp:cNvSpPr/>
      </dsp:nvSpPr>
      <dsp:spPr>
        <a:xfrm>
          <a:off x="0" y="1488444"/>
          <a:ext cx="7521332" cy="874125"/>
        </a:xfrm>
        <a:prstGeom prst="rect">
          <a:avLst/>
        </a:prstGeom>
        <a:solidFill>
          <a:schemeClr val="lt1">
            <a:alpha val="90000"/>
            <a:hueOff val="0"/>
            <a:satOff val="0"/>
            <a:lumOff val="0"/>
            <a:alphaOff val="0"/>
          </a:schemeClr>
        </a:solidFill>
        <a:ln w="19050" cap="flat" cmpd="sng" algn="ctr">
          <a:solidFill>
            <a:schemeClr val="accent5">
              <a:hueOff val="-386304"/>
              <a:satOff val="0"/>
              <a:lumOff val="-102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Autosomal recessive disorder involving cellular copper transport</a:t>
          </a:r>
        </a:p>
        <a:p>
          <a:pPr marL="114300" lvl="1" indent="-114300" algn="l" defTabSz="666750">
            <a:lnSpc>
              <a:spcPct val="90000"/>
            </a:lnSpc>
            <a:spcBef>
              <a:spcPct val="0"/>
            </a:spcBef>
            <a:spcAft>
              <a:spcPct val="15000"/>
            </a:spcAft>
            <a:buChar char="•"/>
          </a:pPr>
          <a:r>
            <a:rPr lang="en-US" sz="1500" kern="1200"/>
            <a:t>Leads to accumulation of copper in liver</a:t>
          </a:r>
        </a:p>
      </dsp:txBody>
      <dsp:txXfrm>
        <a:off x="0" y="1488444"/>
        <a:ext cx="7521332" cy="874125"/>
      </dsp:txXfrm>
    </dsp:sp>
    <dsp:sp modelId="{4F9A9151-2FEF-4E89-AEDF-FF1D93A65C69}">
      <dsp:nvSpPr>
        <dsp:cNvPr id="0" name=""/>
        <dsp:cNvSpPr/>
      </dsp:nvSpPr>
      <dsp:spPr>
        <a:xfrm>
          <a:off x="376066" y="1267044"/>
          <a:ext cx="5264932" cy="442800"/>
        </a:xfrm>
        <a:prstGeom prst="roundRect">
          <a:avLst/>
        </a:prstGeom>
        <a:solidFill>
          <a:schemeClr val="accent5">
            <a:hueOff val="-386304"/>
            <a:satOff val="0"/>
            <a:lumOff val="-102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Wilson’s Disease</a:t>
          </a:r>
        </a:p>
      </dsp:txBody>
      <dsp:txXfrm>
        <a:off x="397682" y="1288660"/>
        <a:ext cx="5221700" cy="399568"/>
      </dsp:txXfrm>
    </dsp:sp>
    <dsp:sp modelId="{67E342AD-AA76-47A8-A3BA-FF5F683CEE5E}">
      <dsp:nvSpPr>
        <dsp:cNvPr id="0" name=""/>
        <dsp:cNvSpPr/>
      </dsp:nvSpPr>
      <dsp:spPr>
        <a:xfrm>
          <a:off x="0" y="2664969"/>
          <a:ext cx="7521332" cy="637875"/>
        </a:xfrm>
        <a:prstGeom prst="rect">
          <a:avLst/>
        </a:prstGeom>
        <a:solidFill>
          <a:schemeClr val="lt1">
            <a:alpha val="90000"/>
            <a:hueOff val="0"/>
            <a:satOff val="0"/>
            <a:lumOff val="0"/>
            <a:alphaOff val="0"/>
          </a:schemeClr>
        </a:solidFill>
        <a:ln w="19050" cap="flat" cmpd="sng" algn="ctr">
          <a:solidFill>
            <a:schemeClr val="accent5">
              <a:hueOff val="-772608"/>
              <a:satOff val="0"/>
              <a:lumOff val="-20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Excess iron in body</a:t>
          </a:r>
        </a:p>
      </dsp:txBody>
      <dsp:txXfrm>
        <a:off x="0" y="2664969"/>
        <a:ext cx="7521332" cy="637875"/>
      </dsp:txXfrm>
    </dsp:sp>
    <dsp:sp modelId="{A1CEDE9C-7DCD-4376-B267-33D9D7D74E38}">
      <dsp:nvSpPr>
        <dsp:cNvPr id="0" name=""/>
        <dsp:cNvSpPr/>
      </dsp:nvSpPr>
      <dsp:spPr>
        <a:xfrm>
          <a:off x="376066" y="2443569"/>
          <a:ext cx="5264932" cy="442800"/>
        </a:xfrm>
        <a:prstGeom prst="roundRect">
          <a:avLst/>
        </a:prstGeom>
        <a:solidFill>
          <a:schemeClr val="accent5">
            <a:hueOff val="-772608"/>
            <a:satOff val="0"/>
            <a:lumOff val="-203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Hemochromatosis</a:t>
          </a:r>
        </a:p>
      </dsp:txBody>
      <dsp:txXfrm>
        <a:off x="397682" y="2465185"/>
        <a:ext cx="5221700" cy="399568"/>
      </dsp:txXfrm>
    </dsp:sp>
    <dsp:sp modelId="{2CDFBB4A-895C-40BF-ABB6-D1CF4A73C220}">
      <dsp:nvSpPr>
        <dsp:cNvPr id="0" name=""/>
        <dsp:cNvSpPr/>
      </dsp:nvSpPr>
      <dsp:spPr>
        <a:xfrm>
          <a:off x="0" y="3605244"/>
          <a:ext cx="7521332" cy="637875"/>
        </a:xfrm>
        <a:prstGeom prst="rect">
          <a:avLst/>
        </a:prstGeom>
        <a:solidFill>
          <a:schemeClr val="lt1">
            <a:alpha val="90000"/>
            <a:hueOff val="0"/>
            <a:satOff val="0"/>
            <a:lumOff val="0"/>
            <a:alphaOff val="0"/>
          </a:schemeClr>
        </a:solidFill>
        <a:ln w="19050" cap="flat" cmpd="sng" algn="ctr">
          <a:solidFill>
            <a:schemeClr val="accent5">
              <a:hueOff val="-1158912"/>
              <a:satOff val="0"/>
              <a:lumOff val="-30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Chronic inflammation of the small bile ducts in liver</a:t>
          </a:r>
        </a:p>
      </dsp:txBody>
      <dsp:txXfrm>
        <a:off x="0" y="3605244"/>
        <a:ext cx="7521332" cy="637875"/>
      </dsp:txXfrm>
    </dsp:sp>
    <dsp:sp modelId="{ABC17B51-30B3-4BC9-9388-CBCE79ACB778}">
      <dsp:nvSpPr>
        <dsp:cNvPr id="0" name=""/>
        <dsp:cNvSpPr/>
      </dsp:nvSpPr>
      <dsp:spPr>
        <a:xfrm>
          <a:off x="376066" y="3383844"/>
          <a:ext cx="5264932" cy="442800"/>
        </a:xfrm>
        <a:prstGeom prst="roundRect">
          <a:avLst/>
        </a:prstGeom>
        <a:solidFill>
          <a:schemeClr val="accent5">
            <a:hueOff val="-1158912"/>
            <a:satOff val="0"/>
            <a:lumOff val="-305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Primary Biliary Cholangitis</a:t>
          </a:r>
        </a:p>
      </dsp:txBody>
      <dsp:txXfrm>
        <a:off x="397682" y="3405460"/>
        <a:ext cx="5221700" cy="399568"/>
      </dsp:txXfrm>
    </dsp:sp>
    <dsp:sp modelId="{64FFA4A0-1D31-4797-BCC8-E5DE20DC5A22}">
      <dsp:nvSpPr>
        <dsp:cNvPr id="0" name=""/>
        <dsp:cNvSpPr/>
      </dsp:nvSpPr>
      <dsp:spPr>
        <a:xfrm>
          <a:off x="0" y="4545519"/>
          <a:ext cx="7521332" cy="637875"/>
        </a:xfrm>
        <a:prstGeom prst="rect">
          <a:avLst/>
        </a:prstGeom>
        <a:solidFill>
          <a:schemeClr val="lt1">
            <a:alpha val="90000"/>
            <a:hueOff val="0"/>
            <a:satOff val="0"/>
            <a:lumOff val="0"/>
            <a:alphaOff val="0"/>
          </a:schemeClr>
        </a:solidFill>
        <a:ln w="19050" cap="flat" cmpd="sng" algn="ctr">
          <a:solidFill>
            <a:schemeClr val="accent5">
              <a:hueOff val="-1545216"/>
              <a:satOff val="0"/>
              <a:lumOff val="-4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Chronic inflammation and fibrosis of intra-/extrahepatic bile ducts</a:t>
          </a:r>
        </a:p>
      </dsp:txBody>
      <dsp:txXfrm>
        <a:off x="0" y="4545519"/>
        <a:ext cx="7521332" cy="637875"/>
      </dsp:txXfrm>
    </dsp:sp>
    <dsp:sp modelId="{A1F39A5C-709B-4BD8-A908-453F46392D2F}">
      <dsp:nvSpPr>
        <dsp:cNvPr id="0" name=""/>
        <dsp:cNvSpPr/>
      </dsp:nvSpPr>
      <dsp:spPr>
        <a:xfrm>
          <a:off x="376066" y="4324119"/>
          <a:ext cx="5264932" cy="442800"/>
        </a:xfrm>
        <a:prstGeom prst="roundRect">
          <a:avLst/>
        </a:prstGeom>
        <a:solidFill>
          <a:schemeClr val="accent5">
            <a:hueOff val="-1545216"/>
            <a:satOff val="0"/>
            <a:lumOff val="-407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Primary Sclerosing Cholangitis</a:t>
          </a:r>
        </a:p>
      </dsp:txBody>
      <dsp:txXfrm>
        <a:off x="397682" y="4345735"/>
        <a:ext cx="5221700" cy="399568"/>
      </dsp:txXfrm>
    </dsp:sp>
    <dsp:sp modelId="{54307B3D-C81A-4F8C-A53D-E22194243FAD}">
      <dsp:nvSpPr>
        <dsp:cNvPr id="0" name=""/>
        <dsp:cNvSpPr/>
      </dsp:nvSpPr>
      <dsp:spPr>
        <a:xfrm>
          <a:off x="0" y="5485794"/>
          <a:ext cx="7521332" cy="637875"/>
        </a:xfrm>
        <a:prstGeom prst="rect">
          <a:avLst/>
        </a:prstGeom>
        <a:solidFill>
          <a:schemeClr val="lt1">
            <a:alpha val="90000"/>
            <a:hueOff val="0"/>
            <a:satOff val="0"/>
            <a:lumOff val="0"/>
            <a:alphaOff val="0"/>
          </a:schemeClr>
        </a:solidFill>
        <a:ln w="19050" cap="flat" cmpd="sng" algn="ctr">
          <a:solidFill>
            <a:schemeClr val="accent5">
              <a:hueOff val="-1931520"/>
              <a:satOff val="0"/>
              <a:lumOff val="-50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3739" tIns="312420" rIns="583739" bIns="106680" numCol="1" spcCol="1270" anchor="t" anchorCtr="0">
          <a:noAutofit/>
        </a:bodyPr>
        <a:lstStyle/>
        <a:p>
          <a:pPr marL="114300" lvl="1" indent="-114300" algn="l" defTabSz="666750">
            <a:lnSpc>
              <a:spcPct val="90000"/>
            </a:lnSpc>
            <a:spcBef>
              <a:spcPct val="0"/>
            </a:spcBef>
            <a:spcAft>
              <a:spcPct val="15000"/>
            </a:spcAft>
            <a:buChar char="•"/>
          </a:pPr>
          <a:r>
            <a:rPr lang="en-US" sz="1500" kern="1200"/>
            <a:t>Fat accumulation in hepatocytes not related to alcohol consumption</a:t>
          </a:r>
        </a:p>
      </dsp:txBody>
      <dsp:txXfrm>
        <a:off x="0" y="5485794"/>
        <a:ext cx="7521332" cy="637875"/>
      </dsp:txXfrm>
    </dsp:sp>
    <dsp:sp modelId="{99EC778A-9D4B-4139-8C42-D77BDD3E65A5}">
      <dsp:nvSpPr>
        <dsp:cNvPr id="0" name=""/>
        <dsp:cNvSpPr/>
      </dsp:nvSpPr>
      <dsp:spPr>
        <a:xfrm>
          <a:off x="376066" y="5264393"/>
          <a:ext cx="5264932" cy="442800"/>
        </a:xfrm>
        <a:prstGeom prst="roundRect">
          <a:avLst/>
        </a:prstGeom>
        <a:solidFill>
          <a:schemeClr val="accent5">
            <a:hueOff val="-1931520"/>
            <a:satOff val="0"/>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02" tIns="0" rIns="199002" bIns="0" numCol="1" spcCol="1270" anchor="ctr" anchorCtr="0">
          <a:noAutofit/>
        </a:bodyPr>
        <a:lstStyle/>
        <a:p>
          <a:pPr marL="0" lvl="0" indent="0" algn="l" defTabSz="666750">
            <a:lnSpc>
              <a:spcPct val="90000"/>
            </a:lnSpc>
            <a:spcBef>
              <a:spcPct val="0"/>
            </a:spcBef>
            <a:spcAft>
              <a:spcPct val="35000"/>
            </a:spcAft>
            <a:buNone/>
          </a:pPr>
          <a:r>
            <a:rPr lang="en-US" sz="1500" kern="1200"/>
            <a:t>Nonalcoholic Fatty Liver Disease</a:t>
          </a:r>
        </a:p>
      </dsp:txBody>
      <dsp:txXfrm>
        <a:off x="397682" y="5286009"/>
        <a:ext cx="5221700" cy="3995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8A2F65-0976-4F00-AC94-B644A3757CF9}">
      <dsp:nvSpPr>
        <dsp:cNvPr id="0" name=""/>
        <dsp:cNvSpPr/>
      </dsp:nvSpPr>
      <dsp:spPr>
        <a:xfrm>
          <a:off x="0" y="37353"/>
          <a:ext cx="7557796" cy="719549"/>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Jaundice</a:t>
          </a:r>
        </a:p>
      </dsp:txBody>
      <dsp:txXfrm>
        <a:off x="35125" y="72478"/>
        <a:ext cx="7487546" cy="649299"/>
      </dsp:txXfrm>
    </dsp:sp>
    <dsp:sp modelId="{45C5DD29-490B-48E0-8421-67A32CB4D891}">
      <dsp:nvSpPr>
        <dsp:cNvPr id="0" name=""/>
        <dsp:cNvSpPr/>
      </dsp:nvSpPr>
      <dsp:spPr>
        <a:xfrm>
          <a:off x="0" y="756903"/>
          <a:ext cx="7557796" cy="223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960"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kern="1200"/>
            <a:t>Inability to conjugate and excrete bilirubin into small intestines</a:t>
          </a:r>
        </a:p>
        <a:p>
          <a:pPr marL="228600" lvl="1" indent="-228600" algn="l" defTabSz="1022350">
            <a:lnSpc>
              <a:spcPct val="90000"/>
            </a:lnSpc>
            <a:spcBef>
              <a:spcPct val="0"/>
            </a:spcBef>
            <a:spcAft>
              <a:spcPct val="20000"/>
            </a:spcAft>
            <a:buChar char="•"/>
          </a:pPr>
          <a:r>
            <a:rPr lang="en-US" sz="2300" kern="1200"/>
            <a:t>Overgrowth of connective tissue in liver, compresses bile ducts and leads to obstruction</a:t>
          </a:r>
        </a:p>
        <a:p>
          <a:pPr marL="228600" lvl="1" indent="-228600" algn="l" defTabSz="1022350">
            <a:lnSpc>
              <a:spcPct val="90000"/>
            </a:lnSpc>
            <a:spcBef>
              <a:spcPct val="0"/>
            </a:spcBef>
            <a:spcAft>
              <a:spcPct val="20000"/>
            </a:spcAft>
            <a:buChar char="•"/>
          </a:pPr>
          <a:r>
            <a:rPr lang="en-US" sz="2300" kern="1200"/>
            <a:t>Leads to increased amount of bilirubin in vascular system</a:t>
          </a:r>
        </a:p>
        <a:p>
          <a:pPr marL="228600" lvl="1" indent="-228600" algn="l" defTabSz="1022350">
            <a:lnSpc>
              <a:spcPct val="90000"/>
            </a:lnSpc>
            <a:spcBef>
              <a:spcPct val="0"/>
            </a:spcBef>
            <a:spcAft>
              <a:spcPct val="20000"/>
            </a:spcAft>
            <a:buChar char="•"/>
          </a:pPr>
          <a:r>
            <a:rPr lang="en-US" sz="2300" kern="1200"/>
            <a:t>May be minimal or severe depending on liver damage</a:t>
          </a:r>
        </a:p>
      </dsp:txBody>
      <dsp:txXfrm>
        <a:off x="0" y="756903"/>
        <a:ext cx="7557796" cy="2235600"/>
      </dsp:txXfrm>
    </dsp:sp>
    <dsp:sp modelId="{28405FDD-8B9F-44C8-B6C5-A7BA331796DB}">
      <dsp:nvSpPr>
        <dsp:cNvPr id="0" name=""/>
        <dsp:cNvSpPr/>
      </dsp:nvSpPr>
      <dsp:spPr>
        <a:xfrm>
          <a:off x="0" y="2992504"/>
          <a:ext cx="7557796" cy="719549"/>
        </a:xfrm>
        <a:prstGeom prst="roundRect">
          <a:avLst/>
        </a:prstGeom>
        <a:solidFill>
          <a:schemeClr val="accent5">
            <a:hueOff val="-965760"/>
            <a:satOff val="0"/>
            <a:lumOff val="-254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Spider angiomas</a:t>
          </a:r>
        </a:p>
      </dsp:txBody>
      <dsp:txXfrm>
        <a:off x="35125" y="3027629"/>
        <a:ext cx="7487546" cy="649299"/>
      </dsp:txXfrm>
    </dsp:sp>
    <dsp:sp modelId="{DE599DF7-A6A3-49D6-B006-410AC1BF0C61}">
      <dsp:nvSpPr>
        <dsp:cNvPr id="0" name=""/>
        <dsp:cNvSpPr/>
      </dsp:nvSpPr>
      <dsp:spPr>
        <a:xfrm>
          <a:off x="0" y="3712054"/>
          <a:ext cx="7557796" cy="1117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960"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kern="1200" dirty="0"/>
            <a:t>Small dilated blood vessels with bright red center point and spider-like branches</a:t>
          </a:r>
        </a:p>
        <a:p>
          <a:pPr marL="228600" lvl="1" indent="-228600" algn="l" defTabSz="1022350">
            <a:lnSpc>
              <a:spcPct val="90000"/>
            </a:lnSpc>
            <a:spcBef>
              <a:spcPct val="0"/>
            </a:spcBef>
            <a:spcAft>
              <a:spcPct val="20000"/>
            </a:spcAft>
            <a:buChar char="•"/>
          </a:pPr>
          <a:r>
            <a:rPr lang="en-US" sz="2300" kern="1200"/>
            <a:t>Found on nose, cheeks, upper trunk, neck, shoulders</a:t>
          </a:r>
        </a:p>
      </dsp:txBody>
      <dsp:txXfrm>
        <a:off x="0" y="3712054"/>
        <a:ext cx="7557796" cy="1117800"/>
      </dsp:txXfrm>
    </dsp:sp>
    <dsp:sp modelId="{BCFDDDF2-F6DC-4A44-A4F6-89385906F3E1}">
      <dsp:nvSpPr>
        <dsp:cNvPr id="0" name=""/>
        <dsp:cNvSpPr/>
      </dsp:nvSpPr>
      <dsp:spPr>
        <a:xfrm>
          <a:off x="0" y="4829854"/>
          <a:ext cx="7557796" cy="719549"/>
        </a:xfrm>
        <a:prstGeom prst="roundRect">
          <a:avLst/>
        </a:prstGeom>
        <a:solidFill>
          <a:schemeClr val="accent5">
            <a:hueOff val="-1931520"/>
            <a:satOff val="0"/>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Palmar Erythema</a:t>
          </a:r>
        </a:p>
      </dsp:txBody>
      <dsp:txXfrm>
        <a:off x="35125" y="4864979"/>
        <a:ext cx="7487546" cy="649299"/>
      </dsp:txXfrm>
    </dsp:sp>
    <dsp:sp modelId="{1EF8578A-8545-4DD9-B98A-99892D931C87}">
      <dsp:nvSpPr>
        <dsp:cNvPr id="0" name=""/>
        <dsp:cNvSpPr/>
      </dsp:nvSpPr>
      <dsp:spPr>
        <a:xfrm>
          <a:off x="0" y="5549404"/>
          <a:ext cx="7557796"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960"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kern="1200"/>
            <a:t>Red area that blanches with pressure</a:t>
          </a:r>
        </a:p>
      </dsp:txBody>
      <dsp:txXfrm>
        <a:off x="0" y="5549404"/>
        <a:ext cx="7557796" cy="4968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48558C-4725-4BAC-93DA-081C8C1C72BF}">
      <dsp:nvSpPr>
        <dsp:cNvPr id="0" name=""/>
        <dsp:cNvSpPr/>
      </dsp:nvSpPr>
      <dsp:spPr>
        <a:xfrm>
          <a:off x="0" y="545"/>
          <a:ext cx="6451943"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33DB47-EB73-46E1-B5CC-0431A0B85DD5}">
      <dsp:nvSpPr>
        <dsp:cNvPr id="0" name=""/>
        <dsp:cNvSpPr/>
      </dsp:nvSpPr>
      <dsp:spPr>
        <a:xfrm>
          <a:off x="0" y="545"/>
          <a:ext cx="6451943" cy="893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Identify risk factors</a:t>
          </a:r>
        </a:p>
      </dsp:txBody>
      <dsp:txXfrm>
        <a:off x="0" y="545"/>
        <a:ext cx="6451943" cy="893359"/>
      </dsp:txXfrm>
    </dsp:sp>
    <dsp:sp modelId="{AA19D4F5-F158-461C-87F1-EEE1351630B2}">
      <dsp:nvSpPr>
        <dsp:cNvPr id="0" name=""/>
        <dsp:cNvSpPr/>
      </dsp:nvSpPr>
      <dsp:spPr>
        <a:xfrm>
          <a:off x="0" y="893904"/>
          <a:ext cx="6451943" cy="0"/>
        </a:xfrm>
        <a:prstGeom prst="line">
          <a:avLst/>
        </a:prstGeom>
        <a:solidFill>
          <a:schemeClr val="accent2">
            <a:hueOff val="-358396"/>
            <a:satOff val="-8636"/>
            <a:lumOff val="-5196"/>
            <a:alphaOff val="0"/>
          </a:schemeClr>
        </a:solidFill>
        <a:ln w="19050" cap="flat" cmpd="sng" algn="ctr">
          <a:solidFill>
            <a:schemeClr val="accent2">
              <a:hueOff val="-358396"/>
              <a:satOff val="-8636"/>
              <a:lumOff val="-5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18E49A-09DA-442C-AE1C-8A174F1FF470}">
      <dsp:nvSpPr>
        <dsp:cNvPr id="0" name=""/>
        <dsp:cNvSpPr/>
      </dsp:nvSpPr>
      <dsp:spPr>
        <a:xfrm>
          <a:off x="0" y="893904"/>
          <a:ext cx="6451943" cy="893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Abstain from ETOH, enroll into support program PRN to maintain sobriety</a:t>
          </a:r>
        </a:p>
      </dsp:txBody>
      <dsp:txXfrm>
        <a:off x="0" y="893904"/>
        <a:ext cx="6451943" cy="893359"/>
      </dsp:txXfrm>
    </dsp:sp>
    <dsp:sp modelId="{AD37E656-77CA-4B26-820B-2EFA109639B5}">
      <dsp:nvSpPr>
        <dsp:cNvPr id="0" name=""/>
        <dsp:cNvSpPr/>
      </dsp:nvSpPr>
      <dsp:spPr>
        <a:xfrm>
          <a:off x="0" y="1787263"/>
          <a:ext cx="6451943" cy="0"/>
        </a:xfrm>
        <a:prstGeom prst="line">
          <a:avLst/>
        </a:prstGeom>
        <a:solidFill>
          <a:schemeClr val="accent2">
            <a:hueOff val="-716791"/>
            <a:satOff val="-17272"/>
            <a:lumOff val="-10393"/>
            <a:alphaOff val="0"/>
          </a:schemeClr>
        </a:solidFill>
        <a:ln w="19050" cap="flat" cmpd="sng" algn="ctr">
          <a:solidFill>
            <a:schemeClr val="accent2">
              <a:hueOff val="-716791"/>
              <a:satOff val="-17272"/>
              <a:lumOff val="-1039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445D84D-1A70-443B-B99E-2E05789178B3}">
      <dsp:nvSpPr>
        <dsp:cNvPr id="0" name=""/>
        <dsp:cNvSpPr/>
      </dsp:nvSpPr>
      <dsp:spPr>
        <a:xfrm>
          <a:off x="0" y="1787263"/>
          <a:ext cx="6451943" cy="893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Adequate nutrition</a:t>
          </a:r>
        </a:p>
      </dsp:txBody>
      <dsp:txXfrm>
        <a:off x="0" y="1787263"/>
        <a:ext cx="6451943" cy="893359"/>
      </dsp:txXfrm>
    </dsp:sp>
    <dsp:sp modelId="{A25DA87E-DC8A-4B35-BFBE-EAF46C763280}">
      <dsp:nvSpPr>
        <dsp:cNvPr id="0" name=""/>
        <dsp:cNvSpPr/>
      </dsp:nvSpPr>
      <dsp:spPr>
        <a:xfrm>
          <a:off x="0" y="2680623"/>
          <a:ext cx="6451943" cy="0"/>
        </a:xfrm>
        <a:prstGeom prst="line">
          <a:avLst/>
        </a:prstGeom>
        <a:solidFill>
          <a:schemeClr val="accent2">
            <a:hueOff val="-1075187"/>
            <a:satOff val="-25908"/>
            <a:lumOff val="-15589"/>
            <a:alphaOff val="0"/>
          </a:schemeClr>
        </a:solidFill>
        <a:ln w="19050" cap="flat" cmpd="sng" algn="ctr">
          <a:solidFill>
            <a:schemeClr val="accent2">
              <a:hueOff val="-1075187"/>
              <a:satOff val="-25908"/>
              <a:lumOff val="-155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B69FDD-8C3F-4C79-95BB-E3E9E0E59CFB}">
      <dsp:nvSpPr>
        <dsp:cNvPr id="0" name=""/>
        <dsp:cNvSpPr/>
      </dsp:nvSpPr>
      <dsp:spPr>
        <a:xfrm>
          <a:off x="0" y="2680623"/>
          <a:ext cx="6451943" cy="893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Identify and treat acute hepatitis to prevent chronic</a:t>
          </a:r>
        </a:p>
      </dsp:txBody>
      <dsp:txXfrm>
        <a:off x="0" y="2680623"/>
        <a:ext cx="6451943" cy="893359"/>
      </dsp:txXfrm>
    </dsp:sp>
    <dsp:sp modelId="{D3BE47D3-4730-4949-8AD8-9233476F53AB}">
      <dsp:nvSpPr>
        <dsp:cNvPr id="0" name=""/>
        <dsp:cNvSpPr/>
      </dsp:nvSpPr>
      <dsp:spPr>
        <a:xfrm>
          <a:off x="0" y="3573982"/>
          <a:ext cx="6451943" cy="0"/>
        </a:xfrm>
        <a:prstGeom prst="line">
          <a:avLst/>
        </a:prstGeom>
        <a:solidFill>
          <a:schemeClr val="accent2">
            <a:hueOff val="-1433582"/>
            <a:satOff val="-34544"/>
            <a:lumOff val="-20785"/>
            <a:alphaOff val="0"/>
          </a:schemeClr>
        </a:solidFill>
        <a:ln w="1905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608B4F-58A7-4D93-A00E-531C93DE1F37}">
      <dsp:nvSpPr>
        <dsp:cNvPr id="0" name=""/>
        <dsp:cNvSpPr/>
      </dsp:nvSpPr>
      <dsp:spPr>
        <a:xfrm>
          <a:off x="0" y="3573982"/>
          <a:ext cx="6451943" cy="8933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Weight reduction</a:t>
          </a:r>
        </a:p>
      </dsp:txBody>
      <dsp:txXfrm>
        <a:off x="0" y="3573982"/>
        <a:ext cx="6451943" cy="8933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F9028A-DC4B-42F6-AFF2-0734BCF889F9}">
      <dsp:nvSpPr>
        <dsp:cNvPr id="0" name=""/>
        <dsp:cNvSpPr/>
      </dsp:nvSpPr>
      <dsp:spPr>
        <a:xfrm>
          <a:off x="0" y="280274"/>
          <a:ext cx="7391399" cy="503685"/>
        </a:xfrm>
        <a:prstGeom prst="round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Conserve strength while maintaining muscle strength and tone</a:t>
          </a:r>
        </a:p>
      </dsp:txBody>
      <dsp:txXfrm>
        <a:off x="24588" y="304862"/>
        <a:ext cx="7342223" cy="454509"/>
      </dsp:txXfrm>
    </dsp:sp>
    <dsp:sp modelId="{7D607783-A09F-4CEE-B8C6-942931845D97}">
      <dsp:nvSpPr>
        <dsp:cNvPr id="0" name=""/>
        <dsp:cNvSpPr/>
      </dsp:nvSpPr>
      <dsp:spPr>
        <a:xfrm>
          <a:off x="0" y="844439"/>
          <a:ext cx="7391399" cy="503685"/>
        </a:xfrm>
        <a:prstGeom prst="roundRect">
          <a:avLst/>
        </a:prstGeom>
        <a:solidFill>
          <a:schemeClr val="accent5">
            <a:hueOff val="-214613"/>
            <a:satOff val="0"/>
            <a:lumOff val="-56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Modify activity/rest schedule according to signs of improvement</a:t>
          </a:r>
        </a:p>
      </dsp:txBody>
      <dsp:txXfrm>
        <a:off x="24588" y="869027"/>
        <a:ext cx="7342223" cy="454509"/>
      </dsp:txXfrm>
    </dsp:sp>
    <dsp:sp modelId="{7BC749D1-897C-414B-B3E7-DF14D6803AED}">
      <dsp:nvSpPr>
        <dsp:cNvPr id="0" name=""/>
        <dsp:cNvSpPr/>
      </dsp:nvSpPr>
      <dsp:spPr>
        <a:xfrm>
          <a:off x="0" y="1408604"/>
          <a:ext cx="7391399" cy="503685"/>
        </a:xfrm>
        <a:prstGeom prst="roundRect">
          <a:avLst/>
        </a:prstGeom>
        <a:solidFill>
          <a:schemeClr val="accent5">
            <a:hueOff val="-429227"/>
            <a:satOff val="0"/>
            <a:lumOff val="-113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Note color of skin, urine, and stools throughout stay</a:t>
          </a:r>
        </a:p>
      </dsp:txBody>
      <dsp:txXfrm>
        <a:off x="24588" y="1433192"/>
        <a:ext cx="7342223" cy="454509"/>
      </dsp:txXfrm>
    </dsp:sp>
    <dsp:sp modelId="{D7CF5213-6272-4AAF-899D-67EE3C7A4EC6}">
      <dsp:nvSpPr>
        <dsp:cNvPr id="0" name=""/>
        <dsp:cNvSpPr/>
      </dsp:nvSpPr>
      <dsp:spPr>
        <a:xfrm>
          <a:off x="0" y="1972769"/>
          <a:ext cx="7391399" cy="503685"/>
        </a:xfrm>
        <a:prstGeom prst="roundRect">
          <a:avLst/>
        </a:prstGeom>
        <a:solidFill>
          <a:schemeClr val="accent5">
            <a:hueOff val="-643840"/>
            <a:satOff val="0"/>
            <a:lumOff val="-16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Monitor F/E status</a:t>
          </a:r>
        </a:p>
      </dsp:txBody>
      <dsp:txXfrm>
        <a:off x="24588" y="1997357"/>
        <a:ext cx="7342223" cy="454509"/>
      </dsp:txXfrm>
    </dsp:sp>
    <dsp:sp modelId="{36CD6145-5FE4-4661-AD46-6BE493680EF9}">
      <dsp:nvSpPr>
        <dsp:cNvPr id="0" name=""/>
        <dsp:cNvSpPr/>
      </dsp:nvSpPr>
      <dsp:spPr>
        <a:xfrm>
          <a:off x="0" y="2536934"/>
          <a:ext cx="7391399" cy="503685"/>
        </a:xfrm>
        <a:prstGeom prst="roundRect">
          <a:avLst/>
        </a:prstGeom>
        <a:solidFill>
          <a:schemeClr val="accent5">
            <a:hueOff val="-858453"/>
            <a:satOff val="0"/>
            <a:lumOff val="-226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Monitor ascites and treat accordingly</a:t>
          </a:r>
        </a:p>
      </dsp:txBody>
      <dsp:txXfrm>
        <a:off x="24588" y="2561522"/>
        <a:ext cx="7342223" cy="454509"/>
      </dsp:txXfrm>
    </dsp:sp>
    <dsp:sp modelId="{28962BF5-1A0F-4C7B-A5B4-33AC0EEA1DDF}">
      <dsp:nvSpPr>
        <dsp:cNvPr id="0" name=""/>
        <dsp:cNvSpPr/>
      </dsp:nvSpPr>
      <dsp:spPr>
        <a:xfrm>
          <a:off x="0" y="3101099"/>
          <a:ext cx="7391399" cy="503685"/>
        </a:xfrm>
        <a:prstGeom prst="roundRect">
          <a:avLst/>
        </a:prstGeom>
        <a:solidFill>
          <a:schemeClr val="accent5">
            <a:hueOff val="-1073067"/>
            <a:satOff val="0"/>
            <a:lumOff val="-283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Low protein diet to prevent ammonia accumulation</a:t>
          </a:r>
        </a:p>
      </dsp:txBody>
      <dsp:txXfrm>
        <a:off x="24588" y="3125687"/>
        <a:ext cx="7342223" cy="454509"/>
      </dsp:txXfrm>
    </dsp:sp>
    <dsp:sp modelId="{F1343C35-FAE8-41DB-A745-FF7C1E15BF36}">
      <dsp:nvSpPr>
        <dsp:cNvPr id="0" name=""/>
        <dsp:cNvSpPr/>
      </dsp:nvSpPr>
      <dsp:spPr>
        <a:xfrm>
          <a:off x="0" y="3665264"/>
          <a:ext cx="7391399" cy="503685"/>
        </a:xfrm>
        <a:prstGeom prst="roundRect">
          <a:avLst/>
        </a:prstGeom>
        <a:solidFill>
          <a:schemeClr val="accent5">
            <a:hueOff val="-1287680"/>
            <a:satOff val="0"/>
            <a:lumOff val="-339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Meticulous skin care for edematous extremities</a:t>
          </a:r>
        </a:p>
      </dsp:txBody>
      <dsp:txXfrm>
        <a:off x="24588" y="3689852"/>
        <a:ext cx="7342223" cy="454509"/>
      </dsp:txXfrm>
    </dsp:sp>
    <dsp:sp modelId="{839FABF6-4FF8-4A3C-8283-E7FEBDBA6F74}">
      <dsp:nvSpPr>
        <dsp:cNvPr id="0" name=""/>
        <dsp:cNvSpPr/>
      </dsp:nvSpPr>
      <dsp:spPr>
        <a:xfrm>
          <a:off x="0" y="4229429"/>
          <a:ext cx="7391399" cy="503685"/>
        </a:xfrm>
        <a:prstGeom prst="roundRect">
          <a:avLst/>
        </a:prstGeom>
        <a:solidFill>
          <a:schemeClr val="accent5">
            <a:hueOff val="-1502293"/>
            <a:satOff val="0"/>
            <a:lumOff val="-396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Medication education</a:t>
          </a:r>
        </a:p>
      </dsp:txBody>
      <dsp:txXfrm>
        <a:off x="24588" y="4254017"/>
        <a:ext cx="7342223" cy="454509"/>
      </dsp:txXfrm>
    </dsp:sp>
    <dsp:sp modelId="{D464953A-7433-4099-98D9-00A84D59751C}">
      <dsp:nvSpPr>
        <dsp:cNvPr id="0" name=""/>
        <dsp:cNvSpPr/>
      </dsp:nvSpPr>
      <dsp:spPr>
        <a:xfrm>
          <a:off x="0" y="4793595"/>
          <a:ext cx="7391399" cy="503685"/>
        </a:xfrm>
        <a:prstGeom prst="roundRect">
          <a:avLst/>
        </a:prstGeom>
        <a:solidFill>
          <a:schemeClr val="accent5">
            <a:hueOff val="-1716907"/>
            <a:satOff val="0"/>
            <a:lumOff val="-453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Monitor for changes in mental status</a:t>
          </a:r>
        </a:p>
      </dsp:txBody>
      <dsp:txXfrm>
        <a:off x="24588" y="4818183"/>
        <a:ext cx="7342223" cy="454509"/>
      </dsp:txXfrm>
    </dsp:sp>
    <dsp:sp modelId="{44447C2F-1815-44BC-A542-C066323AE507}">
      <dsp:nvSpPr>
        <dsp:cNvPr id="0" name=""/>
        <dsp:cNvSpPr/>
      </dsp:nvSpPr>
      <dsp:spPr>
        <a:xfrm>
          <a:off x="0" y="5357759"/>
          <a:ext cx="7391399" cy="503685"/>
        </a:xfrm>
        <a:prstGeom prst="roundRect">
          <a:avLst/>
        </a:prstGeom>
        <a:solidFill>
          <a:schemeClr val="accent5">
            <a:hueOff val="-1931520"/>
            <a:satOff val="0"/>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Monitor for signs of bleeding/hemorrhage</a:t>
          </a:r>
        </a:p>
      </dsp:txBody>
      <dsp:txXfrm>
        <a:off x="24588" y="5382347"/>
        <a:ext cx="7342223" cy="4545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229BD8-F346-4CE2-8B09-9F51EE59CC36}">
      <dsp:nvSpPr>
        <dsp:cNvPr id="0" name=""/>
        <dsp:cNvSpPr/>
      </dsp:nvSpPr>
      <dsp:spPr>
        <a:xfrm>
          <a:off x="730401" y="543"/>
          <a:ext cx="2300696" cy="138041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Serum bilirubin</a:t>
          </a:r>
        </a:p>
      </dsp:txBody>
      <dsp:txXfrm>
        <a:off x="730401" y="543"/>
        <a:ext cx="2300696" cy="1380418"/>
      </dsp:txXfrm>
    </dsp:sp>
    <dsp:sp modelId="{3253A26F-18C1-4A05-AD55-2B9472778687}">
      <dsp:nvSpPr>
        <dsp:cNvPr id="0" name=""/>
        <dsp:cNvSpPr/>
      </dsp:nvSpPr>
      <dsp:spPr>
        <a:xfrm>
          <a:off x="3261168" y="543"/>
          <a:ext cx="2300696" cy="1380418"/>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Prothrombin Time</a:t>
          </a:r>
        </a:p>
      </dsp:txBody>
      <dsp:txXfrm>
        <a:off x="3261168" y="543"/>
        <a:ext cx="2300696" cy="1380418"/>
      </dsp:txXfrm>
    </dsp:sp>
    <dsp:sp modelId="{06F39B9B-5457-4B9B-9ED1-F4782745ABB1}">
      <dsp:nvSpPr>
        <dsp:cNvPr id="0" name=""/>
        <dsp:cNvSpPr/>
      </dsp:nvSpPr>
      <dsp:spPr>
        <a:xfrm>
          <a:off x="5791934" y="543"/>
          <a:ext cx="2300696" cy="1380418"/>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ALT and AST</a:t>
          </a:r>
        </a:p>
      </dsp:txBody>
      <dsp:txXfrm>
        <a:off x="5791934" y="543"/>
        <a:ext cx="2300696" cy="1380418"/>
      </dsp:txXfrm>
    </dsp:sp>
    <dsp:sp modelId="{8A412C33-FE71-4172-92FB-59C89F0DDB13}">
      <dsp:nvSpPr>
        <dsp:cNvPr id="0" name=""/>
        <dsp:cNvSpPr/>
      </dsp:nvSpPr>
      <dsp:spPr>
        <a:xfrm>
          <a:off x="8322701" y="543"/>
          <a:ext cx="2300696" cy="1380418"/>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Serum electrolytes</a:t>
          </a:r>
        </a:p>
      </dsp:txBody>
      <dsp:txXfrm>
        <a:off x="8322701" y="543"/>
        <a:ext cx="2300696" cy="1380418"/>
      </dsp:txXfrm>
    </dsp:sp>
    <dsp:sp modelId="{5E93B4E8-25BB-4708-9A96-5DCF5B719C2F}">
      <dsp:nvSpPr>
        <dsp:cNvPr id="0" name=""/>
        <dsp:cNvSpPr/>
      </dsp:nvSpPr>
      <dsp:spPr>
        <a:xfrm>
          <a:off x="730401" y="1611030"/>
          <a:ext cx="2300696" cy="1380418"/>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CBC</a:t>
          </a:r>
        </a:p>
      </dsp:txBody>
      <dsp:txXfrm>
        <a:off x="730401" y="1611030"/>
        <a:ext cx="2300696" cy="1380418"/>
      </dsp:txXfrm>
    </dsp:sp>
    <dsp:sp modelId="{8200B1F7-7612-4D68-8E43-B30F92B9C576}">
      <dsp:nvSpPr>
        <dsp:cNvPr id="0" name=""/>
        <dsp:cNvSpPr/>
      </dsp:nvSpPr>
      <dsp:spPr>
        <a:xfrm>
          <a:off x="3261168" y="1611030"/>
          <a:ext cx="2300696" cy="138041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Acetaminophen level</a:t>
          </a:r>
        </a:p>
      </dsp:txBody>
      <dsp:txXfrm>
        <a:off x="3261168" y="1611030"/>
        <a:ext cx="2300696" cy="1380418"/>
      </dsp:txXfrm>
    </dsp:sp>
    <dsp:sp modelId="{3A013DB6-33C7-40CE-B374-0AB5DD64E5C4}">
      <dsp:nvSpPr>
        <dsp:cNvPr id="0" name=""/>
        <dsp:cNvSpPr/>
      </dsp:nvSpPr>
      <dsp:spPr>
        <a:xfrm>
          <a:off x="5791934" y="1611030"/>
          <a:ext cx="2300696" cy="1380418"/>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Drug screening</a:t>
          </a:r>
        </a:p>
      </dsp:txBody>
      <dsp:txXfrm>
        <a:off x="5791934" y="1611030"/>
        <a:ext cx="2300696" cy="1380418"/>
      </dsp:txXfrm>
    </dsp:sp>
    <dsp:sp modelId="{A5091D41-A781-4D57-9C7F-A99232DC33E5}">
      <dsp:nvSpPr>
        <dsp:cNvPr id="0" name=""/>
        <dsp:cNvSpPr/>
      </dsp:nvSpPr>
      <dsp:spPr>
        <a:xfrm>
          <a:off x="8322701" y="1611030"/>
          <a:ext cx="2300696" cy="1380418"/>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Viral hepatitis serology</a:t>
          </a:r>
        </a:p>
      </dsp:txBody>
      <dsp:txXfrm>
        <a:off x="8322701" y="1611030"/>
        <a:ext cx="2300696" cy="1380418"/>
      </dsp:txXfrm>
    </dsp:sp>
    <dsp:sp modelId="{09F9F021-FF0F-43FF-97CC-A8EC713BA716}">
      <dsp:nvSpPr>
        <dsp:cNvPr id="0" name=""/>
        <dsp:cNvSpPr/>
      </dsp:nvSpPr>
      <dsp:spPr>
        <a:xfrm>
          <a:off x="4526551" y="3221518"/>
          <a:ext cx="2300696" cy="1380418"/>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a:t>CT or MRI</a:t>
          </a:r>
        </a:p>
        <a:p>
          <a:pPr marL="114300" lvl="1" indent="-114300" algn="l" defTabSz="577850">
            <a:lnSpc>
              <a:spcPct val="90000"/>
            </a:lnSpc>
            <a:spcBef>
              <a:spcPct val="0"/>
            </a:spcBef>
            <a:spcAft>
              <a:spcPct val="15000"/>
            </a:spcAft>
            <a:buChar char="•"/>
          </a:pPr>
          <a:r>
            <a:rPr lang="en-US" sz="1300" kern="1200"/>
            <a:t>Liver size</a:t>
          </a:r>
        </a:p>
        <a:p>
          <a:pPr marL="114300" lvl="1" indent="-114300" algn="l" defTabSz="577850">
            <a:lnSpc>
              <a:spcPct val="90000"/>
            </a:lnSpc>
            <a:spcBef>
              <a:spcPct val="0"/>
            </a:spcBef>
            <a:spcAft>
              <a:spcPct val="15000"/>
            </a:spcAft>
            <a:buChar char="•"/>
          </a:pPr>
          <a:r>
            <a:rPr lang="en-US" sz="1300" kern="1200"/>
            <a:t>Contour</a:t>
          </a:r>
        </a:p>
        <a:p>
          <a:pPr marL="114300" lvl="1" indent="-114300" algn="l" defTabSz="577850">
            <a:lnSpc>
              <a:spcPct val="90000"/>
            </a:lnSpc>
            <a:spcBef>
              <a:spcPct val="0"/>
            </a:spcBef>
            <a:spcAft>
              <a:spcPct val="15000"/>
            </a:spcAft>
            <a:buChar char="•"/>
          </a:pPr>
          <a:r>
            <a:rPr lang="en-US" sz="1300" kern="1200"/>
            <a:t>Presence of ascites or tumors</a:t>
          </a:r>
        </a:p>
        <a:p>
          <a:pPr marL="114300" lvl="1" indent="-114300" algn="l" defTabSz="577850">
            <a:lnSpc>
              <a:spcPct val="90000"/>
            </a:lnSpc>
            <a:spcBef>
              <a:spcPct val="0"/>
            </a:spcBef>
            <a:spcAft>
              <a:spcPct val="15000"/>
            </a:spcAft>
            <a:buChar char="•"/>
          </a:pPr>
          <a:r>
            <a:rPr lang="en-US" sz="1300" kern="1200"/>
            <a:t>Patency of blood vessels</a:t>
          </a:r>
        </a:p>
      </dsp:txBody>
      <dsp:txXfrm>
        <a:off x="4526551" y="3221518"/>
        <a:ext cx="2300696" cy="138041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343B1E-F971-4582-9638-569BAA8D3167}" type="datetimeFigureOut">
              <a:rPr lang="en-US" smtClean="0"/>
              <a:t>4/13/2022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6C3C07C-6545-4FE0-A50B-ED75BFF9B79A}" type="slidenum">
              <a:rPr lang="en-US" smtClean="0"/>
              <a:t>‹#›</a:t>
            </a:fld>
            <a:endParaRPr lang="en-US"/>
          </a:p>
        </p:txBody>
      </p:sp>
    </p:spTree>
    <p:extLst>
      <p:ext uri="{BB962C8B-B14F-4D97-AF65-F5344CB8AC3E}">
        <p14:creationId xmlns:p14="http://schemas.microsoft.com/office/powerpoint/2010/main" val="3421967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1</a:t>
            </a:fld>
            <a:endParaRPr lang="en-US"/>
          </a:p>
        </p:txBody>
      </p:sp>
    </p:spTree>
    <p:extLst>
      <p:ext uri="{BB962C8B-B14F-4D97-AF65-F5344CB8AC3E}">
        <p14:creationId xmlns:p14="http://schemas.microsoft.com/office/powerpoint/2010/main" val="2618608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A6C3C07C-6545-4FE0-A50B-ED75BFF9B79A}" type="slidenum">
              <a:rPr lang="en-US" smtClean="0"/>
              <a:t>10</a:t>
            </a:fld>
            <a:endParaRPr lang="en-US"/>
          </a:p>
        </p:txBody>
      </p:sp>
    </p:spTree>
    <p:extLst>
      <p:ext uri="{BB962C8B-B14F-4D97-AF65-F5344CB8AC3E}">
        <p14:creationId xmlns:p14="http://schemas.microsoft.com/office/powerpoint/2010/main" val="36046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Acute Viral Hepatitis</a:t>
            </a:r>
          </a:p>
          <a:p>
            <a:pPr lvl="1"/>
            <a:r>
              <a:rPr lang="en-US" sz="900" dirty="0"/>
              <a:t>Large numbers of infected hepatocytes are destroyed</a:t>
            </a:r>
          </a:p>
          <a:p>
            <a:pPr lvl="1"/>
            <a:r>
              <a:rPr lang="en-US" sz="900" dirty="0"/>
              <a:t>Leads to a wide range of liver-related dysfunction</a:t>
            </a:r>
          </a:p>
          <a:p>
            <a:pPr lvl="2"/>
            <a:r>
              <a:rPr lang="en-US" sz="900" dirty="0"/>
              <a:t>Bile production, coagulation, blood glucose, and protein metabolism can be affected</a:t>
            </a:r>
          </a:p>
          <a:p>
            <a:pPr lvl="2"/>
            <a:r>
              <a:rPr lang="en-US" sz="900" dirty="0"/>
              <a:t>Detoxification and processing of drugs, hormones, and metabolites may be disrupted</a:t>
            </a:r>
          </a:p>
          <a:p>
            <a:pPr lvl="1"/>
            <a:r>
              <a:rPr lang="en-US" sz="900" dirty="0"/>
              <a:t>After resolution of infection, liver cells can regenerate</a:t>
            </a:r>
          </a:p>
          <a:p>
            <a:pPr lvl="2"/>
            <a:r>
              <a:rPr lang="en-US" sz="900" dirty="0"/>
              <a:t>Can resume normal appearance and function</a:t>
            </a:r>
          </a:p>
          <a:p>
            <a:pPr lvl="1"/>
            <a:r>
              <a:rPr lang="en-US" sz="900" dirty="0"/>
              <a:t>If severe enough, can lead to irreversible liver failure and death</a:t>
            </a:r>
          </a:p>
          <a:p>
            <a:endParaRPr lang="en-US" sz="900" dirty="0"/>
          </a:p>
          <a:p>
            <a:r>
              <a:rPr lang="en-US" sz="900" dirty="0"/>
              <a:t>Chronic Viral Hepatitis</a:t>
            </a:r>
          </a:p>
          <a:p>
            <a:pPr lvl="1"/>
            <a:r>
              <a:rPr lang="en-US" sz="900" dirty="0"/>
              <a:t>May be insidious and silent</a:t>
            </a:r>
          </a:p>
          <a:p>
            <a:pPr lvl="1"/>
            <a:r>
              <a:rPr lang="en-US" sz="900" dirty="0"/>
              <a:t>Persistent and continual destruction of infected hepatocytes</a:t>
            </a:r>
          </a:p>
          <a:p>
            <a:pPr lvl="1"/>
            <a:r>
              <a:rPr lang="en-US" sz="900" dirty="0"/>
              <a:t>Scar tissue develops</a:t>
            </a:r>
          </a:p>
          <a:p>
            <a:pPr lvl="1"/>
            <a:r>
              <a:rPr lang="en-US" sz="900" dirty="0"/>
              <a:t>Fibrosis and compromised liver function</a:t>
            </a:r>
          </a:p>
          <a:p>
            <a:pPr lvl="1"/>
            <a:r>
              <a:rPr lang="en-US" sz="900" dirty="0"/>
              <a:t>Fibrosis leads to cirrhosis and liver failure</a:t>
            </a:r>
          </a:p>
          <a:p>
            <a:r>
              <a:rPr lang="en-US" sz="900" dirty="0"/>
              <a:t>Systemic Effects</a:t>
            </a:r>
          </a:p>
          <a:p>
            <a:pPr lvl="1"/>
            <a:r>
              <a:rPr lang="en-US" sz="900" dirty="0"/>
              <a:t>Antigen-antibody complexes between virus and corresponding antibody may form circulating immune complexes</a:t>
            </a:r>
          </a:p>
          <a:p>
            <a:pPr lvl="1"/>
            <a:r>
              <a:rPr lang="en-US" sz="900" dirty="0"/>
              <a:t>Immune complexes activate complement system</a:t>
            </a:r>
          </a:p>
          <a:p>
            <a:pPr lvl="1"/>
            <a:r>
              <a:rPr lang="en-US" sz="900" dirty="0"/>
              <a:t>May develop rash, angioedema, arthritis, fever, and malaise</a:t>
            </a:r>
          </a:p>
          <a:p>
            <a:pPr lvl="1"/>
            <a:r>
              <a:rPr lang="en-US" sz="900" dirty="0" err="1"/>
              <a:t>Cryoglobulinemia</a:t>
            </a:r>
            <a:r>
              <a:rPr lang="en-US" sz="900" dirty="0"/>
              <a:t>, glomerulonephritis, vasculitis, and involvement of other organs can occur from immune complex activation</a:t>
            </a:r>
          </a:p>
          <a:p>
            <a:pPr lvl="1"/>
            <a:endParaRPr lang="en-US" sz="900" dirty="0"/>
          </a:p>
          <a:p>
            <a:pPr defTabSz="931774">
              <a:defRPr/>
            </a:pPr>
            <a:r>
              <a:rPr lang="en-US" sz="900" dirty="0" err="1"/>
              <a:t>Cryoglobulinemia</a:t>
            </a:r>
            <a:r>
              <a:rPr lang="en-US" sz="900" dirty="0"/>
              <a:t>- abnormal proteins found in blood</a:t>
            </a:r>
          </a:p>
        </p:txBody>
      </p:sp>
      <p:sp>
        <p:nvSpPr>
          <p:cNvPr id="4" name="Slide Number Placeholder 3"/>
          <p:cNvSpPr>
            <a:spLocks noGrp="1"/>
          </p:cNvSpPr>
          <p:nvPr>
            <p:ph type="sldNum" sz="quarter" idx="10"/>
          </p:nvPr>
        </p:nvSpPr>
        <p:spPr/>
        <p:txBody>
          <a:bodyPr/>
          <a:lstStyle/>
          <a:p>
            <a:fld id="{A6C3C07C-6545-4FE0-A50B-ED75BFF9B79A}" type="slidenum">
              <a:rPr lang="en-US" smtClean="0"/>
              <a:t>11</a:t>
            </a:fld>
            <a:endParaRPr lang="en-US"/>
          </a:p>
        </p:txBody>
      </p:sp>
    </p:spTree>
    <p:extLst>
      <p:ext uri="{BB962C8B-B14F-4D97-AF65-F5344CB8AC3E}">
        <p14:creationId xmlns:p14="http://schemas.microsoft.com/office/powerpoint/2010/main" val="1777779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12</a:t>
            </a:fld>
            <a:endParaRPr lang="en-US"/>
          </a:p>
        </p:txBody>
      </p:sp>
    </p:spTree>
    <p:extLst>
      <p:ext uri="{BB962C8B-B14F-4D97-AF65-F5344CB8AC3E}">
        <p14:creationId xmlns:p14="http://schemas.microsoft.com/office/powerpoint/2010/main" val="2177362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Fecal-oral route</a:t>
            </a:r>
          </a:p>
          <a:p>
            <a:pPr lvl="1"/>
            <a:r>
              <a:rPr lang="en-US" sz="1000" dirty="0"/>
              <a:t>Contaminated food, milk, water, shellfish</a:t>
            </a:r>
          </a:p>
          <a:p>
            <a:pPr lvl="1"/>
            <a:r>
              <a:rPr lang="en-US" sz="1000" dirty="0"/>
              <a:t>Crowded conditions</a:t>
            </a:r>
          </a:p>
          <a:p>
            <a:pPr lvl="1"/>
            <a:r>
              <a:rPr lang="en-US" sz="1000" dirty="0"/>
              <a:t>Persons with subclinical infections</a:t>
            </a:r>
          </a:p>
          <a:p>
            <a:pPr lvl="1"/>
            <a:r>
              <a:rPr lang="en-US" sz="1000" dirty="0"/>
              <a:t>Infected food handlers</a:t>
            </a:r>
          </a:p>
          <a:p>
            <a:pPr lvl="1"/>
            <a:r>
              <a:rPr lang="en-US" sz="1000" dirty="0"/>
              <a:t>Poor personal hygiene</a:t>
            </a:r>
          </a:p>
          <a:p>
            <a:pPr lvl="1"/>
            <a:r>
              <a:rPr lang="en-US" sz="1000" dirty="0"/>
              <a:t>Poor sanitation</a:t>
            </a:r>
          </a:p>
          <a:p>
            <a:endParaRPr lang="en-US" sz="1000" dirty="0"/>
          </a:p>
          <a:p>
            <a:r>
              <a:rPr lang="en-US" sz="1000" dirty="0"/>
              <a:t>Diagnostic: Anti-HAV IgM detectable during acute phase</a:t>
            </a:r>
          </a:p>
          <a:p>
            <a:pPr lvl="1"/>
            <a:endParaRPr lang="en-US" sz="1000" dirty="0"/>
          </a:p>
          <a:p>
            <a:r>
              <a:rPr lang="en-US" sz="1000" dirty="0" err="1"/>
              <a:t>Hep</a:t>
            </a:r>
            <a:r>
              <a:rPr lang="en-US" sz="1000" dirty="0"/>
              <a:t> A vaccine and thorough hand washing are best measures to prevent outbreaks</a:t>
            </a:r>
          </a:p>
          <a:p>
            <a:pPr lvl="1"/>
            <a:r>
              <a:rPr lang="en-US" sz="1000" dirty="0"/>
              <a:t>In US- vaccination of high risk persons starting at 1-2 years of age</a:t>
            </a:r>
          </a:p>
          <a:p>
            <a:pPr lvl="1"/>
            <a:r>
              <a:rPr lang="en-US" sz="1000" dirty="0"/>
              <a:t>Can get vaccine if going to another country</a:t>
            </a:r>
          </a:p>
        </p:txBody>
      </p:sp>
      <p:sp>
        <p:nvSpPr>
          <p:cNvPr id="4" name="Slide Number Placeholder 3"/>
          <p:cNvSpPr>
            <a:spLocks noGrp="1"/>
          </p:cNvSpPr>
          <p:nvPr>
            <p:ph type="sldNum" sz="quarter" idx="10"/>
          </p:nvPr>
        </p:nvSpPr>
        <p:spPr/>
        <p:txBody>
          <a:bodyPr/>
          <a:lstStyle/>
          <a:p>
            <a:fld id="{A6C3C07C-6545-4FE0-A50B-ED75BFF9B79A}" type="slidenum">
              <a:rPr lang="en-US" smtClean="0"/>
              <a:t>13</a:t>
            </a:fld>
            <a:endParaRPr lang="en-US"/>
          </a:p>
        </p:txBody>
      </p:sp>
    </p:spTree>
    <p:extLst>
      <p:ext uri="{BB962C8B-B14F-4D97-AF65-F5344CB8AC3E}">
        <p14:creationId xmlns:p14="http://schemas.microsoft.com/office/powerpoint/2010/main" val="3421756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If contracted as an adult- usually completely resolves without complications</a:t>
            </a:r>
          </a:p>
          <a:p>
            <a:r>
              <a:rPr lang="en-US" sz="1000" dirty="0"/>
              <a:t>If contracted during childhood- 25% die of chronic liver disease or liver ca</a:t>
            </a:r>
          </a:p>
          <a:p>
            <a:endParaRPr lang="en-US" sz="1000" dirty="0"/>
          </a:p>
          <a:p>
            <a:r>
              <a:rPr lang="en-US" sz="1000" dirty="0"/>
              <a:t>Blood-borne pathogen</a:t>
            </a:r>
          </a:p>
          <a:p>
            <a:pPr lvl="1"/>
            <a:r>
              <a:rPr lang="en-US" sz="1000" dirty="0"/>
              <a:t>Contaminated needles, syringes, and blood products</a:t>
            </a:r>
          </a:p>
          <a:p>
            <a:pPr lvl="1"/>
            <a:r>
              <a:rPr lang="en-US" sz="1000" dirty="0"/>
              <a:t>HBV-infected mothers (perinatal transmission)</a:t>
            </a:r>
          </a:p>
          <a:p>
            <a:pPr lvl="1"/>
            <a:r>
              <a:rPr lang="en-US" sz="1000" dirty="0"/>
              <a:t>Sexual activity with infected partners (may be asymptomatic carriers)</a:t>
            </a:r>
          </a:p>
          <a:p>
            <a:pPr lvl="1"/>
            <a:r>
              <a:rPr lang="en-US" sz="1000" dirty="0"/>
              <a:t>Tattoos or body piercing with contaminated needles</a:t>
            </a:r>
          </a:p>
          <a:p>
            <a:pPr lvl="1"/>
            <a:endParaRPr lang="en-US" sz="1000" dirty="0"/>
          </a:p>
          <a:p>
            <a:r>
              <a:rPr lang="en-US" sz="1000" dirty="0"/>
              <a:t>Has been detected in almost every body fluid</a:t>
            </a:r>
          </a:p>
          <a:p>
            <a:pPr lvl="1"/>
            <a:r>
              <a:rPr lang="en-US" sz="1000" dirty="0"/>
              <a:t>Semen, cervicovaginal secretions, and saliva contain lower concentrations of HBV than blood, but still transmitted through these secretions</a:t>
            </a:r>
          </a:p>
        </p:txBody>
      </p:sp>
      <p:sp>
        <p:nvSpPr>
          <p:cNvPr id="4" name="Slide Number Placeholder 3"/>
          <p:cNvSpPr>
            <a:spLocks noGrp="1"/>
          </p:cNvSpPr>
          <p:nvPr>
            <p:ph type="sldNum" sz="quarter" idx="10"/>
          </p:nvPr>
        </p:nvSpPr>
        <p:spPr/>
        <p:txBody>
          <a:bodyPr/>
          <a:lstStyle/>
          <a:p>
            <a:fld id="{A6C3C07C-6545-4FE0-A50B-ED75BFF9B79A}" type="slidenum">
              <a:rPr lang="en-US" smtClean="0"/>
              <a:t>14</a:t>
            </a:fld>
            <a:endParaRPr lang="en-US"/>
          </a:p>
        </p:txBody>
      </p:sp>
    </p:spTree>
    <p:extLst>
      <p:ext uri="{BB962C8B-B14F-4D97-AF65-F5344CB8AC3E}">
        <p14:creationId xmlns:p14="http://schemas.microsoft.com/office/powerpoint/2010/main" val="1580946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Blood-borne pathogen</a:t>
            </a:r>
          </a:p>
          <a:p>
            <a:pPr lvl="1"/>
            <a:r>
              <a:rPr lang="en-US" sz="1000" dirty="0"/>
              <a:t>Blood and blood products</a:t>
            </a:r>
          </a:p>
          <a:p>
            <a:pPr lvl="1"/>
            <a:r>
              <a:rPr lang="en-US" sz="1000" dirty="0"/>
              <a:t>Needles and syringes</a:t>
            </a:r>
          </a:p>
          <a:p>
            <a:pPr lvl="1"/>
            <a:r>
              <a:rPr lang="en-US" sz="1000" dirty="0"/>
              <a:t>Sexual activity with infected partners</a:t>
            </a:r>
          </a:p>
          <a:p>
            <a:endParaRPr lang="en-US" sz="1000" dirty="0"/>
          </a:p>
          <a:p>
            <a:r>
              <a:rPr lang="en-US" sz="1000" dirty="0"/>
              <a:t>Many people have had HCV for 15-20 years before liver damage shows</a:t>
            </a:r>
          </a:p>
          <a:p>
            <a:endParaRPr lang="en-US" sz="1000" dirty="0"/>
          </a:p>
        </p:txBody>
      </p:sp>
      <p:sp>
        <p:nvSpPr>
          <p:cNvPr id="4" name="Slide Number Placeholder 3"/>
          <p:cNvSpPr>
            <a:spLocks noGrp="1"/>
          </p:cNvSpPr>
          <p:nvPr>
            <p:ph type="sldNum" sz="quarter" idx="10"/>
          </p:nvPr>
        </p:nvSpPr>
        <p:spPr/>
        <p:txBody>
          <a:bodyPr/>
          <a:lstStyle/>
          <a:p>
            <a:fld id="{A6C3C07C-6545-4FE0-A50B-ED75BFF9B79A}" type="slidenum">
              <a:rPr lang="en-US" smtClean="0"/>
              <a:t>15</a:t>
            </a:fld>
            <a:endParaRPr lang="en-US"/>
          </a:p>
        </p:txBody>
      </p:sp>
    </p:spTree>
    <p:extLst>
      <p:ext uri="{BB962C8B-B14F-4D97-AF65-F5344CB8AC3E}">
        <p14:creationId xmlns:p14="http://schemas.microsoft.com/office/powerpoint/2010/main" val="3606701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from Ministry</a:t>
            </a:r>
            <a:r>
              <a:rPr lang="en-US" baseline="0" dirty="0"/>
              <a:t> of Health in Uganda</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16</a:t>
            </a:fld>
            <a:endParaRPr lang="en-US"/>
          </a:p>
        </p:txBody>
      </p:sp>
    </p:spTree>
    <p:extLst>
      <p:ext uri="{BB962C8B-B14F-4D97-AF65-F5344CB8AC3E}">
        <p14:creationId xmlns:p14="http://schemas.microsoft.com/office/powerpoint/2010/main" val="1747239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17</a:t>
            </a:fld>
            <a:endParaRPr lang="en-US"/>
          </a:p>
        </p:txBody>
      </p:sp>
    </p:spTree>
    <p:extLst>
      <p:ext uri="{BB962C8B-B14F-4D97-AF65-F5344CB8AC3E}">
        <p14:creationId xmlns:p14="http://schemas.microsoft.com/office/powerpoint/2010/main" val="471796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18</a:t>
            </a:fld>
            <a:endParaRPr lang="en-US"/>
          </a:p>
        </p:txBody>
      </p:sp>
    </p:spTree>
    <p:extLst>
      <p:ext uri="{BB962C8B-B14F-4D97-AF65-F5344CB8AC3E}">
        <p14:creationId xmlns:p14="http://schemas.microsoft.com/office/powerpoint/2010/main" val="680215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19</a:t>
            </a:fld>
            <a:endParaRPr lang="en-US"/>
          </a:p>
        </p:txBody>
      </p:sp>
    </p:spTree>
    <p:extLst>
      <p:ext uri="{BB962C8B-B14F-4D97-AF65-F5344CB8AC3E}">
        <p14:creationId xmlns:p14="http://schemas.microsoft.com/office/powerpoint/2010/main" val="894708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2</a:t>
            </a:fld>
            <a:endParaRPr lang="en-US"/>
          </a:p>
        </p:txBody>
      </p:sp>
    </p:spTree>
    <p:extLst>
      <p:ext uri="{BB962C8B-B14F-4D97-AF65-F5344CB8AC3E}">
        <p14:creationId xmlns:p14="http://schemas.microsoft.com/office/powerpoint/2010/main" val="33508552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May be asymptomatic or have symptoms up to 6 months. Symptoms may come and go or be constant</a:t>
            </a:r>
          </a:p>
          <a:p>
            <a:endParaRPr lang="en-US" sz="1000" dirty="0"/>
          </a:p>
          <a:p>
            <a:r>
              <a:rPr lang="en-US" sz="1000" dirty="0"/>
              <a:t>Anorexia</a:t>
            </a:r>
          </a:p>
          <a:p>
            <a:r>
              <a:rPr lang="en-US" sz="1000" dirty="0"/>
              <a:t>Clay-colored stool- conjugated bilirubin cannot pass into intestines from the liver because of obstruction or inflammation of bile ducts</a:t>
            </a:r>
          </a:p>
          <a:p>
            <a:r>
              <a:rPr lang="en-US" sz="1000" dirty="0"/>
              <a:t>Dark urine- due to excess bilirubin being excreted by kidneys</a:t>
            </a:r>
          </a:p>
          <a:p>
            <a:r>
              <a:rPr lang="en-US" sz="1000" dirty="0"/>
              <a:t>Jaundice- yellowish discoloration of body tissues, results from a change in normal bilirubin metabolism or disruption of flow of bile into hepatic or biliary duct systems</a:t>
            </a:r>
          </a:p>
          <a:p>
            <a:r>
              <a:rPr lang="en-US" sz="1000" dirty="0"/>
              <a:t>Pruritus- accumulation of bile salt on the skin. May be intolerable to the patient</a:t>
            </a:r>
          </a:p>
          <a:p>
            <a:r>
              <a:rPr lang="en-US" sz="1000" dirty="0"/>
              <a:t>RUQ tenderness- caused by liver inflammation</a:t>
            </a:r>
          </a:p>
        </p:txBody>
      </p:sp>
      <p:sp>
        <p:nvSpPr>
          <p:cNvPr id="4" name="Slide Number Placeholder 3"/>
          <p:cNvSpPr>
            <a:spLocks noGrp="1"/>
          </p:cNvSpPr>
          <p:nvPr>
            <p:ph type="sldNum" sz="quarter" idx="10"/>
          </p:nvPr>
        </p:nvSpPr>
        <p:spPr/>
        <p:txBody>
          <a:bodyPr/>
          <a:lstStyle/>
          <a:p>
            <a:fld id="{A6C3C07C-6545-4FE0-A50B-ED75BFF9B79A}" type="slidenum">
              <a:rPr lang="en-US" smtClean="0"/>
              <a:t>20</a:t>
            </a:fld>
            <a:endParaRPr lang="en-US"/>
          </a:p>
        </p:txBody>
      </p:sp>
    </p:spTree>
    <p:extLst>
      <p:ext uri="{BB962C8B-B14F-4D97-AF65-F5344CB8AC3E}">
        <p14:creationId xmlns:p14="http://schemas.microsoft.com/office/powerpoint/2010/main" val="2327208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21</a:t>
            </a:fld>
            <a:endParaRPr lang="en-US"/>
          </a:p>
        </p:txBody>
      </p:sp>
    </p:spTree>
    <p:extLst>
      <p:ext uri="{BB962C8B-B14F-4D97-AF65-F5344CB8AC3E}">
        <p14:creationId xmlns:p14="http://schemas.microsoft.com/office/powerpoint/2010/main" val="3635104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Hepatitis C most common to become chronic in adults</a:t>
            </a:r>
          </a:p>
          <a:p>
            <a:r>
              <a:rPr lang="en-US" sz="1000" dirty="0"/>
              <a:t>Hepatitis B most common to become chronic in newborns after perinatal exposure</a:t>
            </a:r>
          </a:p>
          <a:p>
            <a:endParaRPr lang="en-US" sz="1000" dirty="0"/>
          </a:p>
          <a:p>
            <a:r>
              <a:rPr lang="en-US" sz="1000" dirty="0"/>
              <a:t>Asterixis- tremor of hand when wrist is extended, resembles bird flapping its wings</a:t>
            </a:r>
          </a:p>
          <a:p>
            <a:r>
              <a:rPr lang="en-US" sz="1000" dirty="0"/>
              <a:t>Bleeding abnormalities- thrombocytopenia, easy bruising, prolonged clotting time</a:t>
            </a:r>
          </a:p>
          <a:p>
            <a:r>
              <a:rPr lang="en-US" sz="1000" dirty="0"/>
              <a:t>Hepatic encephalopathy- confusion, difficulty concentrating, easy agitation</a:t>
            </a:r>
          </a:p>
          <a:p>
            <a:endParaRPr lang="en-US" sz="1000" dirty="0"/>
          </a:p>
          <a:p>
            <a:r>
              <a:rPr lang="en-US" sz="1000" dirty="0" err="1"/>
              <a:t>Asterixis</a:t>
            </a:r>
            <a:r>
              <a:rPr lang="en-US" sz="1000" dirty="0"/>
              <a:t> Video:     https://www.youtube.com/watch?v=sEnp2ss8VoA</a:t>
            </a:r>
          </a:p>
        </p:txBody>
      </p:sp>
      <p:sp>
        <p:nvSpPr>
          <p:cNvPr id="4" name="Slide Number Placeholder 3"/>
          <p:cNvSpPr>
            <a:spLocks noGrp="1"/>
          </p:cNvSpPr>
          <p:nvPr>
            <p:ph type="sldNum" sz="quarter" idx="10"/>
          </p:nvPr>
        </p:nvSpPr>
        <p:spPr/>
        <p:txBody>
          <a:bodyPr/>
          <a:lstStyle/>
          <a:p>
            <a:fld id="{A6C3C07C-6545-4FE0-A50B-ED75BFF9B79A}" type="slidenum">
              <a:rPr lang="en-US" smtClean="0"/>
              <a:t>22</a:t>
            </a:fld>
            <a:endParaRPr lang="en-US"/>
          </a:p>
        </p:txBody>
      </p:sp>
    </p:spTree>
    <p:extLst>
      <p:ext uri="{BB962C8B-B14F-4D97-AF65-F5344CB8AC3E}">
        <p14:creationId xmlns:p14="http://schemas.microsoft.com/office/powerpoint/2010/main" val="1346356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23</a:t>
            </a:fld>
            <a:endParaRPr lang="en-US"/>
          </a:p>
        </p:txBody>
      </p:sp>
    </p:spTree>
    <p:extLst>
      <p:ext uri="{BB962C8B-B14F-4D97-AF65-F5344CB8AC3E}">
        <p14:creationId xmlns:p14="http://schemas.microsoft.com/office/powerpoint/2010/main" val="21894058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24</a:t>
            </a:fld>
            <a:endParaRPr lang="en-US"/>
          </a:p>
        </p:txBody>
      </p:sp>
    </p:spTree>
    <p:extLst>
      <p:ext uri="{BB962C8B-B14F-4D97-AF65-F5344CB8AC3E}">
        <p14:creationId xmlns:p14="http://schemas.microsoft.com/office/powerpoint/2010/main" val="469413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25</a:t>
            </a:fld>
            <a:endParaRPr lang="en-US"/>
          </a:p>
        </p:txBody>
      </p:sp>
    </p:spTree>
    <p:extLst>
      <p:ext uri="{BB962C8B-B14F-4D97-AF65-F5344CB8AC3E}">
        <p14:creationId xmlns:p14="http://schemas.microsoft.com/office/powerpoint/2010/main" val="1759198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u="sng" dirty="0"/>
              <a:t>Nutritional Support:</a:t>
            </a:r>
          </a:p>
          <a:p>
            <a:r>
              <a:rPr lang="en-US" sz="1000" dirty="0"/>
              <a:t>Usually anorexia less severe in AM, encourage larger meal then</a:t>
            </a:r>
          </a:p>
          <a:p>
            <a:r>
              <a:rPr lang="en-US" sz="1000" dirty="0"/>
              <a:t>Stimulate appetite- mouth care, </a:t>
            </a:r>
            <a:r>
              <a:rPr lang="en-US" sz="1000" dirty="0" err="1"/>
              <a:t>antiemetics</a:t>
            </a:r>
            <a:r>
              <a:rPr lang="en-US" sz="1000" dirty="0"/>
              <a:t>, attractively served meals in pleasant surroundings</a:t>
            </a:r>
          </a:p>
          <a:p>
            <a:r>
              <a:rPr lang="en-US" sz="1000" dirty="0"/>
              <a:t>Drinking carbonated beverages and avoiding too hot or too cold foods may ease anorexia</a:t>
            </a:r>
          </a:p>
          <a:p>
            <a:r>
              <a:rPr lang="en-US" sz="1000" dirty="0"/>
              <a:t>Adequate fluid intake- 2500-3000ml/day</a:t>
            </a:r>
          </a:p>
          <a:p>
            <a:endParaRPr lang="en-US" sz="1000" dirty="0"/>
          </a:p>
          <a:p>
            <a:r>
              <a:rPr lang="en-US" sz="1000" u="sng" dirty="0"/>
              <a:t>Physical Rest:</a:t>
            </a:r>
          </a:p>
          <a:p>
            <a:r>
              <a:rPr lang="en-US" sz="1000" dirty="0"/>
              <a:t>Rest will help promote hepatocyte regeneration.</a:t>
            </a:r>
          </a:p>
          <a:p>
            <a:r>
              <a:rPr lang="en-US" sz="1000" dirty="0"/>
              <a:t>Modify activity/rest as needed based on LFTs and symptoms</a:t>
            </a:r>
          </a:p>
          <a:p>
            <a:r>
              <a:rPr lang="en-US" sz="1000" dirty="0"/>
              <a:t>Limited activities may produce anxiety and restlessness</a:t>
            </a:r>
          </a:p>
          <a:p>
            <a:r>
              <a:rPr lang="en-US" sz="1000" dirty="0"/>
              <a:t>Diversion activities- reading and hobbies to help cope with plan of care and ensure rest</a:t>
            </a:r>
          </a:p>
        </p:txBody>
      </p:sp>
      <p:sp>
        <p:nvSpPr>
          <p:cNvPr id="4" name="Slide Number Placeholder 3"/>
          <p:cNvSpPr>
            <a:spLocks noGrp="1"/>
          </p:cNvSpPr>
          <p:nvPr>
            <p:ph type="sldNum" sz="quarter" idx="10"/>
          </p:nvPr>
        </p:nvSpPr>
        <p:spPr/>
        <p:txBody>
          <a:bodyPr/>
          <a:lstStyle/>
          <a:p>
            <a:fld id="{A6C3C07C-6545-4FE0-A50B-ED75BFF9B79A}" type="slidenum">
              <a:rPr lang="en-US" smtClean="0"/>
              <a:t>26</a:t>
            </a:fld>
            <a:endParaRPr lang="en-US"/>
          </a:p>
        </p:txBody>
      </p:sp>
    </p:spTree>
    <p:extLst>
      <p:ext uri="{BB962C8B-B14F-4D97-AF65-F5344CB8AC3E}">
        <p14:creationId xmlns:p14="http://schemas.microsoft.com/office/powerpoint/2010/main" val="11935594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Signs of complications- bleeding tendencies</a:t>
            </a:r>
            <a:r>
              <a:rPr lang="en-US" baseline="0" dirty="0"/>
              <a:t> with increased prothrombin time, manifestations of encephalopathy, sudden increase in weight and abdominal girth, bloody or tarry stools, vomiting of blood, elevated liver enzymes</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27</a:t>
            </a:fld>
            <a:endParaRPr lang="en-US"/>
          </a:p>
        </p:txBody>
      </p:sp>
    </p:spTree>
    <p:extLst>
      <p:ext uri="{BB962C8B-B14F-4D97-AF65-F5344CB8AC3E}">
        <p14:creationId xmlns:p14="http://schemas.microsoft.com/office/powerpoint/2010/main" val="1348932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Drug and</a:t>
            </a:r>
            <a:r>
              <a:rPr lang="en-US" baseline="0" dirty="0"/>
              <a:t> Chemical Induced Liver Disease</a:t>
            </a:r>
            <a:endParaRPr lang="en-US" dirty="0"/>
          </a:p>
          <a:p>
            <a:endParaRPr lang="en-US" dirty="0"/>
          </a:p>
          <a:p>
            <a:r>
              <a:rPr lang="en-US" dirty="0"/>
              <a:t>Drug-induced liver injury:</a:t>
            </a:r>
            <a:r>
              <a:rPr lang="en-US" baseline="0" dirty="0"/>
              <a:t> </a:t>
            </a:r>
          </a:p>
          <a:p>
            <a:r>
              <a:rPr lang="en-US" baseline="0" dirty="0"/>
              <a:t>Acetaminophen (Tylenol)- prevalence in variety of pain relievers, fever reducers and cough medications may mean that patients do not realize how much they are taking (if at all) and overdose may occur</a:t>
            </a:r>
          </a:p>
          <a:p>
            <a:r>
              <a:rPr lang="en-US" baseline="0" dirty="0"/>
              <a:t>Acute liver failure can occur due to overdosing</a:t>
            </a:r>
          </a:p>
          <a:p>
            <a:r>
              <a:rPr lang="en-US" baseline="0" dirty="0"/>
              <a:t>FDA has asked drug manufacturers to limit strength in production</a:t>
            </a:r>
          </a:p>
          <a:p>
            <a:r>
              <a:rPr lang="en-US" baseline="0" dirty="0"/>
              <a:t>Combining Tylenol with alcoholic beverages increases risk of liver damage</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28</a:t>
            </a:fld>
            <a:endParaRPr lang="en-US"/>
          </a:p>
        </p:txBody>
      </p:sp>
    </p:spTree>
    <p:extLst>
      <p:ext uri="{BB962C8B-B14F-4D97-AF65-F5344CB8AC3E}">
        <p14:creationId xmlns:p14="http://schemas.microsoft.com/office/powerpoint/2010/main" val="3673887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Autoimmune Hepatitis- Chronic inflammatory disorder of the liver, own immune system attacks hepatocytes</a:t>
            </a:r>
          </a:p>
          <a:p>
            <a:endParaRPr lang="en-US" sz="1000" dirty="0"/>
          </a:p>
          <a:p>
            <a:r>
              <a:rPr lang="en-US" sz="1000" dirty="0"/>
              <a:t>Wilson’s Disease- Autosomal recessive disorder involving cellular copper transport. Leads to accumulation of copper in liver</a:t>
            </a:r>
          </a:p>
          <a:p>
            <a:endParaRPr lang="en-US" sz="1000" dirty="0"/>
          </a:p>
          <a:p>
            <a:r>
              <a:rPr lang="en-US" sz="1000" dirty="0"/>
              <a:t>Hemochromatosis- Excess iron in body</a:t>
            </a:r>
          </a:p>
          <a:p>
            <a:endParaRPr lang="en-US" sz="1000" dirty="0"/>
          </a:p>
          <a:p>
            <a:r>
              <a:rPr lang="en-US" sz="1000" dirty="0"/>
              <a:t>Primary Biliary Cholangitis- Chronic inflammation of the small bile ducts in liver</a:t>
            </a:r>
          </a:p>
          <a:p>
            <a:endParaRPr lang="en-US" sz="1000" dirty="0"/>
          </a:p>
          <a:p>
            <a:r>
              <a:rPr lang="en-US" sz="1000" dirty="0"/>
              <a:t>Primary </a:t>
            </a:r>
            <a:r>
              <a:rPr lang="en-US" sz="1000" dirty="0" err="1"/>
              <a:t>Sclerosing</a:t>
            </a:r>
            <a:r>
              <a:rPr lang="en-US" sz="1000" dirty="0"/>
              <a:t> Cholangitis- Chronic inflammation and fibrosis of intra-/</a:t>
            </a:r>
            <a:r>
              <a:rPr lang="en-US" sz="1000" dirty="0" err="1"/>
              <a:t>extrahepatic</a:t>
            </a:r>
            <a:r>
              <a:rPr lang="en-US" sz="1000" dirty="0"/>
              <a:t> bile ducts</a:t>
            </a:r>
          </a:p>
          <a:p>
            <a:endParaRPr lang="en-US" sz="1000" dirty="0"/>
          </a:p>
          <a:p>
            <a:r>
              <a:rPr lang="en-US" sz="1000" dirty="0"/>
              <a:t>Nonalcoholic Fatty Liver Disease- Fat accumulation in hepatocytes not related to alcohol consumption</a:t>
            </a:r>
          </a:p>
        </p:txBody>
      </p:sp>
      <p:sp>
        <p:nvSpPr>
          <p:cNvPr id="4" name="Slide Number Placeholder 3"/>
          <p:cNvSpPr>
            <a:spLocks noGrp="1"/>
          </p:cNvSpPr>
          <p:nvPr>
            <p:ph type="sldNum" sz="quarter" idx="10"/>
          </p:nvPr>
        </p:nvSpPr>
        <p:spPr/>
        <p:txBody>
          <a:bodyPr/>
          <a:lstStyle/>
          <a:p>
            <a:fld id="{A6C3C07C-6545-4FE0-A50B-ED75BFF9B79A}" type="slidenum">
              <a:rPr lang="en-US" smtClean="0"/>
              <a:t>29</a:t>
            </a:fld>
            <a:endParaRPr lang="en-US"/>
          </a:p>
        </p:txBody>
      </p:sp>
    </p:spTree>
    <p:extLst>
      <p:ext uri="{BB962C8B-B14F-4D97-AF65-F5344CB8AC3E}">
        <p14:creationId xmlns:p14="http://schemas.microsoft.com/office/powerpoint/2010/main" val="1172550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 and AST are the most</a:t>
            </a:r>
            <a:r>
              <a:rPr lang="en-US" baseline="0" dirty="0"/>
              <a:t> specific in indicating liver damage.</a:t>
            </a:r>
          </a:p>
        </p:txBody>
      </p:sp>
      <p:sp>
        <p:nvSpPr>
          <p:cNvPr id="4" name="Slide Number Placeholder 3"/>
          <p:cNvSpPr>
            <a:spLocks noGrp="1"/>
          </p:cNvSpPr>
          <p:nvPr>
            <p:ph type="sldNum" sz="quarter" idx="10"/>
          </p:nvPr>
        </p:nvSpPr>
        <p:spPr/>
        <p:txBody>
          <a:bodyPr/>
          <a:lstStyle/>
          <a:p>
            <a:fld id="{A6C3C07C-6545-4FE0-A50B-ED75BFF9B79A}" type="slidenum">
              <a:rPr lang="en-US" smtClean="0"/>
              <a:t>3</a:t>
            </a:fld>
            <a:endParaRPr lang="en-US"/>
          </a:p>
        </p:txBody>
      </p:sp>
    </p:spTree>
    <p:extLst>
      <p:ext uri="{BB962C8B-B14F-4D97-AF65-F5344CB8AC3E}">
        <p14:creationId xmlns:p14="http://schemas.microsoft.com/office/powerpoint/2010/main" val="15560249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30</a:t>
            </a:fld>
            <a:endParaRPr lang="en-US"/>
          </a:p>
        </p:txBody>
      </p:sp>
    </p:spTree>
    <p:extLst>
      <p:ext uri="{BB962C8B-B14F-4D97-AF65-F5344CB8AC3E}">
        <p14:creationId xmlns:p14="http://schemas.microsoft.com/office/powerpoint/2010/main" val="5693900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A6C3C07C-6545-4FE0-A50B-ED75BFF9B79A}" type="slidenum">
              <a:rPr lang="en-US" smtClean="0"/>
              <a:t>31</a:t>
            </a:fld>
            <a:endParaRPr lang="en-US"/>
          </a:p>
        </p:txBody>
      </p:sp>
    </p:spTree>
    <p:extLst>
      <p:ext uri="{BB962C8B-B14F-4D97-AF65-F5344CB8AC3E}">
        <p14:creationId xmlns:p14="http://schemas.microsoft.com/office/powerpoint/2010/main" val="1184390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Chronic inflammation and cell necrosis from viral hepatitis can result in progressive fibrosis and cirrhosis</a:t>
            </a:r>
          </a:p>
          <a:p>
            <a:endParaRPr lang="en-US" sz="1200" dirty="0"/>
          </a:p>
          <a:p>
            <a:r>
              <a:rPr lang="en-US" sz="1200" dirty="0"/>
              <a:t>Chronic hepatitis combined with excessive alcohol intake accelerates liver damage</a:t>
            </a:r>
          </a:p>
          <a:p>
            <a:endParaRPr lang="en-US" sz="1200" dirty="0"/>
          </a:p>
          <a:p>
            <a:r>
              <a:rPr lang="en-US" sz="1200" dirty="0"/>
              <a:t>Biliary causes of cirrhosis include primary biliary cholangitis and primary sclerosing cholangitis</a:t>
            </a:r>
          </a:p>
          <a:p>
            <a:endParaRPr lang="en-US" sz="1200" dirty="0"/>
          </a:p>
          <a:p>
            <a:r>
              <a:rPr lang="en-US" sz="1200" dirty="0"/>
              <a:t>Cardiac cirrhosis includes right-sided heart failure (remember, a back up of blood volume into the body)</a:t>
            </a:r>
          </a:p>
          <a:p>
            <a:endParaRPr lang="en-US" sz="1200" dirty="0"/>
          </a:p>
          <a:p>
            <a:r>
              <a:rPr lang="en-US" sz="1200" dirty="0"/>
              <a:t>Liver cells try to regenerate, but regenerative process is disorganized. Results in abnormal blood vessels and bile duct architecture</a:t>
            </a:r>
          </a:p>
          <a:p>
            <a:r>
              <a:rPr lang="en-US" sz="1200" dirty="0"/>
              <a:t>Overgrowth of new and fibrous connective tissue distorts the liver’s normal lobular structure</a:t>
            </a:r>
          </a:p>
          <a:p>
            <a:r>
              <a:rPr lang="en-US" sz="1200" dirty="0"/>
              <a:t>This leads to poor cellular nutrition, hepatocyte hypoxia, and a decreased liver function</a:t>
            </a:r>
            <a:endParaRPr lang="en-US" dirty="0"/>
          </a:p>
        </p:txBody>
      </p:sp>
      <p:sp>
        <p:nvSpPr>
          <p:cNvPr id="4" name="Slide Number Placeholder 3"/>
          <p:cNvSpPr>
            <a:spLocks noGrp="1"/>
          </p:cNvSpPr>
          <p:nvPr>
            <p:ph type="sldNum" sz="quarter" idx="5"/>
          </p:nvPr>
        </p:nvSpPr>
        <p:spPr/>
        <p:txBody>
          <a:bodyPr/>
          <a:lstStyle/>
          <a:p>
            <a:fld id="{A6C3C07C-6545-4FE0-A50B-ED75BFF9B79A}" type="slidenum">
              <a:rPr lang="en-US" smtClean="0"/>
              <a:t>32</a:t>
            </a:fld>
            <a:endParaRPr lang="en-US"/>
          </a:p>
        </p:txBody>
      </p:sp>
    </p:spTree>
    <p:extLst>
      <p:ext uri="{BB962C8B-B14F-4D97-AF65-F5344CB8AC3E}">
        <p14:creationId xmlns:p14="http://schemas.microsoft.com/office/powerpoint/2010/main" val="1202781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200" dirty="0"/>
              <a:t>Diagnosis is usually made later when </a:t>
            </a:r>
            <a:r>
              <a:rPr lang="en-US" sz="1200" dirty="0" err="1"/>
              <a:t>pt</a:t>
            </a:r>
            <a:r>
              <a:rPr lang="en-US" sz="1200" dirty="0"/>
              <a:t> presents with symptoms</a:t>
            </a:r>
          </a:p>
          <a:p>
            <a:r>
              <a:rPr lang="en-US" sz="1200" b="0" u="sng" dirty="0"/>
              <a:t>Early S/</a:t>
            </a:r>
            <a:r>
              <a:rPr lang="en-US" sz="1200" b="0" u="sng" dirty="0" err="1"/>
              <a:t>Sx</a:t>
            </a:r>
            <a:r>
              <a:rPr lang="en-US" sz="1200" b="0" u="sng" dirty="0"/>
              <a:t>:</a:t>
            </a:r>
          </a:p>
          <a:p>
            <a:r>
              <a:rPr lang="en-US" sz="1200" dirty="0"/>
              <a:t>Few symptoms</a:t>
            </a:r>
          </a:p>
          <a:p>
            <a:r>
              <a:rPr lang="en-US" sz="1200" dirty="0"/>
              <a:t>Possibly fatigue or hepatomegaly</a:t>
            </a:r>
          </a:p>
          <a:p>
            <a:r>
              <a:rPr lang="en-US" sz="1200" dirty="0"/>
              <a:t>Blood tests may show normal liver function</a:t>
            </a:r>
          </a:p>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33</a:t>
            </a:fld>
            <a:endParaRPr lang="en-US"/>
          </a:p>
        </p:txBody>
      </p:sp>
    </p:spTree>
    <p:extLst>
      <p:ext uri="{BB962C8B-B14F-4D97-AF65-F5344CB8AC3E}">
        <p14:creationId xmlns:p14="http://schemas.microsoft.com/office/powerpoint/2010/main" val="3424153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Spider </a:t>
            </a:r>
            <a:r>
              <a:rPr lang="en-US" dirty="0" err="1"/>
              <a:t>angiomas</a:t>
            </a:r>
            <a:r>
              <a:rPr lang="en-US" baseline="0" dirty="0"/>
              <a:t> and palmar erythema result due to an increase in circulating estrogen due to the damaged liver’s inability to metabolize steroid hormones</a:t>
            </a:r>
          </a:p>
        </p:txBody>
      </p:sp>
      <p:sp>
        <p:nvSpPr>
          <p:cNvPr id="4" name="Slide Number Placeholder 3"/>
          <p:cNvSpPr>
            <a:spLocks noGrp="1"/>
          </p:cNvSpPr>
          <p:nvPr>
            <p:ph type="sldNum" sz="quarter" idx="10"/>
          </p:nvPr>
        </p:nvSpPr>
        <p:spPr/>
        <p:txBody>
          <a:bodyPr/>
          <a:lstStyle/>
          <a:p>
            <a:fld id="{A6C3C07C-6545-4FE0-A50B-ED75BFF9B79A}" type="slidenum">
              <a:rPr lang="en-US" smtClean="0"/>
              <a:t>34</a:t>
            </a:fld>
            <a:endParaRPr lang="en-US"/>
          </a:p>
        </p:txBody>
      </p:sp>
    </p:spTree>
    <p:extLst>
      <p:ext uri="{BB962C8B-B14F-4D97-AF65-F5344CB8AC3E}">
        <p14:creationId xmlns:p14="http://schemas.microsoft.com/office/powerpoint/2010/main" val="28813436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35</a:t>
            </a:fld>
            <a:endParaRPr lang="en-US"/>
          </a:p>
        </p:txBody>
      </p:sp>
    </p:spTree>
    <p:extLst>
      <p:ext uri="{BB962C8B-B14F-4D97-AF65-F5344CB8AC3E}">
        <p14:creationId xmlns:p14="http://schemas.microsoft.com/office/powerpoint/2010/main" val="11763861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Hormones metabolized in the liver- estrogen, testosterone, aldosterone</a:t>
            </a:r>
          </a:p>
          <a:p>
            <a:endParaRPr lang="en-US" dirty="0"/>
          </a:p>
          <a:p>
            <a:r>
              <a:rPr lang="en-US" dirty="0"/>
              <a:t>In</a:t>
            </a:r>
            <a:r>
              <a:rPr lang="en-US" baseline="0" dirty="0"/>
              <a:t> men- due to excess estrogen</a:t>
            </a:r>
          </a:p>
          <a:p>
            <a:endParaRPr lang="en-US" baseline="0" dirty="0"/>
          </a:p>
          <a:p>
            <a:r>
              <a:rPr lang="en-US" dirty="0" err="1"/>
              <a:t>Hyperaldosteronism</a:t>
            </a:r>
            <a:r>
              <a:rPr lang="en-US" dirty="0"/>
              <a:t> due to liver not metabolizing aldosterone properly. Sodium and water retention and potassium loss</a:t>
            </a:r>
          </a:p>
        </p:txBody>
      </p:sp>
      <p:sp>
        <p:nvSpPr>
          <p:cNvPr id="4" name="Slide Number Placeholder 3"/>
          <p:cNvSpPr>
            <a:spLocks noGrp="1"/>
          </p:cNvSpPr>
          <p:nvPr>
            <p:ph type="sldNum" sz="quarter" idx="10"/>
          </p:nvPr>
        </p:nvSpPr>
        <p:spPr/>
        <p:txBody>
          <a:bodyPr/>
          <a:lstStyle/>
          <a:p>
            <a:fld id="{A6C3C07C-6545-4FE0-A50B-ED75BFF9B79A}" type="slidenum">
              <a:rPr lang="en-US" smtClean="0"/>
              <a:t>36</a:t>
            </a:fld>
            <a:endParaRPr lang="en-US"/>
          </a:p>
        </p:txBody>
      </p:sp>
    </p:spTree>
    <p:extLst>
      <p:ext uri="{BB962C8B-B14F-4D97-AF65-F5344CB8AC3E}">
        <p14:creationId xmlns:p14="http://schemas.microsoft.com/office/powerpoint/2010/main" val="22001561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37</a:t>
            </a:fld>
            <a:endParaRPr lang="en-US"/>
          </a:p>
        </p:txBody>
      </p:sp>
    </p:spTree>
    <p:extLst>
      <p:ext uri="{BB962C8B-B14F-4D97-AF65-F5344CB8AC3E}">
        <p14:creationId xmlns:p14="http://schemas.microsoft.com/office/powerpoint/2010/main" val="1586401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38</a:t>
            </a:fld>
            <a:endParaRPr lang="en-US"/>
          </a:p>
        </p:txBody>
      </p:sp>
    </p:spTree>
    <p:extLst>
      <p:ext uri="{BB962C8B-B14F-4D97-AF65-F5344CB8AC3E}">
        <p14:creationId xmlns:p14="http://schemas.microsoft.com/office/powerpoint/2010/main" val="39697065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Structural</a:t>
            </a:r>
            <a:r>
              <a:rPr lang="en-US" baseline="0" dirty="0"/>
              <a:t> changes of the liver lead to obstruction of blood flow in and out of the liver. Results in increased pressure within the liver’s circulatory system</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39</a:t>
            </a:fld>
            <a:endParaRPr lang="en-US"/>
          </a:p>
        </p:txBody>
      </p:sp>
    </p:spTree>
    <p:extLst>
      <p:ext uri="{BB962C8B-B14F-4D97-AF65-F5344CB8AC3E}">
        <p14:creationId xmlns:p14="http://schemas.microsoft.com/office/powerpoint/2010/main" val="276244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https://www.youtube.com/watch?v=rVLVQxP5hp8&amp;feature=emb_logo</a:t>
            </a:r>
          </a:p>
        </p:txBody>
      </p:sp>
      <p:sp>
        <p:nvSpPr>
          <p:cNvPr id="4" name="Slide Number Placeholder 3"/>
          <p:cNvSpPr>
            <a:spLocks noGrp="1"/>
          </p:cNvSpPr>
          <p:nvPr>
            <p:ph type="sldNum" sz="quarter" idx="10"/>
          </p:nvPr>
        </p:nvSpPr>
        <p:spPr/>
        <p:txBody>
          <a:bodyPr/>
          <a:lstStyle/>
          <a:p>
            <a:fld id="{A6C3C07C-6545-4FE0-A50B-ED75BFF9B79A}" type="slidenum">
              <a:rPr lang="en-US" smtClean="0"/>
              <a:t>4</a:t>
            </a:fld>
            <a:endParaRPr lang="en-US"/>
          </a:p>
        </p:txBody>
      </p:sp>
    </p:spTree>
    <p:extLst>
      <p:ext uri="{BB962C8B-B14F-4D97-AF65-F5344CB8AC3E}">
        <p14:creationId xmlns:p14="http://schemas.microsoft.com/office/powerpoint/2010/main" val="20994280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Esophageal</a:t>
            </a:r>
            <a:r>
              <a:rPr lang="en-US" baseline="0" dirty="0"/>
              <a:t> varices</a:t>
            </a:r>
          </a:p>
          <a:p>
            <a:endParaRPr lang="en-US" baseline="0" dirty="0"/>
          </a:p>
          <a:p>
            <a:r>
              <a:rPr lang="en-US" dirty="0"/>
              <a:t>Gastric Varices</a:t>
            </a:r>
          </a:p>
        </p:txBody>
      </p:sp>
      <p:sp>
        <p:nvSpPr>
          <p:cNvPr id="4" name="Slide Number Placeholder 3"/>
          <p:cNvSpPr>
            <a:spLocks noGrp="1"/>
          </p:cNvSpPr>
          <p:nvPr>
            <p:ph type="sldNum" sz="quarter" idx="10"/>
          </p:nvPr>
        </p:nvSpPr>
        <p:spPr/>
        <p:txBody>
          <a:bodyPr/>
          <a:lstStyle/>
          <a:p>
            <a:fld id="{A6C3C07C-6545-4FE0-A50B-ED75BFF9B79A}" type="slidenum">
              <a:rPr lang="en-US" smtClean="0"/>
              <a:t>40</a:t>
            </a:fld>
            <a:endParaRPr lang="en-US"/>
          </a:p>
        </p:txBody>
      </p:sp>
    </p:spTree>
    <p:extLst>
      <p:ext uri="{BB962C8B-B14F-4D97-AF65-F5344CB8AC3E}">
        <p14:creationId xmlns:p14="http://schemas.microsoft.com/office/powerpoint/2010/main" val="9764740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41</a:t>
            </a:fld>
            <a:endParaRPr lang="en-US"/>
          </a:p>
        </p:txBody>
      </p:sp>
    </p:spTree>
    <p:extLst>
      <p:ext uri="{BB962C8B-B14F-4D97-AF65-F5344CB8AC3E}">
        <p14:creationId xmlns:p14="http://schemas.microsoft.com/office/powerpoint/2010/main" val="2695723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Portal hypertension-</a:t>
            </a:r>
            <a:r>
              <a:rPr lang="en-US" baseline="0" dirty="0"/>
              <a:t> </a:t>
            </a:r>
          </a:p>
          <a:p>
            <a:pPr marL="171450" indent="-171450">
              <a:buFont typeface="Arial" panose="020B0604020202020204" pitchFamily="34" charset="0"/>
              <a:buChar char="•"/>
            </a:pPr>
            <a:r>
              <a:rPr lang="en-US" baseline="0" dirty="0"/>
              <a:t>Proteins to shift from blood vessels into lymph space</a:t>
            </a:r>
          </a:p>
          <a:p>
            <a:pPr marL="171450" indent="-171450">
              <a:buFont typeface="Arial" panose="020B0604020202020204" pitchFamily="34" charset="0"/>
              <a:buChar char="•"/>
            </a:pPr>
            <a:r>
              <a:rPr lang="en-US" baseline="0" dirty="0"/>
              <a:t>Lymphatic system unable to carry off excess proteins and water</a:t>
            </a:r>
          </a:p>
          <a:p>
            <a:pPr marL="171450" indent="-171450">
              <a:buFont typeface="Arial" panose="020B0604020202020204" pitchFamily="34" charset="0"/>
              <a:buChar char="•"/>
            </a:pPr>
            <a:r>
              <a:rPr lang="en-US" baseline="0" dirty="0"/>
              <a:t>Leaks into peritoneal cavity</a:t>
            </a:r>
          </a:p>
          <a:p>
            <a:endParaRPr lang="en-US" baseline="0" dirty="0"/>
          </a:p>
          <a:p>
            <a:r>
              <a:rPr lang="en-US" baseline="0" dirty="0" err="1"/>
              <a:t>Hypoalbuminism</a:t>
            </a:r>
            <a:r>
              <a:rPr lang="en-US" baseline="0" dirty="0"/>
              <a:t>- </a:t>
            </a:r>
          </a:p>
          <a:p>
            <a:pPr marL="171450" indent="-171450">
              <a:buFont typeface="Arial" panose="020B0604020202020204" pitchFamily="34" charset="0"/>
              <a:buChar char="•"/>
            </a:pPr>
            <a:r>
              <a:rPr lang="en-US" baseline="0" dirty="0"/>
              <a:t>Liver’s decreased ability to synthesize albumin</a:t>
            </a:r>
          </a:p>
          <a:p>
            <a:pPr marL="171450" indent="-171450">
              <a:buFont typeface="Arial" panose="020B0604020202020204" pitchFamily="34" charset="0"/>
              <a:buChar char="•"/>
            </a:pPr>
            <a:r>
              <a:rPr lang="en-US" baseline="0" dirty="0"/>
              <a:t>Albumin holds blood volume in the vessels</a:t>
            </a:r>
          </a:p>
          <a:p>
            <a:pPr marL="171450" indent="-171450">
              <a:buFont typeface="Arial" panose="020B0604020202020204" pitchFamily="34" charset="0"/>
              <a:buChar char="•"/>
            </a:pPr>
            <a:r>
              <a:rPr lang="en-US" baseline="0" dirty="0"/>
              <a:t>With too little albumin, plasma leaks into peritoneal cavity and interstitial space</a:t>
            </a:r>
          </a:p>
          <a:p>
            <a:endParaRPr lang="en-US" baseline="0" dirty="0"/>
          </a:p>
          <a:p>
            <a:r>
              <a:rPr lang="en-US" baseline="0" dirty="0"/>
              <a:t>Hyperaldosteronism-</a:t>
            </a:r>
          </a:p>
          <a:p>
            <a:pPr marL="171450" indent="-171450">
              <a:buFont typeface="Arial" panose="020B0604020202020204" pitchFamily="34" charset="0"/>
              <a:buChar char="•"/>
            </a:pPr>
            <a:r>
              <a:rPr lang="en-US" baseline="0" dirty="0"/>
              <a:t>Damaged hepatocytes can’t metabolize aldosterone.</a:t>
            </a:r>
          </a:p>
          <a:p>
            <a:pPr marL="171450" indent="-171450">
              <a:buFont typeface="Arial" panose="020B0604020202020204" pitchFamily="34" charset="0"/>
              <a:buChar char="•"/>
            </a:pPr>
            <a:r>
              <a:rPr lang="en-US" baseline="0" dirty="0"/>
              <a:t>Increased aldosterone levels cause increased sodium reabsorption by renal tubules</a:t>
            </a:r>
          </a:p>
          <a:p>
            <a:pPr marL="171450" indent="-171450">
              <a:buFont typeface="Arial" panose="020B0604020202020204" pitchFamily="34" charset="0"/>
              <a:buChar char="•"/>
            </a:pPr>
            <a:r>
              <a:rPr lang="en-US" baseline="0" dirty="0"/>
              <a:t>Sodium retention and increased antidiuretic hormone in blood</a:t>
            </a:r>
          </a:p>
          <a:p>
            <a:pPr marL="171450" indent="-171450">
              <a:buFont typeface="Arial" panose="020B0604020202020204" pitchFamily="34" charset="0"/>
              <a:buChar char="•"/>
            </a:pPr>
            <a:r>
              <a:rPr lang="en-US" baseline="0" dirty="0"/>
              <a:t>Leads to further water retention and edema</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42</a:t>
            </a:fld>
            <a:endParaRPr lang="en-US"/>
          </a:p>
        </p:txBody>
      </p:sp>
    </p:spTree>
    <p:extLst>
      <p:ext uri="{BB962C8B-B14F-4D97-AF65-F5344CB8AC3E}">
        <p14:creationId xmlns:p14="http://schemas.microsoft.com/office/powerpoint/2010/main" val="37235331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ltLang="en-US" dirty="0"/>
              <a:t>Caused by a build up of ammonia in the blood stream, crosses the blood brain barrier and causes confusion</a:t>
            </a:r>
          </a:p>
          <a:p>
            <a:pPr lvl="0"/>
            <a:endParaRPr lang="en-US" altLang="en-US" dirty="0"/>
          </a:p>
          <a:p>
            <a:r>
              <a:rPr lang="en-US" sz="2400" dirty="0"/>
              <a:t>Changes in neurologic and mental responsiveness</a:t>
            </a:r>
          </a:p>
          <a:p>
            <a:pPr lvl="1"/>
            <a:r>
              <a:rPr lang="en-US" dirty="0"/>
              <a:t>Impaired consciousness</a:t>
            </a:r>
          </a:p>
          <a:p>
            <a:pPr lvl="1"/>
            <a:r>
              <a:rPr lang="en-US" dirty="0"/>
              <a:t>Inappropriate behavior</a:t>
            </a:r>
          </a:p>
          <a:p>
            <a:pPr lvl="1"/>
            <a:r>
              <a:rPr lang="en-US" dirty="0"/>
              <a:t>Sleep disturbances, trouble concentrating, coma</a:t>
            </a:r>
          </a:p>
          <a:p>
            <a:pPr lvl="1"/>
            <a:r>
              <a:rPr lang="en-US" dirty="0"/>
              <a:t>Asterixis</a:t>
            </a:r>
          </a:p>
          <a:p>
            <a:pPr lvl="1"/>
            <a:r>
              <a:rPr lang="en-US" dirty="0"/>
              <a:t>Apraxia – </a:t>
            </a:r>
            <a:r>
              <a:rPr lang="en-US" dirty="0" err="1"/>
              <a:t>impairement</a:t>
            </a:r>
            <a:r>
              <a:rPr lang="en-US" dirty="0"/>
              <a:t> in writing, difficulty moving pen from left to right</a:t>
            </a:r>
          </a:p>
          <a:p>
            <a:pPr lvl="1"/>
            <a:r>
              <a:rPr lang="en-US" dirty="0"/>
              <a:t>Fetor Hepaticus – musty, sweet odor of patient’s breath</a:t>
            </a:r>
            <a:endParaRPr lang="en-US" alt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43</a:t>
            </a:fld>
            <a:endParaRPr lang="en-US"/>
          </a:p>
        </p:txBody>
      </p:sp>
    </p:spTree>
    <p:extLst>
      <p:ext uri="{BB962C8B-B14F-4D97-AF65-F5344CB8AC3E}">
        <p14:creationId xmlns:p14="http://schemas.microsoft.com/office/powerpoint/2010/main" val="27962581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Azotemia-</a:t>
            </a:r>
            <a:r>
              <a:rPr lang="en-US" baseline="0" dirty="0"/>
              <a:t> kidneys damaged by disease or injury. Unable to excrete enough nitrogen waste</a:t>
            </a:r>
          </a:p>
          <a:p>
            <a:endParaRPr lang="en-US" baseline="0" dirty="0"/>
          </a:p>
          <a:p>
            <a:r>
              <a:rPr lang="en-US" baseline="0" dirty="0"/>
              <a:t>Splanchnic (</a:t>
            </a:r>
            <a:r>
              <a:rPr lang="en-US" baseline="0" dirty="0" err="1"/>
              <a:t>Splank-nik</a:t>
            </a:r>
            <a:r>
              <a:rPr lang="en-US" baseline="0" dirty="0"/>
              <a:t>)- Abdominal organ vasodilation</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44</a:t>
            </a:fld>
            <a:endParaRPr lang="en-US"/>
          </a:p>
        </p:txBody>
      </p:sp>
    </p:spTree>
    <p:extLst>
      <p:ext uri="{BB962C8B-B14F-4D97-AF65-F5344CB8AC3E}">
        <p14:creationId xmlns:p14="http://schemas.microsoft.com/office/powerpoint/2010/main" val="11833728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a:t>
            </a:r>
            <a:r>
              <a:rPr lang="en-US" dirty="0" err="1"/>
              <a:t>glutamyl</a:t>
            </a:r>
            <a:r>
              <a:rPr lang="en-US" dirty="0"/>
              <a:t> </a:t>
            </a:r>
            <a:r>
              <a:rPr lang="en-US" dirty="0" err="1"/>
              <a:t>transpeptidase</a:t>
            </a:r>
            <a:r>
              <a:rPr lang="en-US" dirty="0"/>
              <a:t>-</a:t>
            </a:r>
            <a:r>
              <a:rPr lang="en-US" baseline="0" dirty="0"/>
              <a:t> enzyme responsible to conjugating bilirubin in the liver</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45</a:t>
            </a:fld>
            <a:endParaRPr lang="en-US"/>
          </a:p>
        </p:txBody>
      </p:sp>
    </p:spTree>
    <p:extLst>
      <p:ext uri="{BB962C8B-B14F-4D97-AF65-F5344CB8AC3E}">
        <p14:creationId xmlns:p14="http://schemas.microsoft.com/office/powerpoint/2010/main" val="30799657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Bananas</a:t>
            </a:r>
            <a:r>
              <a:rPr lang="en-US" baseline="0" dirty="0"/>
              <a:t> are high in B vitamins</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46</a:t>
            </a:fld>
            <a:endParaRPr lang="en-US"/>
          </a:p>
        </p:txBody>
      </p:sp>
    </p:spTree>
    <p:extLst>
      <p:ext uri="{BB962C8B-B14F-4D97-AF65-F5344CB8AC3E}">
        <p14:creationId xmlns:p14="http://schemas.microsoft.com/office/powerpoint/2010/main" val="13308523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Sodium retention- 2g/day</a:t>
            </a:r>
          </a:p>
          <a:p>
            <a:r>
              <a:rPr lang="en-US" sz="1000" dirty="0"/>
              <a:t>Not usually restricted on fluids unless severe ascites</a:t>
            </a:r>
          </a:p>
          <a:p>
            <a:endParaRPr lang="en-US" sz="1000" dirty="0"/>
          </a:p>
          <a:p>
            <a:r>
              <a:rPr lang="en-US" sz="1000" dirty="0"/>
              <a:t>Monitor F/E balance</a:t>
            </a:r>
          </a:p>
          <a:p>
            <a:endParaRPr lang="en-US" sz="1000" dirty="0"/>
          </a:p>
          <a:p>
            <a:r>
              <a:rPr lang="en-US" sz="1000" dirty="0"/>
              <a:t>Albumin infusion may help maintain intravascular volume and adequate urine output</a:t>
            </a:r>
          </a:p>
          <a:p>
            <a:endParaRPr lang="en-US" sz="1000" dirty="0"/>
          </a:p>
          <a:p>
            <a:r>
              <a:rPr lang="en-US" sz="1000" dirty="0" err="1"/>
              <a:t>Diureteic</a:t>
            </a:r>
            <a:r>
              <a:rPr lang="en-US" sz="1000" dirty="0"/>
              <a:t> therapy- spironolactone is effective diuretic. Also an antagonist of aldosterone and is potassium sparing.</a:t>
            </a:r>
          </a:p>
          <a:p>
            <a:endParaRPr lang="en-US" sz="1000" dirty="0"/>
          </a:p>
          <a:p>
            <a:r>
              <a:rPr lang="en-US" sz="1000" dirty="0" err="1"/>
              <a:t>Tolvaptan</a:t>
            </a:r>
            <a:r>
              <a:rPr lang="en-US" sz="1000" dirty="0"/>
              <a:t>- vasopressin-receptor antagonist. Can correct </a:t>
            </a:r>
            <a:r>
              <a:rPr lang="en-US" sz="1000" dirty="0" err="1"/>
              <a:t>hyponatremia</a:t>
            </a:r>
            <a:r>
              <a:rPr lang="en-US" sz="1000" dirty="0"/>
              <a:t>, causes increase in water excretion, resulting in increase in serum Na concentration</a:t>
            </a:r>
          </a:p>
          <a:p>
            <a:endParaRPr lang="en-US" sz="1000" dirty="0"/>
          </a:p>
          <a:p>
            <a:r>
              <a:rPr lang="en-US" sz="1000" dirty="0" err="1"/>
              <a:t>Paracentesis</a:t>
            </a:r>
            <a:r>
              <a:rPr lang="en-US" sz="1000" dirty="0"/>
              <a:t>- sterile procedure, catheter is used to withdrawal fluid from abdominal cavity. Can diagnose problems or relieve pain, pressure, or difficulty breathing. Only a temporary measure of palliation due to </a:t>
            </a:r>
            <a:r>
              <a:rPr lang="en-US" sz="1000" dirty="0" err="1"/>
              <a:t>reaccumulation</a:t>
            </a:r>
            <a:r>
              <a:rPr lang="en-US" sz="1000" dirty="0"/>
              <a:t> of fluid.</a:t>
            </a:r>
          </a:p>
          <a:p>
            <a:endParaRPr lang="en-US" sz="1000" dirty="0"/>
          </a:p>
          <a:p>
            <a:r>
              <a:rPr lang="en-US" sz="1000" dirty="0"/>
              <a:t>TIPS- treatment of ascites that does not respond to diuretics</a:t>
            </a:r>
          </a:p>
          <a:p>
            <a:endParaRPr lang="en-US" sz="1000" dirty="0"/>
          </a:p>
          <a:p>
            <a:r>
              <a:rPr lang="en-US" sz="1000" dirty="0" err="1"/>
              <a:t>Peritoneovenous</a:t>
            </a:r>
            <a:r>
              <a:rPr lang="en-US" sz="1000" dirty="0"/>
              <a:t> shunt- provides continuous reinfusion of ascitic fluid into venous system via the superior vena cava</a:t>
            </a:r>
          </a:p>
        </p:txBody>
      </p:sp>
      <p:sp>
        <p:nvSpPr>
          <p:cNvPr id="4" name="Slide Number Placeholder 3"/>
          <p:cNvSpPr>
            <a:spLocks noGrp="1"/>
          </p:cNvSpPr>
          <p:nvPr>
            <p:ph type="sldNum" sz="quarter" idx="10"/>
          </p:nvPr>
        </p:nvSpPr>
        <p:spPr/>
        <p:txBody>
          <a:bodyPr/>
          <a:lstStyle/>
          <a:p>
            <a:fld id="{A6C3C07C-6545-4FE0-A50B-ED75BFF9B79A}" type="slidenum">
              <a:rPr lang="en-US" smtClean="0"/>
              <a:t>47</a:t>
            </a:fld>
            <a:endParaRPr lang="en-US"/>
          </a:p>
        </p:txBody>
      </p:sp>
    </p:spTree>
    <p:extLst>
      <p:ext uri="{BB962C8B-B14F-4D97-AF65-F5344CB8AC3E}">
        <p14:creationId xmlns:p14="http://schemas.microsoft.com/office/powerpoint/2010/main" val="28864805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nonselective beta-blocker- </a:t>
            </a:r>
            <a:r>
              <a:rPr lang="en-US" dirty="0" err="1"/>
              <a:t>nadolol</a:t>
            </a:r>
            <a:r>
              <a:rPr lang="en-US" dirty="0"/>
              <a:t> or propranolol to reduce risk of hemorrhage. B-blockers decrease high portal pressure which decreases risk for rupture</a:t>
            </a:r>
          </a:p>
        </p:txBody>
      </p:sp>
      <p:sp>
        <p:nvSpPr>
          <p:cNvPr id="4" name="Slide Number Placeholder 3"/>
          <p:cNvSpPr>
            <a:spLocks noGrp="1"/>
          </p:cNvSpPr>
          <p:nvPr>
            <p:ph type="sldNum" sz="quarter" idx="10"/>
          </p:nvPr>
        </p:nvSpPr>
        <p:spPr/>
        <p:txBody>
          <a:bodyPr/>
          <a:lstStyle/>
          <a:p>
            <a:fld id="{A6C3C07C-6545-4FE0-A50B-ED75BFF9B79A}" type="slidenum">
              <a:rPr lang="en-US" smtClean="0"/>
              <a:t>48</a:t>
            </a:fld>
            <a:endParaRPr lang="en-US"/>
          </a:p>
        </p:txBody>
      </p:sp>
    </p:spTree>
    <p:extLst>
      <p:ext uri="{BB962C8B-B14F-4D97-AF65-F5344CB8AC3E}">
        <p14:creationId xmlns:p14="http://schemas.microsoft.com/office/powerpoint/2010/main" val="22275427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If bleeding occurs</a:t>
            </a:r>
          </a:p>
          <a:p>
            <a:pPr lvl="1"/>
            <a:r>
              <a:rPr lang="en-US" sz="1000" dirty="0"/>
              <a:t>Stabilize patient, manage airway, start IV therapy and blood products</a:t>
            </a:r>
          </a:p>
          <a:p>
            <a:pPr lvl="1"/>
            <a:endParaRPr lang="en-US" sz="1000" dirty="0"/>
          </a:p>
          <a:p>
            <a:pPr marL="465887" lvl="1" defTabSz="931774">
              <a:defRPr/>
            </a:pPr>
            <a:r>
              <a:rPr lang="en-US" sz="1000" dirty="0" err="1"/>
              <a:t>Octreotide</a:t>
            </a:r>
            <a:r>
              <a:rPr lang="en-US" sz="1000" dirty="0"/>
              <a:t> or vasopressin produce vasoconstriction of splanchnic arterial bed, decrease portal blood flow, and decrease portal hypertension</a:t>
            </a:r>
          </a:p>
          <a:p>
            <a:pPr lvl="1"/>
            <a:endParaRPr lang="en-US" sz="1000" dirty="0"/>
          </a:p>
          <a:p>
            <a:pPr marL="465887" lvl="1" defTabSz="931774">
              <a:defRPr/>
            </a:pPr>
            <a:r>
              <a:rPr lang="en-US" sz="1000" dirty="0"/>
              <a:t>Endoscopic therapy- Emergency endoscopy to stop bleeding</a:t>
            </a:r>
          </a:p>
          <a:p>
            <a:pPr lvl="1"/>
            <a:endParaRPr lang="en-US" sz="1000" dirty="0"/>
          </a:p>
          <a:p>
            <a:pPr lvl="1"/>
            <a:r>
              <a:rPr lang="en-US" sz="1000" dirty="0"/>
              <a:t>Balloon </a:t>
            </a:r>
            <a:r>
              <a:rPr lang="en-US" sz="1000" dirty="0" err="1"/>
              <a:t>Tamponade</a:t>
            </a:r>
            <a:r>
              <a:rPr lang="en-US" sz="1000" dirty="0"/>
              <a:t>- when endoscopy does not control hemorrhage</a:t>
            </a:r>
          </a:p>
          <a:p>
            <a:pPr lvl="2"/>
            <a:r>
              <a:rPr lang="en-US" sz="1000" dirty="0"/>
              <a:t>Mechanical compression of varices</a:t>
            </a:r>
          </a:p>
          <a:p>
            <a:pPr lvl="2"/>
            <a:r>
              <a:rPr lang="en-US" sz="1000" dirty="0" err="1"/>
              <a:t>Sengstaken</a:t>
            </a:r>
            <a:r>
              <a:rPr lang="en-US" sz="1000" dirty="0"/>
              <a:t>-Blakemore tube- compression of varices by balloon- balloon </a:t>
            </a:r>
            <a:r>
              <a:rPr lang="en-US" sz="1000" dirty="0" err="1"/>
              <a:t>tamponade</a:t>
            </a:r>
            <a:endParaRPr lang="en-US" sz="1000" dirty="0"/>
          </a:p>
          <a:p>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NG Tube to remove blood from</a:t>
            </a:r>
            <a:r>
              <a:rPr lang="en-US" sz="1000" baseline="0" dirty="0"/>
              <a:t> GI tract. </a:t>
            </a:r>
            <a:r>
              <a:rPr lang="en-US" sz="1000" dirty="0"/>
              <a:t>Blood in GI tract</a:t>
            </a:r>
            <a:r>
              <a:rPr lang="en-US" sz="1000" baseline="0" dirty="0"/>
              <a:t> leads to increased protein breakdown and increased ammonia levels= worse encephalopathy</a:t>
            </a:r>
            <a:endParaRPr lang="en-US" sz="1000" dirty="0"/>
          </a:p>
          <a:p>
            <a:endParaRPr lang="en-US" sz="1000" dirty="0"/>
          </a:p>
          <a:p>
            <a:r>
              <a:rPr lang="en-US" sz="1000" dirty="0"/>
              <a:t>Lactulose and </a:t>
            </a:r>
            <a:r>
              <a:rPr lang="en-US" sz="1000" dirty="0" err="1"/>
              <a:t>Rifaximin</a:t>
            </a:r>
            <a:r>
              <a:rPr lang="en-US" sz="1000" dirty="0"/>
              <a:t> given to prevent hepatic encephalopathy from breakdown of blood and release of ammonia in intestines</a:t>
            </a:r>
          </a:p>
          <a:p>
            <a:endParaRPr lang="en-US" sz="1000" dirty="0"/>
          </a:p>
          <a:p>
            <a:r>
              <a:rPr lang="en-US" sz="1000" dirty="0" err="1"/>
              <a:t>Abx</a:t>
            </a:r>
            <a:r>
              <a:rPr lang="en-US" sz="1000" dirty="0"/>
              <a:t> given to prevent bacterial infection</a:t>
            </a:r>
          </a:p>
        </p:txBody>
      </p:sp>
      <p:sp>
        <p:nvSpPr>
          <p:cNvPr id="4" name="Slide Number Placeholder 3"/>
          <p:cNvSpPr>
            <a:spLocks noGrp="1"/>
          </p:cNvSpPr>
          <p:nvPr>
            <p:ph type="sldNum" sz="quarter" idx="10"/>
          </p:nvPr>
        </p:nvSpPr>
        <p:spPr/>
        <p:txBody>
          <a:bodyPr/>
          <a:lstStyle/>
          <a:p>
            <a:fld id="{A6C3C07C-6545-4FE0-A50B-ED75BFF9B79A}" type="slidenum">
              <a:rPr lang="en-US" smtClean="0"/>
              <a:t>49</a:t>
            </a:fld>
            <a:endParaRPr lang="en-US"/>
          </a:p>
        </p:txBody>
      </p:sp>
    </p:spTree>
    <p:extLst>
      <p:ext uri="{BB962C8B-B14F-4D97-AF65-F5344CB8AC3E}">
        <p14:creationId xmlns:p14="http://schemas.microsoft.com/office/powerpoint/2010/main" val="1780495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5</a:t>
            </a:fld>
            <a:endParaRPr lang="en-US"/>
          </a:p>
        </p:txBody>
      </p:sp>
    </p:spTree>
    <p:extLst>
      <p:ext uri="{BB962C8B-B14F-4D97-AF65-F5344CB8AC3E}">
        <p14:creationId xmlns:p14="http://schemas.microsoft.com/office/powerpoint/2010/main" val="2016417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Portosystemic shunts</a:t>
            </a:r>
          </a:p>
          <a:p>
            <a:pPr lvl="1"/>
            <a:r>
              <a:rPr lang="en-US" dirty="0"/>
              <a:t>TIPS- nonsurgical, shunt placed between the systemic and portal venous systems to redirect portal blood flow</a:t>
            </a:r>
          </a:p>
          <a:p>
            <a:pPr lvl="1"/>
            <a:endParaRPr lang="en-US" dirty="0"/>
          </a:p>
          <a:p>
            <a:pPr lvl="1"/>
            <a:r>
              <a:rPr lang="en-US" dirty="0"/>
              <a:t>Portacaval and distal splenorenal shunt- surgical can decrease portal hypertension by diverting some portal blood flow while allowing adequate liver perfusion</a:t>
            </a:r>
          </a:p>
        </p:txBody>
      </p:sp>
      <p:sp>
        <p:nvSpPr>
          <p:cNvPr id="4" name="Slide Number Placeholder 3"/>
          <p:cNvSpPr>
            <a:spLocks noGrp="1"/>
          </p:cNvSpPr>
          <p:nvPr>
            <p:ph type="sldNum" sz="quarter" idx="10"/>
          </p:nvPr>
        </p:nvSpPr>
        <p:spPr/>
        <p:txBody>
          <a:bodyPr/>
          <a:lstStyle/>
          <a:p>
            <a:fld id="{A6C3C07C-6545-4FE0-A50B-ED75BFF9B79A}" type="slidenum">
              <a:rPr lang="en-US" smtClean="0"/>
              <a:t>50</a:t>
            </a:fld>
            <a:endParaRPr lang="en-US"/>
          </a:p>
        </p:txBody>
      </p:sp>
    </p:spTree>
    <p:extLst>
      <p:ext uri="{BB962C8B-B14F-4D97-AF65-F5344CB8AC3E}">
        <p14:creationId xmlns:p14="http://schemas.microsoft.com/office/powerpoint/2010/main" val="18813769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Lowering dietary protein</a:t>
            </a:r>
            <a:r>
              <a:rPr lang="en-US" baseline="0" dirty="0"/>
              <a:t> intake will lower the amount of ammonia in the blood</a:t>
            </a:r>
          </a:p>
          <a:p>
            <a:endParaRPr lang="en-US" baseline="0" dirty="0"/>
          </a:p>
          <a:p>
            <a:r>
              <a:rPr lang="en-US" baseline="0" dirty="0"/>
              <a:t>This is during a hepatic encephalopathy episode, not all the time</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51</a:t>
            </a:fld>
            <a:endParaRPr lang="en-US"/>
          </a:p>
        </p:txBody>
      </p:sp>
    </p:spTree>
    <p:extLst>
      <p:ext uri="{BB962C8B-B14F-4D97-AF65-F5344CB8AC3E}">
        <p14:creationId xmlns:p14="http://schemas.microsoft.com/office/powerpoint/2010/main" val="7405243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52</a:t>
            </a:fld>
            <a:endParaRPr lang="en-US"/>
          </a:p>
        </p:txBody>
      </p:sp>
    </p:spTree>
    <p:extLst>
      <p:ext uri="{BB962C8B-B14F-4D97-AF65-F5344CB8AC3E}">
        <p14:creationId xmlns:p14="http://schemas.microsoft.com/office/powerpoint/2010/main" val="1961778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53</a:t>
            </a:fld>
            <a:endParaRPr lang="en-US"/>
          </a:p>
        </p:txBody>
      </p:sp>
    </p:spTree>
    <p:extLst>
      <p:ext uri="{BB962C8B-B14F-4D97-AF65-F5344CB8AC3E}">
        <p14:creationId xmlns:p14="http://schemas.microsoft.com/office/powerpoint/2010/main" val="35567765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56</a:t>
            </a:fld>
            <a:endParaRPr lang="en-US"/>
          </a:p>
        </p:txBody>
      </p:sp>
    </p:spTree>
    <p:extLst>
      <p:ext uri="{BB962C8B-B14F-4D97-AF65-F5344CB8AC3E}">
        <p14:creationId xmlns:p14="http://schemas.microsoft.com/office/powerpoint/2010/main" val="14477786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57</a:t>
            </a:fld>
            <a:endParaRPr lang="en-US"/>
          </a:p>
        </p:txBody>
      </p:sp>
    </p:spTree>
    <p:extLst>
      <p:ext uri="{BB962C8B-B14F-4D97-AF65-F5344CB8AC3E}">
        <p14:creationId xmlns:p14="http://schemas.microsoft.com/office/powerpoint/2010/main" val="35533534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58</a:t>
            </a:fld>
            <a:endParaRPr lang="en-US"/>
          </a:p>
        </p:txBody>
      </p:sp>
    </p:spTree>
    <p:extLst>
      <p:ext uri="{BB962C8B-B14F-4D97-AF65-F5344CB8AC3E}">
        <p14:creationId xmlns:p14="http://schemas.microsoft.com/office/powerpoint/2010/main" val="27633190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000" dirty="0"/>
              <a:t>Drugs cause hepatocyte damage disrupting essential intracellular processes or causing an accumulation of toxic metabolic products</a:t>
            </a:r>
          </a:p>
          <a:p>
            <a:endParaRPr lang="en-US" sz="1000" dirty="0"/>
          </a:p>
          <a:p>
            <a:r>
              <a:rPr lang="en-US" sz="1000" dirty="0"/>
              <a:t>Characterized by a rapid onset of severe liver dysfunction in a </a:t>
            </a:r>
            <a:r>
              <a:rPr lang="en-US" sz="1000" dirty="0" err="1"/>
              <a:t>pt</a:t>
            </a:r>
            <a:r>
              <a:rPr lang="en-US" sz="1000" dirty="0"/>
              <a:t> with no history of liver disease</a:t>
            </a:r>
          </a:p>
          <a:p>
            <a:endParaRPr lang="en-US" sz="1000" dirty="0"/>
          </a:p>
          <a:p>
            <a:endParaRPr lang="en-US" sz="1000" dirty="0"/>
          </a:p>
          <a:p>
            <a:r>
              <a:rPr lang="en-US" sz="1000" dirty="0"/>
              <a:t>Cerebral edema, cerebellar herniation, and brainstem compression are common causes of death</a:t>
            </a:r>
          </a:p>
          <a:p>
            <a:endParaRPr lang="en-US" sz="1000" dirty="0"/>
          </a:p>
          <a:p>
            <a:r>
              <a:rPr lang="en-US" sz="1000" dirty="0"/>
              <a:t>Liver transplant associated with significant survival benefit in </a:t>
            </a:r>
            <a:r>
              <a:rPr lang="en-US" sz="1000" dirty="0" err="1"/>
              <a:t>pt</a:t>
            </a:r>
            <a:r>
              <a:rPr lang="en-US" sz="1000" dirty="0"/>
              <a:t> with low probability of spontaneous recovery</a:t>
            </a:r>
          </a:p>
        </p:txBody>
      </p:sp>
      <p:sp>
        <p:nvSpPr>
          <p:cNvPr id="4" name="Slide Number Placeholder 3"/>
          <p:cNvSpPr>
            <a:spLocks noGrp="1"/>
          </p:cNvSpPr>
          <p:nvPr>
            <p:ph type="sldNum" sz="quarter" idx="10"/>
          </p:nvPr>
        </p:nvSpPr>
        <p:spPr/>
        <p:txBody>
          <a:bodyPr/>
          <a:lstStyle/>
          <a:p>
            <a:fld id="{A6C3C07C-6545-4FE0-A50B-ED75BFF9B79A}" type="slidenum">
              <a:rPr lang="en-US" smtClean="0"/>
              <a:t>59</a:t>
            </a:fld>
            <a:endParaRPr lang="en-US"/>
          </a:p>
        </p:txBody>
      </p:sp>
    </p:spTree>
    <p:extLst>
      <p:ext uri="{BB962C8B-B14F-4D97-AF65-F5344CB8AC3E}">
        <p14:creationId xmlns:p14="http://schemas.microsoft.com/office/powerpoint/2010/main" val="5910496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60</a:t>
            </a:fld>
            <a:endParaRPr lang="en-US"/>
          </a:p>
        </p:txBody>
      </p:sp>
    </p:spTree>
    <p:extLst>
      <p:ext uri="{BB962C8B-B14F-4D97-AF65-F5344CB8AC3E}">
        <p14:creationId xmlns:p14="http://schemas.microsoft.com/office/powerpoint/2010/main" val="37007471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Serum bilirubin- high</a:t>
            </a:r>
          </a:p>
          <a:p>
            <a:r>
              <a:rPr lang="en-US" dirty="0"/>
              <a:t>Prothrombin Time- prolonged</a:t>
            </a:r>
          </a:p>
          <a:p>
            <a:r>
              <a:rPr lang="en-US" dirty="0"/>
              <a:t>ALT and AST- markedly increased</a:t>
            </a:r>
          </a:p>
          <a:p>
            <a:r>
              <a:rPr lang="en-US" dirty="0"/>
              <a:t>Serum electrolytes- glucose (possible hypoglycemia)</a:t>
            </a:r>
          </a:p>
          <a:p>
            <a:r>
              <a:rPr lang="en-US" dirty="0"/>
              <a:t>CBC- infection?</a:t>
            </a:r>
          </a:p>
          <a:p>
            <a:r>
              <a:rPr lang="en-US" dirty="0"/>
              <a:t>Acetaminophen level- Tylenol the cause?</a:t>
            </a:r>
          </a:p>
          <a:p>
            <a:r>
              <a:rPr lang="en-US" dirty="0"/>
              <a:t>Drug screening- other drugs or toxins responsible?</a:t>
            </a:r>
          </a:p>
          <a:p>
            <a:r>
              <a:rPr lang="en-US" dirty="0"/>
              <a:t>Viral hepatitis serology- especially HAV or HBC</a:t>
            </a:r>
          </a:p>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61</a:t>
            </a:fld>
            <a:endParaRPr lang="en-US"/>
          </a:p>
        </p:txBody>
      </p:sp>
    </p:spTree>
    <p:extLst>
      <p:ext uri="{BB962C8B-B14F-4D97-AF65-F5344CB8AC3E}">
        <p14:creationId xmlns:p14="http://schemas.microsoft.com/office/powerpoint/2010/main" val="2101671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Pruritus-</a:t>
            </a:r>
            <a:r>
              <a:rPr lang="en-US" baseline="0" dirty="0"/>
              <a:t> itching from excess bile salts being excreted on the skin</a:t>
            </a:r>
          </a:p>
          <a:p>
            <a:r>
              <a:rPr lang="en-US" baseline="0" dirty="0"/>
              <a:t>Tepid baths for </a:t>
            </a:r>
            <a:r>
              <a:rPr lang="en-US" baseline="0" dirty="0" err="1"/>
              <a:t>puritus</a:t>
            </a:r>
            <a:r>
              <a:rPr lang="en-US" baseline="0" dirty="0"/>
              <a:t>- not too hot, not too cold</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6</a:t>
            </a:fld>
            <a:endParaRPr lang="en-US"/>
          </a:p>
        </p:txBody>
      </p:sp>
    </p:spTree>
    <p:extLst>
      <p:ext uri="{BB962C8B-B14F-4D97-AF65-F5344CB8AC3E}">
        <p14:creationId xmlns:p14="http://schemas.microsoft.com/office/powerpoint/2010/main" val="42835449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Renal failure is common complication</a:t>
            </a:r>
          </a:p>
          <a:p>
            <a:pPr lvl="1"/>
            <a:r>
              <a:rPr lang="en-US" sz="1000" dirty="0"/>
              <a:t>Dehydration, </a:t>
            </a:r>
            <a:r>
              <a:rPr lang="en-US" sz="1000" dirty="0" err="1"/>
              <a:t>hepatorenal</a:t>
            </a:r>
            <a:r>
              <a:rPr lang="en-US" sz="1000" dirty="0"/>
              <a:t> syndrome, or acute tubular necrosis</a:t>
            </a:r>
          </a:p>
          <a:p>
            <a:pPr lvl="1"/>
            <a:r>
              <a:rPr lang="en-US" sz="1000" dirty="0"/>
              <a:t>May not die due to renal failure alone, but poses increased complication</a:t>
            </a:r>
          </a:p>
        </p:txBody>
      </p:sp>
      <p:sp>
        <p:nvSpPr>
          <p:cNvPr id="4" name="Slide Number Placeholder 3"/>
          <p:cNvSpPr>
            <a:spLocks noGrp="1"/>
          </p:cNvSpPr>
          <p:nvPr>
            <p:ph type="sldNum" sz="quarter" idx="10"/>
          </p:nvPr>
        </p:nvSpPr>
        <p:spPr/>
        <p:txBody>
          <a:bodyPr/>
          <a:lstStyle/>
          <a:p>
            <a:fld id="{A6C3C07C-6545-4FE0-A50B-ED75BFF9B79A}" type="slidenum">
              <a:rPr lang="en-US" smtClean="0"/>
              <a:t>62</a:t>
            </a:fld>
            <a:endParaRPr lang="en-US"/>
          </a:p>
        </p:txBody>
      </p:sp>
    </p:spTree>
    <p:extLst>
      <p:ext uri="{BB962C8B-B14F-4D97-AF65-F5344CB8AC3E}">
        <p14:creationId xmlns:p14="http://schemas.microsoft.com/office/powerpoint/2010/main" val="7750725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63</a:t>
            </a:fld>
            <a:endParaRPr lang="en-US"/>
          </a:p>
        </p:txBody>
      </p:sp>
    </p:spTree>
    <p:extLst>
      <p:ext uri="{BB962C8B-B14F-4D97-AF65-F5344CB8AC3E}">
        <p14:creationId xmlns:p14="http://schemas.microsoft.com/office/powerpoint/2010/main" val="16561920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common to have another cancer that metastasizes to the liver rather than primary</a:t>
            </a:r>
            <a:r>
              <a:rPr lang="en-US" baseline="0" dirty="0"/>
              <a:t> liver cancer due to high rate of blood flow and extensive capillary network</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64</a:t>
            </a:fld>
            <a:endParaRPr lang="en-US"/>
          </a:p>
        </p:txBody>
      </p:sp>
    </p:spTree>
    <p:extLst>
      <p:ext uri="{BB962C8B-B14F-4D97-AF65-F5344CB8AC3E}">
        <p14:creationId xmlns:p14="http://schemas.microsoft.com/office/powerpoint/2010/main" val="4399932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65</a:t>
            </a:fld>
            <a:endParaRPr lang="en-US"/>
          </a:p>
        </p:txBody>
      </p:sp>
    </p:spTree>
    <p:extLst>
      <p:ext uri="{BB962C8B-B14F-4D97-AF65-F5344CB8AC3E}">
        <p14:creationId xmlns:p14="http://schemas.microsoft.com/office/powerpoint/2010/main" val="21454122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Biopsy if imaging is inconclusive or treatment guide needed</a:t>
            </a:r>
          </a:p>
          <a:p>
            <a:pPr marL="465887" lvl="1" defTabSz="931774">
              <a:defRPr/>
            </a:pPr>
            <a:r>
              <a:rPr lang="en-US" sz="1000" dirty="0"/>
              <a:t>Improvements in technology have decreased the need for percutaneous </a:t>
            </a:r>
            <a:r>
              <a:rPr lang="en-US" sz="1000" dirty="0" err="1"/>
              <a:t>bx</a:t>
            </a:r>
            <a:endParaRPr lang="en-US" sz="1000" dirty="0"/>
          </a:p>
          <a:p>
            <a:pPr lvl="1"/>
            <a:r>
              <a:rPr lang="en-US" sz="1000" dirty="0"/>
              <a:t>Risks of </a:t>
            </a:r>
            <a:r>
              <a:rPr lang="en-US" sz="1000" dirty="0" err="1"/>
              <a:t>bx</a:t>
            </a:r>
            <a:r>
              <a:rPr lang="en-US" sz="1000" dirty="0"/>
              <a:t>: bleeding and potential tumor seeding along needle tract</a:t>
            </a:r>
          </a:p>
          <a:p>
            <a:pPr lvl="1"/>
            <a:endParaRPr lang="en-US" sz="1000" dirty="0"/>
          </a:p>
          <a:p>
            <a:r>
              <a:rPr lang="en-US" sz="1000" dirty="0"/>
              <a:t>Serum alpha-fetoprotein levels combined with U/S have high rate of detection of early-stage HCC</a:t>
            </a:r>
          </a:p>
          <a:p>
            <a:endParaRPr lang="en-US" sz="1000" dirty="0"/>
          </a:p>
          <a:p>
            <a:r>
              <a:rPr lang="en-US" sz="1000" dirty="0"/>
              <a:t>Cirrhosis test- hepatitis panel, ferritin and iron levels, and other labs to detect other causes of cirrhosis</a:t>
            </a:r>
          </a:p>
        </p:txBody>
      </p:sp>
      <p:sp>
        <p:nvSpPr>
          <p:cNvPr id="4" name="Slide Number Placeholder 3"/>
          <p:cNvSpPr>
            <a:spLocks noGrp="1"/>
          </p:cNvSpPr>
          <p:nvPr>
            <p:ph type="sldNum" sz="quarter" idx="10"/>
          </p:nvPr>
        </p:nvSpPr>
        <p:spPr/>
        <p:txBody>
          <a:bodyPr/>
          <a:lstStyle/>
          <a:p>
            <a:fld id="{A6C3C07C-6545-4FE0-A50B-ED75BFF9B79A}" type="slidenum">
              <a:rPr lang="en-US" smtClean="0"/>
              <a:t>66</a:t>
            </a:fld>
            <a:endParaRPr lang="en-US"/>
          </a:p>
        </p:txBody>
      </p:sp>
    </p:spTree>
    <p:extLst>
      <p:ext uri="{BB962C8B-B14F-4D97-AF65-F5344CB8AC3E}">
        <p14:creationId xmlns:p14="http://schemas.microsoft.com/office/powerpoint/2010/main" val="13755930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900" u="sng" dirty="0"/>
              <a:t>Partial hepatectomy </a:t>
            </a:r>
            <a:r>
              <a:rPr lang="en-US" sz="900" dirty="0"/>
              <a:t>if enough health liver tissue is available for regeneration</a:t>
            </a:r>
          </a:p>
          <a:p>
            <a:pPr defTabSz="931774">
              <a:defRPr/>
            </a:pPr>
            <a:endParaRPr lang="en-US" sz="900" dirty="0"/>
          </a:p>
          <a:p>
            <a:r>
              <a:rPr lang="en-US" sz="900" u="sng" dirty="0"/>
              <a:t>Percutaneous ablation- </a:t>
            </a:r>
            <a:r>
              <a:rPr lang="en-US" sz="900" dirty="0"/>
              <a:t>thin needle inserted into core of tumor, substance injected (ethanol, acetic acid) and temperature of probe (radiofrequency, microwave, cryotherapy) can be altered to destroy tumor. Percutaneous, laparoscopic or open incision</a:t>
            </a:r>
          </a:p>
          <a:p>
            <a:endParaRPr lang="en-US" sz="900" dirty="0"/>
          </a:p>
          <a:p>
            <a:r>
              <a:rPr lang="en-US" sz="900" u="sng" dirty="0" err="1"/>
              <a:t>Transarterial</a:t>
            </a:r>
            <a:r>
              <a:rPr lang="en-US" sz="900" u="sng" dirty="0"/>
              <a:t> chemoembolization (TACE) or </a:t>
            </a:r>
            <a:r>
              <a:rPr lang="en-US" sz="900" u="sng" dirty="0" err="1"/>
              <a:t>transarterial</a:t>
            </a:r>
            <a:r>
              <a:rPr lang="en-US" sz="900" u="sng" dirty="0"/>
              <a:t> </a:t>
            </a:r>
            <a:r>
              <a:rPr lang="en-US" sz="900" u="sng" dirty="0" err="1"/>
              <a:t>radioembolization</a:t>
            </a:r>
            <a:r>
              <a:rPr lang="en-US" sz="900" u="sng" dirty="0"/>
              <a:t> (TARE)- </a:t>
            </a:r>
            <a:r>
              <a:rPr lang="en-US" sz="900" dirty="0"/>
              <a:t>minimally invasive procedures done by IR. Catheter is placed via femoral or radial artery, advanced to arterial blood supply of tumors in the liver. Either a chemo drug or radioactive bead along with embolizing agents are then injected into arteries of the tumor’s region. </a:t>
            </a:r>
          </a:p>
          <a:p>
            <a:r>
              <a:rPr lang="en-US" sz="900" u="sng" dirty="0"/>
              <a:t>TACE</a:t>
            </a:r>
            <a:r>
              <a:rPr lang="en-US" sz="900" dirty="0"/>
              <a:t>- shuts off blood supply to tumor and exposing liver tumor cells to chemotherapy agent</a:t>
            </a:r>
          </a:p>
          <a:p>
            <a:r>
              <a:rPr lang="en-US" sz="900" u="sng" dirty="0"/>
              <a:t>TARE</a:t>
            </a:r>
            <a:r>
              <a:rPr lang="en-US" sz="900" dirty="0"/>
              <a:t>- destroys the tumor by slowly releasing radioactive material directly into the tumor.</a:t>
            </a:r>
          </a:p>
          <a:p>
            <a:endParaRPr lang="en-US" sz="900" u="sng" dirty="0"/>
          </a:p>
          <a:p>
            <a:r>
              <a:rPr lang="en-US" sz="900" u="sng" dirty="0"/>
              <a:t>Oral Chemo (sorafenib)- </a:t>
            </a:r>
            <a:r>
              <a:rPr lang="en-US" sz="900" dirty="0"/>
              <a:t>first line treatment. Slows growth of tumor and prolong life</a:t>
            </a:r>
          </a:p>
        </p:txBody>
      </p:sp>
      <p:sp>
        <p:nvSpPr>
          <p:cNvPr id="4" name="Slide Number Placeholder 3"/>
          <p:cNvSpPr>
            <a:spLocks noGrp="1"/>
          </p:cNvSpPr>
          <p:nvPr>
            <p:ph type="sldNum" sz="quarter" idx="10"/>
          </p:nvPr>
        </p:nvSpPr>
        <p:spPr/>
        <p:txBody>
          <a:bodyPr/>
          <a:lstStyle/>
          <a:p>
            <a:fld id="{A6C3C07C-6545-4FE0-A50B-ED75BFF9B79A}" type="slidenum">
              <a:rPr lang="en-US" smtClean="0"/>
              <a:t>67</a:t>
            </a:fld>
            <a:endParaRPr lang="en-US"/>
          </a:p>
        </p:txBody>
      </p:sp>
    </p:spTree>
    <p:extLst>
      <p:ext uri="{BB962C8B-B14F-4D97-AF65-F5344CB8AC3E}">
        <p14:creationId xmlns:p14="http://schemas.microsoft.com/office/powerpoint/2010/main" val="10297006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69</a:t>
            </a:fld>
            <a:endParaRPr lang="en-US"/>
          </a:p>
        </p:txBody>
      </p:sp>
    </p:spTree>
    <p:extLst>
      <p:ext uri="{BB962C8B-B14F-4D97-AF65-F5344CB8AC3E}">
        <p14:creationId xmlns:p14="http://schemas.microsoft.com/office/powerpoint/2010/main" val="32462910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Liver disease r/t chronic viral hepatitis is leading reason for liver transplant</a:t>
            </a:r>
          </a:p>
          <a:p>
            <a:r>
              <a:rPr lang="en-US" sz="900" dirty="0"/>
              <a:t>Other reasons- congenital biliary abnormalities, inborn errors of metabolism, sclerosing cholangitis, acute liver failure, chronic-end stage liver disease</a:t>
            </a:r>
          </a:p>
          <a:p>
            <a:endParaRPr lang="en-US" sz="900" dirty="0"/>
          </a:p>
          <a:p>
            <a:r>
              <a:rPr lang="en-US" sz="900" dirty="0"/>
              <a:t>Rigorous transplant evaluation prior to being placed on list</a:t>
            </a:r>
          </a:p>
          <a:p>
            <a:pPr lvl="1"/>
            <a:r>
              <a:rPr lang="en-US" sz="900" dirty="0"/>
              <a:t>Confirm diagnosis, assess for other co-morbid conditions</a:t>
            </a:r>
          </a:p>
          <a:p>
            <a:endParaRPr lang="en-US" sz="900" dirty="0"/>
          </a:p>
          <a:p>
            <a:r>
              <a:rPr lang="en-US" sz="900" dirty="0"/>
              <a:t>Done with living or cadaver livers</a:t>
            </a:r>
          </a:p>
          <a:p>
            <a:endParaRPr lang="en-US" sz="900" dirty="0"/>
          </a:p>
          <a:p>
            <a:r>
              <a:rPr lang="en-US" sz="900" dirty="0"/>
              <a:t>Living person donates part of their liver to recipient- live liver donation poses potential risks to donor</a:t>
            </a:r>
          </a:p>
          <a:p>
            <a:endParaRPr lang="en-US" sz="900" dirty="0"/>
          </a:p>
          <a:p>
            <a:r>
              <a:rPr lang="en-US" sz="900" dirty="0"/>
              <a:t>If a cadaver liver becomes available, it is divided into two parts to transplant into two recipients- success rate is slightly lower</a:t>
            </a:r>
            <a:endParaRPr lang="en-US" sz="900" u="sng" dirty="0"/>
          </a:p>
        </p:txBody>
      </p:sp>
      <p:sp>
        <p:nvSpPr>
          <p:cNvPr id="4" name="Slide Number Placeholder 3"/>
          <p:cNvSpPr>
            <a:spLocks noGrp="1"/>
          </p:cNvSpPr>
          <p:nvPr>
            <p:ph type="sldNum" sz="quarter" idx="10"/>
          </p:nvPr>
        </p:nvSpPr>
        <p:spPr/>
        <p:txBody>
          <a:bodyPr/>
          <a:lstStyle/>
          <a:p>
            <a:fld id="{A6C3C07C-6545-4FE0-A50B-ED75BFF9B79A}" type="slidenum">
              <a:rPr lang="en-US" smtClean="0"/>
              <a:t>70</a:t>
            </a:fld>
            <a:endParaRPr lang="en-US"/>
          </a:p>
        </p:txBody>
      </p:sp>
    </p:spTree>
    <p:extLst>
      <p:ext uri="{BB962C8B-B14F-4D97-AF65-F5344CB8AC3E}">
        <p14:creationId xmlns:p14="http://schemas.microsoft.com/office/powerpoint/2010/main" val="5593293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Liver is subject to less aggressive immunologic attack than other transplanted organs</a:t>
            </a:r>
          </a:p>
          <a:p>
            <a:pPr defTabSz="931774">
              <a:defRPr/>
            </a:pPr>
            <a:endParaRPr lang="en-US" dirty="0"/>
          </a:p>
          <a:p>
            <a:pPr defTabSz="931774">
              <a:defRPr/>
            </a:pPr>
            <a:r>
              <a:rPr lang="en-US" dirty="0"/>
              <a:t>Stressing adherence to medication regimen</a:t>
            </a:r>
            <a:r>
              <a:rPr lang="en-US" baseline="0" dirty="0"/>
              <a:t> to prevent rejection or other complications</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71</a:t>
            </a:fld>
            <a:endParaRPr lang="en-US"/>
          </a:p>
        </p:txBody>
      </p:sp>
    </p:spTree>
    <p:extLst>
      <p:ext uri="{BB962C8B-B14F-4D97-AF65-F5344CB8AC3E}">
        <p14:creationId xmlns:p14="http://schemas.microsoft.com/office/powerpoint/2010/main" val="37022043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72</a:t>
            </a:fld>
            <a:endParaRPr lang="en-US"/>
          </a:p>
        </p:txBody>
      </p:sp>
    </p:spTree>
    <p:extLst>
      <p:ext uri="{BB962C8B-B14F-4D97-AF65-F5344CB8AC3E}">
        <p14:creationId xmlns:p14="http://schemas.microsoft.com/office/powerpoint/2010/main" val="4084805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https://www.youtube.com/watch?v=5NtGJiKmRE4</a:t>
            </a:r>
          </a:p>
        </p:txBody>
      </p:sp>
      <p:sp>
        <p:nvSpPr>
          <p:cNvPr id="4" name="Slide Number Placeholder 3"/>
          <p:cNvSpPr>
            <a:spLocks noGrp="1"/>
          </p:cNvSpPr>
          <p:nvPr>
            <p:ph type="sldNum" sz="quarter" idx="10"/>
          </p:nvPr>
        </p:nvSpPr>
        <p:spPr/>
        <p:txBody>
          <a:bodyPr/>
          <a:lstStyle/>
          <a:p>
            <a:fld id="{A6C3C07C-6545-4FE0-A50B-ED75BFF9B79A}" type="slidenum">
              <a:rPr lang="en-US" smtClean="0"/>
              <a:t>7</a:t>
            </a:fld>
            <a:endParaRPr lang="en-US"/>
          </a:p>
        </p:txBody>
      </p:sp>
    </p:spTree>
    <p:extLst>
      <p:ext uri="{BB962C8B-B14F-4D97-AF65-F5344CB8AC3E}">
        <p14:creationId xmlns:p14="http://schemas.microsoft.com/office/powerpoint/2010/main" val="24208236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73</a:t>
            </a:fld>
            <a:endParaRPr lang="en-US"/>
          </a:p>
        </p:txBody>
      </p:sp>
    </p:spTree>
    <p:extLst>
      <p:ext uri="{BB962C8B-B14F-4D97-AF65-F5344CB8AC3E}">
        <p14:creationId xmlns:p14="http://schemas.microsoft.com/office/powerpoint/2010/main" val="11719660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More comorbid conditions= more medications, can put increased stress on liver and already established complications of liver disease</a:t>
            </a:r>
          </a:p>
          <a:p>
            <a:endParaRPr lang="en-US" dirty="0"/>
          </a:p>
          <a:p>
            <a:r>
              <a:rPr lang="en-US" dirty="0"/>
              <a:t>On anticoagulants,</a:t>
            </a:r>
            <a:r>
              <a:rPr lang="en-US" baseline="0" dirty="0"/>
              <a:t> so if varices are present, increased risk of hemorrhage and death</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74</a:t>
            </a:fld>
            <a:endParaRPr lang="en-US"/>
          </a:p>
        </p:txBody>
      </p:sp>
    </p:spTree>
    <p:extLst>
      <p:ext uri="{BB962C8B-B14F-4D97-AF65-F5344CB8AC3E}">
        <p14:creationId xmlns:p14="http://schemas.microsoft.com/office/powerpoint/2010/main" val="22936235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a:t>
            </a:r>
            <a:r>
              <a:rPr lang="en-US" baseline="0" dirty="0"/>
              <a:t> C</a:t>
            </a:r>
          </a:p>
          <a:p>
            <a:endParaRPr lang="en-US" baseline="0" dirty="0"/>
          </a:p>
          <a:p>
            <a:r>
              <a:rPr lang="en-US" baseline="0" dirty="0"/>
              <a:t>Rationale: standard precautions are adequate for blood borne pathogens. Abdominal girth should be measured at the widest part of the abdomen. And weights should be done daily</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75</a:t>
            </a:fld>
            <a:endParaRPr lang="en-US"/>
          </a:p>
        </p:txBody>
      </p:sp>
    </p:spTree>
    <p:extLst>
      <p:ext uri="{BB962C8B-B14F-4D97-AF65-F5344CB8AC3E}">
        <p14:creationId xmlns:p14="http://schemas.microsoft.com/office/powerpoint/2010/main" val="9844186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A, D, E</a:t>
            </a:r>
          </a:p>
          <a:p>
            <a:endParaRPr lang="en-US" dirty="0"/>
          </a:p>
          <a:p>
            <a:r>
              <a:rPr lang="en-US" dirty="0"/>
              <a:t>Rationale:</a:t>
            </a:r>
            <a:r>
              <a:rPr lang="en-US" baseline="0" dirty="0"/>
              <a:t> Ascites and anorexia can both be present in clients with liver dysfunction, but not an indication of hepatic encephalopathy</a:t>
            </a:r>
          </a:p>
        </p:txBody>
      </p:sp>
      <p:sp>
        <p:nvSpPr>
          <p:cNvPr id="4" name="Slide Number Placeholder 3"/>
          <p:cNvSpPr>
            <a:spLocks noGrp="1"/>
          </p:cNvSpPr>
          <p:nvPr>
            <p:ph type="sldNum" sz="quarter" idx="10"/>
          </p:nvPr>
        </p:nvSpPr>
        <p:spPr/>
        <p:txBody>
          <a:bodyPr/>
          <a:lstStyle/>
          <a:p>
            <a:fld id="{A6C3C07C-6545-4FE0-A50B-ED75BFF9B79A}" type="slidenum">
              <a:rPr lang="en-US" smtClean="0"/>
              <a:t>76</a:t>
            </a:fld>
            <a:endParaRPr lang="en-US"/>
          </a:p>
        </p:txBody>
      </p:sp>
    </p:spTree>
    <p:extLst>
      <p:ext uri="{BB962C8B-B14F-4D97-AF65-F5344CB8AC3E}">
        <p14:creationId xmlns:p14="http://schemas.microsoft.com/office/powerpoint/2010/main" val="21624444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A, B, C</a:t>
            </a:r>
          </a:p>
          <a:p>
            <a:endParaRPr lang="en-US" dirty="0"/>
          </a:p>
          <a:p>
            <a:r>
              <a:rPr lang="en-US" dirty="0"/>
              <a:t>Rationale:</a:t>
            </a:r>
            <a:r>
              <a:rPr lang="en-US" baseline="0" dirty="0"/>
              <a:t> opioid analgesics and sedatives are both metabolized in the liver. Should not be administered to patients with cirrhosis. Beta blocker to prevent bleeding from varices, Diuretic to facilitate excretion of excess fluid from the body, and lactulose to aid the body in clearing ammonia from the system</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77</a:t>
            </a:fld>
            <a:endParaRPr lang="en-US"/>
          </a:p>
        </p:txBody>
      </p:sp>
    </p:spTree>
    <p:extLst>
      <p:ext uri="{BB962C8B-B14F-4D97-AF65-F5344CB8AC3E}">
        <p14:creationId xmlns:p14="http://schemas.microsoft.com/office/powerpoint/2010/main" val="33732938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a:t>
            </a:r>
            <a:r>
              <a:rPr lang="en-US" baseline="0" dirty="0"/>
              <a:t> A, B, C</a:t>
            </a:r>
          </a:p>
          <a:p>
            <a:endParaRPr lang="en-US" baseline="0" dirty="0"/>
          </a:p>
          <a:p>
            <a:r>
              <a:rPr lang="en-US" baseline="0" dirty="0"/>
              <a:t>Rationale: acetaminophen is metabolized in the liver and is hepatotoxic. </a:t>
            </a:r>
            <a:r>
              <a:rPr lang="en-US" baseline="0" dirty="0" err="1"/>
              <a:t>Hep</a:t>
            </a:r>
            <a:r>
              <a:rPr lang="en-US" baseline="0" dirty="0"/>
              <a:t> B is blood borne, wearing a mask does not help prevent transmission </a:t>
            </a:r>
            <a:r>
              <a:rPr lang="en-US" baseline="0"/>
              <a:t>to others.</a:t>
            </a:r>
            <a:endParaRPr lang="en-US" dirty="0"/>
          </a:p>
        </p:txBody>
      </p:sp>
      <p:sp>
        <p:nvSpPr>
          <p:cNvPr id="4" name="Slide Number Placeholder 3"/>
          <p:cNvSpPr>
            <a:spLocks noGrp="1"/>
          </p:cNvSpPr>
          <p:nvPr>
            <p:ph type="sldNum" sz="quarter" idx="10"/>
          </p:nvPr>
        </p:nvSpPr>
        <p:spPr/>
        <p:txBody>
          <a:bodyPr/>
          <a:lstStyle/>
          <a:p>
            <a:fld id="{A6C3C07C-6545-4FE0-A50B-ED75BFF9B79A}" type="slidenum">
              <a:rPr lang="en-US" smtClean="0"/>
              <a:t>78</a:t>
            </a:fld>
            <a:endParaRPr lang="en-US"/>
          </a:p>
        </p:txBody>
      </p:sp>
    </p:spTree>
    <p:extLst>
      <p:ext uri="{BB962C8B-B14F-4D97-AF65-F5344CB8AC3E}">
        <p14:creationId xmlns:p14="http://schemas.microsoft.com/office/powerpoint/2010/main" val="2426353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972 in book</a:t>
            </a:r>
          </a:p>
        </p:txBody>
      </p:sp>
      <p:sp>
        <p:nvSpPr>
          <p:cNvPr id="4" name="Slide Number Placeholder 3"/>
          <p:cNvSpPr>
            <a:spLocks noGrp="1"/>
          </p:cNvSpPr>
          <p:nvPr>
            <p:ph type="sldNum" sz="quarter" idx="10"/>
          </p:nvPr>
        </p:nvSpPr>
        <p:spPr/>
        <p:txBody>
          <a:bodyPr/>
          <a:lstStyle/>
          <a:p>
            <a:fld id="{A6C3C07C-6545-4FE0-A50B-ED75BFF9B79A}" type="slidenum">
              <a:rPr lang="en-US" smtClean="0"/>
              <a:t>8</a:t>
            </a:fld>
            <a:endParaRPr lang="en-US"/>
          </a:p>
        </p:txBody>
      </p:sp>
    </p:spTree>
    <p:extLst>
      <p:ext uri="{BB962C8B-B14F-4D97-AF65-F5344CB8AC3E}">
        <p14:creationId xmlns:p14="http://schemas.microsoft.com/office/powerpoint/2010/main" val="43849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C3C07C-6545-4FE0-A50B-ED75BFF9B79A}" type="slidenum">
              <a:rPr lang="en-US" smtClean="0"/>
              <a:t>9</a:t>
            </a:fld>
            <a:endParaRPr lang="en-US"/>
          </a:p>
        </p:txBody>
      </p:sp>
    </p:spTree>
    <p:extLst>
      <p:ext uri="{BB962C8B-B14F-4D97-AF65-F5344CB8AC3E}">
        <p14:creationId xmlns:p14="http://schemas.microsoft.com/office/powerpoint/2010/main" val="1597803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chemeClr val="accent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26C01C81-9545-4491-A5E4-EF31E21324A6}"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553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1124787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288277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2947402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marL="0" algn="ctr" defTabSz="914400" rtl="0" eaLnBrk="1" latinLnBrk="0" hangingPunct="1">
              <a:lnSpc>
                <a:spcPct val="85000"/>
              </a:lnSpc>
              <a:spcBef>
                <a:spcPct val="0"/>
              </a:spcBef>
              <a:buNone/>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Corbel" pitchFamily="34" charset="0"/>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88A0B7-6A27-4E67-A13A-E758C5AD829F}" type="datetimeFigureOut">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C01C81-9545-4491-A5E4-EF31E21324A6}"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730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3676060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88A0B7-6A27-4E67-A13A-E758C5AD829F}" type="datetimeFigureOut">
              <a:rPr lang="en-US" smtClean="0"/>
              <a:t>4/13/2022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484681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88A0B7-6A27-4E67-A13A-E758C5AD829F}" type="datetimeFigureOut">
              <a:rPr lang="en-US" smtClean="0"/>
              <a:t>4/13/2022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796206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88A0B7-6A27-4E67-A13A-E758C5AD829F}" type="datetimeFigureOut">
              <a:rPr lang="en-US" smtClean="0"/>
              <a:t>4/13/2022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1643715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2170256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88A0B7-6A27-4E67-A13A-E758C5AD829F}" type="datetimeFigureOut">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C01C81-9545-4491-A5E4-EF31E21324A6}" type="slidenum">
              <a:rPr lang="en-US" smtClean="0"/>
              <a:t>‹#›</a:t>
            </a:fld>
            <a:endParaRPr lang="en-US"/>
          </a:p>
        </p:txBody>
      </p:sp>
    </p:spTree>
    <p:extLst>
      <p:ext uri="{BB962C8B-B14F-4D97-AF65-F5344CB8AC3E}">
        <p14:creationId xmlns:p14="http://schemas.microsoft.com/office/powerpoint/2010/main" val="4267867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C88A0B7-6A27-4E67-A13A-E758C5AD829F}" type="datetimeFigureOut">
              <a:rPr lang="en-US" smtClean="0"/>
              <a:t>4/13/2022</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26C01C81-9545-4491-A5E4-EF31E21324A6}" type="slidenum">
              <a:rPr lang="en-US" smtClean="0"/>
              <a:t>‹#›</a:t>
            </a:fld>
            <a:endParaRPr lang="en-US"/>
          </a:p>
        </p:txBody>
      </p:sp>
    </p:spTree>
    <p:extLst>
      <p:ext uri="{BB962C8B-B14F-4D97-AF65-F5344CB8AC3E}">
        <p14:creationId xmlns:p14="http://schemas.microsoft.com/office/powerpoint/2010/main" val="424612293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51.jpeg"/></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youtube.com/watch?v=5NtGJiKmRE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6332E57-5044-49BE-AFF8-1B76940EC7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00586B2C-7754-4833-9CB3-AE55D9BAE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 y="246888"/>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95467" y="863364"/>
            <a:ext cx="6657476" cy="5126124"/>
          </a:xfrm>
        </p:spPr>
        <p:txBody>
          <a:bodyPr anchor="ctr">
            <a:normAutofit/>
          </a:bodyPr>
          <a:lstStyle/>
          <a:p>
            <a:pPr algn="r"/>
            <a:r>
              <a:rPr lang="en-US" sz="6600">
                <a:solidFill>
                  <a:srgbClr val="FFFFFF"/>
                </a:solidFill>
              </a:rPr>
              <a:t>Problems of the Liver</a:t>
            </a:r>
          </a:p>
        </p:txBody>
      </p:sp>
      <p:sp>
        <p:nvSpPr>
          <p:cNvPr id="4" name="Subtitle 3"/>
          <p:cNvSpPr>
            <a:spLocks noGrp="1"/>
          </p:cNvSpPr>
          <p:nvPr>
            <p:ph type="subTitle" idx="1"/>
          </p:nvPr>
        </p:nvSpPr>
        <p:spPr>
          <a:xfrm>
            <a:off x="8352941" y="863364"/>
            <a:ext cx="3082986" cy="5120435"/>
          </a:xfrm>
        </p:spPr>
        <p:txBody>
          <a:bodyPr anchor="ctr">
            <a:normAutofit/>
          </a:bodyPr>
          <a:lstStyle/>
          <a:p>
            <a:pPr algn="l"/>
            <a:r>
              <a:rPr lang="en-US" sz="2000">
                <a:solidFill>
                  <a:srgbClr val="FFFFFF"/>
                </a:solidFill>
              </a:rPr>
              <a:t>2022</a:t>
            </a:r>
          </a:p>
        </p:txBody>
      </p:sp>
      <p:cxnSp>
        <p:nvCxnSpPr>
          <p:cNvPr id="13" name="Straight Connector 12">
            <a:extLst>
              <a:ext uri="{FF2B5EF4-FFF2-40B4-BE49-F238E27FC236}">
                <a16:creationId xmlns:a16="http://schemas.microsoft.com/office/drawing/2014/main" id="{2A25CD05-7BC4-424D-96DE-541C38A492C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961243" y="2054826"/>
            <a:ext cx="0" cy="27432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470830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441783" y="609600"/>
            <a:ext cx="6693061" cy="1356360"/>
          </a:xfrm>
        </p:spPr>
        <p:txBody>
          <a:bodyPr>
            <a:normAutofit/>
          </a:bodyPr>
          <a:lstStyle/>
          <a:p>
            <a:r>
              <a:rPr lang="en-US"/>
              <a:t>Hepatitis</a:t>
            </a:r>
            <a:endParaRPr lang="en-US" dirty="0"/>
          </a:p>
        </p:txBody>
      </p:sp>
      <p:pic>
        <p:nvPicPr>
          <p:cNvPr id="7172" name="Picture 4" descr="Image result for inflammation of the liver"/>
          <p:cNvPicPr>
            <a:picLocks noChangeAspect="1" noChangeArrowheads="1"/>
          </p:cNvPicPr>
          <p:nvPr/>
        </p:nvPicPr>
        <p:blipFill rotWithShape="1">
          <a:blip r:embed="rId3">
            <a:extLst>
              <a:ext uri="{28A0092B-C50C-407E-A947-70E740481C1C}">
                <a14:useLocalDpi xmlns:a14="http://schemas.microsoft.com/office/drawing/2010/main" val="0"/>
              </a:ext>
            </a:extLst>
          </a:blip>
          <a:srcRect l="28726" r="32392" b="-1"/>
          <a:stretch/>
        </p:blipFill>
        <p:spPr bwMode="auto">
          <a:xfrm>
            <a:off x="223336" y="243840"/>
            <a:ext cx="3646837" cy="637793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4441783" y="2057400"/>
            <a:ext cx="6693061" cy="4038600"/>
          </a:xfrm>
        </p:spPr>
        <p:txBody>
          <a:bodyPr>
            <a:normAutofit lnSpcReduction="10000"/>
          </a:bodyPr>
          <a:lstStyle/>
          <a:p>
            <a:r>
              <a:rPr lang="en-US" sz="1500" dirty="0"/>
              <a:t>Inflammation of the liver</a:t>
            </a:r>
          </a:p>
          <a:p>
            <a:r>
              <a:rPr lang="en-US" sz="1500" dirty="0"/>
              <a:t>Caused by viruses, substances (alcohol, medications, chemicals), autoimmune, and metabolic problems</a:t>
            </a:r>
          </a:p>
          <a:p>
            <a:r>
              <a:rPr lang="en-US" sz="1500" dirty="0"/>
              <a:t>Types of viral hepatitis classified with a letter</a:t>
            </a:r>
          </a:p>
          <a:p>
            <a:pPr lvl="1"/>
            <a:r>
              <a:rPr lang="en-US" sz="1500" dirty="0"/>
              <a:t>A, B, C, D, E</a:t>
            </a:r>
          </a:p>
          <a:p>
            <a:pPr lvl="1"/>
            <a:r>
              <a:rPr lang="en-US" sz="1500" dirty="0"/>
              <a:t>Similar manifestations</a:t>
            </a:r>
          </a:p>
          <a:p>
            <a:pPr lvl="1"/>
            <a:r>
              <a:rPr lang="en-US" sz="1500" dirty="0"/>
              <a:t>Modes of transmission and disease course vary</a:t>
            </a:r>
          </a:p>
          <a:p>
            <a:r>
              <a:rPr lang="en-US" sz="1500" dirty="0"/>
              <a:t>Pathophysiology:</a:t>
            </a:r>
          </a:p>
          <a:p>
            <a:pPr lvl="1"/>
            <a:r>
              <a:rPr lang="en-US" sz="1500" dirty="0"/>
              <a:t>Acute Infection:</a:t>
            </a:r>
          </a:p>
          <a:p>
            <a:pPr lvl="2"/>
            <a:r>
              <a:rPr lang="en-US" sz="1500" dirty="0"/>
              <a:t>Large number of hepatocytes destroyed</a:t>
            </a:r>
          </a:p>
          <a:p>
            <a:pPr lvl="2"/>
            <a:r>
              <a:rPr lang="en-US" sz="1500" dirty="0"/>
              <a:t>Liver cells can regenerate in normal form after resolution of infection</a:t>
            </a:r>
          </a:p>
          <a:p>
            <a:pPr lvl="1"/>
            <a:r>
              <a:rPr lang="en-US" sz="1500" dirty="0"/>
              <a:t>Chronic Infection:</a:t>
            </a:r>
          </a:p>
          <a:p>
            <a:pPr lvl="2"/>
            <a:r>
              <a:rPr lang="en-US" sz="1500" dirty="0"/>
              <a:t>Persistent and continuous destruction of hepatocytes</a:t>
            </a:r>
          </a:p>
          <a:p>
            <a:pPr lvl="2"/>
            <a:r>
              <a:rPr lang="en-US" sz="1500" dirty="0"/>
              <a:t>Can cause fibrosis and lead to cirrhosis</a:t>
            </a:r>
          </a:p>
        </p:txBody>
      </p:sp>
    </p:spTree>
    <p:extLst>
      <p:ext uri="{BB962C8B-B14F-4D97-AF65-F5344CB8AC3E}">
        <p14:creationId xmlns:p14="http://schemas.microsoft.com/office/powerpoint/2010/main" val="3320507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C58A6BE-CB79-4903-90C4-7BEAB2D9E8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909" y="4572001"/>
            <a:ext cx="11719791" cy="2052826"/>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43000" y="4824984"/>
            <a:ext cx="9875520" cy="1356360"/>
          </a:xfrm>
        </p:spPr>
        <p:txBody>
          <a:bodyPr>
            <a:normAutofit/>
          </a:bodyPr>
          <a:lstStyle/>
          <a:p>
            <a:pPr algn="ctr"/>
            <a:r>
              <a:rPr lang="en-US" sz="5400">
                <a:solidFill>
                  <a:srgbClr val="FFFFFF"/>
                </a:solidFill>
              </a:rPr>
              <a:t>Viral Hepatitis</a:t>
            </a:r>
          </a:p>
        </p:txBody>
      </p:sp>
      <p:sp>
        <p:nvSpPr>
          <p:cNvPr id="12" name="Rectangle 11">
            <a:extLst>
              <a:ext uri="{FF2B5EF4-FFF2-40B4-BE49-F238E27FC236}">
                <a16:creationId xmlns:a16="http://schemas.microsoft.com/office/drawing/2014/main" id="{6485D2B1-092E-4A44-B248-52263D2839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680" y="240031"/>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D95D66C6-603B-65D9-740D-40BBE7025598}"/>
              </a:ext>
            </a:extLst>
          </p:cNvPr>
          <p:cNvGraphicFramePr>
            <a:graphicFrameLocks noGrp="1"/>
          </p:cNvGraphicFramePr>
          <p:nvPr>
            <p:ph idx="1"/>
            <p:extLst>
              <p:ext uri="{D42A27DB-BD31-4B8C-83A1-F6EECF244321}">
                <p14:modId xmlns:p14="http://schemas.microsoft.com/office/powerpoint/2010/main" val="3571453177"/>
              </p:ext>
            </p:extLst>
          </p:nvPr>
        </p:nvGraphicFramePr>
        <p:xfrm>
          <a:off x="709613" y="642938"/>
          <a:ext cx="10828337" cy="35385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13586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viral hepatitis"/>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546537" y="306876"/>
            <a:ext cx="11098925" cy="6244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82445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6" name="Title 5"/>
          <p:cNvSpPr>
            <a:spLocks noGrp="1"/>
          </p:cNvSpPr>
          <p:nvPr>
            <p:ph type="title"/>
          </p:nvPr>
        </p:nvSpPr>
        <p:spPr>
          <a:xfrm>
            <a:off x="441009" y="873457"/>
            <a:ext cx="3273042" cy="5222543"/>
          </a:xfrm>
        </p:spPr>
        <p:txBody>
          <a:bodyPr vert="horz" lIns="91440" tIns="45720" rIns="91440" bIns="45720" rtlCol="0">
            <a:normAutofit/>
          </a:bodyPr>
          <a:lstStyle/>
          <a:p>
            <a:r>
              <a:rPr lang="en-US" sz="2800">
                <a:solidFill>
                  <a:srgbClr val="FFFFFF"/>
                </a:solidFill>
              </a:rPr>
              <a:t>Hepatitis A Virus</a:t>
            </a:r>
          </a:p>
        </p:txBody>
      </p:sp>
      <p:sp>
        <p:nvSpPr>
          <p:cNvPr id="7" name="Content Placeholder 6"/>
          <p:cNvSpPr>
            <a:spLocks noGrp="1"/>
          </p:cNvSpPr>
          <p:nvPr>
            <p:ph idx="1"/>
          </p:nvPr>
        </p:nvSpPr>
        <p:spPr>
          <a:xfrm>
            <a:off x="4995081" y="873457"/>
            <a:ext cx="6020790" cy="5222543"/>
          </a:xfrm>
        </p:spPr>
        <p:txBody>
          <a:bodyPr vert="horz" lIns="91440" tIns="45720" rIns="91440" bIns="45720" rtlCol="0" anchor="ctr">
            <a:normAutofit/>
          </a:bodyPr>
          <a:lstStyle/>
          <a:p>
            <a:r>
              <a:rPr lang="en-US" sz="1600"/>
              <a:t>Self limiting</a:t>
            </a:r>
          </a:p>
          <a:p>
            <a:r>
              <a:rPr lang="en-US" sz="1600"/>
              <a:t>Mild flu-like illness and jaundice</a:t>
            </a:r>
          </a:p>
          <a:p>
            <a:r>
              <a:rPr lang="en-US" sz="1600"/>
              <a:t>Can cause acute liver failure</a:t>
            </a:r>
          </a:p>
          <a:p>
            <a:r>
              <a:rPr lang="en-US" sz="1600"/>
              <a:t>Fecal-oral route</a:t>
            </a:r>
          </a:p>
          <a:p>
            <a:r>
              <a:rPr lang="en-US" sz="1600"/>
              <a:t>Infectious 2 weeks prior to symptoms until 2 weeks after symptoms</a:t>
            </a:r>
          </a:p>
          <a:p>
            <a:pPr lvl="1"/>
            <a:r>
              <a:rPr lang="en-US" sz="1600"/>
              <a:t>Present briefly in blood (about 3 weeks)</a:t>
            </a:r>
          </a:p>
          <a:p>
            <a:pPr lvl="1"/>
            <a:r>
              <a:rPr lang="en-US" sz="1600"/>
              <a:t>Can last months in feces</a:t>
            </a:r>
          </a:p>
          <a:p>
            <a:r>
              <a:rPr lang="en-US" sz="1600"/>
              <a:t>Diagnosis: Anti-HAV IgM </a:t>
            </a:r>
          </a:p>
          <a:p>
            <a:r>
              <a:rPr lang="en-US" sz="1600"/>
              <a:t>Hepatitis A IgG </a:t>
            </a:r>
          </a:p>
          <a:p>
            <a:pPr lvl="1"/>
            <a:r>
              <a:rPr lang="en-US" sz="1600"/>
              <a:t>Indicates past infection</a:t>
            </a:r>
          </a:p>
          <a:p>
            <a:pPr lvl="1"/>
            <a:r>
              <a:rPr lang="en-US" sz="1600"/>
              <a:t>Provides lifelong immunity</a:t>
            </a:r>
          </a:p>
          <a:p>
            <a:r>
              <a:rPr lang="en-US" sz="1600"/>
              <a:t>Prevention:</a:t>
            </a:r>
          </a:p>
          <a:p>
            <a:pPr lvl="1"/>
            <a:r>
              <a:rPr lang="en-US" sz="1600"/>
              <a:t>Hepatitis A vaccine</a:t>
            </a:r>
          </a:p>
          <a:p>
            <a:pPr lvl="1"/>
            <a:r>
              <a:rPr lang="en-US" sz="1600"/>
              <a:t>Hand washing </a:t>
            </a:r>
          </a:p>
        </p:txBody>
      </p:sp>
      <p:pic>
        <p:nvPicPr>
          <p:cNvPr id="1028" name="Picture 4" descr="Hand hygiene: The importance of proper hand-washing | UT Physicians">
            <a:extLst>
              <a:ext uri="{FF2B5EF4-FFF2-40B4-BE49-F238E27FC236}">
                <a16:creationId xmlns:a16="http://schemas.microsoft.com/office/drawing/2014/main" id="{90D1BB4E-EB72-41A2-9C18-39D0D882CF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75" y="4643602"/>
            <a:ext cx="3713109" cy="2009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962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4573" y="1197935"/>
            <a:ext cx="2793158" cy="648586"/>
          </a:xfrm>
        </p:spPr>
        <p:txBody>
          <a:bodyPr/>
          <a:lstStyle/>
          <a:p>
            <a:r>
              <a:rPr lang="en-US" dirty="0"/>
              <a:t>Hepatitis B Virus</a:t>
            </a:r>
          </a:p>
        </p:txBody>
      </p:sp>
      <p:sp>
        <p:nvSpPr>
          <p:cNvPr id="3" name="Content Placeholder 2"/>
          <p:cNvSpPr>
            <a:spLocks noGrp="1"/>
          </p:cNvSpPr>
          <p:nvPr>
            <p:ph idx="1"/>
          </p:nvPr>
        </p:nvSpPr>
        <p:spPr>
          <a:xfrm>
            <a:off x="4635908" y="497897"/>
            <a:ext cx="7116725" cy="5808310"/>
          </a:xfrm>
        </p:spPr>
        <p:txBody>
          <a:bodyPr>
            <a:normAutofit fontScale="85000" lnSpcReduction="20000"/>
          </a:bodyPr>
          <a:lstStyle/>
          <a:p>
            <a:r>
              <a:rPr lang="en-US" dirty="0"/>
              <a:t>Can cause acute or chronic hepatitis</a:t>
            </a:r>
          </a:p>
          <a:p>
            <a:r>
              <a:rPr lang="en-US" dirty="0"/>
              <a:t>Blood-borne pathogen</a:t>
            </a:r>
          </a:p>
          <a:p>
            <a:r>
              <a:rPr lang="en-US" dirty="0"/>
              <a:t>Infectious before and after symptoms appear, infectious for months, carriers continue to be infectious for life</a:t>
            </a:r>
          </a:p>
          <a:p>
            <a:r>
              <a:rPr lang="en-US" dirty="0"/>
              <a:t>Has been detected in almost every body fluid</a:t>
            </a:r>
          </a:p>
          <a:p>
            <a:r>
              <a:rPr lang="en-US" dirty="0"/>
              <a:t>Diagnosis: Hepatitis B surface antigen, hepatitis B antibody, hepatitis B core antibody</a:t>
            </a:r>
          </a:p>
          <a:p>
            <a:r>
              <a:rPr lang="en-US" dirty="0"/>
              <a:t>Prevention:</a:t>
            </a:r>
          </a:p>
          <a:p>
            <a:pPr lvl="1"/>
            <a:r>
              <a:rPr lang="en-US" dirty="0"/>
              <a:t>Screening of high-risk patients</a:t>
            </a:r>
          </a:p>
          <a:p>
            <a:pPr lvl="1"/>
            <a:r>
              <a:rPr lang="en-US" dirty="0"/>
              <a:t>HBV vaccine</a:t>
            </a:r>
          </a:p>
          <a:p>
            <a:pPr lvl="2"/>
            <a:r>
              <a:rPr lang="en-US" dirty="0"/>
              <a:t>Significantly reduced incidence</a:t>
            </a:r>
          </a:p>
          <a:p>
            <a:pPr lvl="2"/>
            <a:r>
              <a:rPr lang="en-US" dirty="0"/>
              <a:t>3-part series given in childhood</a:t>
            </a:r>
          </a:p>
          <a:p>
            <a:pPr lvl="2"/>
            <a:r>
              <a:rPr lang="en-US" dirty="0"/>
              <a:t>May need booster as adult</a:t>
            </a:r>
          </a:p>
          <a:p>
            <a:pPr lvl="1"/>
            <a:r>
              <a:rPr lang="en-US" dirty="0"/>
              <a:t>HBIG given for post-exposure prophylaxis</a:t>
            </a:r>
          </a:p>
        </p:txBody>
      </p:sp>
      <p:pic>
        <p:nvPicPr>
          <p:cNvPr id="9" name="Picture 8"/>
          <p:cNvPicPr>
            <a:picLocks noChangeAspect="1"/>
          </p:cNvPicPr>
          <p:nvPr/>
        </p:nvPicPr>
        <p:blipFill>
          <a:blip r:embed="rId3"/>
          <a:stretch>
            <a:fillRect/>
          </a:stretch>
        </p:blipFill>
        <p:spPr>
          <a:xfrm>
            <a:off x="698810" y="2273595"/>
            <a:ext cx="3804684" cy="3804684"/>
          </a:xfrm>
          <a:prstGeom prst="rect">
            <a:avLst/>
          </a:prstGeom>
        </p:spPr>
      </p:pic>
    </p:spTree>
    <p:extLst>
      <p:ext uri="{BB962C8B-B14F-4D97-AF65-F5344CB8AC3E}">
        <p14:creationId xmlns:p14="http://schemas.microsoft.com/office/powerpoint/2010/main" val="2037483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441783" y="243840"/>
            <a:ext cx="6693061" cy="1356360"/>
          </a:xfrm>
        </p:spPr>
        <p:txBody>
          <a:bodyPr vert="horz" lIns="91440" tIns="45720" rIns="91440" bIns="45720" rtlCol="0" anchor="ctr">
            <a:normAutofit/>
          </a:bodyPr>
          <a:lstStyle/>
          <a:p>
            <a:r>
              <a:rPr lang="en-US" sz="4400" dirty="0"/>
              <a:t>Hepatitis C Virus</a:t>
            </a:r>
          </a:p>
        </p:txBody>
      </p:sp>
      <p:pic>
        <p:nvPicPr>
          <p:cNvPr id="7" name="Picture 6"/>
          <p:cNvPicPr>
            <a:picLocks noChangeAspect="1"/>
          </p:cNvPicPr>
          <p:nvPr/>
        </p:nvPicPr>
        <p:blipFill rotWithShape="1">
          <a:blip r:embed="rId3"/>
          <a:srcRect l="1553" r="706" b="1"/>
          <a:stretch/>
        </p:blipFill>
        <p:spPr>
          <a:xfrm>
            <a:off x="223336" y="243840"/>
            <a:ext cx="3646837" cy="6377939"/>
          </a:xfrm>
          <a:prstGeom prst="rect">
            <a:avLst/>
          </a:prstGeom>
        </p:spPr>
      </p:pic>
      <p:sp>
        <p:nvSpPr>
          <p:cNvPr id="3" name="Content Placeholder 2"/>
          <p:cNvSpPr>
            <a:spLocks noGrp="1"/>
          </p:cNvSpPr>
          <p:nvPr>
            <p:ph idx="1"/>
          </p:nvPr>
        </p:nvSpPr>
        <p:spPr>
          <a:xfrm>
            <a:off x="4441783" y="1600201"/>
            <a:ext cx="6693061" cy="4832130"/>
          </a:xfrm>
        </p:spPr>
        <p:txBody>
          <a:bodyPr vert="horz" lIns="91440" tIns="45720" rIns="91440" bIns="45720" rtlCol="0">
            <a:normAutofit/>
          </a:bodyPr>
          <a:lstStyle/>
          <a:p>
            <a:r>
              <a:rPr lang="en-US" sz="1800" dirty="0"/>
              <a:t>Acute or Chronic illness</a:t>
            </a:r>
          </a:p>
          <a:p>
            <a:r>
              <a:rPr lang="en-US" sz="1800" dirty="0"/>
              <a:t>Acute can be mild in presentation</a:t>
            </a:r>
          </a:p>
          <a:p>
            <a:r>
              <a:rPr lang="en-US" sz="1800" dirty="0"/>
              <a:t>Blood-borne pathogen</a:t>
            </a:r>
          </a:p>
          <a:p>
            <a:r>
              <a:rPr lang="en-US" sz="1800" dirty="0"/>
              <a:t>Infectious 1-2 weeks before symptoms appear, continues during clinical course</a:t>
            </a:r>
          </a:p>
          <a:p>
            <a:r>
              <a:rPr lang="en-US" sz="1800" dirty="0"/>
              <a:t>Leads to cirrhosis, liver failure and possibly liver cancer</a:t>
            </a:r>
          </a:p>
          <a:p>
            <a:r>
              <a:rPr lang="en-US" sz="1800" dirty="0"/>
              <a:t>Diagnosis: Positive antibody test for HCV</a:t>
            </a:r>
          </a:p>
          <a:p>
            <a:pPr lvl="1"/>
            <a:r>
              <a:rPr lang="en-US" sz="1800" dirty="0"/>
              <a:t>Will also look at viral load</a:t>
            </a:r>
          </a:p>
          <a:p>
            <a:r>
              <a:rPr lang="en-US" sz="1800" dirty="0"/>
              <a:t>Prevention:</a:t>
            </a:r>
          </a:p>
          <a:p>
            <a:pPr lvl="1"/>
            <a:r>
              <a:rPr lang="en-US" sz="1800" dirty="0"/>
              <a:t>Screening of high-risk patient populations</a:t>
            </a:r>
          </a:p>
          <a:p>
            <a:r>
              <a:rPr lang="en-US" sz="1800" dirty="0"/>
              <a:t>Common to also have HIV, will need treatment for such</a:t>
            </a:r>
          </a:p>
        </p:txBody>
      </p:sp>
    </p:spTree>
    <p:extLst>
      <p:ext uri="{BB962C8B-B14F-4D97-AF65-F5344CB8AC3E}">
        <p14:creationId xmlns:p14="http://schemas.microsoft.com/office/powerpoint/2010/main" val="2498773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Hepatitis D Virus</a:t>
            </a:r>
            <a:endParaRPr lang="en-US" dirty="0"/>
          </a:p>
        </p:txBody>
      </p:sp>
      <p:sp>
        <p:nvSpPr>
          <p:cNvPr id="3" name="Content Placeholder 2"/>
          <p:cNvSpPr>
            <a:spLocks noGrp="1"/>
          </p:cNvSpPr>
          <p:nvPr>
            <p:ph sz="half" idx="1"/>
          </p:nvPr>
        </p:nvSpPr>
        <p:spPr>
          <a:xfrm>
            <a:off x="597159" y="2057398"/>
            <a:ext cx="5934269" cy="4436707"/>
          </a:xfrm>
        </p:spPr>
        <p:txBody>
          <a:bodyPr/>
          <a:lstStyle/>
          <a:p>
            <a:r>
              <a:rPr lang="en-US" dirty="0"/>
              <a:t>Uncommon in US</a:t>
            </a:r>
          </a:p>
          <a:p>
            <a:r>
              <a:rPr lang="en-US" dirty="0"/>
              <a:t>Only in people who also have HBV</a:t>
            </a:r>
          </a:p>
          <a:p>
            <a:r>
              <a:rPr lang="en-US" dirty="0"/>
              <a:t>Blood is infectious at all stages of HDV infection</a:t>
            </a:r>
          </a:p>
          <a:p>
            <a:r>
              <a:rPr lang="en-US" dirty="0"/>
              <a:t>Blood-borne</a:t>
            </a:r>
          </a:p>
          <a:p>
            <a:r>
              <a:rPr lang="en-US" dirty="0"/>
              <a:t>Wide range of S/</a:t>
            </a:r>
            <a:r>
              <a:rPr lang="en-US" dirty="0" err="1"/>
              <a:t>Sx</a:t>
            </a:r>
            <a:endParaRPr lang="en-US" dirty="0"/>
          </a:p>
          <a:p>
            <a:pPr lvl="1"/>
            <a:r>
              <a:rPr lang="en-US" dirty="0"/>
              <a:t>Asymptomatic chronic carrier to acute liver failure</a:t>
            </a:r>
          </a:p>
          <a:p>
            <a:r>
              <a:rPr lang="en-US" dirty="0"/>
              <a:t>No vaccine for HDV</a:t>
            </a:r>
          </a:p>
        </p:txBody>
      </p:sp>
      <p:pic>
        <p:nvPicPr>
          <p:cNvPr id="12290" name="Picture 2" descr="Image result for hepatitis d"/>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7010892" y="1417637"/>
            <a:ext cx="4038108"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6724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Hepatitis E Virus</a:t>
            </a:r>
            <a:endParaRPr lang="en-US" dirty="0"/>
          </a:p>
        </p:txBody>
      </p:sp>
      <p:pic>
        <p:nvPicPr>
          <p:cNvPr id="13314" name="Picture 2" descr="Image result for hepatitis e"/>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58600" y="2564905"/>
            <a:ext cx="5568041" cy="409669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sz="half" idx="2"/>
          </p:nvPr>
        </p:nvSpPr>
        <p:spPr>
          <a:xfrm>
            <a:off x="6365361" y="815531"/>
            <a:ext cx="5366601" cy="5226937"/>
          </a:xfrm>
        </p:spPr>
        <p:txBody>
          <a:bodyPr>
            <a:normAutofit/>
          </a:bodyPr>
          <a:lstStyle/>
          <a:p>
            <a:r>
              <a:rPr lang="en-US" sz="2400" dirty="0"/>
              <a:t>Transmitted fecal-oral route</a:t>
            </a:r>
          </a:p>
          <a:p>
            <a:pPr lvl="1"/>
            <a:r>
              <a:rPr lang="en-US" sz="2400" dirty="0"/>
              <a:t>Usual mode of transmission is drinking contaminated water</a:t>
            </a:r>
          </a:p>
          <a:p>
            <a:r>
              <a:rPr lang="en-US" sz="2400" dirty="0"/>
              <a:t>Generally acute and self-resolving</a:t>
            </a:r>
          </a:p>
          <a:p>
            <a:pPr lvl="1"/>
            <a:r>
              <a:rPr lang="en-US" sz="2400" dirty="0"/>
              <a:t>Chronicity in immunosuppressed patients</a:t>
            </a:r>
          </a:p>
          <a:p>
            <a:r>
              <a:rPr lang="en-US" sz="2400" dirty="0"/>
              <a:t>Pregnant women affected severely</a:t>
            </a:r>
          </a:p>
          <a:p>
            <a:r>
              <a:rPr lang="en-US" sz="2400" dirty="0"/>
              <a:t>Diagnosis: </a:t>
            </a:r>
          </a:p>
          <a:p>
            <a:pPr lvl="1"/>
            <a:r>
              <a:rPr lang="en-US" sz="2400" dirty="0" err="1"/>
              <a:t>IgM</a:t>
            </a:r>
            <a:r>
              <a:rPr lang="en-US" sz="2400" dirty="0"/>
              <a:t> antibody test</a:t>
            </a:r>
          </a:p>
        </p:txBody>
      </p:sp>
    </p:spTree>
    <p:extLst>
      <p:ext uri="{BB962C8B-B14F-4D97-AF65-F5344CB8AC3E}">
        <p14:creationId xmlns:p14="http://schemas.microsoft.com/office/powerpoint/2010/main" val="3374008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D036D0D5-3AA0-47FD-A83C-7A06CA2EE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pic>
        <p:nvPicPr>
          <p:cNvPr id="14340" name="Picture 4" descr="Image result for hepatitis if it ends in a vowel it comes from the bowel"/>
          <p:cNvPicPr>
            <a:picLocks noChangeAspect="1" noChangeArrowheads="1"/>
          </p:cNvPicPr>
          <p:nvPr/>
        </p:nvPicPr>
        <p:blipFill rotWithShape="1">
          <a:blip r:embed="rId3">
            <a:extLst>
              <a:ext uri="{28A0092B-C50C-407E-A947-70E740481C1C}">
                <a14:useLocalDpi xmlns:a14="http://schemas.microsoft.com/office/drawing/2010/main" val="0"/>
              </a:ext>
            </a:extLst>
          </a:blip>
          <a:srcRect l="5103" t="11489" r="5382" b="1201"/>
          <a:stretch/>
        </p:blipFill>
        <p:spPr bwMode="auto">
          <a:xfrm>
            <a:off x="2173928" y="565573"/>
            <a:ext cx="7839063" cy="5734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195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Hepatitis diagnostics</a:t>
            </a:r>
            <a:endParaRPr lang="en-US" dirty="0"/>
          </a:p>
        </p:txBody>
      </p:sp>
      <p:sp>
        <p:nvSpPr>
          <p:cNvPr id="3" name="Content Placeholder 2"/>
          <p:cNvSpPr>
            <a:spLocks noGrp="1"/>
          </p:cNvSpPr>
          <p:nvPr>
            <p:ph idx="1"/>
          </p:nvPr>
        </p:nvSpPr>
        <p:spPr/>
        <p:txBody>
          <a:bodyPr>
            <a:normAutofit fontScale="92500" lnSpcReduction="10000"/>
          </a:bodyPr>
          <a:lstStyle/>
          <a:p>
            <a:r>
              <a:rPr lang="en-US" dirty="0"/>
              <a:t>Viral Hepatitis:</a:t>
            </a:r>
          </a:p>
          <a:p>
            <a:pPr lvl="1"/>
            <a:r>
              <a:rPr lang="en-US" dirty="0"/>
              <a:t>Blood test for specific antigen or antibody</a:t>
            </a:r>
          </a:p>
          <a:p>
            <a:r>
              <a:rPr lang="en-US" dirty="0"/>
              <a:t>Acute Hepatitis:</a:t>
            </a:r>
          </a:p>
          <a:p>
            <a:pPr lvl="1"/>
            <a:r>
              <a:rPr lang="en-US" dirty="0"/>
              <a:t>Liver biopsy</a:t>
            </a:r>
          </a:p>
          <a:p>
            <a:r>
              <a:rPr lang="en-US" dirty="0"/>
              <a:t>Chronic hepatitis:</a:t>
            </a:r>
          </a:p>
          <a:p>
            <a:pPr lvl="1"/>
            <a:r>
              <a:rPr lang="en-US" dirty="0"/>
              <a:t>Liver biopsy</a:t>
            </a:r>
          </a:p>
          <a:p>
            <a:pPr lvl="2"/>
            <a:r>
              <a:rPr lang="en-US" dirty="0"/>
              <a:t>Percutaneous or </a:t>
            </a:r>
            <a:r>
              <a:rPr lang="en-US" dirty="0" err="1"/>
              <a:t>transjugular</a:t>
            </a:r>
            <a:endParaRPr lang="en-US" dirty="0"/>
          </a:p>
          <a:p>
            <a:r>
              <a:rPr lang="en-US" dirty="0"/>
              <a:t>If bleeding issues, may need non-invasive methods:</a:t>
            </a:r>
          </a:p>
          <a:p>
            <a:pPr lvl="1"/>
            <a:r>
              <a:rPr lang="en-US" dirty="0"/>
              <a:t>Ultrasound elastography</a:t>
            </a:r>
          </a:p>
          <a:p>
            <a:pPr lvl="2"/>
            <a:r>
              <a:rPr lang="en-US" dirty="0"/>
              <a:t>Uses U/S transducer to determine degree of liver fibrosis</a:t>
            </a:r>
          </a:p>
          <a:p>
            <a:pPr lvl="1"/>
            <a:r>
              <a:rPr lang="en-US" dirty="0" err="1"/>
              <a:t>FibroSure</a:t>
            </a:r>
            <a:endParaRPr lang="en-US" dirty="0"/>
          </a:p>
          <a:p>
            <a:pPr lvl="2"/>
            <a:r>
              <a:rPr lang="en-US" dirty="0"/>
              <a:t>Biomarker that uses results of serum tests to assess extent of hepatic fibrosis</a:t>
            </a:r>
          </a:p>
        </p:txBody>
      </p:sp>
      <p:pic>
        <p:nvPicPr>
          <p:cNvPr id="5122" name="Picture 2" descr="Image result for alphabet sou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6358" y="2731760"/>
            <a:ext cx="3620017" cy="2403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544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1"/>
          <p:cNvSpPr>
            <a:spLocks noGrp="1"/>
          </p:cNvSpPr>
          <p:nvPr>
            <p:ph type="title"/>
          </p:nvPr>
        </p:nvSpPr>
        <p:spPr>
          <a:xfrm>
            <a:off x="441009" y="873457"/>
            <a:ext cx="3273042" cy="5222543"/>
          </a:xfrm>
        </p:spPr>
        <p:txBody>
          <a:bodyPr>
            <a:normAutofit/>
          </a:bodyPr>
          <a:lstStyle/>
          <a:p>
            <a:r>
              <a:rPr lang="en-US" sz="2800">
                <a:solidFill>
                  <a:srgbClr val="FFFFFF"/>
                </a:solidFill>
              </a:rPr>
              <a:t>Functions of the Liver</a:t>
            </a:r>
          </a:p>
        </p:txBody>
      </p:sp>
      <p:sp>
        <p:nvSpPr>
          <p:cNvPr id="3" name="Content Placeholder 2"/>
          <p:cNvSpPr>
            <a:spLocks noGrp="1"/>
          </p:cNvSpPr>
          <p:nvPr>
            <p:ph idx="1"/>
          </p:nvPr>
        </p:nvSpPr>
        <p:spPr>
          <a:xfrm>
            <a:off x="4995081" y="873457"/>
            <a:ext cx="6020790" cy="5222543"/>
          </a:xfrm>
        </p:spPr>
        <p:txBody>
          <a:bodyPr numCol="2" anchor="ctr">
            <a:normAutofit/>
          </a:bodyPr>
          <a:lstStyle/>
          <a:p>
            <a:r>
              <a:rPr lang="en-US" sz="1900"/>
              <a:t>Metabolizes drugs and other substances</a:t>
            </a:r>
          </a:p>
          <a:p>
            <a:r>
              <a:rPr lang="en-US" sz="1900"/>
              <a:t>Production of bile</a:t>
            </a:r>
          </a:p>
          <a:p>
            <a:pPr lvl="1"/>
            <a:r>
              <a:rPr lang="en-US" sz="1900"/>
              <a:t>Carries away waste and breaks down fats in small intestine during digestion</a:t>
            </a:r>
          </a:p>
          <a:p>
            <a:r>
              <a:rPr lang="en-US" sz="1900"/>
              <a:t>Production of proteins for blood plasma</a:t>
            </a:r>
          </a:p>
          <a:p>
            <a:r>
              <a:rPr lang="en-US" sz="1900"/>
              <a:t>Production of cholesterol and proteins to help carry fats through the body</a:t>
            </a:r>
          </a:p>
          <a:p>
            <a:r>
              <a:rPr lang="en-US" sz="1900"/>
              <a:t>Converts excess glucose into glycogen for storage and to balance and make glucose as needed</a:t>
            </a:r>
          </a:p>
          <a:p>
            <a:r>
              <a:rPr lang="en-US" sz="1900"/>
              <a:t>Regulation of blood levels of amino acids</a:t>
            </a:r>
          </a:p>
          <a:p>
            <a:pPr lvl="1"/>
            <a:r>
              <a:rPr lang="en-US" sz="1900"/>
              <a:t>Amino acids are the building blocks of proteins</a:t>
            </a:r>
          </a:p>
          <a:p>
            <a:r>
              <a:rPr lang="en-US" sz="1900"/>
              <a:t>Processing hemoglobin for use of its iron</a:t>
            </a:r>
          </a:p>
          <a:p>
            <a:r>
              <a:rPr lang="en-US" sz="1900"/>
              <a:t>Stores iron</a:t>
            </a:r>
          </a:p>
          <a:p>
            <a:r>
              <a:rPr lang="en-US" sz="1900"/>
              <a:t>Converts poisonous ammonia to urea to be excreted in urine</a:t>
            </a:r>
          </a:p>
          <a:p>
            <a:r>
              <a:rPr lang="en-US" sz="1900"/>
              <a:t>Regulates clotting factors</a:t>
            </a:r>
          </a:p>
          <a:p>
            <a:r>
              <a:rPr lang="en-US" sz="1900"/>
              <a:t>Removes bacteria from the bloodstream</a:t>
            </a:r>
          </a:p>
          <a:p>
            <a:r>
              <a:rPr lang="en-US" sz="1900"/>
              <a:t>Clearance of bilirubin</a:t>
            </a:r>
          </a:p>
        </p:txBody>
      </p:sp>
    </p:spTree>
    <p:extLst>
      <p:ext uri="{BB962C8B-B14F-4D97-AF65-F5344CB8AC3E}">
        <p14:creationId xmlns:p14="http://schemas.microsoft.com/office/powerpoint/2010/main" val="734099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9043" y="453779"/>
            <a:ext cx="6993914" cy="1356360"/>
          </a:xfrm>
        </p:spPr>
        <p:txBody>
          <a:bodyPr>
            <a:normAutofit/>
          </a:bodyPr>
          <a:lstStyle/>
          <a:p>
            <a:pPr algn="ctr"/>
            <a:r>
              <a:rPr lang="en-US" dirty="0"/>
              <a:t>Acute Hepatitis: S/</a:t>
            </a:r>
            <a:r>
              <a:rPr lang="en-US" dirty="0" err="1"/>
              <a:t>Sx</a:t>
            </a:r>
            <a:endParaRPr lang="en-US" dirty="0"/>
          </a:p>
        </p:txBody>
      </p:sp>
      <p:sp>
        <p:nvSpPr>
          <p:cNvPr id="3" name="Content Placeholder 2"/>
          <p:cNvSpPr>
            <a:spLocks noGrp="1"/>
          </p:cNvSpPr>
          <p:nvPr>
            <p:ph idx="1"/>
          </p:nvPr>
        </p:nvSpPr>
        <p:spPr>
          <a:xfrm>
            <a:off x="362607" y="1810139"/>
            <a:ext cx="11431287" cy="4438261"/>
          </a:xfrm>
        </p:spPr>
        <p:txBody>
          <a:bodyPr numCol="2">
            <a:normAutofit fontScale="92500" lnSpcReduction="10000"/>
          </a:bodyPr>
          <a:lstStyle/>
          <a:p>
            <a:r>
              <a:rPr lang="en-US" sz="2800" dirty="0"/>
              <a:t>Anorexia</a:t>
            </a:r>
          </a:p>
          <a:p>
            <a:r>
              <a:rPr lang="en-US" sz="2800" dirty="0"/>
              <a:t>Clay-colored stool</a:t>
            </a:r>
          </a:p>
          <a:p>
            <a:r>
              <a:rPr lang="en-US" sz="2800" dirty="0"/>
              <a:t>Dark urine</a:t>
            </a:r>
          </a:p>
          <a:p>
            <a:r>
              <a:rPr lang="en-US" sz="2800" dirty="0"/>
              <a:t>Decreased sense of taste and smell</a:t>
            </a:r>
          </a:p>
          <a:p>
            <a:r>
              <a:rPr lang="en-US" sz="2800" dirty="0"/>
              <a:t>Diarrhea or constipation</a:t>
            </a:r>
          </a:p>
          <a:p>
            <a:r>
              <a:rPr lang="en-US" sz="2800" dirty="0"/>
              <a:t>Fatigue, lethargy, malaise</a:t>
            </a:r>
          </a:p>
          <a:p>
            <a:r>
              <a:rPr lang="en-US" sz="2800" dirty="0"/>
              <a:t>Flu-like symptoms</a:t>
            </a:r>
          </a:p>
          <a:p>
            <a:r>
              <a:rPr lang="en-US" sz="2800" dirty="0"/>
              <a:t>Hepatosplenomegaly</a:t>
            </a:r>
          </a:p>
          <a:p>
            <a:r>
              <a:rPr lang="en-US" sz="2800" dirty="0"/>
              <a:t>Jaundice</a:t>
            </a:r>
          </a:p>
          <a:p>
            <a:r>
              <a:rPr lang="en-US" sz="2800" dirty="0"/>
              <a:t>Low-grade fever</a:t>
            </a:r>
          </a:p>
          <a:p>
            <a:r>
              <a:rPr lang="en-US" sz="2800" dirty="0"/>
              <a:t>Lymphadenopathy</a:t>
            </a:r>
          </a:p>
          <a:p>
            <a:r>
              <a:rPr lang="en-US" sz="2800" dirty="0"/>
              <a:t>Myalgias and/or arthralgias</a:t>
            </a:r>
          </a:p>
          <a:p>
            <a:r>
              <a:rPr lang="en-US" sz="2800" dirty="0"/>
              <a:t>N/V</a:t>
            </a:r>
          </a:p>
          <a:p>
            <a:r>
              <a:rPr lang="en-US" sz="2800" dirty="0"/>
              <a:t>Pruritus</a:t>
            </a:r>
          </a:p>
          <a:p>
            <a:r>
              <a:rPr lang="en-US" sz="2800" dirty="0"/>
              <a:t>RUQ tenderness</a:t>
            </a:r>
          </a:p>
          <a:p>
            <a:r>
              <a:rPr lang="en-US" sz="2800" dirty="0"/>
              <a:t>Weight loss</a:t>
            </a:r>
          </a:p>
          <a:p>
            <a:endParaRPr lang="en-US" sz="2800" dirty="0"/>
          </a:p>
        </p:txBody>
      </p:sp>
    </p:spTree>
    <p:extLst>
      <p:ext uri="{BB962C8B-B14F-4D97-AF65-F5344CB8AC3E}">
        <p14:creationId xmlns:p14="http://schemas.microsoft.com/office/powerpoint/2010/main" val="41772563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Acute Hepatitis: Complications</a:t>
            </a:r>
            <a:endParaRPr lang="en-US" dirty="0"/>
          </a:p>
        </p:txBody>
      </p:sp>
      <p:sp>
        <p:nvSpPr>
          <p:cNvPr id="3" name="Content Placeholder 2"/>
          <p:cNvSpPr>
            <a:spLocks noGrp="1"/>
          </p:cNvSpPr>
          <p:nvPr>
            <p:ph idx="1"/>
          </p:nvPr>
        </p:nvSpPr>
        <p:spPr/>
        <p:txBody>
          <a:bodyPr/>
          <a:lstStyle/>
          <a:p>
            <a:r>
              <a:rPr lang="en-US" dirty="0"/>
              <a:t>Most will recover completely, but some may have a relapse in the first 2-3 months after infection</a:t>
            </a:r>
          </a:p>
          <a:p>
            <a:r>
              <a:rPr lang="en-US" dirty="0"/>
              <a:t>Disappearance of jaundice does not mean patient has totally recovered</a:t>
            </a:r>
          </a:p>
          <a:p>
            <a:r>
              <a:rPr lang="en-US" dirty="0"/>
              <a:t>Complications include:</a:t>
            </a:r>
          </a:p>
          <a:p>
            <a:pPr lvl="1"/>
            <a:r>
              <a:rPr lang="en-US" dirty="0"/>
              <a:t>Chronic hepatitis</a:t>
            </a:r>
          </a:p>
          <a:p>
            <a:pPr lvl="1"/>
            <a:r>
              <a:rPr lang="en-US" dirty="0"/>
              <a:t>Acute liver failure</a:t>
            </a:r>
          </a:p>
          <a:p>
            <a:pPr lvl="1"/>
            <a:r>
              <a:rPr lang="en-US" dirty="0"/>
              <a:t>Cirrhosis of the liver</a:t>
            </a:r>
          </a:p>
          <a:p>
            <a:pPr lvl="1"/>
            <a:r>
              <a:rPr lang="en-US" dirty="0"/>
              <a:t>Portal hypertension</a:t>
            </a:r>
          </a:p>
          <a:p>
            <a:pPr lvl="1"/>
            <a:r>
              <a:rPr lang="en-US" dirty="0"/>
              <a:t>Liver cancer</a:t>
            </a:r>
          </a:p>
        </p:txBody>
      </p:sp>
      <p:pic>
        <p:nvPicPr>
          <p:cNvPr id="4" name="Picture 3"/>
          <p:cNvPicPr>
            <a:picLocks noChangeAspect="1"/>
          </p:cNvPicPr>
          <p:nvPr/>
        </p:nvPicPr>
        <p:blipFill>
          <a:blip r:embed="rId3"/>
          <a:stretch>
            <a:fillRect/>
          </a:stretch>
        </p:blipFill>
        <p:spPr>
          <a:xfrm>
            <a:off x="4055159" y="4076700"/>
            <a:ext cx="7768856" cy="2320946"/>
          </a:xfrm>
          <a:prstGeom prst="rect">
            <a:avLst/>
          </a:prstGeom>
        </p:spPr>
      </p:pic>
    </p:spTree>
    <p:extLst>
      <p:ext uri="{BB962C8B-B14F-4D97-AF65-F5344CB8AC3E}">
        <p14:creationId xmlns:p14="http://schemas.microsoft.com/office/powerpoint/2010/main" val="308379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8CB8977C-9631-4FF2-956D-5E9C6AD2BC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708904" y="426720"/>
            <a:ext cx="4099468" cy="848695"/>
          </a:xfrm>
        </p:spPr>
        <p:txBody>
          <a:bodyPr>
            <a:normAutofit/>
          </a:bodyPr>
          <a:lstStyle/>
          <a:p>
            <a:r>
              <a:rPr lang="en-US" sz="3200" dirty="0"/>
              <a:t>Chronic Hepatitis: S/</a:t>
            </a:r>
            <a:r>
              <a:rPr lang="en-US" sz="3200" dirty="0" err="1"/>
              <a:t>Sx</a:t>
            </a:r>
            <a:endParaRPr lang="en-US" sz="3200" dirty="0"/>
          </a:p>
        </p:txBody>
      </p:sp>
      <p:sp>
        <p:nvSpPr>
          <p:cNvPr id="85" name="Rectangle 84">
            <a:extLst>
              <a:ext uri="{FF2B5EF4-FFF2-40B4-BE49-F238E27FC236}">
                <a16:creationId xmlns:a16="http://schemas.microsoft.com/office/drawing/2014/main" id="{7AA0CA45-8E56-411D-98B5-C3396D480E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39" y="243840"/>
            <a:ext cx="7327423" cy="6377939"/>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87" name="Rectangle 86">
            <a:extLst>
              <a:ext uri="{FF2B5EF4-FFF2-40B4-BE49-F238E27FC236}">
                <a16:creationId xmlns:a16="http://schemas.microsoft.com/office/drawing/2014/main" id="{E13F1F62-DBF5-4310-8B41-F5CA9BDC99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744223"/>
            <a:ext cx="3422042" cy="2600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60" name="Picture 12" descr="Image result for jaundice in black person"/>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61034" y="1219581"/>
            <a:ext cx="3121358" cy="1638712"/>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88">
            <a:extLst>
              <a:ext uri="{FF2B5EF4-FFF2-40B4-BE49-F238E27FC236}">
                <a16:creationId xmlns:a16="http://schemas.microsoft.com/office/drawing/2014/main" id="{1E22B22E-9838-4ADC-B856-632F383B8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12561" y="744223"/>
            <a:ext cx="2761369" cy="2600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8" name="Picture 10" descr="Image result for spider angioma"/>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94179" y="1275415"/>
            <a:ext cx="2429302" cy="1572973"/>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a:extLst>
              <a:ext uri="{FF2B5EF4-FFF2-40B4-BE49-F238E27FC236}">
                <a16:creationId xmlns:a16="http://schemas.microsoft.com/office/drawing/2014/main" id="{957CD34E-5EB0-4BC9-9EF4-E276C0322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3507057"/>
            <a:ext cx="2790855" cy="26331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62" name="Picture 14" descr="Image result for jaundice"/>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70733" y="4012413"/>
            <a:ext cx="2480365" cy="1649442"/>
          </a:xfrm>
          <a:prstGeom prst="rect">
            <a:avLst/>
          </a:prstGeom>
          <a:noFill/>
          <a:extLst>
            <a:ext uri="{909E8E84-426E-40DD-AFC4-6F175D3DCCD1}">
              <a14:hiddenFill xmlns:a14="http://schemas.microsoft.com/office/drawing/2010/main">
                <a:solidFill>
                  <a:srgbClr val="FFFFFF"/>
                </a:solidFill>
              </a14:hiddenFill>
            </a:ext>
          </a:extLst>
        </p:spPr>
      </p:pic>
      <p:sp>
        <p:nvSpPr>
          <p:cNvPr id="93" name="Rectangle 92">
            <a:extLst>
              <a:ext uri="{FF2B5EF4-FFF2-40B4-BE49-F238E27FC236}">
                <a16:creationId xmlns:a16="http://schemas.microsoft.com/office/drawing/2014/main" id="{7AD75868-05E9-4588-A4B3-5A76425D90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81267" y="3507057"/>
            <a:ext cx="3392663" cy="26331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4" name="Picture 6" descr="Image result for palmar erythema"/>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831716" y="3859364"/>
            <a:ext cx="3091766" cy="195554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738282" y="1103586"/>
            <a:ext cx="3919641" cy="5510574"/>
          </a:xfrm>
        </p:spPr>
        <p:txBody>
          <a:bodyPr>
            <a:normAutofit/>
          </a:bodyPr>
          <a:lstStyle/>
          <a:p>
            <a:r>
              <a:rPr lang="en-US" sz="1800" dirty="0"/>
              <a:t>ALT and AST elevations</a:t>
            </a:r>
          </a:p>
          <a:p>
            <a:r>
              <a:rPr lang="en-US" sz="1800" dirty="0"/>
              <a:t>Ascites and lower extremity edema</a:t>
            </a:r>
          </a:p>
          <a:p>
            <a:r>
              <a:rPr lang="en-US" sz="1800" dirty="0"/>
              <a:t>Asterixis</a:t>
            </a:r>
          </a:p>
          <a:p>
            <a:r>
              <a:rPr lang="en-US" sz="1800" dirty="0"/>
              <a:t>Bleeding abnormalities</a:t>
            </a:r>
          </a:p>
          <a:p>
            <a:r>
              <a:rPr lang="en-US" sz="1800" dirty="0"/>
              <a:t>Fatigue, malaise</a:t>
            </a:r>
          </a:p>
          <a:p>
            <a:r>
              <a:rPr lang="en-US" sz="1800" dirty="0"/>
              <a:t>Hepatic encephalopathy</a:t>
            </a:r>
          </a:p>
          <a:p>
            <a:r>
              <a:rPr lang="en-US" sz="1800" dirty="0"/>
              <a:t>Hepatomegaly</a:t>
            </a:r>
          </a:p>
          <a:p>
            <a:r>
              <a:rPr lang="en-US" sz="1800" dirty="0"/>
              <a:t>Increased bilirubin</a:t>
            </a:r>
          </a:p>
          <a:p>
            <a:r>
              <a:rPr lang="en-US" sz="1800" dirty="0"/>
              <a:t>Jaundice</a:t>
            </a:r>
          </a:p>
          <a:p>
            <a:r>
              <a:rPr lang="en-US" sz="1800" dirty="0"/>
              <a:t>Myalgias and/or arthralgias</a:t>
            </a:r>
          </a:p>
          <a:p>
            <a:r>
              <a:rPr lang="en-US" sz="1800" dirty="0"/>
              <a:t>Palmar erythema</a:t>
            </a:r>
          </a:p>
          <a:p>
            <a:r>
              <a:rPr lang="en-US" sz="1800" dirty="0"/>
              <a:t>Spider angiomas</a:t>
            </a:r>
          </a:p>
          <a:p>
            <a:pPr lvl="1"/>
            <a:endParaRPr lang="en-US" sz="1800" dirty="0"/>
          </a:p>
        </p:txBody>
      </p:sp>
    </p:spTree>
    <p:extLst>
      <p:ext uri="{BB962C8B-B14F-4D97-AF65-F5344CB8AC3E}">
        <p14:creationId xmlns:p14="http://schemas.microsoft.com/office/powerpoint/2010/main" val="3173032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8240" y="362081"/>
            <a:ext cx="9875520" cy="906882"/>
          </a:xfrm>
        </p:spPr>
        <p:txBody>
          <a:bodyPr/>
          <a:lstStyle/>
          <a:p>
            <a:pPr algn="ctr"/>
            <a:r>
              <a:rPr lang="en-US" dirty="0"/>
              <a:t>Treatment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38369517"/>
              </p:ext>
            </p:extLst>
          </p:nvPr>
        </p:nvGraphicFramePr>
        <p:xfrm>
          <a:off x="141769" y="1268963"/>
          <a:ext cx="11960384" cy="5690759"/>
        </p:xfrm>
        <a:graphic>
          <a:graphicData uri="http://schemas.openxmlformats.org/drawingml/2006/table">
            <a:tbl>
              <a:tblPr firstRow="1" bandRow="1">
                <a:tableStyleId>{5C22544A-7EE6-4342-B048-85BDC9FD1C3A}</a:tableStyleId>
              </a:tblPr>
              <a:tblGrid>
                <a:gridCol w="2990096">
                  <a:extLst>
                    <a:ext uri="{9D8B030D-6E8A-4147-A177-3AD203B41FA5}">
                      <a16:colId xmlns:a16="http://schemas.microsoft.com/office/drawing/2014/main" val="20000"/>
                    </a:ext>
                  </a:extLst>
                </a:gridCol>
                <a:gridCol w="2990096">
                  <a:extLst>
                    <a:ext uri="{9D8B030D-6E8A-4147-A177-3AD203B41FA5}">
                      <a16:colId xmlns:a16="http://schemas.microsoft.com/office/drawing/2014/main" val="20001"/>
                    </a:ext>
                  </a:extLst>
                </a:gridCol>
                <a:gridCol w="2990096">
                  <a:extLst>
                    <a:ext uri="{9D8B030D-6E8A-4147-A177-3AD203B41FA5}">
                      <a16:colId xmlns:a16="http://schemas.microsoft.com/office/drawing/2014/main" val="20002"/>
                    </a:ext>
                  </a:extLst>
                </a:gridCol>
                <a:gridCol w="2990096">
                  <a:extLst>
                    <a:ext uri="{9D8B030D-6E8A-4147-A177-3AD203B41FA5}">
                      <a16:colId xmlns:a16="http://schemas.microsoft.com/office/drawing/2014/main" val="20003"/>
                    </a:ext>
                  </a:extLst>
                </a:gridCol>
              </a:tblGrid>
              <a:tr h="508277">
                <a:tc>
                  <a:txBody>
                    <a:bodyPr/>
                    <a:lstStyle/>
                    <a:p>
                      <a:endParaRPr lang="en-US" sz="1800" dirty="0"/>
                    </a:p>
                  </a:txBody>
                  <a:tcPr/>
                </a:tc>
                <a:tc>
                  <a:txBody>
                    <a:bodyPr/>
                    <a:lstStyle/>
                    <a:p>
                      <a:r>
                        <a:rPr lang="en-US" sz="1800" dirty="0"/>
                        <a:t>Hepatitis A</a:t>
                      </a:r>
                    </a:p>
                  </a:txBody>
                  <a:tcPr/>
                </a:tc>
                <a:tc>
                  <a:txBody>
                    <a:bodyPr/>
                    <a:lstStyle/>
                    <a:p>
                      <a:r>
                        <a:rPr lang="en-US" sz="1800" dirty="0"/>
                        <a:t>Hepatitis B</a:t>
                      </a:r>
                    </a:p>
                  </a:txBody>
                  <a:tcPr/>
                </a:tc>
                <a:tc>
                  <a:txBody>
                    <a:bodyPr/>
                    <a:lstStyle/>
                    <a:p>
                      <a:r>
                        <a:rPr lang="en-US" sz="1800" dirty="0"/>
                        <a:t>Hepatitis C</a:t>
                      </a:r>
                    </a:p>
                  </a:txBody>
                  <a:tcPr/>
                </a:tc>
                <a:extLst>
                  <a:ext uri="{0D108BD9-81ED-4DB2-BD59-A6C34878D82A}">
                    <a16:rowId xmlns:a16="http://schemas.microsoft.com/office/drawing/2014/main" val="10000"/>
                  </a:ext>
                </a:extLst>
              </a:tr>
              <a:tr h="1909958">
                <a:tc>
                  <a:txBody>
                    <a:bodyPr/>
                    <a:lstStyle/>
                    <a:p>
                      <a:r>
                        <a:rPr lang="en-US" sz="1800" dirty="0"/>
                        <a:t>Acute Treatment</a:t>
                      </a: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No drug therapy</a:t>
                      </a:r>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Only treat if severe hepatitis and liver failure</a:t>
                      </a:r>
                    </a:p>
                  </a:txBody>
                  <a:tcPr/>
                </a:tc>
                <a:tc>
                  <a:txBody>
                    <a:bodyPr/>
                    <a:lstStyle/>
                    <a:p>
                      <a:pPr marL="231775" lvl="2" indent="-231775">
                        <a:buFont typeface="Arial" panose="020B0604020202020204" pitchFamily="34" charset="0"/>
                        <a:buChar char="•"/>
                      </a:pPr>
                      <a:r>
                        <a:rPr lang="en-US" sz="1800" dirty="0"/>
                        <a:t>Monitoring for spontaneous clearance of infection </a:t>
                      </a:r>
                    </a:p>
                    <a:p>
                      <a:pPr marL="231775" lvl="2" indent="-231775">
                        <a:buFont typeface="Arial" panose="020B0604020202020204" pitchFamily="34" charset="0"/>
                        <a:buChar char="•"/>
                      </a:pPr>
                      <a:r>
                        <a:rPr lang="en-US" sz="1800" dirty="0"/>
                        <a:t>Direct-Acting Antivirals (DAA)</a:t>
                      </a:r>
                    </a:p>
                    <a:p>
                      <a:pPr marL="231775" lvl="2" indent="-231775">
                        <a:buFont typeface="Arial" panose="020B0604020202020204" pitchFamily="34" charset="0"/>
                        <a:buChar char="•"/>
                      </a:pPr>
                      <a:r>
                        <a:rPr lang="en-US" sz="1800" dirty="0"/>
                        <a:t>Supportive management of symptoms</a:t>
                      </a:r>
                    </a:p>
                  </a:txBody>
                  <a:tcPr/>
                </a:tc>
                <a:extLst>
                  <a:ext uri="{0D108BD9-81ED-4DB2-BD59-A6C34878D82A}">
                    <a16:rowId xmlns:a16="http://schemas.microsoft.com/office/drawing/2014/main" val="10001"/>
                  </a:ext>
                </a:extLst>
              </a:tr>
              <a:tr h="3170802">
                <a:tc>
                  <a:txBody>
                    <a:bodyPr/>
                    <a:lstStyle/>
                    <a:p>
                      <a:r>
                        <a:rPr lang="en-US" sz="1800" dirty="0"/>
                        <a:t>Chronic Treatment</a:t>
                      </a:r>
                    </a:p>
                  </a:txBody>
                  <a:tcPr/>
                </a:tc>
                <a:tc>
                  <a:txBody>
                    <a:bodyPr/>
                    <a:lstStyle/>
                    <a:p>
                      <a:pPr marL="285750" indent="-285750">
                        <a:buFont typeface="Arial" panose="020B0604020202020204" pitchFamily="34" charset="0"/>
                        <a:buChar char="•"/>
                      </a:pPr>
                      <a:r>
                        <a:rPr lang="en-US" sz="1800" dirty="0"/>
                        <a:t>Does not progress to chronic</a:t>
                      </a:r>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Drug therapy to decrease viral load and liver enzymes</a:t>
                      </a:r>
                      <a:r>
                        <a:rPr lang="en-US" sz="1800" baseline="0" dirty="0"/>
                        <a:t> </a:t>
                      </a:r>
                      <a:r>
                        <a:rPr lang="en-US" sz="1800" baseline="0" dirty="0">
                          <a:sym typeface="Wingdings" panose="05000000000000000000" pitchFamily="2" charset="2"/>
                        </a:rPr>
                        <a:t> </a:t>
                      </a:r>
                      <a:r>
                        <a:rPr lang="en-US" sz="1800" dirty="0"/>
                        <a:t>slowing disease progression</a:t>
                      </a:r>
                    </a:p>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Nucleoside and nucleotide analogs</a:t>
                      </a:r>
                    </a:p>
                    <a:p>
                      <a:pPr marL="7429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Inhibit HBV DNA polymerase enzyme</a:t>
                      </a:r>
                    </a:p>
                    <a:p>
                      <a:pPr marL="742950" marR="0" lvl="2"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Prevents viral</a:t>
                      </a:r>
                      <a:r>
                        <a:rPr lang="en-US" sz="1800" baseline="0" dirty="0"/>
                        <a:t> replication</a:t>
                      </a:r>
                    </a:p>
                  </a:txBody>
                  <a:tcPr/>
                </a:tc>
                <a:tc>
                  <a:txBody>
                    <a:bodyPr/>
                    <a:lstStyle/>
                    <a:p>
                      <a:pPr marL="231775" lvl="2" indent="-231775">
                        <a:buFont typeface="Arial" panose="020B0604020202020204" pitchFamily="34" charset="0"/>
                        <a:buChar char="•"/>
                      </a:pPr>
                      <a:r>
                        <a:rPr lang="en-US" sz="1800" dirty="0"/>
                        <a:t>Goal is eradication of virus and preventing complications</a:t>
                      </a:r>
                    </a:p>
                    <a:p>
                      <a:pPr marL="231775" lvl="2" indent="-231775">
                        <a:buFont typeface="Arial" panose="020B0604020202020204" pitchFamily="34" charset="0"/>
                        <a:buChar char="•"/>
                      </a:pPr>
                      <a:r>
                        <a:rPr lang="en-US" sz="1800" dirty="0"/>
                        <a:t>Direct-Acting</a:t>
                      </a:r>
                      <a:r>
                        <a:rPr lang="en-US" sz="1800" baseline="0" dirty="0"/>
                        <a:t> Antivirals</a:t>
                      </a:r>
                    </a:p>
                    <a:p>
                      <a:pPr marL="738188" lvl="2" indent="-276225">
                        <a:buFont typeface="Arial" panose="020B0604020202020204" pitchFamily="34" charset="0"/>
                        <a:buChar char="•"/>
                      </a:pPr>
                      <a:r>
                        <a:rPr lang="en-US" sz="1800" dirty="0"/>
                        <a:t>Block proteins needed for HCV replication</a:t>
                      </a:r>
                    </a:p>
                    <a:p>
                      <a:pPr marL="738188" lvl="2" indent="-276225">
                        <a:buFont typeface="Arial" panose="020B0604020202020204" pitchFamily="34" charset="0"/>
                        <a:buChar char="•"/>
                      </a:pPr>
                      <a:r>
                        <a:rPr lang="en-US" sz="1800" dirty="0"/>
                        <a:t>12-week regimen with oral drugs</a:t>
                      </a:r>
                    </a:p>
                    <a:p>
                      <a:pPr marL="231775" lvl="2" indent="-231775">
                        <a:buFont typeface="Arial" panose="020B0604020202020204" pitchFamily="34" charset="0"/>
                        <a:buChar char="•"/>
                      </a:pPr>
                      <a:r>
                        <a:rPr lang="en-US" sz="1800" dirty="0"/>
                        <a:t>Able to cure chronic HCV infection now</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01788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2425233C-B6C4-4124-B772-AE2039661B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888731" y="609600"/>
            <a:ext cx="3582416" cy="1356360"/>
          </a:xfrm>
        </p:spPr>
        <p:txBody>
          <a:bodyPr>
            <a:normAutofit/>
          </a:bodyPr>
          <a:lstStyle/>
          <a:p>
            <a:r>
              <a:rPr lang="en-US" sz="3200"/>
              <a:t>Hepatitis: Nursing Considerations</a:t>
            </a:r>
          </a:p>
        </p:txBody>
      </p:sp>
      <p:sp>
        <p:nvSpPr>
          <p:cNvPr id="77" name="Rectangle 76">
            <a:extLst>
              <a:ext uri="{FF2B5EF4-FFF2-40B4-BE49-F238E27FC236}">
                <a16:creationId xmlns:a16="http://schemas.microsoft.com/office/drawing/2014/main" id="{1C45BFB9-38CB-40B9-BC32-84BED36184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39" y="243840"/>
            <a:ext cx="7327423" cy="6377939"/>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idx="1"/>
          </p:nvPr>
        </p:nvSpPr>
        <p:spPr>
          <a:xfrm>
            <a:off x="7888731" y="2057400"/>
            <a:ext cx="3582416" cy="4038600"/>
          </a:xfrm>
        </p:spPr>
        <p:txBody>
          <a:bodyPr>
            <a:normAutofit lnSpcReduction="10000"/>
          </a:bodyPr>
          <a:lstStyle/>
          <a:p>
            <a:pPr marL="0" indent="0">
              <a:buNone/>
            </a:pPr>
            <a:r>
              <a:rPr lang="en-US" sz="2400" dirty="0"/>
              <a:t>Acute and Chronic</a:t>
            </a:r>
          </a:p>
          <a:p>
            <a:r>
              <a:rPr lang="en-US" sz="2400" dirty="0"/>
              <a:t>Adequate nutrition</a:t>
            </a:r>
          </a:p>
          <a:p>
            <a:pPr lvl="1"/>
            <a:r>
              <a:rPr lang="en-US" sz="2400" dirty="0"/>
              <a:t>Well balanced diet</a:t>
            </a:r>
          </a:p>
          <a:p>
            <a:pPr lvl="1"/>
            <a:r>
              <a:rPr lang="en-US" sz="2400" dirty="0"/>
              <a:t>Vitamin supplements</a:t>
            </a:r>
          </a:p>
          <a:p>
            <a:r>
              <a:rPr lang="en-US" sz="2400" dirty="0"/>
              <a:t>Ample bed rest</a:t>
            </a:r>
          </a:p>
          <a:p>
            <a:r>
              <a:rPr lang="en-US" sz="2400" dirty="0"/>
              <a:t>Avoid ETOH intake and drugs detoxified by the liver</a:t>
            </a:r>
          </a:p>
          <a:p>
            <a:r>
              <a:rPr lang="en-US" sz="2400" dirty="0"/>
              <a:t>Notification of possible contacts</a:t>
            </a:r>
          </a:p>
        </p:txBody>
      </p:sp>
      <p:sp>
        <p:nvSpPr>
          <p:cNvPr id="79" name="Rectangle 78">
            <a:extLst>
              <a:ext uri="{FF2B5EF4-FFF2-40B4-BE49-F238E27FC236}">
                <a16:creationId xmlns:a16="http://schemas.microsoft.com/office/drawing/2014/main" id="{F23A38CD-57C9-4263-BD4C-848B4DBC3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81" name="Rectangle 80">
            <a:extLst>
              <a:ext uri="{FF2B5EF4-FFF2-40B4-BE49-F238E27FC236}">
                <a16:creationId xmlns:a16="http://schemas.microsoft.com/office/drawing/2014/main" id="{9CF973E3-73C1-4DB0-93F8-1715B07DF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744223"/>
            <a:ext cx="3422042" cy="539597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Image result for avoid alcoho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22" b="26946"/>
          <a:stretch/>
        </p:blipFill>
        <p:spPr bwMode="auto">
          <a:xfrm>
            <a:off x="861034" y="2208119"/>
            <a:ext cx="3121358" cy="2468174"/>
          </a:xfrm>
          <a:prstGeom prst="rect">
            <a:avLst/>
          </a:prstGeom>
          <a:noFill/>
          <a:extLst>
            <a:ext uri="{909E8E84-426E-40DD-AFC4-6F175D3DCCD1}">
              <a14:hiddenFill xmlns:a14="http://schemas.microsoft.com/office/drawing/2010/main">
                <a:solidFill>
                  <a:srgbClr val="FFFFFF"/>
                </a:solidFill>
              </a14:hiddenFill>
            </a:ext>
          </a:extLst>
        </p:spPr>
      </p:pic>
      <p:sp>
        <p:nvSpPr>
          <p:cNvPr id="83" name="Rectangle 82">
            <a:extLst>
              <a:ext uri="{FF2B5EF4-FFF2-40B4-BE49-F238E27FC236}">
                <a16:creationId xmlns:a16="http://schemas.microsoft.com/office/drawing/2014/main" id="{365BA3A7-BD5C-4911-B7BD-AF41CEF117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744223"/>
            <a:ext cx="2790855" cy="2600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Image result for adequate nutrition in hepatitis"/>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43116" y="1392203"/>
            <a:ext cx="2480365" cy="1339397"/>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84">
            <a:extLst>
              <a:ext uri="{FF2B5EF4-FFF2-40B4-BE49-F238E27FC236}">
                <a16:creationId xmlns:a16="http://schemas.microsoft.com/office/drawing/2014/main" id="{B126A760-BA1B-4F38-A23C-1062E6080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3507057"/>
            <a:ext cx="2790855" cy="263313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8" name="Picture 6" descr="Image result for text message icon"/>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542675" y="3696511"/>
            <a:ext cx="2281247" cy="2281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558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Hepatitis: Nursing Process</a:t>
            </a:r>
            <a:endParaRPr lang="en-US" dirty="0"/>
          </a:p>
        </p:txBody>
      </p:sp>
      <p:sp>
        <p:nvSpPr>
          <p:cNvPr id="3" name="Content Placeholder 2"/>
          <p:cNvSpPr>
            <a:spLocks noGrp="1"/>
          </p:cNvSpPr>
          <p:nvPr>
            <p:ph idx="1"/>
          </p:nvPr>
        </p:nvSpPr>
        <p:spPr>
          <a:xfrm>
            <a:off x="581247" y="1885722"/>
            <a:ext cx="6191480" cy="4362678"/>
          </a:xfrm>
        </p:spPr>
        <p:txBody>
          <a:bodyPr>
            <a:normAutofit fontScale="92500" lnSpcReduction="10000"/>
          </a:bodyPr>
          <a:lstStyle/>
          <a:p>
            <a:r>
              <a:rPr lang="en-US" dirty="0"/>
              <a:t>Nursing Diagnoses:	</a:t>
            </a:r>
          </a:p>
          <a:p>
            <a:pPr lvl="1"/>
            <a:r>
              <a:rPr lang="en-US" dirty="0"/>
              <a:t>Impaired nutritional intake</a:t>
            </a:r>
          </a:p>
          <a:p>
            <a:pPr lvl="1"/>
            <a:r>
              <a:rPr lang="en-US" dirty="0"/>
              <a:t>Activity intolerance</a:t>
            </a:r>
          </a:p>
          <a:p>
            <a:pPr lvl="1"/>
            <a:r>
              <a:rPr lang="en-US" dirty="0"/>
              <a:t>Risk for bleeding</a:t>
            </a:r>
          </a:p>
          <a:p>
            <a:r>
              <a:rPr lang="en-US" dirty="0"/>
              <a:t>Planning: Patient will </a:t>
            </a:r>
          </a:p>
          <a:p>
            <a:pPr lvl="1"/>
            <a:r>
              <a:rPr lang="en-US" dirty="0"/>
              <a:t>Have relief of discomfort</a:t>
            </a:r>
          </a:p>
          <a:p>
            <a:pPr lvl="1"/>
            <a:r>
              <a:rPr lang="en-US" dirty="0"/>
              <a:t>Be able to resume normal activities</a:t>
            </a:r>
          </a:p>
          <a:p>
            <a:pPr lvl="1"/>
            <a:r>
              <a:rPr lang="en-US" dirty="0"/>
              <a:t>Return to normal liver function without complications</a:t>
            </a:r>
          </a:p>
          <a:p>
            <a:r>
              <a:rPr lang="en-US" dirty="0"/>
              <a:t>Expected Outcomes: Patient with hepatitis will</a:t>
            </a:r>
          </a:p>
          <a:p>
            <a:pPr lvl="1"/>
            <a:r>
              <a:rPr lang="en-US" dirty="0"/>
              <a:t>Maintain adequate nutritional needs</a:t>
            </a:r>
          </a:p>
          <a:p>
            <a:pPr lvl="1"/>
            <a:r>
              <a:rPr lang="en-US" dirty="0"/>
              <a:t>Avoid alcohol and other hepatotoxic agents</a:t>
            </a:r>
          </a:p>
          <a:p>
            <a:pPr lvl="1"/>
            <a:r>
              <a:rPr lang="en-US" dirty="0"/>
              <a:t>Show gradual increase in activity intolerance</a:t>
            </a:r>
          </a:p>
          <a:p>
            <a:pPr lvl="1"/>
            <a:r>
              <a:rPr lang="en-US" dirty="0"/>
              <a:t>Perform ADLs with scheduled rest periods</a:t>
            </a:r>
          </a:p>
        </p:txBody>
      </p:sp>
      <p:pic>
        <p:nvPicPr>
          <p:cNvPr id="4098" name="Picture 2" descr="Image result for hepatitis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15740" t="13361" r="13484" b="16458"/>
          <a:stretch/>
        </p:blipFill>
        <p:spPr bwMode="auto">
          <a:xfrm>
            <a:off x="7598735" y="2819776"/>
            <a:ext cx="4012018" cy="2983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94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4712" y="1531087"/>
            <a:ext cx="3409958" cy="705293"/>
          </a:xfrm>
        </p:spPr>
        <p:txBody>
          <a:bodyPr/>
          <a:lstStyle/>
          <a:p>
            <a:r>
              <a:rPr lang="en-US" dirty="0"/>
              <a:t>Hepatitis: Acute Care</a:t>
            </a:r>
          </a:p>
        </p:txBody>
      </p:sp>
      <p:sp>
        <p:nvSpPr>
          <p:cNvPr id="3" name="Content Placeholder 2"/>
          <p:cNvSpPr>
            <a:spLocks noGrp="1"/>
          </p:cNvSpPr>
          <p:nvPr>
            <p:ph idx="1"/>
          </p:nvPr>
        </p:nvSpPr>
        <p:spPr/>
        <p:txBody>
          <a:bodyPr>
            <a:normAutofit fontScale="85000" lnSpcReduction="20000"/>
          </a:bodyPr>
          <a:lstStyle/>
          <a:p>
            <a:r>
              <a:rPr lang="en-US" dirty="0"/>
              <a:t>Assess for jaundice</a:t>
            </a:r>
          </a:p>
          <a:p>
            <a:r>
              <a:rPr lang="en-US" dirty="0"/>
              <a:t>Comfort measures</a:t>
            </a:r>
          </a:p>
          <a:p>
            <a:r>
              <a:rPr lang="en-US" dirty="0"/>
              <a:t>Adequate nutrition</a:t>
            </a:r>
          </a:p>
          <a:p>
            <a:pPr lvl="1"/>
            <a:r>
              <a:rPr lang="en-US" dirty="0"/>
              <a:t>Small frequent meals</a:t>
            </a:r>
          </a:p>
          <a:p>
            <a:pPr lvl="1"/>
            <a:r>
              <a:rPr lang="en-US" dirty="0"/>
              <a:t>Measures to stimulate appetite</a:t>
            </a:r>
          </a:p>
          <a:p>
            <a:pPr lvl="1"/>
            <a:r>
              <a:rPr lang="en-US" dirty="0"/>
              <a:t>Carbonated beverages</a:t>
            </a:r>
          </a:p>
          <a:p>
            <a:pPr lvl="1"/>
            <a:r>
              <a:rPr lang="en-US" dirty="0"/>
              <a:t>Adequate fluid intake</a:t>
            </a:r>
          </a:p>
          <a:p>
            <a:r>
              <a:rPr lang="en-US" dirty="0"/>
              <a:t>Physical rest</a:t>
            </a:r>
          </a:p>
          <a:p>
            <a:r>
              <a:rPr lang="en-US" dirty="0"/>
              <a:t>Modified activity plan</a:t>
            </a:r>
          </a:p>
          <a:p>
            <a:r>
              <a:rPr lang="en-US" dirty="0"/>
              <a:t>Psychological and emotional rest</a:t>
            </a:r>
          </a:p>
          <a:p>
            <a:r>
              <a:rPr lang="en-US" dirty="0"/>
              <a:t>Diversion activities</a:t>
            </a:r>
          </a:p>
        </p:txBody>
      </p:sp>
      <p:pic>
        <p:nvPicPr>
          <p:cNvPr id="11" name="Picture 4" descr="Image result for hepatitis care"/>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521032" y="2779275"/>
            <a:ext cx="3703638" cy="337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929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8240" y="346317"/>
            <a:ext cx="9875520" cy="1356360"/>
          </a:xfrm>
        </p:spPr>
        <p:txBody>
          <a:bodyPr/>
          <a:lstStyle/>
          <a:p>
            <a:r>
              <a:rPr lang="en-US" dirty="0"/>
              <a:t>Hepatitis: Ambulatory Care</a:t>
            </a:r>
          </a:p>
        </p:txBody>
      </p:sp>
      <p:sp>
        <p:nvSpPr>
          <p:cNvPr id="3" name="Content Placeholder 2"/>
          <p:cNvSpPr>
            <a:spLocks noGrp="1"/>
          </p:cNvSpPr>
          <p:nvPr>
            <p:ph idx="1"/>
          </p:nvPr>
        </p:nvSpPr>
        <p:spPr>
          <a:xfrm>
            <a:off x="467382" y="1702677"/>
            <a:ext cx="5146609" cy="4875332"/>
          </a:xfrm>
        </p:spPr>
        <p:txBody>
          <a:bodyPr>
            <a:normAutofit/>
          </a:bodyPr>
          <a:lstStyle/>
          <a:p>
            <a:r>
              <a:rPr lang="en-US" dirty="0"/>
              <a:t>Dietary teaching</a:t>
            </a:r>
          </a:p>
          <a:p>
            <a:r>
              <a:rPr lang="en-US" dirty="0"/>
              <a:t>Plan activities after rest periods</a:t>
            </a:r>
          </a:p>
          <a:p>
            <a:r>
              <a:rPr lang="en-US" dirty="0"/>
              <a:t>Teach how to prevent transmission</a:t>
            </a:r>
          </a:p>
          <a:p>
            <a:r>
              <a:rPr lang="en-US" dirty="0"/>
              <a:t>Symptoms to report</a:t>
            </a:r>
          </a:p>
          <a:p>
            <a:r>
              <a:rPr lang="en-US" dirty="0"/>
              <a:t>Assessment for complications</a:t>
            </a:r>
          </a:p>
          <a:p>
            <a:r>
              <a:rPr lang="en-US" dirty="0"/>
              <a:t>Regular follow-ups for at least a year</a:t>
            </a:r>
          </a:p>
          <a:p>
            <a:r>
              <a:rPr lang="en-US" dirty="0"/>
              <a:t>No alcohol</a:t>
            </a:r>
          </a:p>
          <a:p>
            <a:r>
              <a:rPr lang="en-US" dirty="0"/>
              <a:t>Medication education</a:t>
            </a:r>
          </a:p>
          <a:p>
            <a:r>
              <a:rPr lang="en-US" dirty="0"/>
              <a:t>No blood donation by </a:t>
            </a:r>
            <a:r>
              <a:rPr lang="en-US" dirty="0" err="1"/>
              <a:t>HBsAg</a:t>
            </a:r>
            <a:r>
              <a:rPr lang="en-US" dirty="0"/>
              <a:t> or HCV positive patients</a:t>
            </a:r>
          </a:p>
        </p:txBody>
      </p:sp>
      <p:pic>
        <p:nvPicPr>
          <p:cNvPr id="6146" name="Picture 2" descr="Image result for hepatitis nursing c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3712" y="2738179"/>
            <a:ext cx="5704387" cy="3216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0252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6693061" cy="1356360"/>
          </a:xfrm>
        </p:spPr>
        <p:txBody>
          <a:bodyPr>
            <a:normAutofit/>
          </a:bodyPr>
          <a:lstStyle/>
          <a:p>
            <a:r>
              <a:rPr lang="en-US" dirty="0"/>
              <a:t>Other Types of Hepatitis</a:t>
            </a:r>
          </a:p>
        </p:txBody>
      </p:sp>
      <p:sp>
        <p:nvSpPr>
          <p:cNvPr id="3" name="Content Placeholder 2"/>
          <p:cNvSpPr>
            <a:spLocks noGrp="1"/>
          </p:cNvSpPr>
          <p:nvPr>
            <p:ph idx="1"/>
          </p:nvPr>
        </p:nvSpPr>
        <p:spPr>
          <a:xfrm>
            <a:off x="579120" y="2057400"/>
            <a:ext cx="7256941" cy="4343400"/>
          </a:xfrm>
        </p:spPr>
        <p:txBody>
          <a:bodyPr>
            <a:normAutofit lnSpcReduction="10000"/>
          </a:bodyPr>
          <a:lstStyle/>
          <a:p>
            <a:r>
              <a:rPr lang="en-US" sz="2000" dirty="0"/>
              <a:t>Acute alcoholic hepatitis</a:t>
            </a:r>
          </a:p>
          <a:p>
            <a:pPr lvl="1"/>
            <a:r>
              <a:rPr lang="en-US" dirty="0"/>
              <a:t>Caused by excessive alcohol use</a:t>
            </a:r>
          </a:p>
          <a:p>
            <a:pPr lvl="1"/>
            <a:r>
              <a:rPr lang="en-US" dirty="0"/>
              <a:t>Syndrome of hepatomegaly, jaundice, elevated liver enzymes, and low-grade fever with possible ascites</a:t>
            </a:r>
          </a:p>
          <a:p>
            <a:r>
              <a:rPr lang="en-US" sz="2000" dirty="0"/>
              <a:t>Chemical Hepatotoxicity</a:t>
            </a:r>
          </a:p>
          <a:p>
            <a:pPr lvl="1"/>
            <a:r>
              <a:rPr lang="en-US" dirty="0"/>
              <a:t>Liver injury caused by exposure to certain compounds</a:t>
            </a:r>
          </a:p>
          <a:p>
            <a:pPr lvl="1"/>
            <a:r>
              <a:rPr lang="en-US" dirty="0"/>
              <a:t>Decreased use of hepatotoxic agents, so incidence has decreased since 1980</a:t>
            </a:r>
          </a:p>
          <a:p>
            <a:r>
              <a:rPr lang="en-US" sz="2000" dirty="0"/>
              <a:t>Drug-induced Liver Injury</a:t>
            </a:r>
          </a:p>
          <a:p>
            <a:pPr lvl="1"/>
            <a:r>
              <a:rPr lang="en-US" dirty="0"/>
              <a:t>Main cause is antimicrobial agents (amoxicillin-clavulanate)</a:t>
            </a:r>
          </a:p>
          <a:p>
            <a:pPr lvl="1"/>
            <a:r>
              <a:rPr lang="en-US" dirty="0"/>
              <a:t>Can be caused by Rx, OTC, diet and herbal supplements</a:t>
            </a:r>
          </a:p>
          <a:p>
            <a:pPr lvl="1"/>
            <a:r>
              <a:rPr lang="en-US" dirty="0"/>
              <a:t>Can cause increase in liver enzymes, jaundice, and acute liver failure</a:t>
            </a:r>
          </a:p>
        </p:txBody>
      </p:sp>
      <p:pic>
        <p:nvPicPr>
          <p:cNvPr id="8194" name="Picture 2" descr="Image result for acetaminophen and the liv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859" r="12701" b="-957"/>
          <a:stretch/>
        </p:blipFill>
        <p:spPr bwMode="auto">
          <a:xfrm>
            <a:off x="8310622" y="1088802"/>
            <a:ext cx="3171893" cy="218017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alcoho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290" t="5613" r="9954" b="4003"/>
          <a:stretch/>
        </p:blipFill>
        <p:spPr bwMode="auto">
          <a:xfrm>
            <a:off x="8506654" y="3589020"/>
            <a:ext cx="2779828" cy="2543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9397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3145" y="609599"/>
            <a:ext cx="3364378" cy="5606143"/>
          </a:xfrm>
        </p:spPr>
        <p:txBody>
          <a:bodyPr>
            <a:normAutofit/>
          </a:bodyPr>
          <a:lstStyle/>
          <a:p>
            <a:r>
              <a:rPr lang="en-US" sz="4100"/>
              <a:t>Autoimmune, Genetic and Metabolic Liver Diseases</a:t>
            </a:r>
          </a:p>
        </p:txBody>
      </p:sp>
      <p:graphicFrame>
        <p:nvGraphicFramePr>
          <p:cNvPr id="9" name="Content Placeholder 6">
            <a:extLst>
              <a:ext uri="{FF2B5EF4-FFF2-40B4-BE49-F238E27FC236}">
                <a16:creationId xmlns:a16="http://schemas.microsoft.com/office/drawing/2014/main" id="{C1C32222-B19F-64D2-ADD9-1355AF728D71}"/>
              </a:ext>
            </a:extLst>
          </p:cNvPr>
          <p:cNvGraphicFramePr>
            <a:graphicFrameLocks noGrp="1"/>
          </p:cNvGraphicFramePr>
          <p:nvPr>
            <p:ph idx="1"/>
            <p:extLst>
              <p:ext uri="{D42A27DB-BD31-4B8C-83A1-F6EECF244321}">
                <p14:modId xmlns:p14="http://schemas.microsoft.com/office/powerpoint/2010/main" val="1566663953"/>
              </p:ext>
            </p:extLst>
          </p:nvPr>
        </p:nvGraphicFramePr>
        <p:xfrm>
          <a:off x="4017523" y="373224"/>
          <a:ext cx="7521332" cy="6214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46589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9875520" cy="1356360"/>
          </a:xfrm>
        </p:spPr>
        <p:txBody>
          <a:bodyPr>
            <a:normAutofit/>
          </a:bodyPr>
          <a:lstStyle/>
          <a:p>
            <a:r>
              <a:rPr lang="en-US"/>
              <a:t>Liver Function Tests (LFTs)</a:t>
            </a:r>
          </a:p>
        </p:txBody>
      </p:sp>
      <p:graphicFrame>
        <p:nvGraphicFramePr>
          <p:cNvPr id="5" name="Content Placeholder 2">
            <a:extLst>
              <a:ext uri="{FF2B5EF4-FFF2-40B4-BE49-F238E27FC236}">
                <a16:creationId xmlns:a16="http://schemas.microsoft.com/office/drawing/2014/main" id="{EEA7F0B5-8A58-BA9D-ECD8-9FD38992DC64}"/>
              </a:ext>
            </a:extLst>
          </p:cNvPr>
          <p:cNvGraphicFramePr>
            <a:graphicFrameLocks noGrp="1"/>
          </p:cNvGraphicFramePr>
          <p:nvPr>
            <p:ph idx="1"/>
            <p:extLst>
              <p:ext uri="{D42A27DB-BD31-4B8C-83A1-F6EECF244321}">
                <p14:modId xmlns:p14="http://schemas.microsoft.com/office/powerpoint/2010/main" val="3687159368"/>
              </p:ext>
            </p:extLst>
          </p:nvPr>
        </p:nvGraphicFramePr>
        <p:xfrm>
          <a:off x="472966" y="1965960"/>
          <a:ext cx="11272344" cy="41195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21064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 name="Rectangle 9">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11">
            <a:extLst>
              <a:ext uri="{FF2B5EF4-FFF2-40B4-BE49-F238E27FC236}">
                <a16:creationId xmlns:a16="http://schemas.microsoft.com/office/drawing/2014/main" id="{4B4892EF-BE30-49C0-ADF8-32A7C8831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22" name="Straight Connector 13">
            <a:extLst>
              <a:ext uri="{FF2B5EF4-FFF2-40B4-BE49-F238E27FC236}">
                <a16:creationId xmlns:a16="http://schemas.microsoft.com/office/drawing/2014/main" id="{72FB293E-C84E-4A67-ABF8-FCC566F38C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Rectangle 15">
            <a:extLst>
              <a:ext uri="{FF2B5EF4-FFF2-40B4-BE49-F238E27FC236}">
                <a16:creationId xmlns:a16="http://schemas.microsoft.com/office/drawing/2014/main" id="{5414033D-8052-45FD-8916-ACB912C24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24" name="Straight Connector 17">
            <a:extLst>
              <a:ext uri="{FF2B5EF4-FFF2-40B4-BE49-F238E27FC236}">
                <a16:creationId xmlns:a16="http://schemas.microsoft.com/office/drawing/2014/main" id="{DCB7FEA3-D736-481C-B6BD-86B42575F43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5323114"/>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1109980" y="3895344"/>
            <a:ext cx="9966960" cy="1490472"/>
          </a:xfrm>
        </p:spPr>
        <p:txBody>
          <a:bodyPr vert="horz" lIns="91440" tIns="45720" rIns="91440" bIns="45720" rtlCol="0" anchor="b">
            <a:normAutofit/>
          </a:bodyPr>
          <a:lstStyle/>
          <a:p>
            <a:r>
              <a:rPr lang="en-US">
                <a:solidFill>
                  <a:schemeClr val="bg1"/>
                </a:solidFill>
                <a:latin typeface="+mj-lt"/>
              </a:rPr>
              <a:t>Cirrhosis</a:t>
            </a:r>
          </a:p>
        </p:txBody>
      </p:sp>
      <p:pic>
        <p:nvPicPr>
          <p:cNvPr id="5" name="Picture 4"/>
          <p:cNvPicPr>
            <a:picLocks noChangeAspect="1"/>
          </p:cNvPicPr>
          <p:nvPr/>
        </p:nvPicPr>
        <p:blipFill rotWithShape="1">
          <a:blip r:embed="rId3"/>
          <a:srcRect t="9729" r="-2" b="10133"/>
          <a:stretch/>
        </p:blipFill>
        <p:spPr>
          <a:xfrm>
            <a:off x="3766820" y="838090"/>
            <a:ext cx="4653280" cy="2796733"/>
          </a:xfrm>
          <a:prstGeom prst="rect">
            <a:avLst/>
          </a:prstGeom>
        </p:spPr>
      </p:pic>
    </p:spTree>
    <p:extLst>
      <p:ext uri="{BB962C8B-B14F-4D97-AF65-F5344CB8AC3E}">
        <p14:creationId xmlns:p14="http://schemas.microsoft.com/office/powerpoint/2010/main" val="40966960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4" name="Title 3"/>
          <p:cNvSpPr>
            <a:spLocks noGrp="1"/>
          </p:cNvSpPr>
          <p:nvPr>
            <p:ph type="title"/>
          </p:nvPr>
        </p:nvSpPr>
        <p:spPr>
          <a:xfrm>
            <a:off x="441009" y="873457"/>
            <a:ext cx="3273042" cy="5222543"/>
          </a:xfrm>
        </p:spPr>
        <p:txBody>
          <a:bodyPr>
            <a:normAutofit/>
          </a:bodyPr>
          <a:lstStyle/>
          <a:p>
            <a:r>
              <a:rPr lang="en-US" sz="4800" dirty="0">
                <a:solidFill>
                  <a:srgbClr val="FFFFFF"/>
                </a:solidFill>
              </a:rPr>
              <a:t>Cirrhosis</a:t>
            </a:r>
          </a:p>
        </p:txBody>
      </p:sp>
      <p:sp>
        <p:nvSpPr>
          <p:cNvPr id="2" name="Content Placeholder 1"/>
          <p:cNvSpPr>
            <a:spLocks noGrp="1"/>
          </p:cNvSpPr>
          <p:nvPr>
            <p:ph idx="1"/>
          </p:nvPr>
        </p:nvSpPr>
        <p:spPr>
          <a:xfrm>
            <a:off x="4366728" y="373224"/>
            <a:ext cx="7184570" cy="6251511"/>
          </a:xfrm>
        </p:spPr>
        <p:txBody>
          <a:bodyPr anchor="ctr">
            <a:normAutofit fontScale="92500" lnSpcReduction="10000"/>
          </a:bodyPr>
          <a:lstStyle/>
          <a:p>
            <a:r>
              <a:rPr lang="en-US" sz="3200" dirty="0"/>
              <a:t>End-stage liver disease</a:t>
            </a:r>
          </a:p>
          <a:p>
            <a:r>
              <a:rPr lang="en-US" sz="3200" dirty="0"/>
              <a:t>Extensive degeneration and destruction of liver cells</a:t>
            </a:r>
          </a:p>
          <a:p>
            <a:r>
              <a:rPr lang="en-US" sz="3200" dirty="0"/>
              <a:t>Results in replacement of liver tissue by fibrous and regenerative nodules</a:t>
            </a:r>
          </a:p>
          <a:p>
            <a:r>
              <a:rPr lang="en-US" sz="3200" dirty="0"/>
              <a:t>Usually happens after decades of chronic liver disease</a:t>
            </a:r>
          </a:p>
          <a:p>
            <a:r>
              <a:rPr lang="en-US" sz="3200" dirty="0"/>
              <a:t>Most common causes in the US are chronic Hep C and alcohol-induced liver disease</a:t>
            </a:r>
          </a:p>
          <a:p>
            <a:r>
              <a:rPr lang="en-US" sz="3200" dirty="0"/>
              <a:t>Other causes:</a:t>
            </a:r>
          </a:p>
          <a:p>
            <a:pPr lvl="1"/>
            <a:r>
              <a:rPr lang="en-US" sz="3200" dirty="0"/>
              <a:t>Extreme dieting, malabsorption, obesity</a:t>
            </a:r>
          </a:p>
          <a:p>
            <a:pPr lvl="1"/>
            <a:r>
              <a:rPr lang="en-US" sz="3200" dirty="0"/>
              <a:t>Environmental factors</a:t>
            </a:r>
          </a:p>
          <a:p>
            <a:pPr lvl="1"/>
            <a:r>
              <a:rPr lang="en-US" sz="3200" dirty="0"/>
              <a:t>Genetic predisposition</a:t>
            </a:r>
          </a:p>
        </p:txBody>
      </p:sp>
    </p:spTree>
    <p:extLst>
      <p:ext uri="{BB962C8B-B14F-4D97-AF65-F5344CB8AC3E}">
        <p14:creationId xmlns:p14="http://schemas.microsoft.com/office/powerpoint/2010/main" val="2359971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cirrhosis">
            <a:extLst>
              <a:ext uri="{FF2B5EF4-FFF2-40B4-BE49-F238E27FC236}">
                <a16:creationId xmlns:a16="http://schemas.microsoft.com/office/drawing/2014/main" id="{75690077-507A-48FE-AC0D-2CBDC3F1F700}"/>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1803918" y="560847"/>
            <a:ext cx="8584164" cy="5736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075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72064" y="243840"/>
            <a:ext cx="3912583" cy="1356360"/>
          </a:xfrm>
        </p:spPr>
        <p:txBody>
          <a:bodyPr vert="horz" lIns="91440" tIns="45720" rIns="91440" bIns="45720" rtlCol="0" anchor="ctr">
            <a:normAutofit/>
          </a:bodyPr>
          <a:lstStyle/>
          <a:p>
            <a:r>
              <a:rPr lang="en-US" sz="3200" dirty="0"/>
              <a:t>Cirrhosis: S/</a:t>
            </a:r>
            <a:r>
              <a:rPr lang="en-US" sz="3200" dirty="0" err="1"/>
              <a:t>Sx</a:t>
            </a:r>
            <a:endParaRPr lang="en-US" sz="3200" dirty="0"/>
          </a:p>
        </p:txBody>
      </p:sp>
      <p:pic>
        <p:nvPicPr>
          <p:cNvPr id="10" name="Content Placeholder 9"/>
          <p:cNvPicPr>
            <a:picLocks noGrp="1" noChangeAspect="1"/>
          </p:cNvPicPr>
          <p:nvPr>
            <p:ph sz="half" idx="1"/>
          </p:nvPr>
        </p:nvPicPr>
        <p:blipFill>
          <a:blip r:embed="rId3"/>
          <a:stretch>
            <a:fillRect/>
          </a:stretch>
        </p:blipFill>
        <p:spPr>
          <a:xfrm>
            <a:off x="720853" y="1731347"/>
            <a:ext cx="6045576" cy="4277244"/>
          </a:xfrm>
          <a:prstGeom prst="rect">
            <a:avLst/>
          </a:prstGeom>
        </p:spPr>
      </p:pic>
      <p:sp>
        <p:nvSpPr>
          <p:cNvPr id="7" name="Content Placeholder 6"/>
          <p:cNvSpPr>
            <a:spLocks noGrp="1"/>
          </p:cNvSpPr>
          <p:nvPr>
            <p:ph sz="half" idx="2"/>
          </p:nvPr>
        </p:nvSpPr>
        <p:spPr>
          <a:xfrm>
            <a:off x="7558564" y="585749"/>
            <a:ext cx="3912583" cy="5684520"/>
          </a:xfrm>
        </p:spPr>
        <p:txBody>
          <a:bodyPr vert="horz" lIns="91440" tIns="45720" rIns="91440" bIns="45720" rtlCol="0">
            <a:normAutofit/>
          </a:bodyPr>
          <a:lstStyle/>
          <a:p>
            <a:pPr marL="0"/>
            <a:r>
              <a:rPr lang="en-US" sz="2000" b="1" u="sng" dirty="0"/>
              <a:t>Late S/</a:t>
            </a:r>
            <a:r>
              <a:rPr lang="en-US" sz="2000" b="1" u="sng" dirty="0" err="1"/>
              <a:t>Sx</a:t>
            </a:r>
            <a:r>
              <a:rPr lang="en-US" sz="2000" b="1" u="sng" dirty="0"/>
              <a:t>:</a:t>
            </a:r>
          </a:p>
          <a:p>
            <a:r>
              <a:rPr lang="en-US" sz="2000" dirty="0"/>
              <a:t>Result from liver failure and portal hypertension</a:t>
            </a:r>
          </a:p>
          <a:p>
            <a:r>
              <a:rPr lang="en-US" sz="2000" dirty="0"/>
              <a:t>Jaundice</a:t>
            </a:r>
          </a:p>
          <a:p>
            <a:r>
              <a:rPr lang="en-US" sz="2000" dirty="0"/>
              <a:t>Peripheral edema</a:t>
            </a:r>
          </a:p>
          <a:p>
            <a:r>
              <a:rPr lang="en-US" sz="2000" dirty="0"/>
              <a:t>Ascites</a:t>
            </a:r>
          </a:p>
          <a:p>
            <a:r>
              <a:rPr lang="en-US" sz="2000" dirty="0"/>
              <a:t>Skin problems</a:t>
            </a:r>
          </a:p>
          <a:p>
            <a:r>
              <a:rPr lang="en-US" sz="2000" dirty="0"/>
              <a:t>Hematologic problems</a:t>
            </a:r>
          </a:p>
          <a:p>
            <a:r>
              <a:rPr lang="en-US" sz="2000" dirty="0"/>
              <a:t>Endocrine problems</a:t>
            </a:r>
          </a:p>
          <a:p>
            <a:r>
              <a:rPr lang="en-US" sz="2000" dirty="0"/>
              <a:t>Peripheral neuropathies</a:t>
            </a:r>
          </a:p>
          <a:p>
            <a:r>
              <a:rPr lang="en-US" sz="2000" dirty="0"/>
              <a:t>Liver becomes small and nodular</a:t>
            </a:r>
          </a:p>
          <a:p>
            <a:r>
              <a:rPr lang="en-US" sz="2000" dirty="0"/>
              <a:t>Liver function dramatically impaired</a:t>
            </a:r>
          </a:p>
        </p:txBody>
      </p:sp>
    </p:spTree>
    <p:extLst>
      <p:ext uri="{BB962C8B-B14F-4D97-AF65-F5344CB8AC3E}">
        <p14:creationId xmlns:p14="http://schemas.microsoft.com/office/powerpoint/2010/main" val="17496687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653145" y="609599"/>
            <a:ext cx="3364378" cy="5606143"/>
          </a:xfrm>
        </p:spPr>
        <p:txBody>
          <a:bodyPr>
            <a:normAutofit/>
          </a:bodyPr>
          <a:lstStyle/>
          <a:p>
            <a:r>
              <a:rPr lang="en-US" sz="4800"/>
              <a:t>Cirrhosis: Skin Problems</a:t>
            </a:r>
          </a:p>
        </p:txBody>
      </p:sp>
      <p:graphicFrame>
        <p:nvGraphicFramePr>
          <p:cNvPr id="8" name="Content Placeholder 5">
            <a:extLst>
              <a:ext uri="{FF2B5EF4-FFF2-40B4-BE49-F238E27FC236}">
                <a16:creationId xmlns:a16="http://schemas.microsoft.com/office/drawing/2014/main" id="{F6D154B6-AC3C-0650-D7DE-E20CA9316077}"/>
              </a:ext>
            </a:extLst>
          </p:cNvPr>
          <p:cNvGraphicFramePr>
            <a:graphicFrameLocks noGrp="1"/>
          </p:cNvGraphicFramePr>
          <p:nvPr>
            <p:ph idx="1"/>
            <p:extLst>
              <p:ext uri="{D42A27DB-BD31-4B8C-83A1-F6EECF244321}">
                <p14:modId xmlns:p14="http://schemas.microsoft.com/office/powerpoint/2010/main" val="2438126577"/>
              </p:ext>
            </p:extLst>
          </p:nvPr>
        </p:nvGraphicFramePr>
        <p:xfrm>
          <a:off x="4217437" y="410548"/>
          <a:ext cx="7557796" cy="60835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1969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639A9761-A50B-4155-B93E-2AF3806C19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43000" y="609600"/>
            <a:ext cx="6693061" cy="1356360"/>
          </a:xfrm>
        </p:spPr>
        <p:txBody>
          <a:bodyPr vert="horz" lIns="91440" tIns="45720" rIns="91440" bIns="45720" rtlCol="0" anchor="ctr">
            <a:normAutofit/>
          </a:bodyPr>
          <a:lstStyle/>
          <a:p>
            <a:r>
              <a:rPr lang="en-US">
                <a:solidFill>
                  <a:schemeClr val="bg1"/>
                </a:solidFill>
              </a:rPr>
              <a:t>Cirrhosis: Hematologic Problems</a:t>
            </a:r>
          </a:p>
        </p:txBody>
      </p:sp>
      <p:sp>
        <p:nvSpPr>
          <p:cNvPr id="3" name="Content Placeholder 2"/>
          <p:cNvSpPr>
            <a:spLocks noGrp="1"/>
          </p:cNvSpPr>
          <p:nvPr>
            <p:ph sz="half" idx="1"/>
          </p:nvPr>
        </p:nvSpPr>
        <p:spPr>
          <a:xfrm>
            <a:off x="541176" y="2057400"/>
            <a:ext cx="7294885" cy="4343400"/>
          </a:xfrm>
        </p:spPr>
        <p:txBody>
          <a:bodyPr vert="horz" lIns="91440" tIns="45720" rIns="91440" bIns="45720" rtlCol="0">
            <a:normAutofit fontScale="92500" lnSpcReduction="10000"/>
          </a:bodyPr>
          <a:lstStyle/>
          <a:p>
            <a:r>
              <a:rPr lang="en-US" sz="2400" dirty="0">
                <a:solidFill>
                  <a:schemeClr val="bg1"/>
                </a:solidFill>
              </a:rPr>
              <a:t>Thrombocytopenia, Leukopenia, Anemia</a:t>
            </a:r>
          </a:p>
          <a:p>
            <a:pPr lvl="1"/>
            <a:r>
              <a:rPr lang="en-US" sz="2400" dirty="0">
                <a:solidFill>
                  <a:schemeClr val="bg1"/>
                </a:solidFill>
              </a:rPr>
              <a:t>Caused by splenomegaly, back up of blood from portal hypertension</a:t>
            </a:r>
          </a:p>
          <a:p>
            <a:pPr lvl="1"/>
            <a:r>
              <a:rPr lang="en-US" sz="2400" dirty="0">
                <a:solidFill>
                  <a:schemeClr val="bg1"/>
                </a:solidFill>
              </a:rPr>
              <a:t>Over-activity of enlarged spleen= increased removal of blood cells from circulation</a:t>
            </a:r>
          </a:p>
          <a:p>
            <a:pPr lvl="1"/>
            <a:r>
              <a:rPr lang="en-US" sz="2400" dirty="0">
                <a:solidFill>
                  <a:schemeClr val="bg1"/>
                </a:solidFill>
              </a:rPr>
              <a:t>Anemia results from inadequate RBC production and survival, poor diet, poor absorption of folic acid and bleeding from varices</a:t>
            </a:r>
          </a:p>
          <a:p>
            <a:r>
              <a:rPr lang="en-US" sz="2400" dirty="0">
                <a:solidFill>
                  <a:schemeClr val="bg1"/>
                </a:solidFill>
              </a:rPr>
              <a:t>Coagulation disorders</a:t>
            </a:r>
          </a:p>
          <a:p>
            <a:pPr lvl="1"/>
            <a:r>
              <a:rPr lang="en-US" sz="2400" dirty="0">
                <a:solidFill>
                  <a:schemeClr val="bg1"/>
                </a:solidFill>
              </a:rPr>
              <a:t>Liver’s inability to make prothrombin and other factors essential for blood clotting</a:t>
            </a:r>
          </a:p>
          <a:p>
            <a:pPr lvl="1"/>
            <a:r>
              <a:rPr lang="en-US" sz="2400" dirty="0">
                <a:solidFill>
                  <a:schemeClr val="bg1"/>
                </a:solidFill>
              </a:rPr>
              <a:t>Epistaxis, purpura, petechiae, easy bruising, gingival bleeding, heavy menstrual bleeding</a:t>
            </a:r>
          </a:p>
          <a:p>
            <a:endParaRPr lang="en-US" sz="2400" dirty="0">
              <a:solidFill>
                <a:schemeClr val="bg1"/>
              </a:solidFill>
            </a:endParaRPr>
          </a:p>
        </p:txBody>
      </p:sp>
      <p:pic>
        <p:nvPicPr>
          <p:cNvPr id="5" name="Content Placeholder 4"/>
          <p:cNvPicPr>
            <a:picLocks noGrp="1" noChangeAspect="1"/>
          </p:cNvPicPr>
          <p:nvPr>
            <p:ph sz="half" idx="2"/>
          </p:nvPr>
        </p:nvPicPr>
        <p:blipFill rotWithShape="1">
          <a:blip r:embed="rId3"/>
          <a:srcRect l="4993" r="3886" b="1"/>
          <a:stretch/>
        </p:blipFill>
        <p:spPr>
          <a:xfrm>
            <a:off x="8301386" y="243840"/>
            <a:ext cx="3646837" cy="6377939"/>
          </a:xfrm>
          <a:prstGeom prst="rect">
            <a:avLst/>
          </a:prstGeom>
        </p:spPr>
      </p:pic>
      <p:sp>
        <p:nvSpPr>
          <p:cNvPr id="14" name="Rectangle 13">
            <a:extLst>
              <a:ext uri="{FF2B5EF4-FFF2-40B4-BE49-F238E27FC236}">
                <a16:creationId xmlns:a16="http://schemas.microsoft.com/office/drawing/2014/main" id="{80569F2C-74F8-4EFD-AC7B-85F92187AA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28079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Cirrhosis: Endocrine Problems</a:t>
            </a:r>
            <a:endParaRPr lang="en-US" dirty="0"/>
          </a:p>
        </p:txBody>
      </p:sp>
      <p:sp>
        <p:nvSpPr>
          <p:cNvPr id="4" name="Content Placeholder 3"/>
          <p:cNvSpPr>
            <a:spLocks noGrp="1"/>
          </p:cNvSpPr>
          <p:nvPr>
            <p:ph idx="1"/>
          </p:nvPr>
        </p:nvSpPr>
        <p:spPr/>
        <p:txBody>
          <a:bodyPr/>
          <a:lstStyle/>
          <a:p>
            <a:r>
              <a:rPr lang="en-US" altLang="en-US" dirty="0"/>
              <a:t>Secondary to decreased metabolism of hormones</a:t>
            </a:r>
          </a:p>
          <a:p>
            <a:pPr lvl="1"/>
            <a:r>
              <a:rPr lang="en-US" altLang="en-US" dirty="0"/>
              <a:t>In men—</a:t>
            </a:r>
            <a:r>
              <a:rPr lang="en-US" altLang="en-US" dirty="0" err="1"/>
              <a:t>gynecomastia</a:t>
            </a:r>
            <a:r>
              <a:rPr lang="en-US" altLang="en-US" dirty="0"/>
              <a:t>, loss of axillary and pubic hair, testicular atrophy, impotence and loss of libido</a:t>
            </a:r>
          </a:p>
          <a:p>
            <a:pPr lvl="1"/>
            <a:r>
              <a:rPr lang="en-US" altLang="en-US" dirty="0"/>
              <a:t>In women—amenorrhea  or abnormal vaginal bleeding</a:t>
            </a:r>
          </a:p>
          <a:p>
            <a:pPr lvl="1"/>
            <a:r>
              <a:rPr lang="en-US" altLang="en-US" dirty="0" err="1"/>
              <a:t>Hyperaldosteronism</a:t>
            </a:r>
            <a:r>
              <a:rPr lang="en-US" altLang="en-US" dirty="0"/>
              <a:t> in both sexes</a:t>
            </a:r>
          </a:p>
          <a:p>
            <a:endParaRPr lang="en-US" dirty="0"/>
          </a:p>
        </p:txBody>
      </p:sp>
    </p:spTree>
    <p:extLst>
      <p:ext uri="{BB962C8B-B14F-4D97-AF65-F5344CB8AC3E}">
        <p14:creationId xmlns:p14="http://schemas.microsoft.com/office/powerpoint/2010/main" val="1863094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E44B590A-534A-411B-B247-235FB9436C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75" name="Rectangle 74">
            <a:extLst>
              <a:ext uri="{FF2B5EF4-FFF2-40B4-BE49-F238E27FC236}">
                <a16:creationId xmlns:a16="http://schemas.microsoft.com/office/drawing/2014/main" id="{F4AAC3BE-7617-4E34-A8FC-6C5E51377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888731" y="609600"/>
            <a:ext cx="3582416" cy="1356360"/>
          </a:xfrm>
        </p:spPr>
        <p:txBody>
          <a:bodyPr vert="horz" lIns="91440" tIns="45720" rIns="91440" bIns="45720" rtlCol="0" anchor="ctr">
            <a:normAutofit/>
          </a:bodyPr>
          <a:lstStyle/>
          <a:p>
            <a:r>
              <a:rPr lang="en-US" sz="3200"/>
              <a:t>Cirrhosis: Peripheral Neuropathy</a:t>
            </a:r>
          </a:p>
        </p:txBody>
      </p:sp>
      <p:sp>
        <p:nvSpPr>
          <p:cNvPr id="77" name="Rectangle 76">
            <a:extLst>
              <a:ext uri="{FF2B5EF4-FFF2-40B4-BE49-F238E27FC236}">
                <a16:creationId xmlns:a16="http://schemas.microsoft.com/office/drawing/2014/main" id="{2CF4E3EC-716B-4351-969A-CD67F2561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39" y="243840"/>
            <a:ext cx="7327423" cy="6377939"/>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p:cNvSpPr>
            <a:spLocks noGrp="1"/>
          </p:cNvSpPr>
          <p:nvPr>
            <p:ph sz="half" idx="1"/>
          </p:nvPr>
        </p:nvSpPr>
        <p:spPr>
          <a:xfrm>
            <a:off x="7888731" y="2057400"/>
            <a:ext cx="3582416" cy="4038600"/>
          </a:xfrm>
        </p:spPr>
        <p:txBody>
          <a:bodyPr vert="horz" lIns="91440" tIns="45720" rIns="91440" bIns="45720" rtlCol="0">
            <a:normAutofit/>
          </a:bodyPr>
          <a:lstStyle/>
          <a:p>
            <a:r>
              <a:rPr lang="en-US" altLang="en-US" sz="2400" dirty="0"/>
              <a:t>Common finding in alcoholic cirrhosis</a:t>
            </a:r>
          </a:p>
          <a:p>
            <a:pPr lvl="1"/>
            <a:r>
              <a:rPr lang="en-US" altLang="en-US" sz="2400" dirty="0"/>
              <a:t>Dietary deficiencies of thiamine, folic acid, and cobalamin </a:t>
            </a:r>
          </a:p>
          <a:p>
            <a:r>
              <a:rPr lang="en-US" altLang="en-US" sz="2400" dirty="0"/>
              <a:t>Sensory and motor symptoms</a:t>
            </a:r>
          </a:p>
          <a:p>
            <a:pPr lvl="1"/>
            <a:r>
              <a:rPr lang="en-US" altLang="en-US" sz="2400" dirty="0"/>
              <a:t>Sensory symptoms may predominate</a:t>
            </a:r>
          </a:p>
        </p:txBody>
      </p:sp>
      <p:sp>
        <p:nvSpPr>
          <p:cNvPr id="79" name="Rectangle 78">
            <a:extLst>
              <a:ext uri="{FF2B5EF4-FFF2-40B4-BE49-F238E27FC236}">
                <a16:creationId xmlns:a16="http://schemas.microsoft.com/office/drawing/2014/main" id="{E4EF8CD0-E402-4820-A950-EFE88073BE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81" name="Rectangle 80">
            <a:extLst>
              <a:ext uri="{FF2B5EF4-FFF2-40B4-BE49-F238E27FC236}">
                <a16:creationId xmlns:a16="http://schemas.microsoft.com/office/drawing/2014/main" id="{ADF27881-5261-469B-8240-ACBBF8EB93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744223"/>
            <a:ext cx="3422042" cy="31686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4" name="Picture 4" descr="Image result for sensory peripheral neuropath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920" r="36879" b="6657"/>
          <a:stretch/>
        </p:blipFill>
        <p:spPr bwMode="auto">
          <a:xfrm>
            <a:off x="970195" y="906656"/>
            <a:ext cx="2903036" cy="2843786"/>
          </a:xfrm>
          <a:prstGeom prst="rect">
            <a:avLst/>
          </a:prstGeom>
          <a:noFill/>
          <a:extLst>
            <a:ext uri="{909E8E84-426E-40DD-AFC4-6F175D3DCCD1}">
              <a14:hiddenFill xmlns:a14="http://schemas.microsoft.com/office/drawing/2010/main">
                <a:solidFill>
                  <a:srgbClr val="FFFFFF"/>
                </a:solidFill>
              </a14:hiddenFill>
            </a:ext>
          </a:extLst>
        </p:spPr>
      </p:pic>
      <p:sp>
        <p:nvSpPr>
          <p:cNvPr id="83" name="Rectangle 82">
            <a:extLst>
              <a:ext uri="{FF2B5EF4-FFF2-40B4-BE49-F238E27FC236}">
                <a16:creationId xmlns:a16="http://schemas.microsoft.com/office/drawing/2014/main" id="{957B8078-98F1-4103-99D1-109DE441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744223"/>
            <a:ext cx="2790856" cy="20633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1563E63B-1931-4BBB-9984-06A908D41C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4087904"/>
            <a:ext cx="3422042" cy="205228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DDF53EBE-4A7E-4974-8B1A-DCD4743DD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2971541"/>
            <a:ext cx="2790855" cy="31686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Image result for vitamin b"/>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bwMode="auto">
          <a:xfrm>
            <a:off x="4524457" y="3133975"/>
            <a:ext cx="2317683" cy="2843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3616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58564" y="609600"/>
            <a:ext cx="3912583" cy="1356360"/>
          </a:xfrm>
        </p:spPr>
        <p:txBody>
          <a:bodyPr>
            <a:normAutofit/>
          </a:bodyPr>
          <a:lstStyle/>
          <a:p>
            <a:r>
              <a:rPr lang="en-US" sz="3200"/>
              <a:t>Cirrhosis: Complications</a:t>
            </a:r>
          </a:p>
        </p:txBody>
      </p:sp>
      <p:pic>
        <p:nvPicPr>
          <p:cNvPr id="16386" name="Picture 2" descr="Image result for complications of cirrhosis"/>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2064" y="1163836"/>
            <a:ext cx="6045576" cy="452834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184572" y="2057400"/>
            <a:ext cx="4286576" cy="4343400"/>
          </a:xfrm>
        </p:spPr>
        <p:txBody>
          <a:bodyPr>
            <a:normAutofit/>
          </a:bodyPr>
          <a:lstStyle/>
          <a:p>
            <a:r>
              <a:rPr lang="en-US" altLang="en-US" sz="2400" dirty="0"/>
              <a:t>Compensated cirrhosis</a:t>
            </a:r>
          </a:p>
          <a:p>
            <a:pPr lvl="1"/>
            <a:r>
              <a:rPr lang="en-US" altLang="en-US" sz="2400" dirty="0"/>
              <a:t>No obvious complications</a:t>
            </a:r>
          </a:p>
          <a:p>
            <a:r>
              <a:rPr lang="en-US" altLang="en-US" sz="2400" dirty="0"/>
              <a:t>Decompensated cirrhosis</a:t>
            </a:r>
          </a:p>
          <a:p>
            <a:pPr lvl="1"/>
            <a:r>
              <a:rPr lang="en-US" altLang="en-US" sz="2400" dirty="0"/>
              <a:t>Portal hypertension </a:t>
            </a:r>
          </a:p>
          <a:p>
            <a:pPr lvl="1"/>
            <a:r>
              <a:rPr lang="en-US" altLang="en-US" sz="2400" dirty="0"/>
              <a:t>Esophageal and gastric varices</a:t>
            </a:r>
          </a:p>
          <a:p>
            <a:pPr lvl="1"/>
            <a:r>
              <a:rPr lang="en-US" altLang="en-US" sz="2400" dirty="0"/>
              <a:t>Peripheral edema </a:t>
            </a:r>
          </a:p>
          <a:p>
            <a:pPr lvl="1"/>
            <a:r>
              <a:rPr lang="en-US" altLang="en-US" sz="2400" dirty="0"/>
              <a:t>Abdominal ascites</a:t>
            </a:r>
          </a:p>
          <a:p>
            <a:pPr lvl="1"/>
            <a:r>
              <a:rPr lang="en-US" altLang="en-US" sz="2400" dirty="0"/>
              <a:t>Hepatic encephalopathy</a:t>
            </a:r>
          </a:p>
          <a:p>
            <a:pPr lvl="1"/>
            <a:r>
              <a:rPr lang="en-US" altLang="en-US" sz="2400" dirty="0"/>
              <a:t>Hepatorenal syndrome</a:t>
            </a:r>
          </a:p>
        </p:txBody>
      </p:sp>
    </p:spTree>
    <p:extLst>
      <p:ext uri="{BB962C8B-B14F-4D97-AF65-F5344CB8AC3E}">
        <p14:creationId xmlns:p14="http://schemas.microsoft.com/office/powerpoint/2010/main" val="5918193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Portal Hypertension</a:t>
            </a:r>
          </a:p>
        </p:txBody>
      </p:sp>
      <p:sp>
        <p:nvSpPr>
          <p:cNvPr id="3" name="Content Placeholder 2"/>
          <p:cNvSpPr>
            <a:spLocks noGrp="1"/>
          </p:cNvSpPr>
          <p:nvPr>
            <p:ph sz="half" idx="1"/>
          </p:nvPr>
        </p:nvSpPr>
        <p:spPr>
          <a:xfrm>
            <a:off x="629802" y="1965960"/>
            <a:ext cx="5450958" cy="4066658"/>
          </a:xfrm>
        </p:spPr>
        <p:txBody>
          <a:bodyPr>
            <a:normAutofit lnSpcReduction="10000"/>
          </a:bodyPr>
          <a:lstStyle/>
          <a:p>
            <a:r>
              <a:rPr lang="en-US" altLang="en-US" dirty="0"/>
              <a:t>Characterized by:</a:t>
            </a:r>
          </a:p>
          <a:p>
            <a:pPr lvl="1"/>
            <a:r>
              <a:rPr lang="en-US" altLang="en-US" dirty="0"/>
              <a:t>Increased venous pressure in portal circulation</a:t>
            </a:r>
          </a:p>
          <a:p>
            <a:pPr lvl="1"/>
            <a:r>
              <a:rPr lang="en-US" altLang="en-US" dirty="0"/>
              <a:t>Splenomegaly</a:t>
            </a:r>
          </a:p>
          <a:p>
            <a:pPr lvl="1"/>
            <a:r>
              <a:rPr lang="en-US" altLang="en-US" dirty="0"/>
              <a:t>Large collateral veins</a:t>
            </a:r>
          </a:p>
          <a:p>
            <a:pPr lvl="1"/>
            <a:r>
              <a:rPr lang="en-US" altLang="en-US" dirty="0"/>
              <a:t>Ascites </a:t>
            </a:r>
          </a:p>
          <a:p>
            <a:pPr lvl="1"/>
            <a:r>
              <a:rPr lang="en-US" altLang="en-US" dirty="0"/>
              <a:t>Gastric and esophageal varices</a:t>
            </a:r>
          </a:p>
          <a:p>
            <a:r>
              <a:rPr lang="en-US" altLang="en-US" dirty="0"/>
              <a:t>To reduce pressure, body develops collateral circulation</a:t>
            </a:r>
          </a:p>
          <a:p>
            <a:pPr lvl="1"/>
            <a:r>
              <a:rPr lang="en-US" altLang="en-US" dirty="0"/>
              <a:t>Often formed in lower esophagus, anterior abdominal wall, parietal peritoneum and rectum</a:t>
            </a:r>
          </a:p>
          <a:p>
            <a:pPr lvl="1"/>
            <a:r>
              <a:rPr lang="en-US" altLang="en-US" dirty="0"/>
              <a:t>Fragile varicosities can develop in these areas</a:t>
            </a:r>
          </a:p>
        </p:txBody>
      </p:sp>
      <p:pic>
        <p:nvPicPr>
          <p:cNvPr id="17410" name="Picture 2" descr="Image result for portal hypertensio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6267450" y="2285801"/>
            <a:ext cx="4754563" cy="3565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938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Image result for A&amp;P of the li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778" y="936896"/>
            <a:ext cx="5730580" cy="498242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8194" name="Picture 2" descr="Image result for video ree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226"/>
          <a:stretch/>
        </p:blipFill>
        <p:spPr bwMode="auto">
          <a:xfrm>
            <a:off x="8288598" y="2446517"/>
            <a:ext cx="2835186" cy="1963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4624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Esophageal and Gastric Varices</a:t>
            </a:r>
          </a:p>
        </p:txBody>
      </p:sp>
      <p:sp>
        <p:nvSpPr>
          <p:cNvPr id="3" name="Content Placeholder 2"/>
          <p:cNvSpPr>
            <a:spLocks noGrp="1"/>
          </p:cNvSpPr>
          <p:nvPr>
            <p:ph idx="1"/>
          </p:nvPr>
        </p:nvSpPr>
        <p:spPr/>
        <p:txBody>
          <a:bodyPr>
            <a:normAutofit lnSpcReduction="10000"/>
          </a:bodyPr>
          <a:lstStyle/>
          <a:p>
            <a:r>
              <a:rPr lang="en-US" altLang="en-US" sz="2600" dirty="0"/>
              <a:t>Esophageal varices </a:t>
            </a:r>
          </a:p>
          <a:p>
            <a:pPr lvl="1"/>
            <a:r>
              <a:rPr lang="en-US" altLang="en-US" dirty="0"/>
              <a:t>Collateral circulation developed at lower portion of esophagus</a:t>
            </a:r>
          </a:p>
          <a:p>
            <a:r>
              <a:rPr lang="en-US" altLang="en-US" sz="2600" dirty="0"/>
              <a:t>Gastric varices</a:t>
            </a:r>
          </a:p>
          <a:p>
            <a:pPr lvl="1"/>
            <a:r>
              <a:rPr lang="en-US" altLang="en-US" dirty="0"/>
              <a:t>Collateral circulation developed at the upper part of stomach</a:t>
            </a:r>
          </a:p>
          <a:p>
            <a:r>
              <a:rPr lang="en-US" altLang="en-US" sz="2600" dirty="0"/>
              <a:t>Both are very fragile, bleed easily</a:t>
            </a:r>
          </a:p>
          <a:p>
            <a:pPr lvl="1"/>
            <a:r>
              <a:rPr lang="en-US" altLang="en-US" dirty="0"/>
              <a:t>Varices are fragile and do not tolerate high pressure</a:t>
            </a:r>
          </a:p>
          <a:p>
            <a:pPr lvl="1"/>
            <a:r>
              <a:rPr lang="en-US" altLang="en-US" dirty="0"/>
              <a:t>Most life-threatening complication</a:t>
            </a:r>
          </a:p>
          <a:p>
            <a:pPr lvl="2"/>
            <a:r>
              <a:rPr lang="en-US" altLang="en-US" dirty="0"/>
              <a:t>Esophageal varices can cause </a:t>
            </a:r>
            <a:r>
              <a:rPr lang="en-US" altLang="en-US" dirty="0" err="1"/>
              <a:t>variceal</a:t>
            </a:r>
            <a:r>
              <a:rPr lang="en-US" altLang="en-US" dirty="0"/>
              <a:t> hemorrhages</a:t>
            </a:r>
          </a:p>
          <a:p>
            <a:endParaRPr lang="en-US" altLang="en-US" dirty="0"/>
          </a:p>
          <a:p>
            <a:r>
              <a:rPr lang="en-US" altLang="en-US" dirty="0"/>
              <a:t>May present with melena or hematemesis</a:t>
            </a:r>
          </a:p>
        </p:txBody>
      </p:sp>
      <p:pic>
        <p:nvPicPr>
          <p:cNvPr id="4" name="Picture 3"/>
          <p:cNvPicPr>
            <a:picLocks noChangeAspect="1"/>
          </p:cNvPicPr>
          <p:nvPr/>
        </p:nvPicPr>
        <p:blipFill rotWithShape="1">
          <a:blip r:embed="rId3"/>
          <a:srcRect l="7958" t="4914" r="3759" b="9423"/>
          <a:stretch/>
        </p:blipFill>
        <p:spPr>
          <a:xfrm>
            <a:off x="9186530" y="2218660"/>
            <a:ext cx="2609690" cy="2150121"/>
          </a:xfrm>
          <a:prstGeom prst="rect">
            <a:avLst/>
          </a:prstGeom>
        </p:spPr>
      </p:pic>
      <p:pic>
        <p:nvPicPr>
          <p:cNvPr id="18434" name="Picture 2" descr="Image result for gastric varices"/>
          <p:cNvPicPr>
            <a:picLocks noChangeAspect="1" noChangeArrowheads="1"/>
          </p:cNvPicPr>
          <p:nvPr/>
        </p:nvPicPr>
        <p:blipFill rotWithShape="1">
          <a:blip r:embed="rId4">
            <a:extLst>
              <a:ext uri="{28A0092B-C50C-407E-A947-70E740481C1C}">
                <a14:useLocalDpi xmlns:a14="http://schemas.microsoft.com/office/drawing/2010/main" val="0"/>
              </a:ext>
            </a:extLst>
          </a:blip>
          <a:srcRect l="6060" t="9577" r="6751" b="8737"/>
          <a:stretch/>
        </p:blipFill>
        <p:spPr bwMode="auto">
          <a:xfrm>
            <a:off x="7464055" y="4475034"/>
            <a:ext cx="3133062" cy="2223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8355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Peripheral Edema</a:t>
            </a:r>
          </a:p>
        </p:txBody>
      </p:sp>
      <p:sp>
        <p:nvSpPr>
          <p:cNvPr id="3" name="Content Placeholder 2"/>
          <p:cNvSpPr>
            <a:spLocks noGrp="1"/>
          </p:cNvSpPr>
          <p:nvPr>
            <p:ph idx="1"/>
          </p:nvPr>
        </p:nvSpPr>
        <p:spPr>
          <a:xfrm>
            <a:off x="6620540" y="1156996"/>
            <a:ext cx="4585911" cy="5187095"/>
          </a:xfrm>
        </p:spPr>
        <p:txBody>
          <a:bodyPr>
            <a:normAutofit lnSpcReduction="10000"/>
          </a:bodyPr>
          <a:lstStyle/>
          <a:p>
            <a:r>
              <a:rPr lang="en-US" altLang="en-US" sz="2800" dirty="0"/>
              <a:t>Impaired liver synthesis of albumin</a:t>
            </a:r>
          </a:p>
          <a:p>
            <a:r>
              <a:rPr lang="en-US" altLang="en-US" sz="2800" dirty="0"/>
              <a:t>Plasma leaks out of vessels into interstitial space</a:t>
            </a:r>
          </a:p>
          <a:p>
            <a:r>
              <a:rPr lang="en-US" altLang="en-US" sz="2800" dirty="0"/>
              <a:t>Increased </a:t>
            </a:r>
            <a:r>
              <a:rPr lang="en-US" altLang="en-US" sz="2800" dirty="0" err="1"/>
              <a:t>portacaval</a:t>
            </a:r>
            <a:r>
              <a:rPr lang="en-US" altLang="en-US" sz="2800" dirty="0"/>
              <a:t> pressure from portal hypertension</a:t>
            </a:r>
          </a:p>
          <a:p>
            <a:r>
              <a:rPr lang="en-US" altLang="en-US" sz="2800" dirty="0"/>
              <a:t>Occurs as lower extremities/</a:t>
            </a:r>
            <a:r>
              <a:rPr lang="en-US" altLang="en-US" sz="2800" dirty="0" err="1"/>
              <a:t>presacral</a:t>
            </a:r>
            <a:r>
              <a:rPr lang="en-US" altLang="en-US" sz="2800" dirty="0"/>
              <a:t> edema</a:t>
            </a:r>
          </a:p>
          <a:p>
            <a:r>
              <a:rPr lang="en-US" altLang="en-US" sz="2800" dirty="0"/>
              <a:t>Can occur with or after ascites development</a:t>
            </a:r>
          </a:p>
        </p:txBody>
      </p:sp>
      <p:pic>
        <p:nvPicPr>
          <p:cNvPr id="19460" name="Picture 4" descr="Combinpedal Right to Lef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086" y="2453630"/>
            <a:ext cx="3969857" cy="3890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7239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Ascites</a:t>
            </a:r>
            <a:endParaRPr lang="en-US" dirty="0"/>
          </a:p>
        </p:txBody>
      </p:sp>
      <p:sp>
        <p:nvSpPr>
          <p:cNvPr id="3" name="Content Placeholder 2"/>
          <p:cNvSpPr>
            <a:spLocks noGrp="1"/>
          </p:cNvSpPr>
          <p:nvPr>
            <p:ph sz="half" idx="1"/>
          </p:nvPr>
        </p:nvSpPr>
        <p:spPr/>
        <p:txBody>
          <a:bodyPr>
            <a:normAutofit fontScale="92500" lnSpcReduction="10000"/>
          </a:bodyPr>
          <a:lstStyle/>
          <a:p>
            <a:r>
              <a:rPr lang="en-US" altLang="en-US" dirty="0"/>
              <a:t>Accumulation of serous fluid in peritoneal or abdominal cavity</a:t>
            </a:r>
          </a:p>
          <a:p>
            <a:r>
              <a:rPr lang="en-US" altLang="en-US" dirty="0"/>
              <a:t>Several mechanisms</a:t>
            </a:r>
          </a:p>
          <a:p>
            <a:pPr lvl="1"/>
            <a:r>
              <a:rPr lang="en-US" altLang="en-US" dirty="0"/>
              <a:t>Portal hypertension </a:t>
            </a:r>
          </a:p>
          <a:p>
            <a:pPr lvl="1"/>
            <a:r>
              <a:rPr lang="en-US" altLang="en-US" dirty="0"/>
              <a:t>Hypoalbuminemia</a:t>
            </a:r>
          </a:p>
          <a:p>
            <a:pPr lvl="1"/>
            <a:r>
              <a:rPr lang="en-US" altLang="en-US" dirty="0"/>
              <a:t>Hyperaldosteronism</a:t>
            </a:r>
          </a:p>
          <a:p>
            <a:r>
              <a:rPr lang="en-US" altLang="en-US" dirty="0"/>
              <a:t>Increased risk for spontaneous bacterial peritonitis</a:t>
            </a:r>
          </a:p>
          <a:p>
            <a:pPr lvl="1"/>
            <a:r>
              <a:rPr lang="en-US" altLang="en-US" dirty="0"/>
              <a:t>Bacterial infection of ascetic fluid</a:t>
            </a:r>
          </a:p>
          <a:p>
            <a:pPr lvl="1"/>
            <a:r>
              <a:rPr lang="en-US" altLang="en-US" dirty="0"/>
              <a:t>Bacteria normally found in intestines move into peritoneal space</a:t>
            </a:r>
          </a:p>
          <a:p>
            <a:pPr lvl="1"/>
            <a:r>
              <a:rPr lang="en-US" altLang="en-US" dirty="0"/>
              <a:t>Common complication of hospitalized patients</a:t>
            </a:r>
          </a:p>
        </p:txBody>
      </p:sp>
      <p:pic>
        <p:nvPicPr>
          <p:cNvPr id="12290" name="Picture 2" descr="Image result for cirrhosi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a:xfrm>
            <a:off x="6267450" y="2285801"/>
            <a:ext cx="4754563" cy="3565922"/>
          </a:xfrm>
        </p:spPr>
      </p:pic>
    </p:spTree>
    <p:extLst>
      <p:ext uri="{BB962C8B-B14F-4D97-AF65-F5344CB8AC3E}">
        <p14:creationId xmlns:p14="http://schemas.microsoft.com/office/powerpoint/2010/main" val="8345628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Hepatic Encephalopathy</a:t>
            </a:r>
          </a:p>
        </p:txBody>
      </p:sp>
      <p:pic>
        <p:nvPicPr>
          <p:cNvPr id="20484" name="Picture 4" descr="Image result for hepatic encephalopathy"/>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545805" y="2139921"/>
            <a:ext cx="3905472" cy="390547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4693920" y="1706880"/>
            <a:ext cx="7155958" cy="4856672"/>
          </a:xfrm>
        </p:spPr>
        <p:txBody>
          <a:bodyPr>
            <a:normAutofit/>
          </a:bodyPr>
          <a:lstStyle/>
          <a:p>
            <a:r>
              <a:rPr lang="en-US" sz="2400" dirty="0"/>
              <a:t>Neuropsychiatric manifestation</a:t>
            </a:r>
          </a:p>
          <a:p>
            <a:pPr lvl="1"/>
            <a:r>
              <a:rPr lang="en-US" dirty="0"/>
              <a:t>Neurotoxic effects of ammonia</a:t>
            </a:r>
          </a:p>
          <a:p>
            <a:pPr lvl="1"/>
            <a:r>
              <a:rPr lang="en-US" dirty="0"/>
              <a:t>Abnormal neurotransmission</a:t>
            </a:r>
          </a:p>
          <a:p>
            <a:pPr lvl="1"/>
            <a:r>
              <a:rPr lang="en-US" dirty="0"/>
              <a:t>Astrocyte swelling</a:t>
            </a:r>
          </a:p>
          <a:p>
            <a:pPr lvl="1"/>
            <a:r>
              <a:rPr lang="en-US" dirty="0"/>
              <a:t>Inflammatory cytokines</a:t>
            </a:r>
          </a:p>
          <a:p>
            <a:r>
              <a:rPr lang="en-US" sz="2400" dirty="0"/>
              <a:t>Liver unable to convert increased ammonia to urea</a:t>
            </a:r>
          </a:p>
          <a:p>
            <a:r>
              <a:rPr lang="en-US" sz="2400" dirty="0"/>
              <a:t>Builds up in bloodstream</a:t>
            </a:r>
          </a:p>
          <a:p>
            <a:r>
              <a:rPr lang="en-US" sz="2400" dirty="0"/>
              <a:t>Ammonia crosses blood-brain barrier</a:t>
            </a:r>
          </a:p>
          <a:p>
            <a:r>
              <a:rPr lang="en-US" sz="2400" dirty="0"/>
              <a:t>Causes confusion</a:t>
            </a:r>
          </a:p>
          <a:p>
            <a:r>
              <a:rPr lang="en-US" sz="2400" dirty="0"/>
              <a:t>Changes in Neurological and Mental Responsiveness</a:t>
            </a:r>
          </a:p>
        </p:txBody>
      </p:sp>
    </p:spTree>
    <p:extLst>
      <p:ext uri="{BB962C8B-B14F-4D97-AF65-F5344CB8AC3E}">
        <p14:creationId xmlns:p14="http://schemas.microsoft.com/office/powerpoint/2010/main" val="9572790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847" y="353215"/>
            <a:ext cx="9875520" cy="1356360"/>
          </a:xfrm>
        </p:spPr>
        <p:txBody>
          <a:bodyPr/>
          <a:lstStyle/>
          <a:p>
            <a:r>
              <a:rPr lang="en-US" dirty="0" err="1"/>
              <a:t>Hepatorenal</a:t>
            </a:r>
            <a:r>
              <a:rPr lang="en-US" dirty="0"/>
              <a:t> Syndrome</a:t>
            </a:r>
          </a:p>
        </p:txBody>
      </p:sp>
      <p:sp>
        <p:nvSpPr>
          <p:cNvPr id="3" name="Content Placeholder 2"/>
          <p:cNvSpPr>
            <a:spLocks noGrp="1"/>
          </p:cNvSpPr>
          <p:nvPr>
            <p:ph sz="half" idx="1"/>
          </p:nvPr>
        </p:nvSpPr>
        <p:spPr>
          <a:xfrm>
            <a:off x="370722" y="1709575"/>
            <a:ext cx="5217042" cy="4718374"/>
          </a:xfrm>
        </p:spPr>
        <p:txBody>
          <a:bodyPr>
            <a:normAutofit fontScale="92500" lnSpcReduction="10000"/>
          </a:bodyPr>
          <a:lstStyle/>
          <a:p>
            <a:r>
              <a:rPr lang="en-US" dirty="0"/>
              <a:t>Renal failure with azotemia, oliguria, and intractable ascites</a:t>
            </a:r>
          </a:p>
          <a:p>
            <a:r>
              <a:rPr lang="en-US" dirty="0"/>
              <a:t>Kidneys have no structural abnormality</a:t>
            </a:r>
          </a:p>
          <a:p>
            <a:r>
              <a:rPr lang="en-US" dirty="0"/>
              <a:t>Cause is complex</a:t>
            </a:r>
          </a:p>
          <a:p>
            <a:pPr lvl="1"/>
            <a:r>
              <a:rPr lang="en-US" dirty="0"/>
              <a:t>Portal hypertension with liver decompensation resulting in splanchnic and systemic vasodilation and decreased arterial blood volume</a:t>
            </a:r>
          </a:p>
          <a:p>
            <a:pPr lvl="1"/>
            <a:r>
              <a:rPr lang="en-US" dirty="0"/>
              <a:t>Vasoconstriction occurs and renal failure follows</a:t>
            </a:r>
          </a:p>
          <a:p>
            <a:r>
              <a:rPr lang="en-US" dirty="0"/>
              <a:t>Liver transplant can revers renal failure</a:t>
            </a:r>
          </a:p>
          <a:p>
            <a:r>
              <a:rPr lang="en-US" dirty="0"/>
              <a:t>Other causes:</a:t>
            </a:r>
          </a:p>
          <a:p>
            <a:pPr lvl="1"/>
            <a:r>
              <a:rPr lang="en-US" dirty="0"/>
              <a:t>Diuretic therapy</a:t>
            </a:r>
          </a:p>
          <a:p>
            <a:pPr lvl="1"/>
            <a:r>
              <a:rPr lang="en-US" dirty="0"/>
              <a:t>GI hemorrhage</a:t>
            </a:r>
          </a:p>
          <a:p>
            <a:pPr lvl="1"/>
            <a:r>
              <a:rPr lang="en-US" dirty="0"/>
              <a:t>Paracentesis</a:t>
            </a:r>
          </a:p>
        </p:txBody>
      </p:sp>
      <p:pic>
        <p:nvPicPr>
          <p:cNvPr id="21506" name="Picture 2" descr="Image result for hepatorenal syndrome"/>
          <p:cNvPicPr>
            <a:picLocks noGrp="1" noChangeAspect="1" noChangeArrowheads="1"/>
          </p:cNvPicPr>
          <p:nvPr>
            <p:ph sz="half" idx="2"/>
          </p:nvPr>
        </p:nvPicPr>
        <p:blipFill rotWithShape="1">
          <a:blip r:embed="rId3" cstate="print">
            <a:extLst>
              <a:ext uri="{28A0092B-C50C-407E-A947-70E740481C1C}">
                <a14:useLocalDpi xmlns:a14="http://schemas.microsoft.com/office/drawing/2010/main" val="0"/>
              </a:ext>
            </a:extLst>
          </a:blip>
          <a:srcRect b="8715"/>
          <a:stretch/>
        </p:blipFill>
        <p:spPr bwMode="auto">
          <a:xfrm>
            <a:off x="6267450" y="2610285"/>
            <a:ext cx="4754563" cy="2662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6815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Cirrhosis: Diagnostic Studies</a:t>
            </a:r>
            <a:endParaRPr lang="en-US" dirty="0"/>
          </a:p>
        </p:txBody>
      </p:sp>
      <p:sp>
        <p:nvSpPr>
          <p:cNvPr id="3" name="Content Placeholder 2"/>
          <p:cNvSpPr>
            <a:spLocks noGrp="1"/>
          </p:cNvSpPr>
          <p:nvPr>
            <p:ph sz="half" idx="1"/>
          </p:nvPr>
        </p:nvSpPr>
        <p:spPr>
          <a:xfrm>
            <a:off x="588335" y="1965960"/>
            <a:ext cx="5039833" cy="4413575"/>
          </a:xfrm>
        </p:spPr>
        <p:txBody>
          <a:bodyPr>
            <a:normAutofit/>
          </a:bodyPr>
          <a:lstStyle/>
          <a:p>
            <a:r>
              <a:rPr lang="en-US" dirty="0"/>
              <a:t>H &amp; P</a:t>
            </a:r>
          </a:p>
          <a:p>
            <a:r>
              <a:rPr lang="en-US" dirty="0"/>
              <a:t>LFTs</a:t>
            </a:r>
          </a:p>
          <a:p>
            <a:pPr lvl="1"/>
            <a:r>
              <a:rPr lang="en-US" dirty="0"/>
              <a:t>ALT, AST, alkaline phosphatase, y-</a:t>
            </a:r>
            <a:r>
              <a:rPr lang="en-US" dirty="0" err="1"/>
              <a:t>glutamyl</a:t>
            </a:r>
            <a:r>
              <a:rPr lang="en-US" dirty="0"/>
              <a:t> </a:t>
            </a:r>
            <a:r>
              <a:rPr lang="en-US" dirty="0" err="1"/>
              <a:t>transpeptidase</a:t>
            </a:r>
            <a:endParaRPr lang="en-US" dirty="0"/>
          </a:p>
          <a:p>
            <a:r>
              <a:rPr lang="en-US" dirty="0"/>
              <a:t>Total protein, albumin levels</a:t>
            </a:r>
          </a:p>
          <a:p>
            <a:r>
              <a:rPr lang="en-US" dirty="0"/>
              <a:t>Serum bilirubin, globulin levels</a:t>
            </a:r>
          </a:p>
          <a:p>
            <a:r>
              <a:rPr lang="en-US" dirty="0"/>
              <a:t>Cholesterol levels</a:t>
            </a:r>
          </a:p>
          <a:p>
            <a:r>
              <a:rPr lang="en-US" dirty="0"/>
              <a:t>Prothrombin time</a:t>
            </a:r>
          </a:p>
          <a:p>
            <a:r>
              <a:rPr lang="en-US" dirty="0"/>
              <a:t>U/S </a:t>
            </a:r>
            <a:r>
              <a:rPr lang="en-US" dirty="0" err="1"/>
              <a:t>elastography</a:t>
            </a:r>
            <a:r>
              <a:rPr lang="en-US" dirty="0"/>
              <a:t> (</a:t>
            </a:r>
            <a:r>
              <a:rPr lang="en-US" dirty="0" err="1"/>
              <a:t>Fibroscan</a:t>
            </a:r>
            <a:r>
              <a:rPr lang="en-US" dirty="0"/>
              <a:t>)</a:t>
            </a:r>
          </a:p>
          <a:p>
            <a:r>
              <a:rPr lang="en-US" dirty="0"/>
              <a:t>Liver biopsy</a:t>
            </a:r>
          </a:p>
        </p:txBody>
      </p:sp>
      <p:pic>
        <p:nvPicPr>
          <p:cNvPr id="22530" name="Picture 2" descr="Image result for fibroscan"/>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t="13682" b="12809"/>
          <a:stretch/>
        </p:blipFill>
        <p:spPr bwMode="auto">
          <a:xfrm>
            <a:off x="6267450" y="2773680"/>
            <a:ext cx="4754563" cy="2621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887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Cirrhosis: </a:t>
            </a:r>
            <a:r>
              <a:rPr lang="en-US" dirty="0" err="1"/>
              <a:t>Interprofessional</a:t>
            </a:r>
            <a:r>
              <a:rPr lang="en-US" dirty="0"/>
              <a:t> Care</a:t>
            </a:r>
          </a:p>
        </p:txBody>
      </p:sp>
      <p:sp>
        <p:nvSpPr>
          <p:cNvPr id="3" name="Content Placeholder 2"/>
          <p:cNvSpPr>
            <a:spLocks noGrp="1"/>
          </p:cNvSpPr>
          <p:nvPr>
            <p:ph idx="1"/>
          </p:nvPr>
        </p:nvSpPr>
        <p:spPr/>
        <p:txBody>
          <a:bodyPr/>
          <a:lstStyle/>
          <a:p>
            <a:r>
              <a:rPr lang="en-US" dirty="0"/>
              <a:t>Goal of treatment is to slow progression of cirrhosis and prevent and treat any complications</a:t>
            </a:r>
          </a:p>
          <a:p>
            <a:pPr lvl="1"/>
            <a:r>
              <a:rPr lang="en-US" dirty="0"/>
              <a:t>Rest</a:t>
            </a:r>
          </a:p>
          <a:p>
            <a:pPr lvl="1"/>
            <a:r>
              <a:rPr lang="en-US" dirty="0"/>
              <a:t>Administration of B-complex vitamins</a:t>
            </a:r>
          </a:p>
          <a:p>
            <a:pPr lvl="1"/>
            <a:r>
              <a:rPr lang="en-US" dirty="0"/>
              <a:t>Avoidance of ETOH</a:t>
            </a:r>
          </a:p>
          <a:p>
            <a:pPr lvl="1"/>
            <a:r>
              <a:rPr lang="en-US" dirty="0"/>
              <a:t>Minimization or avoidance of ASA, acetaminophen and NSAIDs</a:t>
            </a:r>
          </a:p>
        </p:txBody>
      </p:sp>
      <p:pic>
        <p:nvPicPr>
          <p:cNvPr id="23554" name="Picture 2" descr="Image result for bana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1766" y="4837533"/>
            <a:ext cx="2151838" cy="143558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4"/>
          <a:srcRect l="16456" t="1" r="28028" b="-2675"/>
          <a:stretch/>
        </p:blipFill>
        <p:spPr>
          <a:xfrm>
            <a:off x="9165265" y="3446258"/>
            <a:ext cx="2367517" cy="2919100"/>
          </a:xfrm>
          <a:prstGeom prst="rect">
            <a:avLst/>
          </a:prstGeom>
        </p:spPr>
      </p:pic>
      <p:pic>
        <p:nvPicPr>
          <p:cNvPr id="23558" name="Picture 6" descr="Image result for avoid alcohol"/>
          <p:cNvPicPr>
            <a:picLocks noChangeAspect="1" noChangeArrowheads="1"/>
          </p:cNvPicPr>
          <p:nvPr/>
        </p:nvPicPr>
        <p:blipFill rotWithShape="1">
          <a:blip r:embed="rId5">
            <a:extLst>
              <a:ext uri="{28A0092B-C50C-407E-A947-70E740481C1C}">
                <a14:useLocalDpi xmlns:a14="http://schemas.microsoft.com/office/drawing/2010/main" val="0"/>
              </a:ext>
            </a:extLst>
          </a:blip>
          <a:srcRect l="13652" t="1" r="13802" b="104"/>
          <a:stretch/>
        </p:blipFill>
        <p:spPr bwMode="auto">
          <a:xfrm>
            <a:off x="5260727" y="4526890"/>
            <a:ext cx="1637415" cy="1691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65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Ascites Treatment</a:t>
            </a:r>
          </a:p>
        </p:txBody>
      </p:sp>
      <p:sp>
        <p:nvSpPr>
          <p:cNvPr id="3" name="Content Placeholder 2"/>
          <p:cNvSpPr>
            <a:spLocks noGrp="1"/>
          </p:cNvSpPr>
          <p:nvPr>
            <p:ph idx="1"/>
          </p:nvPr>
        </p:nvSpPr>
        <p:spPr>
          <a:xfrm>
            <a:off x="6365450" y="1710739"/>
            <a:ext cx="5001657" cy="4285560"/>
          </a:xfrm>
        </p:spPr>
        <p:txBody>
          <a:bodyPr>
            <a:normAutofit/>
          </a:bodyPr>
          <a:lstStyle/>
          <a:p>
            <a:r>
              <a:rPr lang="en-US" dirty="0"/>
              <a:t>Sodium restriction</a:t>
            </a:r>
          </a:p>
          <a:p>
            <a:r>
              <a:rPr lang="en-US" dirty="0"/>
              <a:t>Albumin</a:t>
            </a:r>
          </a:p>
          <a:p>
            <a:r>
              <a:rPr lang="en-US" dirty="0"/>
              <a:t>Diuretics- Spironolactone</a:t>
            </a:r>
          </a:p>
          <a:p>
            <a:r>
              <a:rPr lang="en-US" dirty="0" err="1"/>
              <a:t>Tolvaptan</a:t>
            </a:r>
            <a:r>
              <a:rPr lang="en-US" dirty="0"/>
              <a:t> </a:t>
            </a:r>
          </a:p>
          <a:p>
            <a:r>
              <a:rPr lang="en-US" dirty="0" err="1"/>
              <a:t>Paracentesis</a:t>
            </a:r>
            <a:endParaRPr lang="en-US" dirty="0"/>
          </a:p>
          <a:p>
            <a:r>
              <a:rPr lang="en-US" dirty="0" err="1"/>
              <a:t>Transjugular</a:t>
            </a:r>
            <a:r>
              <a:rPr lang="en-US" dirty="0"/>
              <a:t> intrahepatic </a:t>
            </a:r>
            <a:r>
              <a:rPr lang="en-US" dirty="0" err="1"/>
              <a:t>portosystemic</a:t>
            </a:r>
            <a:r>
              <a:rPr lang="en-US" dirty="0"/>
              <a:t> shunt (TIPS )</a:t>
            </a:r>
          </a:p>
          <a:p>
            <a:r>
              <a:rPr lang="en-US" dirty="0" err="1"/>
              <a:t>Peritoneovenous</a:t>
            </a:r>
            <a:r>
              <a:rPr lang="en-US" dirty="0"/>
              <a:t> shunt</a:t>
            </a:r>
          </a:p>
          <a:p>
            <a:pPr lvl="1"/>
            <a:r>
              <a:rPr lang="en-US" dirty="0"/>
              <a:t>Rarely used</a:t>
            </a:r>
          </a:p>
          <a:p>
            <a:pPr lvl="1"/>
            <a:r>
              <a:rPr lang="en-US" dirty="0"/>
              <a:t>High rate of complications</a:t>
            </a:r>
          </a:p>
        </p:txBody>
      </p:sp>
      <p:pic>
        <p:nvPicPr>
          <p:cNvPr id="1026" name="Picture 2" descr="Image result for peritoneovenous shunt for asci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9520" y="2346593"/>
            <a:ext cx="2204360" cy="19532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paracentesis for ascites"/>
          <p:cNvPicPr>
            <a:picLocks noChangeAspect="1" noChangeArrowheads="1"/>
          </p:cNvPicPr>
          <p:nvPr/>
        </p:nvPicPr>
        <p:blipFill rotWithShape="1">
          <a:blip r:embed="rId4">
            <a:extLst>
              <a:ext uri="{28A0092B-C50C-407E-A947-70E740481C1C}">
                <a14:useLocalDpi xmlns:a14="http://schemas.microsoft.com/office/drawing/2010/main" val="0"/>
              </a:ext>
            </a:extLst>
          </a:blip>
          <a:srcRect l="193" t="9020" b="4211"/>
          <a:stretch/>
        </p:blipFill>
        <p:spPr bwMode="auto">
          <a:xfrm>
            <a:off x="3007605" y="2445746"/>
            <a:ext cx="2566930" cy="28155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albumin iv infusion"/>
          <p:cNvPicPr>
            <a:picLocks noChangeAspect="1" noChangeArrowheads="1"/>
          </p:cNvPicPr>
          <p:nvPr/>
        </p:nvPicPr>
        <p:blipFill rotWithShape="1">
          <a:blip r:embed="rId5">
            <a:extLst>
              <a:ext uri="{28A0092B-C50C-407E-A947-70E740481C1C}">
                <a14:useLocalDpi xmlns:a14="http://schemas.microsoft.com/office/drawing/2010/main" val="0"/>
              </a:ext>
            </a:extLst>
          </a:blip>
          <a:srcRect l="17257" r="16407" b="931"/>
          <a:stretch/>
        </p:blipFill>
        <p:spPr bwMode="auto">
          <a:xfrm>
            <a:off x="779897" y="4491199"/>
            <a:ext cx="1436793" cy="2156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2873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Esophageal and Gastric Varices Treatment</a:t>
            </a:r>
            <a:endParaRPr lang="en-US" dirty="0"/>
          </a:p>
        </p:txBody>
      </p:sp>
      <p:sp>
        <p:nvSpPr>
          <p:cNvPr id="8" name="Content Placeholder 7"/>
          <p:cNvSpPr>
            <a:spLocks noGrp="1"/>
          </p:cNvSpPr>
          <p:nvPr>
            <p:ph idx="1"/>
          </p:nvPr>
        </p:nvSpPr>
        <p:spPr/>
        <p:txBody>
          <a:bodyPr/>
          <a:lstStyle/>
          <a:p>
            <a:r>
              <a:rPr lang="en-US" dirty="0"/>
              <a:t>Maintain a patent airway if bleed occurs</a:t>
            </a:r>
          </a:p>
          <a:p>
            <a:r>
              <a:rPr lang="en-US" dirty="0"/>
              <a:t>Prevent bleeding/hemorrhage</a:t>
            </a:r>
          </a:p>
          <a:p>
            <a:r>
              <a:rPr lang="en-US" dirty="0"/>
              <a:t>Avoid ETOH, ASA, NSAIDs</a:t>
            </a:r>
          </a:p>
          <a:p>
            <a:r>
              <a:rPr lang="en-US" dirty="0"/>
              <a:t>Screen for presence with endoscopy</a:t>
            </a:r>
          </a:p>
          <a:p>
            <a:r>
              <a:rPr lang="en-US" dirty="0"/>
              <a:t>Nonselective Beta-blocker</a:t>
            </a:r>
          </a:p>
        </p:txBody>
      </p:sp>
      <p:sp>
        <p:nvSpPr>
          <p:cNvPr id="5" name="Content Placeholder 2"/>
          <p:cNvSpPr txBox="1">
            <a:spLocks/>
          </p:cNvSpPr>
          <p:nvPr/>
        </p:nvSpPr>
        <p:spPr>
          <a:xfrm>
            <a:off x="1307354" y="2755900"/>
            <a:ext cx="8761413" cy="34163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endParaRPr lang="en-US" dirty="0"/>
          </a:p>
        </p:txBody>
      </p:sp>
      <p:pic>
        <p:nvPicPr>
          <p:cNvPr id="2050" name="Picture 2" descr="Image result for avoid NSAI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6506" y="2435224"/>
            <a:ext cx="2424963" cy="147576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void aspir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6506" y="4464050"/>
            <a:ext cx="2315340" cy="177437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void alcohol"/>
          <p:cNvPicPr>
            <a:picLocks noChangeAspect="1" noChangeArrowheads="1"/>
          </p:cNvPicPr>
          <p:nvPr/>
        </p:nvPicPr>
        <p:blipFill rotWithShape="1">
          <a:blip r:embed="rId5">
            <a:extLst>
              <a:ext uri="{28A0092B-C50C-407E-A947-70E740481C1C}">
                <a14:useLocalDpi xmlns:a14="http://schemas.microsoft.com/office/drawing/2010/main" val="0"/>
              </a:ext>
            </a:extLst>
          </a:blip>
          <a:srcRect l="13059" r="12725"/>
          <a:stretch/>
        </p:blipFill>
        <p:spPr bwMode="auto">
          <a:xfrm>
            <a:off x="6312721" y="3411998"/>
            <a:ext cx="2082133" cy="2104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045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9852" y="287770"/>
            <a:ext cx="9875520" cy="1356360"/>
          </a:xfrm>
        </p:spPr>
        <p:txBody>
          <a:bodyPr/>
          <a:lstStyle/>
          <a:p>
            <a:pPr algn="ctr"/>
            <a:r>
              <a:rPr lang="en-US" dirty="0"/>
              <a:t>Variceal Bleed</a:t>
            </a:r>
          </a:p>
        </p:txBody>
      </p:sp>
      <p:sp>
        <p:nvSpPr>
          <p:cNvPr id="3" name="Content Placeholder 2"/>
          <p:cNvSpPr>
            <a:spLocks noGrp="1"/>
          </p:cNvSpPr>
          <p:nvPr>
            <p:ph sz="half" idx="1"/>
          </p:nvPr>
        </p:nvSpPr>
        <p:spPr>
          <a:xfrm>
            <a:off x="670057" y="1417320"/>
            <a:ext cx="4754880" cy="4023360"/>
          </a:xfrm>
        </p:spPr>
        <p:txBody>
          <a:bodyPr>
            <a:normAutofit/>
          </a:bodyPr>
          <a:lstStyle/>
          <a:p>
            <a:r>
              <a:rPr lang="en-US" dirty="0"/>
              <a:t>If bleeding occurs</a:t>
            </a:r>
          </a:p>
          <a:p>
            <a:pPr lvl="1"/>
            <a:r>
              <a:rPr lang="en-US" dirty="0"/>
              <a:t>Stabilize patient</a:t>
            </a:r>
          </a:p>
          <a:p>
            <a:pPr lvl="1"/>
            <a:r>
              <a:rPr lang="en-US" dirty="0"/>
              <a:t>Drug Therapy-vasopressin, octreotide</a:t>
            </a:r>
          </a:p>
          <a:p>
            <a:pPr lvl="1"/>
            <a:r>
              <a:rPr lang="en-US" dirty="0"/>
              <a:t>Endoscopic variceal ligation sclerotherapy</a:t>
            </a:r>
          </a:p>
          <a:p>
            <a:pPr lvl="1"/>
            <a:r>
              <a:rPr lang="en-US" dirty="0"/>
              <a:t>Balloon Tamponade</a:t>
            </a:r>
          </a:p>
          <a:p>
            <a:pPr lvl="2"/>
            <a:r>
              <a:rPr lang="en-US" dirty="0" err="1"/>
              <a:t>Sengstaken</a:t>
            </a:r>
            <a:r>
              <a:rPr lang="en-US" dirty="0"/>
              <a:t>-Blakemore tube</a:t>
            </a:r>
          </a:p>
        </p:txBody>
      </p:sp>
      <p:sp>
        <p:nvSpPr>
          <p:cNvPr id="4" name="Content Placeholder 3"/>
          <p:cNvSpPr>
            <a:spLocks noGrp="1"/>
          </p:cNvSpPr>
          <p:nvPr>
            <p:ph sz="half" idx="2"/>
          </p:nvPr>
        </p:nvSpPr>
        <p:spPr>
          <a:xfrm>
            <a:off x="6267612" y="1530725"/>
            <a:ext cx="4754880" cy="4023360"/>
          </a:xfrm>
        </p:spPr>
        <p:txBody>
          <a:bodyPr>
            <a:normAutofit/>
          </a:bodyPr>
          <a:lstStyle/>
          <a:p>
            <a:r>
              <a:rPr lang="en-US" dirty="0"/>
              <a:t>Supportive measures for acute bleed</a:t>
            </a:r>
          </a:p>
          <a:p>
            <a:pPr lvl="1"/>
            <a:r>
              <a:rPr lang="en-US" dirty="0"/>
              <a:t>Fresh frozen plasma</a:t>
            </a:r>
          </a:p>
          <a:p>
            <a:pPr lvl="1"/>
            <a:r>
              <a:rPr lang="en-US" dirty="0"/>
              <a:t>Packed RBCs</a:t>
            </a:r>
          </a:p>
          <a:p>
            <a:pPr lvl="1"/>
            <a:r>
              <a:rPr lang="en-US" dirty="0"/>
              <a:t>Vitamin K</a:t>
            </a:r>
          </a:p>
          <a:p>
            <a:pPr lvl="1"/>
            <a:r>
              <a:rPr lang="en-US" dirty="0"/>
              <a:t>NG tube</a:t>
            </a:r>
          </a:p>
          <a:p>
            <a:pPr lvl="1"/>
            <a:r>
              <a:rPr lang="en-US" dirty="0"/>
              <a:t>Proton pump inhibitors</a:t>
            </a:r>
          </a:p>
          <a:p>
            <a:pPr lvl="1"/>
            <a:r>
              <a:rPr lang="en-US" dirty="0"/>
              <a:t>Lactulose and rifaximin</a:t>
            </a:r>
          </a:p>
          <a:p>
            <a:pPr lvl="1"/>
            <a:r>
              <a:rPr lang="en-US" dirty="0"/>
              <a:t>Antibiotics</a:t>
            </a:r>
          </a:p>
        </p:txBody>
      </p:sp>
      <p:pic>
        <p:nvPicPr>
          <p:cNvPr id="3074" name="Picture 2" descr="Image result for esophageal variceal bleeding"/>
          <p:cNvPicPr>
            <a:picLocks noChangeAspect="1" noChangeArrowheads="1"/>
          </p:cNvPicPr>
          <p:nvPr/>
        </p:nvPicPr>
        <p:blipFill rotWithShape="1">
          <a:blip r:embed="rId3">
            <a:extLst>
              <a:ext uri="{28A0092B-C50C-407E-A947-70E740481C1C}">
                <a14:useLocalDpi xmlns:a14="http://schemas.microsoft.com/office/drawing/2010/main" val="0"/>
              </a:ext>
            </a:extLst>
          </a:blip>
          <a:srcRect l="11882" t="3294" r="12351" b="8004"/>
          <a:stretch/>
        </p:blipFill>
        <p:spPr bwMode="auto">
          <a:xfrm>
            <a:off x="9496540" y="4311650"/>
            <a:ext cx="2368627" cy="225858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stroenterology Education and CPD for trainees and specialists » Sengstaken -Blakemore tube insertion">
            <a:extLst>
              <a:ext uri="{FF2B5EF4-FFF2-40B4-BE49-F238E27FC236}">
                <a16:creationId xmlns:a16="http://schemas.microsoft.com/office/drawing/2014/main" id="{78628C71-FB23-4A00-A1D1-FAEB087A22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446" r="27162" b="8151"/>
          <a:stretch/>
        </p:blipFill>
        <p:spPr bwMode="auto">
          <a:xfrm>
            <a:off x="1169508" y="4311650"/>
            <a:ext cx="2368628" cy="2150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941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13">
            <a:extLst>
              <a:ext uri="{FF2B5EF4-FFF2-40B4-BE49-F238E27FC236}">
                <a16:creationId xmlns:a16="http://schemas.microsoft.com/office/drawing/2014/main" id="{5C3220CC-5433-4C6A-B73B-A5A26080B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10" name="Straight Connector 15">
            <a:extLst>
              <a:ext uri="{FF2B5EF4-FFF2-40B4-BE49-F238E27FC236}">
                <a16:creationId xmlns:a16="http://schemas.microsoft.com/office/drawing/2014/main" id="{79DFFD5E-66DE-44F1-A5DE-5EFD4C4867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Rectangle 17">
            <a:extLst>
              <a:ext uri="{FF2B5EF4-FFF2-40B4-BE49-F238E27FC236}">
                <a16:creationId xmlns:a16="http://schemas.microsoft.com/office/drawing/2014/main" id="{8AAEC4B1-E477-4C40-B710-F047148AD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210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21" name="Straight Connector 19">
            <a:extLst>
              <a:ext uri="{FF2B5EF4-FFF2-40B4-BE49-F238E27FC236}">
                <a16:creationId xmlns:a16="http://schemas.microsoft.com/office/drawing/2014/main" id="{F3314BDD-A5CD-46C2-8275-CF7C1510ACA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210264" y="4405863"/>
            <a:ext cx="276307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E535155E-228E-49DE-905E-B6BBCA807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 y="246888"/>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4" name="Title 3"/>
          <p:cNvSpPr>
            <a:spLocks noGrp="1"/>
          </p:cNvSpPr>
          <p:nvPr>
            <p:ph type="title"/>
          </p:nvPr>
        </p:nvSpPr>
        <p:spPr>
          <a:xfrm>
            <a:off x="7875098" y="857675"/>
            <a:ext cx="3433406" cy="3622844"/>
          </a:xfrm>
        </p:spPr>
        <p:txBody>
          <a:bodyPr vert="horz" lIns="91440" tIns="45720" rIns="91440" bIns="45720" rtlCol="0" anchor="b">
            <a:normAutofit/>
          </a:bodyPr>
          <a:lstStyle/>
          <a:p>
            <a:r>
              <a:rPr lang="en-US" sz="5400">
                <a:latin typeface="+mj-lt"/>
              </a:rPr>
              <a:t>Jaundice</a:t>
            </a:r>
          </a:p>
        </p:txBody>
      </p:sp>
      <p:pic>
        <p:nvPicPr>
          <p:cNvPr id="7" name="Picture 6"/>
          <p:cNvPicPr>
            <a:picLocks noChangeAspect="1"/>
          </p:cNvPicPr>
          <p:nvPr/>
        </p:nvPicPr>
        <p:blipFill>
          <a:blip r:embed="rId3"/>
          <a:stretch>
            <a:fillRect/>
          </a:stretch>
        </p:blipFill>
        <p:spPr>
          <a:xfrm>
            <a:off x="872064" y="1244045"/>
            <a:ext cx="6045576" cy="4367928"/>
          </a:xfrm>
          <a:prstGeom prst="rect">
            <a:avLst/>
          </a:prstGeom>
        </p:spPr>
      </p:pic>
    </p:spTree>
    <p:extLst>
      <p:ext uri="{BB962C8B-B14F-4D97-AF65-F5344CB8AC3E}">
        <p14:creationId xmlns:p14="http://schemas.microsoft.com/office/powerpoint/2010/main" val="22428424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Variceal Bleeds</a:t>
            </a:r>
          </a:p>
        </p:txBody>
      </p:sp>
      <p:sp>
        <p:nvSpPr>
          <p:cNvPr id="6" name="Content Placeholder 5"/>
          <p:cNvSpPr>
            <a:spLocks noGrp="1"/>
          </p:cNvSpPr>
          <p:nvPr>
            <p:ph idx="1"/>
          </p:nvPr>
        </p:nvSpPr>
        <p:spPr/>
        <p:txBody>
          <a:bodyPr>
            <a:normAutofit/>
          </a:bodyPr>
          <a:lstStyle/>
          <a:p>
            <a:r>
              <a:rPr lang="en-US" dirty="0"/>
              <a:t>Risk of recurrent bleeding is high, need long term therapy</a:t>
            </a:r>
          </a:p>
          <a:p>
            <a:r>
              <a:rPr lang="en-US" dirty="0"/>
              <a:t>Nonselective beta-</a:t>
            </a:r>
            <a:r>
              <a:rPr lang="en-US" dirty="0" err="1"/>
              <a:t>adrendergic</a:t>
            </a:r>
            <a:r>
              <a:rPr lang="en-US" dirty="0"/>
              <a:t> blockers</a:t>
            </a:r>
          </a:p>
          <a:p>
            <a:r>
              <a:rPr lang="en-US" dirty="0"/>
              <a:t>Repeated band ligation</a:t>
            </a:r>
          </a:p>
          <a:p>
            <a:r>
              <a:rPr lang="en-US" dirty="0"/>
              <a:t>Portosystemic shunts</a:t>
            </a:r>
          </a:p>
          <a:p>
            <a:pPr lvl="1"/>
            <a:r>
              <a:rPr lang="en-US" dirty="0"/>
              <a:t>Shunts blood away from varices</a:t>
            </a:r>
          </a:p>
          <a:p>
            <a:pPr lvl="1"/>
            <a:r>
              <a:rPr lang="en-US" dirty="0"/>
              <a:t>Usually done after a second major bleed</a:t>
            </a:r>
          </a:p>
          <a:p>
            <a:pPr lvl="1"/>
            <a:r>
              <a:rPr lang="en-US" dirty="0"/>
              <a:t>TIPS</a:t>
            </a:r>
          </a:p>
          <a:p>
            <a:pPr lvl="1"/>
            <a:r>
              <a:rPr lang="en-US" dirty="0"/>
              <a:t>Portacaval and distal splenorenal shunt</a:t>
            </a:r>
          </a:p>
        </p:txBody>
      </p:sp>
    </p:spTree>
    <p:extLst>
      <p:ext uri="{BB962C8B-B14F-4D97-AF65-F5344CB8AC3E}">
        <p14:creationId xmlns:p14="http://schemas.microsoft.com/office/powerpoint/2010/main" val="5474610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Hepatic Encephalopathy Treatment</a:t>
            </a:r>
          </a:p>
        </p:txBody>
      </p:sp>
      <p:sp>
        <p:nvSpPr>
          <p:cNvPr id="3" name="Content Placeholder 2"/>
          <p:cNvSpPr>
            <a:spLocks noGrp="1"/>
          </p:cNvSpPr>
          <p:nvPr>
            <p:ph idx="1"/>
          </p:nvPr>
        </p:nvSpPr>
        <p:spPr/>
        <p:txBody>
          <a:bodyPr/>
          <a:lstStyle/>
          <a:p>
            <a:r>
              <a:rPr lang="en-US" dirty="0"/>
              <a:t>Reduce ammonia formation</a:t>
            </a:r>
          </a:p>
          <a:p>
            <a:pPr lvl="1"/>
            <a:r>
              <a:rPr lang="en-US" dirty="0"/>
              <a:t>Lactulose traps ammonia in gut</a:t>
            </a:r>
          </a:p>
          <a:p>
            <a:pPr lvl="2"/>
            <a:r>
              <a:rPr lang="en-US" dirty="0"/>
              <a:t>Causes patient to excrete ammonia in stool (diarrhea)</a:t>
            </a:r>
          </a:p>
          <a:p>
            <a:pPr lvl="1"/>
            <a:r>
              <a:rPr lang="en-US" dirty="0" err="1"/>
              <a:t>Rifaximin</a:t>
            </a:r>
            <a:r>
              <a:rPr lang="en-US" dirty="0"/>
              <a:t> (antibiotic) </a:t>
            </a:r>
          </a:p>
          <a:p>
            <a:pPr lvl="1"/>
            <a:r>
              <a:rPr lang="en-US" dirty="0"/>
              <a:t>Prevent constipation</a:t>
            </a:r>
          </a:p>
          <a:p>
            <a:r>
              <a:rPr lang="en-US" dirty="0"/>
              <a:t>Treatment of precipitating cause</a:t>
            </a:r>
          </a:p>
          <a:p>
            <a:pPr lvl="1"/>
            <a:r>
              <a:rPr lang="en-US" dirty="0"/>
              <a:t>Lower dietary protein intake</a:t>
            </a:r>
          </a:p>
          <a:p>
            <a:pPr lvl="1"/>
            <a:r>
              <a:rPr lang="en-US" dirty="0"/>
              <a:t>Control GI bleeding</a:t>
            </a:r>
          </a:p>
          <a:p>
            <a:pPr lvl="1"/>
            <a:r>
              <a:rPr lang="en-US" dirty="0"/>
              <a:t>Remove blood from GI tract (NGT)</a:t>
            </a:r>
          </a:p>
        </p:txBody>
      </p:sp>
      <p:pic>
        <p:nvPicPr>
          <p:cNvPr id="4098" name="Picture 2" descr="Image result for lactulose solu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124" r="27015" b="1125"/>
          <a:stretch/>
        </p:blipFill>
        <p:spPr bwMode="auto">
          <a:xfrm>
            <a:off x="10503066" y="2522863"/>
            <a:ext cx="1174813" cy="247879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low protein di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3147" y="4171490"/>
            <a:ext cx="2019300" cy="226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68916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Cirrhosis: Treatment</a:t>
            </a:r>
          </a:p>
        </p:txBody>
      </p:sp>
      <p:sp>
        <p:nvSpPr>
          <p:cNvPr id="3" name="Content Placeholder 2"/>
          <p:cNvSpPr>
            <a:spLocks noGrp="1"/>
          </p:cNvSpPr>
          <p:nvPr>
            <p:ph idx="1"/>
          </p:nvPr>
        </p:nvSpPr>
        <p:spPr>
          <a:xfrm>
            <a:off x="1154955" y="2603499"/>
            <a:ext cx="7272950" cy="4017637"/>
          </a:xfrm>
        </p:spPr>
        <p:txBody>
          <a:bodyPr>
            <a:normAutofit/>
          </a:bodyPr>
          <a:lstStyle/>
          <a:p>
            <a:r>
              <a:rPr lang="en-US" dirty="0"/>
              <a:t>Drug Therapy:</a:t>
            </a:r>
          </a:p>
          <a:p>
            <a:pPr lvl="1"/>
            <a:r>
              <a:rPr lang="en-US" dirty="0"/>
              <a:t>Not specific for cirrhosis</a:t>
            </a:r>
          </a:p>
          <a:p>
            <a:pPr lvl="1"/>
            <a:r>
              <a:rPr lang="en-US" dirty="0"/>
              <a:t>Used to manage symptoms/prevent complications</a:t>
            </a:r>
          </a:p>
          <a:p>
            <a:pPr lvl="1"/>
            <a:r>
              <a:rPr lang="en-US" dirty="0"/>
              <a:t>Spironolactone to counteract effects of aldosterone and produce a diuretic effect</a:t>
            </a:r>
          </a:p>
          <a:p>
            <a:r>
              <a:rPr lang="en-US" dirty="0"/>
              <a:t>Nutritional Therapy for those </a:t>
            </a:r>
            <a:r>
              <a:rPr lang="en-US" u="sng" dirty="0"/>
              <a:t>without complications</a:t>
            </a:r>
            <a:r>
              <a:rPr lang="en-US" dirty="0"/>
              <a:t>:</a:t>
            </a:r>
          </a:p>
          <a:p>
            <a:pPr lvl="1"/>
            <a:r>
              <a:rPr lang="en-US" dirty="0"/>
              <a:t>High in calories</a:t>
            </a:r>
          </a:p>
          <a:p>
            <a:pPr lvl="1"/>
            <a:r>
              <a:rPr lang="en-US" dirty="0"/>
              <a:t>High carbohydrates</a:t>
            </a:r>
          </a:p>
          <a:p>
            <a:pPr lvl="1"/>
            <a:r>
              <a:rPr lang="en-US" dirty="0"/>
              <a:t>Moderate to low fat</a:t>
            </a:r>
          </a:p>
          <a:p>
            <a:pPr lvl="1"/>
            <a:r>
              <a:rPr lang="en-US" dirty="0"/>
              <a:t>Protein restriction rarely needed</a:t>
            </a:r>
          </a:p>
        </p:txBody>
      </p:sp>
      <p:pic>
        <p:nvPicPr>
          <p:cNvPr id="6" name="Picture 5"/>
          <p:cNvPicPr>
            <a:picLocks noChangeAspect="1"/>
          </p:cNvPicPr>
          <p:nvPr/>
        </p:nvPicPr>
        <p:blipFill>
          <a:blip r:embed="rId3"/>
          <a:stretch>
            <a:fillRect/>
          </a:stretch>
        </p:blipFill>
        <p:spPr>
          <a:xfrm>
            <a:off x="8831454" y="2465884"/>
            <a:ext cx="2868459" cy="4052267"/>
          </a:xfrm>
          <a:prstGeom prst="rect">
            <a:avLst/>
          </a:prstGeom>
        </p:spPr>
      </p:pic>
    </p:spTree>
    <p:extLst>
      <p:ext uri="{BB962C8B-B14F-4D97-AF65-F5344CB8AC3E}">
        <p14:creationId xmlns:p14="http://schemas.microsoft.com/office/powerpoint/2010/main" val="38444963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Cirrhosis: Nursing Process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04949604"/>
              </p:ext>
            </p:extLst>
          </p:nvPr>
        </p:nvGraphicFramePr>
        <p:xfrm>
          <a:off x="638427" y="2452171"/>
          <a:ext cx="10884666" cy="3194892"/>
        </p:xfrm>
        <a:graphic>
          <a:graphicData uri="http://schemas.openxmlformats.org/drawingml/2006/table">
            <a:tbl>
              <a:tblPr firstRow="1" bandRow="1">
                <a:tableStyleId>{5C22544A-7EE6-4342-B048-85BDC9FD1C3A}</a:tableStyleId>
              </a:tblPr>
              <a:tblGrid>
                <a:gridCol w="3628222">
                  <a:extLst>
                    <a:ext uri="{9D8B030D-6E8A-4147-A177-3AD203B41FA5}">
                      <a16:colId xmlns:a16="http://schemas.microsoft.com/office/drawing/2014/main" val="20000"/>
                    </a:ext>
                  </a:extLst>
                </a:gridCol>
                <a:gridCol w="3628222">
                  <a:extLst>
                    <a:ext uri="{9D8B030D-6E8A-4147-A177-3AD203B41FA5}">
                      <a16:colId xmlns:a16="http://schemas.microsoft.com/office/drawing/2014/main" val="20001"/>
                    </a:ext>
                  </a:extLst>
                </a:gridCol>
                <a:gridCol w="3628222">
                  <a:extLst>
                    <a:ext uri="{9D8B030D-6E8A-4147-A177-3AD203B41FA5}">
                      <a16:colId xmlns:a16="http://schemas.microsoft.com/office/drawing/2014/main" val="20002"/>
                    </a:ext>
                  </a:extLst>
                </a:gridCol>
              </a:tblGrid>
              <a:tr h="426498">
                <a:tc>
                  <a:txBody>
                    <a:bodyPr/>
                    <a:lstStyle/>
                    <a:p>
                      <a:r>
                        <a:rPr lang="en-US" dirty="0"/>
                        <a:t>Nursing Assessment</a:t>
                      </a:r>
                    </a:p>
                  </a:txBody>
                  <a:tcPr/>
                </a:tc>
                <a:tc>
                  <a:txBody>
                    <a:bodyPr/>
                    <a:lstStyle/>
                    <a:p>
                      <a:r>
                        <a:rPr lang="en-US" dirty="0"/>
                        <a:t>Nursing Diagnoses</a:t>
                      </a:r>
                    </a:p>
                  </a:txBody>
                  <a:tcPr/>
                </a:tc>
                <a:tc>
                  <a:txBody>
                    <a:bodyPr/>
                    <a:lstStyle/>
                    <a:p>
                      <a:r>
                        <a:rPr lang="en-US" dirty="0"/>
                        <a:t>Planning</a:t>
                      </a:r>
                    </a:p>
                  </a:txBody>
                  <a:tcPr/>
                </a:tc>
                <a:extLst>
                  <a:ext uri="{0D108BD9-81ED-4DB2-BD59-A6C34878D82A}">
                    <a16:rowId xmlns:a16="http://schemas.microsoft.com/office/drawing/2014/main" val="10000"/>
                  </a:ext>
                </a:extLst>
              </a:tr>
              <a:tr h="2768394">
                <a:tc>
                  <a:txBody>
                    <a:bodyPr/>
                    <a:lstStyle/>
                    <a:p>
                      <a:pPr marL="112713" lvl="0" indent="-112713">
                        <a:buFont typeface="Arial" panose="020B0604020202020204" pitchFamily="34" charset="0"/>
                        <a:buChar char="•"/>
                      </a:pPr>
                      <a:r>
                        <a:rPr lang="en-US" dirty="0"/>
                        <a:t>Health history</a:t>
                      </a:r>
                    </a:p>
                    <a:p>
                      <a:pPr marL="112713" lvl="0" indent="-112713">
                        <a:buFont typeface="Arial" panose="020B0604020202020204" pitchFamily="34" charset="0"/>
                        <a:buChar char="•"/>
                      </a:pPr>
                      <a:r>
                        <a:rPr lang="en-US" dirty="0"/>
                        <a:t>Social history</a:t>
                      </a:r>
                    </a:p>
                    <a:p>
                      <a:pPr marL="112713" lvl="0" indent="-112713">
                        <a:buFont typeface="Arial" panose="020B0604020202020204" pitchFamily="34" charset="0"/>
                        <a:buChar char="•"/>
                      </a:pPr>
                      <a:r>
                        <a:rPr lang="en-US" dirty="0"/>
                        <a:t>Objective and subjective S/</a:t>
                      </a:r>
                      <a:r>
                        <a:rPr lang="en-US" dirty="0" err="1"/>
                        <a:t>Sx</a:t>
                      </a:r>
                      <a:endParaRPr lang="en-US" dirty="0"/>
                    </a:p>
                    <a:p>
                      <a:pPr marL="112713" lvl="0" indent="-112713">
                        <a:buFont typeface="Arial" panose="020B0604020202020204" pitchFamily="34" charset="0"/>
                        <a:buChar char="•"/>
                      </a:pPr>
                      <a:r>
                        <a:rPr lang="en-US" dirty="0"/>
                        <a:t>Lab work</a:t>
                      </a:r>
                    </a:p>
                  </a:txBody>
                  <a:tcPr/>
                </a:tc>
                <a:tc>
                  <a:txBody>
                    <a:bodyPr/>
                    <a:lstStyle/>
                    <a:p>
                      <a:pPr marL="112713" indent="-112713">
                        <a:buFont typeface="Arial" panose="020B0604020202020204" pitchFamily="34" charset="0"/>
                        <a:buChar char="•"/>
                      </a:pPr>
                      <a:r>
                        <a:rPr lang="en-US" dirty="0"/>
                        <a:t>Imbalanced nutrition:</a:t>
                      </a:r>
                      <a:r>
                        <a:rPr lang="en-US" baseline="0" dirty="0"/>
                        <a:t> Less than body requirements</a:t>
                      </a:r>
                      <a:endParaRPr lang="en-US" dirty="0"/>
                    </a:p>
                    <a:p>
                      <a:pPr marL="112713" indent="-112713">
                        <a:buFont typeface="Arial" panose="020B0604020202020204" pitchFamily="34" charset="0"/>
                        <a:buChar char="•"/>
                      </a:pPr>
                      <a:r>
                        <a:rPr lang="en-US" dirty="0"/>
                        <a:t>Ineffective tissue</a:t>
                      </a:r>
                      <a:r>
                        <a:rPr lang="en-US" baseline="0" dirty="0"/>
                        <a:t> perfusion</a:t>
                      </a:r>
                    </a:p>
                    <a:p>
                      <a:pPr marL="112713" indent="-112713">
                        <a:buFont typeface="Arial" panose="020B0604020202020204" pitchFamily="34" charset="0"/>
                        <a:buChar char="•"/>
                      </a:pPr>
                      <a:r>
                        <a:rPr lang="en-US" baseline="0" dirty="0"/>
                        <a:t>Activity intolerance</a:t>
                      </a:r>
                    </a:p>
                    <a:p>
                      <a:pPr marL="112713" indent="-112713">
                        <a:buFont typeface="Arial" panose="020B0604020202020204" pitchFamily="34" charset="0"/>
                        <a:buChar char="•"/>
                      </a:pPr>
                      <a:r>
                        <a:rPr lang="en-US" baseline="0" dirty="0"/>
                        <a:t>Excess fluid volume</a:t>
                      </a:r>
                    </a:p>
                    <a:p>
                      <a:pPr marL="112713" indent="-112713">
                        <a:buFont typeface="Arial" panose="020B0604020202020204" pitchFamily="34" charset="0"/>
                        <a:buChar char="•"/>
                      </a:pPr>
                      <a:r>
                        <a:rPr lang="en-US" baseline="0" dirty="0"/>
                        <a:t>Risk for bleeding</a:t>
                      </a:r>
                      <a:endParaRPr lang="en-US" dirty="0"/>
                    </a:p>
                  </a:txBody>
                  <a:tcPr/>
                </a:tc>
                <a:tc>
                  <a:txBody>
                    <a:bodyPr/>
                    <a:lstStyle/>
                    <a:p>
                      <a:pPr marL="0" indent="0">
                        <a:buFont typeface="Arial" panose="020B0604020202020204" pitchFamily="34" charset="0"/>
                        <a:buNone/>
                      </a:pPr>
                      <a:r>
                        <a:rPr lang="en-US" dirty="0"/>
                        <a:t>The patient with</a:t>
                      </a:r>
                      <a:r>
                        <a:rPr lang="en-US" baseline="0" dirty="0"/>
                        <a:t> cirrhosis will:</a:t>
                      </a:r>
                    </a:p>
                    <a:p>
                      <a:pPr marL="112713" indent="-112713">
                        <a:buFont typeface="Arial" panose="020B0604020202020204" pitchFamily="34" charset="0"/>
                        <a:buChar char="•"/>
                      </a:pPr>
                      <a:r>
                        <a:rPr lang="en-US" baseline="0" dirty="0"/>
                        <a:t>Have relief of discomfort</a:t>
                      </a:r>
                    </a:p>
                    <a:p>
                      <a:pPr marL="112713" indent="-112713">
                        <a:buFont typeface="Arial" panose="020B0604020202020204" pitchFamily="34" charset="0"/>
                        <a:buChar char="•"/>
                      </a:pPr>
                      <a:r>
                        <a:rPr lang="en-US" baseline="0" dirty="0"/>
                        <a:t>Have minimal to no complications</a:t>
                      </a:r>
                    </a:p>
                    <a:p>
                      <a:pPr marL="112713" indent="-112713">
                        <a:buFont typeface="Arial" panose="020B0604020202020204" pitchFamily="34" charset="0"/>
                        <a:buChar char="•"/>
                      </a:pPr>
                      <a:r>
                        <a:rPr lang="en-US" baseline="0" dirty="0"/>
                        <a:t>Return to as normal a lifestyle as possible</a:t>
                      </a:r>
                      <a:endParaRPr lang="en-US"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001063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398F0-B6B8-4E59-ADAE-6EF4D2158B92}"/>
              </a:ext>
            </a:extLst>
          </p:cNvPr>
          <p:cNvSpPr>
            <a:spLocks noGrp="1"/>
          </p:cNvSpPr>
          <p:nvPr>
            <p:ph type="title"/>
          </p:nvPr>
        </p:nvSpPr>
        <p:spPr>
          <a:xfrm>
            <a:off x="653145" y="609599"/>
            <a:ext cx="3364378" cy="5606143"/>
          </a:xfrm>
        </p:spPr>
        <p:txBody>
          <a:bodyPr>
            <a:normAutofit/>
          </a:bodyPr>
          <a:lstStyle/>
          <a:p>
            <a:r>
              <a:rPr lang="en-US" sz="4800"/>
              <a:t>Cirrhosis: Health Promotion</a:t>
            </a:r>
          </a:p>
        </p:txBody>
      </p:sp>
      <p:graphicFrame>
        <p:nvGraphicFramePr>
          <p:cNvPr id="5" name="Content Placeholder 2">
            <a:extLst>
              <a:ext uri="{FF2B5EF4-FFF2-40B4-BE49-F238E27FC236}">
                <a16:creationId xmlns:a16="http://schemas.microsoft.com/office/drawing/2014/main" id="{B2194914-C373-2B32-1741-FB04133949BF}"/>
              </a:ext>
            </a:extLst>
          </p:cNvPr>
          <p:cNvGraphicFramePr>
            <a:graphicFrameLocks noGrp="1"/>
          </p:cNvGraphicFramePr>
          <p:nvPr>
            <p:ph idx="1"/>
            <p:extLst>
              <p:ext uri="{D42A27DB-BD31-4B8C-83A1-F6EECF244321}">
                <p14:modId xmlns:p14="http://schemas.microsoft.com/office/powerpoint/2010/main" val="4019282362"/>
              </p:ext>
            </p:extLst>
          </p:nvPr>
        </p:nvGraphicFramePr>
        <p:xfrm>
          <a:off x="4545013" y="1199858"/>
          <a:ext cx="6451943" cy="4467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00256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D9717-6C9E-4943-9887-0AF9EDCDA0EE}"/>
              </a:ext>
            </a:extLst>
          </p:cNvPr>
          <p:cNvSpPr>
            <a:spLocks noGrp="1"/>
          </p:cNvSpPr>
          <p:nvPr>
            <p:ph type="title"/>
          </p:nvPr>
        </p:nvSpPr>
        <p:spPr>
          <a:xfrm>
            <a:off x="653145" y="609599"/>
            <a:ext cx="3364378" cy="5606143"/>
          </a:xfrm>
        </p:spPr>
        <p:txBody>
          <a:bodyPr>
            <a:normAutofit/>
          </a:bodyPr>
          <a:lstStyle/>
          <a:p>
            <a:r>
              <a:rPr lang="en-US" sz="4800"/>
              <a:t>Cirrhosis: Acute Care</a:t>
            </a:r>
          </a:p>
        </p:txBody>
      </p:sp>
      <p:graphicFrame>
        <p:nvGraphicFramePr>
          <p:cNvPr id="5" name="Content Placeholder 2">
            <a:extLst>
              <a:ext uri="{FF2B5EF4-FFF2-40B4-BE49-F238E27FC236}">
                <a16:creationId xmlns:a16="http://schemas.microsoft.com/office/drawing/2014/main" id="{11DA6765-3094-99F0-1C3F-4EEC0593E726}"/>
              </a:ext>
            </a:extLst>
          </p:cNvPr>
          <p:cNvGraphicFramePr>
            <a:graphicFrameLocks noGrp="1"/>
          </p:cNvGraphicFramePr>
          <p:nvPr>
            <p:ph idx="1"/>
            <p:extLst>
              <p:ext uri="{D42A27DB-BD31-4B8C-83A1-F6EECF244321}">
                <p14:modId xmlns:p14="http://schemas.microsoft.com/office/powerpoint/2010/main" val="2946329537"/>
              </p:ext>
            </p:extLst>
          </p:nvPr>
        </p:nvGraphicFramePr>
        <p:xfrm>
          <a:off x="4404360" y="304800"/>
          <a:ext cx="7391399" cy="6141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95570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1"/>
          <p:cNvSpPr>
            <a:spLocks noGrp="1"/>
          </p:cNvSpPr>
          <p:nvPr>
            <p:ph type="title"/>
          </p:nvPr>
        </p:nvSpPr>
        <p:spPr>
          <a:xfrm>
            <a:off x="441009" y="873457"/>
            <a:ext cx="3273042" cy="5222543"/>
          </a:xfrm>
        </p:spPr>
        <p:txBody>
          <a:bodyPr>
            <a:normAutofit/>
          </a:bodyPr>
          <a:lstStyle/>
          <a:p>
            <a:r>
              <a:rPr lang="en-US" sz="2800">
                <a:solidFill>
                  <a:srgbClr val="FFFFFF"/>
                </a:solidFill>
              </a:rPr>
              <a:t>Cirrhosis: Ambulatory Care</a:t>
            </a:r>
          </a:p>
        </p:txBody>
      </p:sp>
      <p:sp>
        <p:nvSpPr>
          <p:cNvPr id="5" name="Content Placeholder 4">
            <a:extLst>
              <a:ext uri="{FF2B5EF4-FFF2-40B4-BE49-F238E27FC236}">
                <a16:creationId xmlns:a16="http://schemas.microsoft.com/office/drawing/2014/main" id="{3277E5B6-A90B-407D-AE91-9EF538D79E2F}"/>
              </a:ext>
            </a:extLst>
          </p:cNvPr>
          <p:cNvSpPr>
            <a:spLocks noGrp="1"/>
          </p:cNvSpPr>
          <p:nvPr>
            <p:ph idx="1"/>
          </p:nvPr>
        </p:nvSpPr>
        <p:spPr>
          <a:xfrm>
            <a:off x="4596067" y="457200"/>
            <a:ext cx="7154924" cy="5989319"/>
          </a:xfrm>
        </p:spPr>
        <p:txBody>
          <a:bodyPr anchor="ctr">
            <a:normAutofit lnSpcReduction="10000"/>
          </a:bodyPr>
          <a:lstStyle/>
          <a:p>
            <a:pPr marL="112713" indent="-112713">
              <a:buFont typeface="Arial" panose="020B0604020202020204" pitchFamily="34" charset="0"/>
              <a:buChar char="•"/>
            </a:pPr>
            <a:r>
              <a:rPr lang="en-US" sz="3200" dirty="0"/>
              <a:t>Educate patient and caregiver on importance of continual health care and medical supervision</a:t>
            </a:r>
          </a:p>
          <a:p>
            <a:pPr marL="112713" indent="-112713">
              <a:buFont typeface="Arial" panose="020B0604020202020204" pitchFamily="34" charset="0"/>
              <a:buChar char="•"/>
            </a:pPr>
            <a:r>
              <a:rPr lang="en-US" sz="3200" dirty="0"/>
              <a:t>Proper diet, rest, avoid hepatotoxic OTC drugs, avoid ETOH</a:t>
            </a:r>
          </a:p>
          <a:p>
            <a:pPr marL="112713" indent="-112713">
              <a:buFont typeface="Arial" panose="020B0604020202020204" pitchFamily="34" charset="0"/>
              <a:buChar char="•"/>
            </a:pPr>
            <a:r>
              <a:rPr lang="en-US" sz="3200" dirty="0"/>
              <a:t>Low sodium diet to control ascites</a:t>
            </a:r>
          </a:p>
          <a:p>
            <a:pPr marL="112713" indent="-112713">
              <a:buFont typeface="Arial" panose="020B0604020202020204" pitchFamily="34" charset="0"/>
              <a:buChar char="•"/>
            </a:pPr>
            <a:r>
              <a:rPr lang="en-US" sz="3200" dirty="0"/>
              <a:t>Caring attitude always</a:t>
            </a:r>
          </a:p>
          <a:p>
            <a:pPr marL="112713" indent="-112713">
              <a:buFont typeface="Arial" panose="020B0604020202020204" pitchFamily="34" charset="0"/>
              <a:buChar char="•"/>
            </a:pPr>
            <a:r>
              <a:rPr lang="en-US" sz="3200" dirty="0"/>
              <a:t>Community support programs</a:t>
            </a:r>
          </a:p>
          <a:p>
            <a:pPr marL="112713" indent="-112713">
              <a:buFont typeface="Arial" panose="020B0604020202020204" pitchFamily="34" charset="0"/>
              <a:buChar char="•"/>
            </a:pPr>
            <a:r>
              <a:rPr lang="en-US" sz="3200" dirty="0"/>
              <a:t>When to seek medical attention</a:t>
            </a:r>
          </a:p>
          <a:p>
            <a:pPr marL="112713" indent="-112713">
              <a:buFont typeface="Arial" panose="020B0604020202020204" pitchFamily="34" charset="0"/>
              <a:buChar char="•"/>
            </a:pPr>
            <a:r>
              <a:rPr lang="en-US" sz="3200" dirty="0"/>
              <a:t>Written instructions</a:t>
            </a:r>
          </a:p>
          <a:p>
            <a:pPr marL="112713" indent="-112713">
              <a:buFont typeface="Arial" panose="020B0604020202020204" pitchFamily="34" charset="0"/>
              <a:buChar char="•"/>
            </a:pPr>
            <a:r>
              <a:rPr lang="en-US" sz="3200" dirty="0"/>
              <a:t>Referral to community or HHRN</a:t>
            </a:r>
          </a:p>
        </p:txBody>
      </p:sp>
    </p:spTree>
    <p:extLst>
      <p:ext uri="{BB962C8B-B14F-4D97-AF65-F5344CB8AC3E}">
        <p14:creationId xmlns:p14="http://schemas.microsoft.com/office/powerpoint/2010/main" val="27458024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Cirrhosis: Nursing Process Evaluation</a:t>
            </a:r>
          </a:p>
        </p:txBody>
      </p:sp>
      <p:sp>
        <p:nvSpPr>
          <p:cNvPr id="3" name="Content Placeholder 2"/>
          <p:cNvSpPr>
            <a:spLocks noGrp="1"/>
          </p:cNvSpPr>
          <p:nvPr>
            <p:ph idx="1"/>
          </p:nvPr>
        </p:nvSpPr>
        <p:spPr>
          <a:xfrm>
            <a:off x="5873643" y="1779539"/>
            <a:ext cx="5613278" cy="4288652"/>
          </a:xfrm>
        </p:spPr>
        <p:txBody>
          <a:bodyPr>
            <a:normAutofit/>
          </a:bodyPr>
          <a:lstStyle/>
          <a:p>
            <a:r>
              <a:rPr lang="en-US" sz="2800" dirty="0"/>
              <a:t>Maintain food and fluid intake adequate to meet nutritional needs</a:t>
            </a:r>
          </a:p>
          <a:p>
            <a:r>
              <a:rPr lang="en-US" sz="2800" dirty="0"/>
              <a:t>Maintain skin integrity with relief of edema and itching</a:t>
            </a:r>
          </a:p>
          <a:p>
            <a:r>
              <a:rPr lang="en-US" sz="2800" dirty="0"/>
              <a:t>Have normal fluid and electrolyte balance</a:t>
            </a:r>
          </a:p>
          <a:p>
            <a:r>
              <a:rPr lang="en-US" sz="2800" dirty="0"/>
              <a:t>Acknowledge and get treatment for any substance use problem</a:t>
            </a:r>
          </a:p>
        </p:txBody>
      </p:sp>
      <p:pic>
        <p:nvPicPr>
          <p:cNvPr id="6146" name="Picture 2" descr="Image result for evalu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079" y="2603500"/>
            <a:ext cx="4911189" cy="3464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7988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72" name="Rectangle 70">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7173" name="Rectangle 72">
            <a:extLst>
              <a:ext uri="{FF2B5EF4-FFF2-40B4-BE49-F238E27FC236}">
                <a16:creationId xmlns:a16="http://schemas.microsoft.com/office/drawing/2014/main" id="{5C3220CC-5433-4C6A-B73B-A5A26080B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7174" name="Straight Connector 74">
            <a:extLst>
              <a:ext uri="{FF2B5EF4-FFF2-40B4-BE49-F238E27FC236}">
                <a16:creationId xmlns:a16="http://schemas.microsoft.com/office/drawing/2014/main" id="{79DFFD5E-66DE-44F1-A5DE-5EFD4C4867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175" name="Rectangle 76">
            <a:extLst>
              <a:ext uri="{FF2B5EF4-FFF2-40B4-BE49-F238E27FC236}">
                <a16:creationId xmlns:a16="http://schemas.microsoft.com/office/drawing/2014/main" id="{3DB2D498-AF35-4076-8C00-0D4FF10BF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6" name="Rectangle 78">
            <a:extLst>
              <a:ext uri="{FF2B5EF4-FFF2-40B4-BE49-F238E27FC236}">
                <a16:creationId xmlns:a16="http://schemas.microsoft.com/office/drawing/2014/main" id="{4F76277E-2F78-40FA-A0BA-BD66E008B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7177" name="Straight Connector 80">
            <a:extLst>
              <a:ext uri="{FF2B5EF4-FFF2-40B4-BE49-F238E27FC236}">
                <a16:creationId xmlns:a16="http://schemas.microsoft.com/office/drawing/2014/main" id="{9BC3B1C8-8BC3-49E6-A1DA-5EEF4CF9597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545896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109980" y="4206240"/>
            <a:ext cx="9966960" cy="1325880"/>
          </a:xfrm>
        </p:spPr>
        <p:txBody>
          <a:bodyPr vert="horz" lIns="91440" tIns="45720" rIns="91440" bIns="45720" rtlCol="0" anchor="b">
            <a:normAutofit/>
          </a:bodyPr>
          <a:lstStyle/>
          <a:p>
            <a:r>
              <a:rPr lang="en-US" sz="6600">
                <a:solidFill>
                  <a:schemeClr val="accent1"/>
                </a:solidFill>
                <a:latin typeface="+mj-lt"/>
              </a:rPr>
              <a:t>Acute Liver Failure</a:t>
            </a:r>
          </a:p>
        </p:txBody>
      </p:sp>
      <p:pic>
        <p:nvPicPr>
          <p:cNvPr id="7170" name="Picture 2" descr="Image result for acute liver failur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67746" y="741172"/>
            <a:ext cx="5856507" cy="3279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649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F4AAC3BE-7617-4E34-A8FC-6C5E51377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4" name="Title 3"/>
          <p:cNvSpPr>
            <a:spLocks noGrp="1"/>
          </p:cNvSpPr>
          <p:nvPr>
            <p:ph type="title"/>
          </p:nvPr>
        </p:nvSpPr>
        <p:spPr>
          <a:xfrm>
            <a:off x="8038114" y="304800"/>
            <a:ext cx="3582416" cy="1356360"/>
          </a:xfrm>
        </p:spPr>
        <p:txBody>
          <a:bodyPr>
            <a:normAutofit/>
          </a:bodyPr>
          <a:lstStyle/>
          <a:p>
            <a:r>
              <a:rPr lang="en-US" sz="3200" dirty="0"/>
              <a:t>Acute Liver Failure</a:t>
            </a:r>
          </a:p>
        </p:txBody>
      </p:sp>
      <p:sp>
        <p:nvSpPr>
          <p:cNvPr id="75" name="Rectangle 74">
            <a:extLst>
              <a:ext uri="{FF2B5EF4-FFF2-40B4-BE49-F238E27FC236}">
                <a16:creationId xmlns:a16="http://schemas.microsoft.com/office/drawing/2014/main" id="{2CF4E3EC-716B-4351-969A-CD67F2561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39" y="243840"/>
            <a:ext cx="7327423" cy="6377939"/>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5" name="Content Placeholder 4"/>
          <p:cNvSpPr>
            <a:spLocks noGrp="1"/>
          </p:cNvSpPr>
          <p:nvPr>
            <p:ph idx="1"/>
          </p:nvPr>
        </p:nvSpPr>
        <p:spPr>
          <a:xfrm>
            <a:off x="7708904" y="1661160"/>
            <a:ext cx="4117336" cy="4892040"/>
          </a:xfrm>
        </p:spPr>
        <p:txBody>
          <a:bodyPr>
            <a:normAutofit fontScale="92500" lnSpcReduction="10000"/>
          </a:bodyPr>
          <a:lstStyle/>
          <a:p>
            <a:r>
              <a:rPr lang="en-US" sz="2000" dirty="0"/>
              <a:t>Potentially life-threatening clinical syndrome</a:t>
            </a:r>
          </a:p>
          <a:p>
            <a:r>
              <a:rPr lang="en-US" sz="2000" dirty="0"/>
              <a:t>Rapid onset of disease</a:t>
            </a:r>
          </a:p>
          <a:p>
            <a:r>
              <a:rPr lang="en-US" sz="2000" dirty="0"/>
              <a:t>Often accompanied by hepatic encephalopathy</a:t>
            </a:r>
          </a:p>
          <a:p>
            <a:r>
              <a:rPr lang="en-US" sz="2000" dirty="0"/>
              <a:t>Common causes:</a:t>
            </a:r>
          </a:p>
          <a:p>
            <a:pPr lvl="1"/>
            <a:r>
              <a:rPr lang="en-US" dirty="0"/>
              <a:t>Usually, acetaminophen</a:t>
            </a:r>
          </a:p>
          <a:p>
            <a:pPr lvl="1"/>
            <a:r>
              <a:rPr lang="en-US" dirty="0"/>
              <a:t>Isoniazid</a:t>
            </a:r>
          </a:p>
          <a:p>
            <a:pPr lvl="1"/>
            <a:r>
              <a:rPr lang="en-US" dirty="0"/>
              <a:t>Sulfa-containing drugs</a:t>
            </a:r>
          </a:p>
          <a:p>
            <a:pPr lvl="1"/>
            <a:r>
              <a:rPr lang="en-US" dirty="0"/>
              <a:t>Anticonvulsants</a:t>
            </a:r>
          </a:p>
          <a:p>
            <a:r>
              <a:rPr lang="en-US" sz="2000" dirty="0"/>
              <a:t>Outcome depends on cause</a:t>
            </a:r>
          </a:p>
          <a:p>
            <a:r>
              <a:rPr lang="en-US" sz="2000" dirty="0"/>
              <a:t>Cerebral edema, cerebellar herniation, and brainstem compression are common causes of death</a:t>
            </a:r>
          </a:p>
        </p:txBody>
      </p:sp>
      <p:sp>
        <p:nvSpPr>
          <p:cNvPr id="77" name="Rectangle 76">
            <a:extLst>
              <a:ext uri="{FF2B5EF4-FFF2-40B4-BE49-F238E27FC236}">
                <a16:creationId xmlns:a16="http://schemas.microsoft.com/office/drawing/2014/main" id="{E4EF8CD0-E402-4820-A950-EFE88073BE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a:extLst>
              <a:ext uri="{FF2B5EF4-FFF2-40B4-BE49-F238E27FC236}">
                <a16:creationId xmlns:a16="http://schemas.microsoft.com/office/drawing/2014/main" id="{ADF27881-5261-469B-8240-ACBBF8EB93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744223"/>
            <a:ext cx="3422042" cy="31686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Image result for liver blood vessels and volum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1034" y="1274107"/>
            <a:ext cx="3121358" cy="2108883"/>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80">
            <a:extLst>
              <a:ext uri="{FF2B5EF4-FFF2-40B4-BE49-F238E27FC236}">
                <a16:creationId xmlns:a16="http://schemas.microsoft.com/office/drawing/2014/main" id="{957B8078-98F1-4103-99D1-109DE441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744223"/>
            <a:ext cx="2790856" cy="206331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1563E63B-1931-4BBB-9984-06A908D41C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0692" y="4087904"/>
            <a:ext cx="3422042" cy="205228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DDF53EBE-4A7E-4974-8B1A-DCD4743DD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3075" y="2971541"/>
            <a:ext cx="2790855" cy="316865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0" name="Picture 4" descr="Image result for filte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43116" y="3315684"/>
            <a:ext cx="2480365" cy="2480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1759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4" name="Title 3"/>
          <p:cNvSpPr>
            <a:spLocks noGrp="1"/>
          </p:cNvSpPr>
          <p:nvPr>
            <p:ph type="title"/>
          </p:nvPr>
        </p:nvSpPr>
        <p:spPr>
          <a:xfrm>
            <a:off x="6093460" y="298757"/>
            <a:ext cx="5364444" cy="1356360"/>
          </a:xfrm>
        </p:spPr>
        <p:txBody>
          <a:bodyPr vert="horz" lIns="91440" tIns="45720" rIns="91440" bIns="45720" rtlCol="0" anchor="ctr">
            <a:normAutofit/>
          </a:bodyPr>
          <a:lstStyle/>
          <a:p>
            <a:r>
              <a:rPr lang="en-US" b="0" i="0" dirty="0"/>
              <a:t>Jaundice</a:t>
            </a:r>
          </a:p>
        </p:txBody>
      </p:sp>
      <p:pic>
        <p:nvPicPr>
          <p:cNvPr id="4098" name="Picture 2" descr="Image result for bilirubin metabolism"/>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1041970" y="857675"/>
            <a:ext cx="4253903" cy="514066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sz="half" idx="1"/>
          </p:nvPr>
        </p:nvSpPr>
        <p:spPr>
          <a:xfrm>
            <a:off x="5801710" y="1813034"/>
            <a:ext cx="5669437" cy="4650828"/>
          </a:xfrm>
        </p:spPr>
        <p:txBody>
          <a:bodyPr vert="horz" lIns="91440" tIns="45720" rIns="91440" bIns="45720" rtlCol="0">
            <a:normAutofit/>
          </a:bodyPr>
          <a:lstStyle/>
          <a:p>
            <a:r>
              <a:rPr lang="en-US" dirty="0"/>
              <a:t>Icteric discoloration of body tissues</a:t>
            </a:r>
          </a:p>
          <a:p>
            <a:pPr lvl="1"/>
            <a:r>
              <a:rPr lang="en-US" dirty="0"/>
              <a:t>Skin</a:t>
            </a:r>
          </a:p>
          <a:p>
            <a:pPr lvl="1"/>
            <a:r>
              <a:rPr lang="en-US" dirty="0"/>
              <a:t>Sclera of eyes</a:t>
            </a:r>
          </a:p>
          <a:p>
            <a:r>
              <a:rPr lang="en-US" dirty="0"/>
              <a:t>Caused by:</a:t>
            </a:r>
          </a:p>
          <a:p>
            <a:pPr lvl="1"/>
            <a:r>
              <a:rPr lang="en-US" dirty="0"/>
              <a:t>A change in normal bilirubin metabolism</a:t>
            </a:r>
          </a:p>
          <a:p>
            <a:pPr lvl="1"/>
            <a:r>
              <a:rPr lang="en-US" dirty="0"/>
              <a:t>Disruption of the flow of bile into hepatic or biliary duct systems</a:t>
            </a:r>
          </a:p>
          <a:p>
            <a:r>
              <a:rPr lang="en-US" dirty="0"/>
              <a:t>Frothy brown urine</a:t>
            </a:r>
          </a:p>
          <a:p>
            <a:r>
              <a:rPr lang="en-US" dirty="0"/>
              <a:t>Clay colored stools</a:t>
            </a:r>
          </a:p>
          <a:p>
            <a:r>
              <a:rPr lang="en-US" dirty="0"/>
              <a:t>Pruritus</a:t>
            </a:r>
          </a:p>
        </p:txBody>
      </p:sp>
    </p:spTree>
    <p:extLst>
      <p:ext uri="{BB962C8B-B14F-4D97-AF65-F5344CB8AC3E}">
        <p14:creationId xmlns:p14="http://schemas.microsoft.com/office/powerpoint/2010/main" val="19775853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18713" y="558528"/>
            <a:ext cx="5354573" cy="1356360"/>
          </a:xfrm>
        </p:spPr>
        <p:txBody>
          <a:bodyPr>
            <a:normAutofit/>
          </a:bodyPr>
          <a:lstStyle/>
          <a:p>
            <a:pPr algn="ctr"/>
            <a:r>
              <a:rPr lang="en-US" sz="4000" dirty="0"/>
              <a:t>Acute Liver Failure: S/</a:t>
            </a:r>
            <a:r>
              <a:rPr lang="en-US" sz="4000" dirty="0" err="1"/>
              <a:t>Sx</a:t>
            </a:r>
            <a:endParaRPr lang="en-US" sz="4000" dirty="0"/>
          </a:p>
        </p:txBody>
      </p:sp>
      <p:pic>
        <p:nvPicPr>
          <p:cNvPr id="10242" name="Picture 2" descr="Image result for hepatic encephalopathy symptoms"/>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2064" y="1914888"/>
            <a:ext cx="6045576" cy="302624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7558564" y="2057400"/>
            <a:ext cx="3912583" cy="4038600"/>
          </a:xfrm>
        </p:spPr>
        <p:txBody>
          <a:bodyPr>
            <a:normAutofit/>
          </a:bodyPr>
          <a:lstStyle/>
          <a:p>
            <a:r>
              <a:rPr lang="en-US" sz="2800" dirty="0"/>
              <a:t>Jaundice</a:t>
            </a:r>
          </a:p>
          <a:p>
            <a:r>
              <a:rPr lang="en-US" sz="2800" dirty="0"/>
              <a:t>Coagulation abnormalities</a:t>
            </a:r>
          </a:p>
          <a:p>
            <a:r>
              <a:rPr lang="en-US" sz="2800" dirty="0"/>
              <a:t>Encephalopathy</a:t>
            </a:r>
          </a:p>
          <a:p>
            <a:pPr lvl="1"/>
            <a:r>
              <a:rPr lang="en-US" sz="2800" dirty="0"/>
              <a:t>Usually, first sign</a:t>
            </a:r>
          </a:p>
        </p:txBody>
      </p:sp>
    </p:spTree>
    <p:extLst>
      <p:ext uri="{BB962C8B-B14F-4D97-AF65-F5344CB8AC3E}">
        <p14:creationId xmlns:p14="http://schemas.microsoft.com/office/powerpoint/2010/main" val="34327978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792EF6-731E-455D-8D11-9405F313A8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58240" y="335280"/>
            <a:ext cx="9875520" cy="1356360"/>
          </a:xfrm>
        </p:spPr>
        <p:txBody>
          <a:bodyPr vert="horz" lIns="91440" tIns="45720" rIns="91440" bIns="45720" rtlCol="0" anchor="ctr">
            <a:normAutofit/>
          </a:bodyPr>
          <a:lstStyle/>
          <a:p>
            <a:pPr algn="ctr"/>
            <a:r>
              <a:rPr lang="en-US" dirty="0"/>
              <a:t>Acute Liver Failure: Dx Studies</a:t>
            </a:r>
          </a:p>
        </p:txBody>
      </p:sp>
      <p:graphicFrame>
        <p:nvGraphicFramePr>
          <p:cNvPr id="7" name="Content Placeholder 2">
            <a:extLst>
              <a:ext uri="{FF2B5EF4-FFF2-40B4-BE49-F238E27FC236}">
                <a16:creationId xmlns:a16="http://schemas.microsoft.com/office/drawing/2014/main" id="{AFFFFDDE-EC2D-B91D-C9E3-938DF0AEA7DF}"/>
              </a:ext>
            </a:extLst>
          </p:cNvPr>
          <p:cNvGraphicFramePr>
            <a:graphicFrameLocks noGrp="1"/>
          </p:cNvGraphicFramePr>
          <p:nvPr>
            <p:ph sz="half" idx="1"/>
            <p:extLst>
              <p:ext uri="{D42A27DB-BD31-4B8C-83A1-F6EECF244321}">
                <p14:modId xmlns:p14="http://schemas.microsoft.com/office/powerpoint/2010/main" val="3476976037"/>
              </p:ext>
            </p:extLst>
          </p:nvPr>
        </p:nvGraphicFramePr>
        <p:xfrm>
          <a:off x="411480" y="1783080"/>
          <a:ext cx="11353800" cy="4602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55353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5" name="Title 4"/>
          <p:cNvSpPr>
            <a:spLocks noGrp="1"/>
          </p:cNvSpPr>
          <p:nvPr>
            <p:ph type="title"/>
          </p:nvPr>
        </p:nvSpPr>
        <p:spPr>
          <a:xfrm>
            <a:off x="355332" y="516852"/>
            <a:ext cx="5199926" cy="1443269"/>
          </a:xfrm>
        </p:spPr>
        <p:txBody>
          <a:bodyPr vert="horz" lIns="91440" tIns="45720" rIns="91440" bIns="45720" rtlCol="0" anchor="ctr">
            <a:normAutofit/>
          </a:bodyPr>
          <a:lstStyle/>
          <a:p>
            <a:r>
              <a:rPr lang="en-US" sz="4000" dirty="0"/>
              <a:t>Acute Liver Failure: Treatment</a:t>
            </a:r>
          </a:p>
        </p:txBody>
      </p:sp>
      <p:sp>
        <p:nvSpPr>
          <p:cNvPr id="3" name="Content Placeholder 2"/>
          <p:cNvSpPr>
            <a:spLocks noGrp="1"/>
          </p:cNvSpPr>
          <p:nvPr>
            <p:ph sz="half" idx="2"/>
          </p:nvPr>
        </p:nvSpPr>
        <p:spPr>
          <a:xfrm>
            <a:off x="518160" y="1960121"/>
            <a:ext cx="6908218" cy="4381027"/>
          </a:xfrm>
        </p:spPr>
        <p:txBody>
          <a:bodyPr vert="horz" lIns="91440" tIns="45720" rIns="91440" bIns="45720" rtlCol="0">
            <a:normAutofit fontScale="92500" lnSpcReduction="10000"/>
          </a:bodyPr>
          <a:lstStyle/>
          <a:p>
            <a:r>
              <a:rPr lang="en-US" sz="2400" dirty="0"/>
              <a:t>Usually, ICU level care once diagnosis is made</a:t>
            </a:r>
          </a:p>
          <a:p>
            <a:r>
              <a:rPr lang="en-US" sz="2400" dirty="0"/>
              <a:t>May need transfer to transplant facility</a:t>
            </a:r>
          </a:p>
          <a:p>
            <a:r>
              <a:rPr lang="en-US" sz="2400" dirty="0"/>
              <a:t>Renal failure is common complication</a:t>
            </a:r>
          </a:p>
          <a:p>
            <a:r>
              <a:rPr lang="en-US" sz="2400" dirty="0"/>
              <a:t>Monitor and manage hemodynamic and renal function, F/E balance, acid-base status</a:t>
            </a:r>
          </a:p>
          <a:p>
            <a:r>
              <a:rPr lang="en-US" sz="2400" dirty="0"/>
              <a:t>Frequent neurological checks:</a:t>
            </a:r>
          </a:p>
          <a:p>
            <a:pPr lvl="1"/>
            <a:r>
              <a:rPr lang="en-US" sz="2400" dirty="0"/>
              <a:t>Signs of increased ICP</a:t>
            </a:r>
          </a:p>
          <a:p>
            <a:pPr lvl="1"/>
            <a:r>
              <a:rPr lang="en-US" sz="2400" dirty="0"/>
              <a:t>HOB 30 degrees</a:t>
            </a:r>
          </a:p>
          <a:p>
            <a:pPr lvl="1"/>
            <a:r>
              <a:rPr lang="en-US" sz="2400" dirty="0"/>
              <a:t>Avoid excessive stimulation</a:t>
            </a:r>
          </a:p>
          <a:p>
            <a:pPr lvl="1"/>
            <a:r>
              <a:rPr lang="en-US" sz="2400" dirty="0"/>
              <a:t>Try to avoid Valsalva maneuvers</a:t>
            </a:r>
          </a:p>
          <a:p>
            <a:pPr lvl="1"/>
            <a:r>
              <a:rPr lang="en-US" sz="2400" dirty="0"/>
              <a:t>Avoid use of sedatives that will mask subtle changes</a:t>
            </a:r>
          </a:p>
        </p:txBody>
      </p:sp>
      <p:pic>
        <p:nvPicPr>
          <p:cNvPr id="11266" name="Picture 2" descr="Image result for liver care"/>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val="0"/>
              </a:ext>
            </a:extLst>
          </a:blip>
          <a:srcRect l="12480" r="17085"/>
          <a:stretch/>
        </p:blipFill>
        <p:spPr bwMode="auto">
          <a:xfrm>
            <a:off x="7851894" y="1686043"/>
            <a:ext cx="3678370" cy="348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3895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4B4892EF-BE30-49C0-ADF8-32A7C8831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75" name="Straight Connector 74">
            <a:extLst>
              <a:ext uri="{FF2B5EF4-FFF2-40B4-BE49-F238E27FC236}">
                <a16:creationId xmlns:a16="http://schemas.microsoft.com/office/drawing/2014/main" id="{72FB293E-C84E-4A67-ABF8-FCC566F38C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3E244793-D7D5-4408-9DDA-4B86B007A8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47B12A1B-B776-4272-8F77-DF9A7A3FC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81" name="Straight Connector 80">
            <a:extLst>
              <a:ext uri="{FF2B5EF4-FFF2-40B4-BE49-F238E27FC236}">
                <a16:creationId xmlns:a16="http://schemas.microsoft.com/office/drawing/2014/main" id="{372C50CB-883F-45C6-9205-1B196523F6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545896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itle 5"/>
          <p:cNvSpPr>
            <a:spLocks noGrp="1"/>
          </p:cNvSpPr>
          <p:nvPr>
            <p:ph type="title"/>
          </p:nvPr>
        </p:nvSpPr>
        <p:spPr>
          <a:xfrm>
            <a:off x="1109980" y="4206240"/>
            <a:ext cx="9966960" cy="1325880"/>
          </a:xfrm>
        </p:spPr>
        <p:txBody>
          <a:bodyPr vert="horz" lIns="91440" tIns="45720" rIns="91440" bIns="45720" rtlCol="0" anchor="b">
            <a:normAutofit/>
          </a:bodyPr>
          <a:lstStyle/>
          <a:p>
            <a:r>
              <a:rPr lang="en-US" sz="6600">
                <a:solidFill>
                  <a:schemeClr val="accent1"/>
                </a:solidFill>
                <a:latin typeface="+mj-lt"/>
              </a:rPr>
              <a:t>Liver Cancer</a:t>
            </a:r>
          </a:p>
        </p:txBody>
      </p:sp>
      <p:pic>
        <p:nvPicPr>
          <p:cNvPr id="12290" name="Picture 2" descr="Image result for liver cancer"/>
          <p:cNvPicPr>
            <a:picLocks noChangeAspect="1" noChangeArrowheads="1"/>
          </p:cNvPicPr>
          <p:nvPr/>
        </p:nvPicPr>
        <p:blipFill rotWithShape="1">
          <a:blip r:embed="rId3">
            <a:extLst>
              <a:ext uri="{28A0092B-C50C-407E-A947-70E740481C1C}">
                <a14:useLocalDpi xmlns:a14="http://schemas.microsoft.com/office/drawing/2010/main" val="0"/>
              </a:ext>
            </a:extLst>
          </a:blip>
          <a:srcRect t="14579" r="1" b="38125"/>
          <a:stretch/>
        </p:blipFill>
        <p:spPr bwMode="auto">
          <a:xfrm>
            <a:off x="243840" y="256540"/>
            <a:ext cx="11704320" cy="3764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68414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6" name="Rectangle 70">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4" name="Title 3"/>
          <p:cNvSpPr>
            <a:spLocks noGrp="1"/>
          </p:cNvSpPr>
          <p:nvPr>
            <p:ph type="title"/>
          </p:nvPr>
        </p:nvSpPr>
        <p:spPr>
          <a:xfrm>
            <a:off x="594361" y="516852"/>
            <a:ext cx="5199926" cy="1443269"/>
          </a:xfrm>
        </p:spPr>
        <p:txBody>
          <a:bodyPr vert="horz" lIns="91440" tIns="45720" rIns="91440" bIns="45720" rtlCol="0" anchor="ctr">
            <a:normAutofit/>
          </a:bodyPr>
          <a:lstStyle/>
          <a:p>
            <a:r>
              <a:rPr lang="en-US" sz="4000" dirty="0"/>
              <a:t>Liver Cancer</a:t>
            </a:r>
          </a:p>
        </p:txBody>
      </p:sp>
      <p:sp>
        <p:nvSpPr>
          <p:cNvPr id="2" name="Content Placeholder 1"/>
          <p:cNvSpPr>
            <a:spLocks noGrp="1"/>
          </p:cNvSpPr>
          <p:nvPr>
            <p:ph sz="half" idx="2"/>
          </p:nvPr>
        </p:nvSpPr>
        <p:spPr>
          <a:xfrm>
            <a:off x="441960" y="1922980"/>
            <a:ext cx="5785220" cy="4493060"/>
          </a:xfrm>
        </p:spPr>
        <p:txBody>
          <a:bodyPr vert="horz" lIns="91440" tIns="45720" rIns="91440" bIns="45720" rtlCol="0">
            <a:normAutofit lnSpcReduction="10000"/>
          </a:bodyPr>
          <a:lstStyle/>
          <a:p>
            <a:r>
              <a:rPr lang="en-US" sz="2800" dirty="0"/>
              <a:t>Hepatocellular carcinoma</a:t>
            </a:r>
          </a:p>
          <a:p>
            <a:r>
              <a:rPr lang="en-US" sz="2800" dirty="0"/>
              <a:t>Intrahepatic cholangiocarcinoma</a:t>
            </a:r>
          </a:p>
          <a:p>
            <a:r>
              <a:rPr lang="en-US" sz="2800" dirty="0"/>
              <a:t>Most common cause of death in patients with cirrhosis caused by Hep C</a:t>
            </a:r>
          </a:p>
          <a:p>
            <a:r>
              <a:rPr lang="en-US" sz="2800" dirty="0"/>
              <a:t>Lesions may be singular or numerous and nodular or diffusely spread over entire liver</a:t>
            </a:r>
          </a:p>
          <a:p>
            <a:r>
              <a:rPr lang="en-US" sz="2800" dirty="0"/>
              <a:t>Easy metastasis to gallbladder, peritoneum, diaphragm, and lungs</a:t>
            </a:r>
          </a:p>
        </p:txBody>
      </p:sp>
      <p:pic>
        <p:nvPicPr>
          <p:cNvPr id="13314" name="Picture 2" descr="Image result for liver cancer types"/>
          <p:cNvPicPr>
            <a:picLocks noGrp="1" noChangeAspect="1" noChangeArrowheads="1"/>
          </p:cNvPicPr>
          <p:nvPr>
            <p:ph sz="half" idx="1"/>
          </p:nvPr>
        </p:nvPicPr>
        <p:blipFill rotWithShape="1">
          <a:blip r:embed="rId3" cstate="print">
            <a:extLst>
              <a:ext uri="{28A0092B-C50C-407E-A947-70E740481C1C}">
                <a14:useLocalDpi xmlns:a14="http://schemas.microsoft.com/office/drawing/2010/main" val="0"/>
              </a:ext>
            </a:extLst>
          </a:blip>
          <a:srcRect r="1342" b="4"/>
          <a:stretch/>
        </p:blipFill>
        <p:spPr bwMode="auto">
          <a:xfrm>
            <a:off x="6636743" y="1238487"/>
            <a:ext cx="4741120" cy="4493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5393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507" y="198120"/>
            <a:ext cx="5993585" cy="1356360"/>
          </a:xfrm>
        </p:spPr>
        <p:txBody>
          <a:bodyPr/>
          <a:lstStyle/>
          <a:p>
            <a:pPr algn="ctr"/>
            <a:r>
              <a:rPr lang="en-US" dirty="0"/>
              <a:t>Liver Cancer: S/</a:t>
            </a:r>
            <a:r>
              <a:rPr lang="en-US" dirty="0" err="1"/>
              <a:t>Sx</a:t>
            </a:r>
            <a:endParaRPr lang="en-US"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3798066806"/>
              </p:ext>
            </p:extLst>
          </p:nvPr>
        </p:nvGraphicFramePr>
        <p:xfrm>
          <a:off x="1143000" y="2057400"/>
          <a:ext cx="4800600" cy="4328160"/>
        </p:xfrm>
        <a:graphic>
          <a:graphicData uri="http://schemas.openxmlformats.org/drawingml/2006/table">
            <a:tbl>
              <a:tblPr firstRow="1" bandRow="1">
                <a:tableStyleId>{5C22544A-7EE6-4342-B048-85BDC9FD1C3A}</a:tableStyleId>
              </a:tblPr>
              <a:tblGrid>
                <a:gridCol w="2400300">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tblGrid>
              <a:tr h="482735">
                <a:tc>
                  <a:txBody>
                    <a:bodyPr/>
                    <a:lstStyle/>
                    <a:p>
                      <a:r>
                        <a:rPr lang="en-US" dirty="0"/>
                        <a:t>Early Stages</a:t>
                      </a:r>
                    </a:p>
                  </a:txBody>
                  <a:tcPr marL="77362" marR="77362"/>
                </a:tc>
                <a:tc>
                  <a:txBody>
                    <a:bodyPr/>
                    <a:lstStyle/>
                    <a:p>
                      <a:r>
                        <a:rPr lang="en-US" dirty="0"/>
                        <a:t>Late Stages</a:t>
                      </a:r>
                    </a:p>
                  </a:txBody>
                  <a:tcPr marL="77362" marR="77362"/>
                </a:tc>
                <a:extLst>
                  <a:ext uri="{0D108BD9-81ED-4DB2-BD59-A6C34878D82A}">
                    <a16:rowId xmlns:a16="http://schemas.microsoft.com/office/drawing/2014/main" val="10000"/>
                  </a:ext>
                </a:extLst>
              </a:tr>
              <a:tr h="3845425">
                <a:tc>
                  <a:txBody>
                    <a:bodyPr/>
                    <a:lstStyle/>
                    <a:p>
                      <a:pPr marL="285750" indent="-285750">
                        <a:buFont typeface="Arial" panose="020B0604020202020204" pitchFamily="34" charset="0"/>
                        <a:buChar char="•"/>
                      </a:pPr>
                      <a:r>
                        <a:rPr lang="en-US" dirty="0"/>
                        <a:t>Absent or subtle</a:t>
                      </a:r>
                    </a:p>
                    <a:p>
                      <a:pPr marL="285750" indent="-285750">
                        <a:buFont typeface="Arial" panose="020B0604020202020204" pitchFamily="34" charset="0"/>
                        <a:buChar char="•"/>
                      </a:pPr>
                      <a:r>
                        <a:rPr lang="en-US" dirty="0"/>
                        <a:t>S/</a:t>
                      </a:r>
                      <a:r>
                        <a:rPr lang="en-US" dirty="0" err="1"/>
                        <a:t>Sx</a:t>
                      </a:r>
                      <a:r>
                        <a:rPr lang="en-US" dirty="0"/>
                        <a:t> often a result of underlying cirrhosis</a:t>
                      </a:r>
                    </a:p>
                    <a:p>
                      <a:pPr marL="285750" indent="-285750">
                        <a:buFont typeface="Arial" panose="020B0604020202020204" pitchFamily="34" charset="0"/>
                        <a:buChar char="•"/>
                      </a:pPr>
                      <a:r>
                        <a:rPr lang="en-US" dirty="0"/>
                        <a:t>Hepatomegaly</a:t>
                      </a:r>
                    </a:p>
                    <a:p>
                      <a:pPr marL="285750" indent="-285750">
                        <a:buFont typeface="Arial" panose="020B0604020202020204" pitchFamily="34" charset="0"/>
                        <a:buChar char="•"/>
                      </a:pPr>
                      <a:r>
                        <a:rPr lang="en-US" dirty="0"/>
                        <a:t>Splenomegaly</a:t>
                      </a:r>
                    </a:p>
                    <a:p>
                      <a:pPr marL="285750" indent="-285750">
                        <a:buFont typeface="Arial" panose="020B0604020202020204" pitchFamily="34" charset="0"/>
                        <a:buChar char="•"/>
                      </a:pPr>
                      <a:r>
                        <a:rPr lang="en-US" dirty="0"/>
                        <a:t>Fatigue</a:t>
                      </a:r>
                    </a:p>
                    <a:p>
                      <a:pPr marL="285750" indent="-285750">
                        <a:buFont typeface="Arial" panose="020B0604020202020204" pitchFamily="34" charset="0"/>
                        <a:buChar char="•"/>
                      </a:pPr>
                      <a:r>
                        <a:rPr lang="en-US" dirty="0"/>
                        <a:t>Peripheral edema</a:t>
                      </a:r>
                    </a:p>
                    <a:p>
                      <a:pPr marL="285750" indent="-285750">
                        <a:buFont typeface="Arial" panose="020B0604020202020204" pitchFamily="34" charset="0"/>
                        <a:buChar char="•"/>
                      </a:pPr>
                      <a:r>
                        <a:rPr lang="en-US" dirty="0"/>
                        <a:t>Ascites</a:t>
                      </a:r>
                    </a:p>
                    <a:p>
                      <a:pPr marL="285750" indent="-285750">
                        <a:buFont typeface="Arial" panose="020B0604020202020204" pitchFamily="34" charset="0"/>
                        <a:buChar char="•"/>
                      </a:pPr>
                      <a:r>
                        <a:rPr lang="en-US" dirty="0"/>
                        <a:t>Complications from portal HTN</a:t>
                      </a:r>
                    </a:p>
                  </a:txBody>
                  <a:tcPr marL="77362" marR="77362"/>
                </a:tc>
                <a:tc>
                  <a:txBody>
                    <a:bodyPr/>
                    <a:lstStyle/>
                    <a:p>
                      <a:pPr marL="285750" indent="-285750">
                        <a:buFont typeface="Arial" panose="020B0604020202020204" pitchFamily="34" charset="0"/>
                        <a:buChar char="•"/>
                      </a:pPr>
                      <a:r>
                        <a:rPr lang="en-US" dirty="0"/>
                        <a:t>Fever/chills</a:t>
                      </a:r>
                    </a:p>
                    <a:p>
                      <a:pPr marL="285750" indent="-285750">
                        <a:buFont typeface="Arial" panose="020B0604020202020204" pitchFamily="34" charset="0"/>
                        <a:buChar char="•"/>
                      </a:pPr>
                      <a:r>
                        <a:rPr lang="en-US" dirty="0"/>
                        <a:t>Jaundice</a:t>
                      </a:r>
                    </a:p>
                    <a:p>
                      <a:pPr marL="285750" indent="-285750">
                        <a:buFont typeface="Arial" panose="020B0604020202020204" pitchFamily="34" charset="0"/>
                        <a:buChar char="•"/>
                      </a:pPr>
                      <a:r>
                        <a:rPr lang="en-US" dirty="0"/>
                        <a:t>Anorexia</a:t>
                      </a:r>
                    </a:p>
                    <a:p>
                      <a:pPr marL="285750" indent="-285750">
                        <a:buFont typeface="Arial" panose="020B0604020202020204" pitchFamily="34" charset="0"/>
                        <a:buChar char="•"/>
                      </a:pPr>
                      <a:r>
                        <a:rPr lang="en-US" dirty="0"/>
                        <a:t>Weight loss</a:t>
                      </a:r>
                    </a:p>
                    <a:p>
                      <a:pPr marL="285750" indent="-285750">
                        <a:buFont typeface="Arial" panose="020B0604020202020204" pitchFamily="34" charset="0"/>
                        <a:buChar char="•"/>
                      </a:pPr>
                      <a:r>
                        <a:rPr lang="en-US" dirty="0"/>
                        <a:t>Palpable mass</a:t>
                      </a:r>
                    </a:p>
                    <a:p>
                      <a:pPr marL="285750" indent="-285750">
                        <a:buFont typeface="Arial" panose="020B0604020202020204" pitchFamily="34" charset="0"/>
                        <a:buChar char="•"/>
                      </a:pPr>
                      <a:r>
                        <a:rPr lang="en-US" dirty="0"/>
                        <a:t>RUQ pain</a:t>
                      </a:r>
                    </a:p>
                  </a:txBody>
                  <a:tcPr marL="77362" marR="77362"/>
                </a:tc>
                <a:extLst>
                  <a:ext uri="{0D108BD9-81ED-4DB2-BD59-A6C34878D82A}">
                    <a16:rowId xmlns:a16="http://schemas.microsoft.com/office/drawing/2014/main" val="10001"/>
                  </a:ext>
                </a:extLst>
              </a:tr>
            </a:tbl>
          </a:graphicData>
        </a:graphic>
      </p:graphicFrame>
      <p:pic>
        <p:nvPicPr>
          <p:cNvPr id="12" name="Content Placeholder 11"/>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273745" y="1215373"/>
            <a:ext cx="3643969" cy="5306585"/>
          </a:xfrm>
        </p:spPr>
      </p:pic>
    </p:spTree>
    <p:extLst>
      <p:ext uri="{BB962C8B-B14F-4D97-AF65-F5344CB8AC3E}">
        <p14:creationId xmlns:p14="http://schemas.microsoft.com/office/powerpoint/2010/main" val="22946444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093460" y="411480"/>
            <a:ext cx="5364444" cy="1356360"/>
          </a:xfrm>
        </p:spPr>
        <p:txBody>
          <a:bodyPr vert="horz" lIns="91440" tIns="45720" rIns="91440" bIns="45720" rtlCol="0" anchor="ctr">
            <a:normAutofit/>
          </a:bodyPr>
          <a:lstStyle/>
          <a:p>
            <a:r>
              <a:rPr lang="en-US" dirty="0"/>
              <a:t>Liver Cancer: Diagnostic Studies</a:t>
            </a: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72064" y="1022923"/>
            <a:ext cx="4593715" cy="4810172"/>
          </a:xfrm>
          <a:prstGeom prst="rect">
            <a:avLst/>
          </a:prstGeom>
        </p:spPr>
      </p:pic>
      <p:sp>
        <p:nvSpPr>
          <p:cNvPr id="4" name="Content Placeholder 3"/>
          <p:cNvSpPr>
            <a:spLocks noGrp="1"/>
          </p:cNvSpPr>
          <p:nvPr>
            <p:ph sz="half" idx="2"/>
          </p:nvPr>
        </p:nvSpPr>
        <p:spPr>
          <a:xfrm>
            <a:off x="6106703" y="2057400"/>
            <a:ext cx="5364444" cy="4389120"/>
          </a:xfrm>
        </p:spPr>
        <p:txBody>
          <a:bodyPr vert="horz" lIns="91440" tIns="45720" rIns="91440" bIns="45720" rtlCol="0">
            <a:normAutofit/>
          </a:bodyPr>
          <a:lstStyle/>
          <a:p>
            <a:r>
              <a:rPr lang="en-US" sz="3200" dirty="0"/>
              <a:t>U/S</a:t>
            </a:r>
          </a:p>
          <a:p>
            <a:r>
              <a:rPr lang="en-US" sz="3200" dirty="0"/>
              <a:t>CT</a:t>
            </a:r>
          </a:p>
          <a:p>
            <a:r>
              <a:rPr lang="en-US" sz="3200" dirty="0"/>
              <a:t>MRI</a:t>
            </a:r>
          </a:p>
          <a:p>
            <a:r>
              <a:rPr lang="en-US" sz="3200" dirty="0"/>
              <a:t>Biopsy </a:t>
            </a:r>
          </a:p>
          <a:p>
            <a:r>
              <a:rPr lang="en-US" sz="3200" dirty="0"/>
              <a:t>Serum alpha-fetoprotein levels combined with U/S </a:t>
            </a:r>
          </a:p>
          <a:p>
            <a:r>
              <a:rPr lang="en-US" sz="3200" dirty="0"/>
              <a:t>Cirrhosis test</a:t>
            </a:r>
          </a:p>
        </p:txBody>
      </p:sp>
    </p:spTree>
    <p:extLst>
      <p:ext uri="{BB962C8B-B14F-4D97-AF65-F5344CB8AC3E}">
        <p14:creationId xmlns:p14="http://schemas.microsoft.com/office/powerpoint/2010/main" val="36229971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Liver Cancer: Treatment</a:t>
            </a:r>
          </a:p>
        </p:txBody>
      </p:sp>
      <p:sp>
        <p:nvSpPr>
          <p:cNvPr id="3" name="Content Placeholder 2"/>
          <p:cNvSpPr>
            <a:spLocks noGrp="1"/>
          </p:cNvSpPr>
          <p:nvPr>
            <p:ph sz="half" idx="1"/>
          </p:nvPr>
        </p:nvSpPr>
        <p:spPr>
          <a:xfrm>
            <a:off x="369170" y="1783080"/>
            <a:ext cx="6152816" cy="4871107"/>
          </a:xfrm>
        </p:spPr>
        <p:txBody>
          <a:bodyPr>
            <a:normAutofit fontScale="92500" lnSpcReduction="10000"/>
          </a:bodyPr>
          <a:lstStyle/>
          <a:p>
            <a:r>
              <a:rPr lang="en-US" dirty="0"/>
              <a:t>Prevention: </a:t>
            </a:r>
          </a:p>
          <a:p>
            <a:pPr lvl="1"/>
            <a:r>
              <a:rPr lang="en-US" dirty="0"/>
              <a:t>Identify and treat chronic </a:t>
            </a:r>
            <a:r>
              <a:rPr lang="en-US" dirty="0" err="1"/>
              <a:t>Hep</a:t>
            </a:r>
            <a:r>
              <a:rPr lang="en-US" dirty="0"/>
              <a:t> B and C</a:t>
            </a:r>
          </a:p>
          <a:p>
            <a:pPr lvl="1"/>
            <a:r>
              <a:rPr lang="en-US" dirty="0"/>
              <a:t>Treatment of chronic ETOH use</a:t>
            </a:r>
          </a:p>
          <a:p>
            <a:pPr lvl="1"/>
            <a:r>
              <a:rPr lang="en-US" dirty="0"/>
              <a:t>Screening at risk patients (serum alpha-fetoprotein and CT or MRI or U/S</a:t>
            </a:r>
          </a:p>
          <a:p>
            <a:r>
              <a:rPr lang="en-US" dirty="0"/>
              <a:t>Treatment depends on stage of cancer, location of tumors, age and overall health, extent of underlying liver disease</a:t>
            </a:r>
          </a:p>
          <a:p>
            <a:r>
              <a:rPr lang="en-US" dirty="0"/>
              <a:t>Surgery- </a:t>
            </a:r>
          </a:p>
          <a:p>
            <a:pPr lvl="1"/>
            <a:r>
              <a:rPr lang="en-US" dirty="0"/>
              <a:t>Partial </a:t>
            </a:r>
            <a:r>
              <a:rPr lang="en-US" dirty="0" err="1"/>
              <a:t>hepatectomy</a:t>
            </a:r>
            <a:r>
              <a:rPr lang="en-US" dirty="0"/>
              <a:t> </a:t>
            </a:r>
          </a:p>
          <a:p>
            <a:r>
              <a:rPr lang="en-US" dirty="0"/>
              <a:t>Nonsurgical therapy- </a:t>
            </a:r>
          </a:p>
          <a:p>
            <a:pPr lvl="1"/>
            <a:r>
              <a:rPr lang="en-US" dirty="0"/>
              <a:t>Percutaneous ablation with chemo-embolization or radio-embolization</a:t>
            </a:r>
          </a:p>
          <a:p>
            <a:pPr lvl="1"/>
            <a:r>
              <a:rPr lang="en-US" dirty="0"/>
              <a:t>Oral chemotherapy</a:t>
            </a:r>
          </a:p>
          <a:p>
            <a:pPr lvl="1"/>
            <a:r>
              <a:rPr lang="en-US" dirty="0"/>
              <a:t>TACE or TARE</a:t>
            </a:r>
          </a:p>
        </p:txBody>
      </p:sp>
      <p:pic>
        <p:nvPicPr>
          <p:cNvPr id="14338" name="Picture 2" descr="Image result for liver cancer type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502070" y="236632"/>
            <a:ext cx="4502091" cy="6417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4035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E8DBDA3-652C-4F87-B53B-7F73AC8F4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1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42187232-3845-418F-A17C-C138F01D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55058" cy="685800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5" name="Title 4">
            <a:extLst>
              <a:ext uri="{FF2B5EF4-FFF2-40B4-BE49-F238E27FC236}">
                <a16:creationId xmlns:a16="http://schemas.microsoft.com/office/drawing/2014/main" id="{A331CB5B-0F22-4ED2-9C42-E0EDB1338029}"/>
              </a:ext>
            </a:extLst>
          </p:cNvPr>
          <p:cNvSpPr>
            <a:spLocks noGrp="1"/>
          </p:cNvSpPr>
          <p:nvPr>
            <p:ph type="title"/>
          </p:nvPr>
        </p:nvSpPr>
        <p:spPr>
          <a:xfrm>
            <a:off x="441009" y="873457"/>
            <a:ext cx="3273042" cy="5222543"/>
          </a:xfrm>
        </p:spPr>
        <p:txBody>
          <a:bodyPr>
            <a:normAutofit/>
          </a:bodyPr>
          <a:lstStyle/>
          <a:p>
            <a:r>
              <a:rPr lang="en-US" sz="2800">
                <a:solidFill>
                  <a:srgbClr val="FFFFFF"/>
                </a:solidFill>
              </a:rPr>
              <a:t>Liver Cancer: Nursing Care</a:t>
            </a:r>
          </a:p>
        </p:txBody>
      </p:sp>
      <p:sp>
        <p:nvSpPr>
          <p:cNvPr id="10" name="Content Placeholder 5">
            <a:extLst>
              <a:ext uri="{FF2B5EF4-FFF2-40B4-BE49-F238E27FC236}">
                <a16:creationId xmlns:a16="http://schemas.microsoft.com/office/drawing/2014/main" id="{72AF8625-F218-49A8-BF13-0ED32F5E4FFF}"/>
              </a:ext>
            </a:extLst>
          </p:cNvPr>
          <p:cNvSpPr>
            <a:spLocks noGrp="1"/>
          </p:cNvSpPr>
          <p:nvPr>
            <p:ph idx="1"/>
          </p:nvPr>
        </p:nvSpPr>
        <p:spPr>
          <a:xfrm>
            <a:off x="4995081" y="286871"/>
            <a:ext cx="6020790" cy="6329082"/>
          </a:xfrm>
        </p:spPr>
        <p:txBody>
          <a:bodyPr anchor="ctr">
            <a:normAutofit/>
          </a:bodyPr>
          <a:lstStyle/>
          <a:p>
            <a:r>
              <a:rPr lang="en-US" sz="2800" dirty="0"/>
              <a:t>Comfort care</a:t>
            </a:r>
          </a:p>
          <a:p>
            <a:r>
              <a:rPr lang="en-US" sz="2800" dirty="0"/>
              <a:t>NIs from cirrhosis apply</a:t>
            </a:r>
          </a:p>
          <a:p>
            <a:r>
              <a:rPr lang="en-US" sz="2800" dirty="0"/>
              <a:t>Prognosis is poor, screening and surveillance programs help with early detection</a:t>
            </a:r>
          </a:p>
          <a:p>
            <a:r>
              <a:rPr lang="en-US" sz="2800" dirty="0"/>
              <a:t>Cancer often progresses rapidly</a:t>
            </a:r>
          </a:p>
          <a:p>
            <a:r>
              <a:rPr lang="en-US" sz="2800" dirty="0"/>
              <a:t>Complications from advancing cancer and declining liver function</a:t>
            </a:r>
          </a:p>
          <a:p>
            <a:r>
              <a:rPr lang="en-US" sz="2800" dirty="0"/>
              <a:t>Without treatment, death in 6-12 months, most often from hepatic encephalopathy or massive GI bleeding</a:t>
            </a:r>
          </a:p>
          <a:p>
            <a:endParaRPr lang="en-US" sz="2800" dirty="0"/>
          </a:p>
        </p:txBody>
      </p:sp>
    </p:spTree>
    <p:extLst>
      <p:ext uri="{BB962C8B-B14F-4D97-AF65-F5344CB8AC3E}">
        <p14:creationId xmlns:p14="http://schemas.microsoft.com/office/powerpoint/2010/main" val="20495528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2" name="Rectangle 9">
            <a:extLst>
              <a:ext uri="{FF2B5EF4-FFF2-40B4-BE49-F238E27FC236}">
                <a16:creationId xmlns:a16="http://schemas.microsoft.com/office/drawing/2014/main" id="{005E64E4-3A72-471D-BF8E-14BFBF23D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11">
            <a:extLst>
              <a:ext uri="{FF2B5EF4-FFF2-40B4-BE49-F238E27FC236}">
                <a16:creationId xmlns:a16="http://schemas.microsoft.com/office/drawing/2014/main" id="{5C3220CC-5433-4C6A-B73B-A5A26080B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24" name="Straight Connector 13">
            <a:extLst>
              <a:ext uri="{FF2B5EF4-FFF2-40B4-BE49-F238E27FC236}">
                <a16:creationId xmlns:a16="http://schemas.microsoft.com/office/drawing/2014/main" id="{79DFFD5E-66DE-44F1-A5DE-5EFD4C4867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Rectangle 15">
            <a:extLst>
              <a:ext uri="{FF2B5EF4-FFF2-40B4-BE49-F238E27FC236}">
                <a16:creationId xmlns:a16="http://schemas.microsoft.com/office/drawing/2014/main" id="{3DB2D498-AF35-4076-8C00-0D4FF10BF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7">
            <a:extLst>
              <a:ext uri="{FF2B5EF4-FFF2-40B4-BE49-F238E27FC236}">
                <a16:creationId xmlns:a16="http://schemas.microsoft.com/office/drawing/2014/main" id="{4F76277E-2F78-40FA-A0BA-BD66E008B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27" name="Straight Connector 19">
            <a:extLst>
              <a:ext uri="{FF2B5EF4-FFF2-40B4-BE49-F238E27FC236}">
                <a16:creationId xmlns:a16="http://schemas.microsoft.com/office/drawing/2014/main" id="{9BC3B1C8-8BC3-49E6-A1DA-5EEF4CF9597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545896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1109980" y="4206240"/>
            <a:ext cx="9966960" cy="1325880"/>
          </a:xfrm>
        </p:spPr>
        <p:txBody>
          <a:bodyPr vert="horz" lIns="91440" tIns="45720" rIns="91440" bIns="45720" rtlCol="0" anchor="b">
            <a:normAutofit/>
          </a:bodyPr>
          <a:lstStyle/>
          <a:p>
            <a:r>
              <a:rPr lang="en-US" sz="6100">
                <a:solidFill>
                  <a:schemeClr val="accent1"/>
                </a:solidFill>
                <a:latin typeface="+mj-lt"/>
              </a:rPr>
              <a:t>Liver Transplantation</a:t>
            </a:r>
          </a:p>
        </p:txBody>
      </p:sp>
      <p:pic>
        <p:nvPicPr>
          <p:cNvPr id="5" name="Picture 4"/>
          <p:cNvPicPr>
            <a:picLocks noChangeAspect="1"/>
          </p:cNvPicPr>
          <p:nvPr/>
        </p:nvPicPr>
        <p:blipFill>
          <a:blip r:embed="rId3"/>
          <a:stretch>
            <a:fillRect/>
          </a:stretch>
        </p:blipFill>
        <p:spPr>
          <a:xfrm>
            <a:off x="2987333" y="741172"/>
            <a:ext cx="6217334" cy="3279644"/>
          </a:xfrm>
          <a:prstGeom prst="rect">
            <a:avLst/>
          </a:prstGeom>
        </p:spPr>
      </p:pic>
    </p:spTree>
    <p:extLst>
      <p:ext uri="{BB962C8B-B14F-4D97-AF65-F5344CB8AC3E}">
        <p14:creationId xmlns:p14="http://schemas.microsoft.com/office/powerpoint/2010/main" val="777456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Conjugated vs. Unconjugated Bilirubin</a:t>
            </a:r>
          </a:p>
        </p:txBody>
      </p:sp>
      <p:pic>
        <p:nvPicPr>
          <p:cNvPr id="7" name="Content Placeholder 6"/>
          <p:cNvPicPr>
            <a:picLocks noGrp="1" noChangeAspect="1"/>
          </p:cNvPicPr>
          <p:nvPr>
            <p:ph idx="1"/>
          </p:nvPr>
        </p:nvPicPr>
        <p:blipFill rotWithShape="1">
          <a:blip r:embed="rId3"/>
          <a:srcRect b="8068"/>
          <a:stretch/>
        </p:blipFill>
        <p:spPr>
          <a:xfrm>
            <a:off x="4209609" y="2057400"/>
            <a:ext cx="3739444" cy="3712779"/>
          </a:xfrm>
          <a:prstGeom prst="rect">
            <a:avLst/>
          </a:prstGeom>
        </p:spPr>
      </p:pic>
      <p:sp>
        <p:nvSpPr>
          <p:cNvPr id="9" name="TextBox 8"/>
          <p:cNvSpPr txBox="1"/>
          <p:nvPr/>
        </p:nvSpPr>
        <p:spPr>
          <a:xfrm>
            <a:off x="255180" y="6372447"/>
            <a:ext cx="6429155" cy="369332"/>
          </a:xfrm>
          <a:prstGeom prst="rect">
            <a:avLst/>
          </a:prstGeom>
          <a:noFill/>
        </p:spPr>
        <p:txBody>
          <a:bodyPr wrap="square" rtlCol="0">
            <a:spAutoFit/>
          </a:bodyPr>
          <a:lstStyle/>
          <a:p>
            <a:r>
              <a:rPr lang="en-US" dirty="0">
                <a:hlinkClick r:id="rId4"/>
              </a:rPr>
              <a:t>https://www.youtube.com/watch?v=5NtGJiKmRE4</a:t>
            </a:r>
            <a:endParaRPr lang="en-US" dirty="0"/>
          </a:p>
        </p:txBody>
      </p:sp>
    </p:spTree>
    <p:extLst>
      <p:ext uri="{BB962C8B-B14F-4D97-AF65-F5344CB8AC3E}">
        <p14:creationId xmlns:p14="http://schemas.microsoft.com/office/powerpoint/2010/main" val="42826838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Liver Transplantation</a:t>
            </a:r>
          </a:p>
        </p:txBody>
      </p:sp>
      <p:pic>
        <p:nvPicPr>
          <p:cNvPr id="16386" name="Picture 2" descr="Image result for liver transplant"/>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1143000" y="2544133"/>
            <a:ext cx="4754563" cy="3049259"/>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sz="half" idx="2"/>
          </p:nvPr>
        </p:nvSpPr>
        <p:spPr/>
        <p:txBody>
          <a:bodyPr>
            <a:normAutofit/>
          </a:bodyPr>
          <a:lstStyle/>
          <a:p>
            <a:r>
              <a:rPr lang="en-US" dirty="0"/>
              <a:t>Option for end-stage liver disease or localized HCC</a:t>
            </a:r>
          </a:p>
          <a:p>
            <a:r>
              <a:rPr lang="en-US" dirty="0"/>
              <a:t>Rigorous transplant evaluation prior to being placed on list</a:t>
            </a:r>
          </a:p>
          <a:p>
            <a:r>
              <a:rPr lang="en-US" dirty="0"/>
              <a:t>Contraindications include:</a:t>
            </a:r>
          </a:p>
          <a:p>
            <a:pPr lvl="1"/>
            <a:r>
              <a:rPr lang="en-US" dirty="0"/>
              <a:t>Severe extrahepatic disease</a:t>
            </a:r>
          </a:p>
          <a:p>
            <a:pPr lvl="1"/>
            <a:r>
              <a:rPr lang="en-US" dirty="0"/>
              <a:t>Advanced HCC or other cancer</a:t>
            </a:r>
          </a:p>
          <a:p>
            <a:pPr lvl="1"/>
            <a:r>
              <a:rPr lang="en-US" dirty="0"/>
              <a:t>Ongoing drug or chronic ETOH use</a:t>
            </a:r>
          </a:p>
          <a:p>
            <a:pPr lvl="1"/>
            <a:r>
              <a:rPr lang="en-US" dirty="0"/>
              <a:t>Inability to understand or adhere with post-transplant care</a:t>
            </a:r>
          </a:p>
        </p:txBody>
      </p:sp>
    </p:spTree>
    <p:extLst>
      <p:ext uri="{BB962C8B-B14F-4D97-AF65-F5344CB8AC3E}">
        <p14:creationId xmlns:p14="http://schemas.microsoft.com/office/powerpoint/2010/main" val="11660475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Liver Transplantation: Postoperative</a:t>
            </a:r>
          </a:p>
        </p:txBody>
      </p:sp>
      <p:sp>
        <p:nvSpPr>
          <p:cNvPr id="3" name="Content Placeholder 2"/>
          <p:cNvSpPr>
            <a:spLocks noGrp="1"/>
          </p:cNvSpPr>
          <p:nvPr>
            <p:ph sz="half" idx="1"/>
          </p:nvPr>
        </p:nvSpPr>
        <p:spPr/>
        <p:txBody>
          <a:bodyPr>
            <a:normAutofit/>
          </a:bodyPr>
          <a:lstStyle/>
          <a:p>
            <a:r>
              <a:rPr lang="en-US" dirty="0"/>
              <a:t>Postop complications:</a:t>
            </a:r>
          </a:p>
          <a:p>
            <a:pPr lvl="1"/>
            <a:r>
              <a:rPr lang="en-US" dirty="0"/>
              <a:t>Bleeding</a:t>
            </a:r>
          </a:p>
          <a:p>
            <a:pPr lvl="1"/>
            <a:r>
              <a:rPr lang="en-US" dirty="0"/>
              <a:t>Infection</a:t>
            </a:r>
          </a:p>
          <a:p>
            <a:pPr lvl="1"/>
            <a:r>
              <a:rPr lang="en-US" dirty="0"/>
              <a:t>Rejection</a:t>
            </a:r>
          </a:p>
          <a:p>
            <a:r>
              <a:rPr lang="en-US" dirty="0"/>
              <a:t>Immunosuppressive therapy</a:t>
            </a:r>
          </a:p>
          <a:p>
            <a:r>
              <a:rPr lang="en-US" dirty="0"/>
              <a:t>Long term survival rate depends on the cause of the original liver failure</a:t>
            </a:r>
          </a:p>
        </p:txBody>
      </p:sp>
      <p:sp>
        <p:nvSpPr>
          <p:cNvPr id="4" name="Content Placeholder 3"/>
          <p:cNvSpPr>
            <a:spLocks noGrp="1"/>
          </p:cNvSpPr>
          <p:nvPr>
            <p:ph sz="half" idx="2"/>
          </p:nvPr>
        </p:nvSpPr>
        <p:spPr/>
        <p:txBody>
          <a:bodyPr>
            <a:normAutofit/>
          </a:bodyPr>
          <a:lstStyle/>
          <a:p>
            <a:r>
              <a:rPr lang="en-US" dirty="0"/>
              <a:t>Postop care includes:</a:t>
            </a:r>
          </a:p>
          <a:p>
            <a:pPr lvl="1"/>
            <a:r>
              <a:rPr lang="en-US" dirty="0"/>
              <a:t>ICU level care</a:t>
            </a:r>
          </a:p>
          <a:p>
            <a:pPr lvl="1"/>
            <a:r>
              <a:rPr lang="en-US" dirty="0"/>
              <a:t>Frequent neurologic checks</a:t>
            </a:r>
          </a:p>
          <a:p>
            <a:pPr lvl="1"/>
            <a:r>
              <a:rPr lang="en-US" dirty="0"/>
              <a:t>Monitor for hemorrhage</a:t>
            </a:r>
          </a:p>
          <a:p>
            <a:pPr lvl="1"/>
            <a:r>
              <a:rPr lang="en-US" dirty="0"/>
              <a:t>Prevent pulmonary complications</a:t>
            </a:r>
          </a:p>
          <a:p>
            <a:pPr lvl="1"/>
            <a:r>
              <a:rPr lang="en-US" dirty="0"/>
              <a:t>Electrolyte levels</a:t>
            </a:r>
          </a:p>
          <a:p>
            <a:pPr lvl="1"/>
            <a:r>
              <a:rPr lang="en-US" dirty="0"/>
              <a:t>Urine output</a:t>
            </a:r>
          </a:p>
          <a:p>
            <a:pPr lvl="1"/>
            <a:r>
              <a:rPr lang="en-US" dirty="0"/>
              <a:t>Signs of infection or rejection</a:t>
            </a:r>
          </a:p>
          <a:p>
            <a:pPr lvl="1"/>
            <a:r>
              <a:rPr lang="en-US" dirty="0"/>
              <a:t>Emotional support and teaching to patient and caregiver</a:t>
            </a:r>
          </a:p>
        </p:txBody>
      </p:sp>
    </p:spTree>
    <p:extLst>
      <p:ext uri="{BB962C8B-B14F-4D97-AF65-F5344CB8AC3E}">
        <p14:creationId xmlns:p14="http://schemas.microsoft.com/office/powerpoint/2010/main" val="4403147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stretch>
            <a:fillRect/>
          </a:stretch>
        </p:blipFill>
        <p:spPr>
          <a:xfrm>
            <a:off x="1562250" y="932568"/>
            <a:ext cx="9067500" cy="4992864"/>
          </a:xfrm>
          <a:prstGeom prst="rect">
            <a:avLst/>
          </a:prstGeom>
        </p:spPr>
      </p:pic>
    </p:spTree>
    <p:extLst>
      <p:ext uri="{BB962C8B-B14F-4D97-AF65-F5344CB8AC3E}">
        <p14:creationId xmlns:p14="http://schemas.microsoft.com/office/powerpoint/2010/main" val="27652159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ECCD743-E5A0-429C-B422-8C02CD2221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6D30964D-A3EC-4111-8BF7-383360089F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15" name="Straight Connector 14">
            <a:extLst>
              <a:ext uri="{FF2B5EF4-FFF2-40B4-BE49-F238E27FC236}">
                <a16:creationId xmlns:a16="http://schemas.microsoft.com/office/drawing/2014/main" id="{2AD5F002-7984-4D12-818E-C9D0410548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E01631EF-15E1-48EF-9924-09DC488BDE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F324104A-EE89-4314-9D93-42AD782927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5" name="Title 4"/>
          <p:cNvSpPr>
            <a:spLocks noGrp="1"/>
          </p:cNvSpPr>
          <p:nvPr>
            <p:ph type="title"/>
          </p:nvPr>
        </p:nvSpPr>
        <p:spPr>
          <a:xfrm>
            <a:off x="1775900" y="637563"/>
            <a:ext cx="8640201" cy="3070370"/>
          </a:xfrm>
        </p:spPr>
        <p:txBody>
          <a:bodyPr vert="horz" lIns="91440" tIns="45720" rIns="91440" bIns="45720" rtlCol="0" anchor="b">
            <a:normAutofit/>
          </a:bodyPr>
          <a:lstStyle/>
          <a:p>
            <a:r>
              <a:rPr kumimoji="0" lang="en-US" sz="5400" b="1" i="0" u="none" strike="noStrike" kern="1200" cap="all" spc="0" normalizeH="0" baseline="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rPr>
              <a:t>Gerontologic Considerations</a:t>
            </a:r>
          </a:p>
        </p:txBody>
      </p:sp>
      <p:sp>
        <p:nvSpPr>
          <p:cNvPr id="6" name="Text Placeholder 5"/>
          <p:cNvSpPr>
            <a:spLocks noGrp="1"/>
          </p:cNvSpPr>
          <p:nvPr>
            <p:ph type="body" idx="1"/>
          </p:nvPr>
        </p:nvSpPr>
        <p:spPr>
          <a:xfrm>
            <a:off x="1775899" y="3707933"/>
            <a:ext cx="8640202" cy="2153859"/>
          </a:xfrm>
        </p:spPr>
        <p:txBody>
          <a:bodyPr vert="horz" lIns="91440" tIns="45720" rIns="91440" bIns="45720" rtlCol="0" anchor="t">
            <a:normAutofit/>
          </a:bodyPr>
          <a:lstStyle/>
          <a:p>
            <a:r>
              <a:rPr lang="en-US" sz="3600"/>
              <a:t>Liver Disease in the Older Adult</a:t>
            </a:r>
          </a:p>
        </p:txBody>
      </p:sp>
    </p:spTree>
    <p:extLst>
      <p:ext uri="{BB962C8B-B14F-4D97-AF65-F5344CB8AC3E}">
        <p14:creationId xmlns:p14="http://schemas.microsoft.com/office/powerpoint/2010/main" val="17329143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095999" y="457200"/>
            <a:ext cx="5375147" cy="854336"/>
          </a:xfrm>
        </p:spPr>
        <p:txBody>
          <a:bodyPr>
            <a:normAutofit/>
          </a:bodyPr>
          <a:lstStyle/>
          <a:p>
            <a:r>
              <a:rPr lang="en-US" sz="3200" dirty="0"/>
              <a:t>Gerontologic Considerations</a:t>
            </a:r>
          </a:p>
        </p:txBody>
      </p:sp>
      <p:pic>
        <p:nvPicPr>
          <p:cNvPr id="2" name="Picture 1"/>
          <p:cNvPicPr>
            <a:picLocks noChangeAspect="1"/>
          </p:cNvPicPr>
          <p:nvPr/>
        </p:nvPicPr>
        <p:blipFill rotWithShape="1">
          <a:blip r:embed="rId3"/>
          <a:srcRect l="20839" r="22246"/>
          <a:stretch/>
        </p:blipFill>
        <p:spPr>
          <a:xfrm>
            <a:off x="720853" y="1813739"/>
            <a:ext cx="4275933" cy="3230521"/>
          </a:xfrm>
          <a:prstGeom prst="rect">
            <a:avLst/>
          </a:prstGeom>
        </p:spPr>
      </p:pic>
      <p:sp>
        <p:nvSpPr>
          <p:cNvPr id="5" name="Content Placeholder 4"/>
          <p:cNvSpPr>
            <a:spLocks noGrp="1"/>
          </p:cNvSpPr>
          <p:nvPr>
            <p:ph idx="1"/>
          </p:nvPr>
        </p:nvSpPr>
        <p:spPr>
          <a:xfrm>
            <a:off x="6096000" y="1311536"/>
            <a:ext cx="5375147" cy="5089264"/>
          </a:xfrm>
        </p:spPr>
        <p:txBody>
          <a:bodyPr>
            <a:normAutofit lnSpcReduction="10000"/>
          </a:bodyPr>
          <a:lstStyle/>
          <a:p>
            <a:r>
              <a:rPr lang="en-US" sz="2000" dirty="0"/>
              <a:t>Incidence of liver disease increases with age</a:t>
            </a:r>
          </a:p>
          <a:p>
            <a:r>
              <a:rPr lang="en-US" sz="2000" dirty="0"/>
              <a:t>Liver size and metabolic breakdown of drugs decrease</a:t>
            </a:r>
          </a:p>
          <a:p>
            <a:r>
              <a:rPr lang="en-US" sz="2000" dirty="0"/>
              <a:t>Hepatobiliary function changes</a:t>
            </a:r>
          </a:p>
          <a:p>
            <a:r>
              <a:rPr lang="en-US" sz="2000" dirty="0"/>
              <a:t>Liver has decreased capacity to respond to injury</a:t>
            </a:r>
          </a:p>
          <a:p>
            <a:r>
              <a:rPr lang="en-US" sz="2000" dirty="0"/>
              <a:t>Elderly are vulnerable to drug-induced liver injury</a:t>
            </a:r>
          </a:p>
          <a:p>
            <a:r>
              <a:rPr lang="en-US" sz="2000" dirty="0"/>
              <a:t>Increased incidence of Hep C</a:t>
            </a:r>
          </a:p>
          <a:p>
            <a:r>
              <a:rPr lang="en-US" sz="2000" dirty="0"/>
              <a:t>Lifetime health behaviors influence development of liver disease</a:t>
            </a:r>
          </a:p>
          <a:p>
            <a:r>
              <a:rPr lang="en-US" sz="2000" dirty="0"/>
              <a:t>More comorbid conditions= more medications, can put increased stress on liver and already established complications of liver disease</a:t>
            </a:r>
          </a:p>
        </p:txBody>
      </p:sp>
    </p:spTree>
    <p:extLst>
      <p:ext uri="{BB962C8B-B14F-4D97-AF65-F5344CB8AC3E}">
        <p14:creationId xmlns:p14="http://schemas.microsoft.com/office/powerpoint/2010/main" val="16218855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 Questions</a:t>
            </a:r>
          </a:p>
        </p:txBody>
      </p:sp>
      <p:sp>
        <p:nvSpPr>
          <p:cNvPr id="3" name="Content Placeholder 2"/>
          <p:cNvSpPr>
            <a:spLocks noGrp="1"/>
          </p:cNvSpPr>
          <p:nvPr>
            <p:ph idx="1"/>
          </p:nvPr>
        </p:nvSpPr>
        <p:spPr/>
        <p:txBody>
          <a:bodyPr/>
          <a:lstStyle/>
          <a:p>
            <a:pPr marL="0" indent="0">
              <a:buNone/>
            </a:pPr>
            <a:r>
              <a:rPr lang="en-US" dirty="0"/>
              <a:t>A nurse on a medical-surgical unit is admitting a client who has hepatitis B with ascites. Which of the following actions should the nurse include in the plan of care?</a:t>
            </a:r>
          </a:p>
          <a:p>
            <a:pPr marL="0" indent="0">
              <a:buNone/>
            </a:pPr>
            <a:endParaRPr lang="en-US" dirty="0"/>
          </a:p>
          <a:p>
            <a:pPr>
              <a:buFont typeface="+mj-lt"/>
              <a:buAutoNum type="alphaLcPeriod"/>
            </a:pPr>
            <a:r>
              <a:rPr lang="en-US" dirty="0"/>
              <a:t>Initiate contact precautions</a:t>
            </a:r>
          </a:p>
          <a:p>
            <a:pPr>
              <a:buFont typeface="+mj-lt"/>
              <a:buAutoNum type="alphaLcPeriod"/>
            </a:pPr>
            <a:r>
              <a:rPr lang="en-US" dirty="0"/>
              <a:t>Measure abdominal girth at the base of the ribcage</a:t>
            </a:r>
          </a:p>
          <a:p>
            <a:pPr>
              <a:buFont typeface="+mj-lt"/>
              <a:buAutoNum type="alphaLcPeriod"/>
            </a:pPr>
            <a:r>
              <a:rPr lang="en-US" dirty="0"/>
              <a:t>Provide a high-calorie, high-carbohydrate diet</a:t>
            </a:r>
          </a:p>
          <a:p>
            <a:pPr>
              <a:buFont typeface="+mj-lt"/>
              <a:buAutoNum type="alphaLcPeriod"/>
            </a:pPr>
            <a:r>
              <a:rPr lang="en-US" dirty="0"/>
              <a:t>Weigh the client weekly</a:t>
            </a:r>
          </a:p>
        </p:txBody>
      </p:sp>
    </p:spTree>
    <p:extLst>
      <p:ext uri="{BB962C8B-B14F-4D97-AF65-F5344CB8AC3E}">
        <p14:creationId xmlns:p14="http://schemas.microsoft.com/office/powerpoint/2010/main" val="6830930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 Questions</a:t>
            </a:r>
          </a:p>
        </p:txBody>
      </p:sp>
      <p:sp>
        <p:nvSpPr>
          <p:cNvPr id="3" name="Content Placeholder 2"/>
          <p:cNvSpPr>
            <a:spLocks noGrp="1"/>
          </p:cNvSpPr>
          <p:nvPr>
            <p:ph idx="1"/>
          </p:nvPr>
        </p:nvSpPr>
        <p:spPr>
          <a:xfrm>
            <a:off x="1154954" y="2614517"/>
            <a:ext cx="8761413" cy="3416300"/>
          </a:xfrm>
        </p:spPr>
        <p:txBody>
          <a:bodyPr>
            <a:normAutofit fontScale="92500" lnSpcReduction="10000"/>
          </a:bodyPr>
          <a:lstStyle/>
          <a:p>
            <a:pPr marL="0" indent="0">
              <a:buNone/>
            </a:pPr>
            <a:r>
              <a:rPr lang="en-US" dirty="0"/>
              <a:t>A nurse is assessing a client who has advanced cirrhosis. The nurse should identify which of the following as indicators of hepatic encephalopathy? Select all that apply.</a:t>
            </a:r>
          </a:p>
          <a:p>
            <a:pPr marL="0" indent="0">
              <a:buNone/>
            </a:pPr>
            <a:endParaRPr lang="en-US" dirty="0"/>
          </a:p>
          <a:p>
            <a:pPr marL="400050" indent="-400050">
              <a:buFont typeface="+mj-lt"/>
              <a:buAutoNum type="alphaLcPeriod"/>
            </a:pPr>
            <a:r>
              <a:rPr lang="en-US" dirty="0"/>
              <a:t>Ascites</a:t>
            </a:r>
          </a:p>
          <a:p>
            <a:pPr marL="400050" indent="-400050">
              <a:buFont typeface="+mj-lt"/>
              <a:buAutoNum type="alphaLcPeriod"/>
            </a:pPr>
            <a:r>
              <a:rPr lang="en-US" dirty="0"/>
              <a:t>Anorexia</a:t>
            </a:r>
          </a:p>
          <a:p>
            <a:pPr marL="400050" indent="-400050">
              <a:buFont typeface="+mj-lt"/>
              <a:buAutoNum type="alphaLcPeriod"/>
            </a:pPr>
            <a:r>
              <a:rPr lang="en-US" dirty="0" err="1"/>
              <a:t>Asterixis</a:t>
            </a:r>
            <a:endParaRPr lang="en-US" dirty="0"/>
          </a:p>
          <a:p>
            <a:pPr marL="400050" indent="-400050">
              <a:buFont typeface="+mj-lt"/>
              <a:buAutoNum type="alphaLcPeriod"/>
            </a:pPr>
            <a:r>
              <a:rPr lang="en-US" dirty="0"/>
              <a:t>Change in orientation </a:t>
            </a:r>
          </a:p>
          <a:p>
            <a:pPr marL="400050" indent="-400050">
              <a:buFont typeface="+mj-lt"/>
              <a:buAutoNum type="alphaLcPeriod"/>
            </a:pPr>
            <a:r>
              <a:rPr lang="en-US" dirty="0"/>
              <a:t>Fetor </a:t>
            </a:r>
            <a:r>
              <a:rPr lang="en-US" dirty="0" err="1"/>
              <a:t>hepaticus</a:t>
            </a:r>
            <a:endParaRPr lang="en-US" dirty="0"/>
          </a:p>
        </p:txBody>
      </p:sp>
    </p:spTree>
    <p:extLst>
      <p:ext uri="{BB962C8B-B14F-4D97-AF65-F5344CB8AC3E}">
        <p14:creationId xmlns:p14="http://schemas.microsoft.com/office/powerpoint/2010/main" val="29948953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 Questions</a:t>
            </a:r>
          </a:p>
        </p:txBody>
      </p:sp>
      <p:sp>
        <p:nvSpPr>
          <p:cNvPr id="3" name="Content Placeholder 2"/>
          <p:cNvSpPr>
            <a:spLocks noGrp="1"/>
          </p:cNvSpPr>
          <p:nvPr>
            <p:ph idx="1"/>
          </p:nvPr>
        </p:nvSpPr>
        <p:spPr/>
        <p:txBody>
          <a:bodyPr/>
          <a:lstStyle/>
          <a:p>
            <a:pPr marL="0" indent="0">
              <a:buNone/>
            </a:pPr>
            <a:r>
              <a:rPr lang="en-US" dirty="0"/>
              <a:t>A nurse is caring for a client who has cirrhosis. Which of the following medications can the nurse expect to administer to this client? Select all that apply.</a:t>
            </a:r>
          </a:p>
          <a:p>
            <a:pPr marL="0" indent="0">
              <a:buNone/>
            </a:pPr>
            <a:endParaRPr lang="en-US" dirty="0"/>
          </a:p>
          <a:p>
            <a:pPr>
              <a:buFont typeface="+mj-lt"/>
              <a:buAutoNum type="alphaLcPeriod"/>
            </a:pPr>
            <a:r>
              <a:rPr lang="en-US" dirty="0"/>
              <a:t>Beta-adrenergic blocker</a:t>
            </a:r>
          </a:p>
          <a:p>
            <a:pPr>
              <a:buFont typeface="+mj-lt"/>
              <a:buAutoNum type="alphaLcPeriod"/>
            </a:pPr>
            <a:r>
              <a:rPr lang="en-US" dirty="0"/>
              <a:t>Diuretic</a:t>
            </a:r>
          </a:p>
          <a:p>
            <a:pPr>
              <a:buFont typeface="+mj-lt"/>
              <a:buAutoNum type="alphaLcPeriod"/>
            </a:pPr>
            <a:r>
              <a:rPr lang="en-US" dirty="0"/>
              <a:t>Lactulose</a:t>
            </a:r>
          </a:p>
          <a:p>
            <a:pPr>
              <a:buFont typeface="+mj-lt"/>
              <a:buAutoNum type="alphaLcPeriod"/>
            </a:pPr>
            <a:r>
              <a:rPr lang="en-US" dirty="0"/>
              <a:t>Opioid analgesic</a:t>
            </a:r>
          </a:p>
          <a:p>
            <a:pPr>
              <a:buFont typeface="+mj-lt"/>
              <a:buAutoNum type="alphaLcPeriod"/>
            </a:pPr>
            <a:r>
              <a:rPr lang="en-US" dirty="0"/>
              <a:t>Sedative</a:t>
            </a:r>
          </a:p>
        </p:txBody>
      </p:sp>
    </p:spTree>
    <p:extLst>
      <p:ext uri="{BB962C8B-B14F-4D97-AF65-F5344CB8AC3E}">
        <p14:creationId xmlns:p14="http://schemas.microsoft.com/office/powerpoint/2010/main" val="41451340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NCLEX Style Questions</a:t>
            </a:r>
          </a:p>
        </p:txBody>
      </p:sp>
      <p:sp>
        <p:nvSpPr>
          <p:cNvPr id="3" name="Content Placeholder 2"/>
          <p:cNvSpPr>
            <a:spLocks noGrp="1"/>
          </p:cNvSpPr>
          <p:nvPr>
            <p:ph idx="1"/>
          </p:nvPr>
        </p:nvSpPr>
        <p:spPr/>
        <p:txBody>
          <a:bodyPr/>
          <a:lstStyle/>
          <a:p>
            <a:pPr marL="0" indent="0">
              <a:buNone/>
            </a:pPr>
            <a:r>
              <a:rPr lang="en-US" dirty="0"/>
              <a:t>The nurse is teaching a client who has hepatitis B about home care. Which of the following instructions should the nurse include in the teaching? Select all that apply.</a:t>
            </a:r>
          </a:p>
          <a:p>
            <a:pPr marL="0" indent="0">
              <a:buNone/>
            </a:pPr>
            <a:endParaRPr lang="en-US" dirty="0"/>
          </a:p>
          <a:p>
            <a:pPr marL="400050" indent="-400050">
              <a:buFont typeface="+mj-lt"/>
              <a:buAutoNum type="alphaLcPeriod"/>
            </a:pPr>
            <a:r>
              <a:rPr lang="en-US" dirty="0"/>
              <a:t>Avoid alcohol</a:t>
            </a:r>
          </a:p>
          <a:p>
            <a:pPr marL="400050" indent="-400050">
              <a:buFont typeface="+mj-lt"/>
              <a:buAutoNum type="alphaLcPeriod"/>
            </a:pPr>
            <a:r>
              <a:rPr lang="en-US" dirty="0"/>
              <a:t>Eat small frequent meals</a:t>
            </a:r>
          </a:p>
          <a:p>
            <a:pPr marL="400050" indent="-400050">
              <a:buFont typeface="+mj-lt"/>
              <a:buAutoNum type="alphaLcPeriod"/>
            </a:pPr>
            <a:r>
              <a:rPr lang="en-US" dirty="0"/>
              <a:t>Limit physical activity</a:t>
            </a:r>
          </a:p>
          <a:p>
            <a:pPr marL="400050" indent="-400050">
              <a:buFont typeface="+mj-lt"/>
              <a:buAutoNum type="alphaLcPeriod"/>
            </a:pPr>
            <a:r>
              <a:rPr lang="en-US" dirty="0"/>
              <a:t>Take acetaminophen for comfort</a:t>
            </a:r>
          </a:p>
          <a:p>
            <a:pPr marL="400050" indent="-400050">
              <a:buFont typeface="+mj-lt"/>
              <a:buAutoNum type="alphaLcPeriod"/>
            </a:pPr>
            <a:r>
              <a:rPr lang="en-US" dirty="0"/>
              <a:t>Wear a mask in public places</a:t>
            </a:r>
          </a:p>
        </p:txBody>
      </p:sp>
    </p:spTree>
    <p:extLst>
      <p:ext uri="{BB962C8B-B14F-4D97-AF65-F5344CB8AC3E}">
        <p14:creationId xmlns:p14="http://schemas.microsoft.com/office/powerpoint/2010/main" val="2592687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0145" y="310055"/>
            <a:ext cx="9875520" cy="1356360"/>
          </a:xfrm>
        </p:spPr>
        <p:txBody>
          <a:bodyPr>
            <a:normAutofit/>
          </a:bodyPr>
          <a:lstStyle/>
          <a:p>
            <a:r>
              <a:rPr lang="en-US" dirty="0"/>
              <a:t>Classification of Jaundice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38639798"/>
              </p:ext>
            </p:extLst>
          </p:nvPr>
        </p:nvGraphicFramePr>
        <p:xfrm>
          <a:off x="378671" y="1529256"/>
          <a:ext cx="11398468" cy="5161630"/>
        </p:xfrm>
        <a:graphic>
          <a:graphicData uri="http://schemas.openxmlformats.org/drawingml/2006/table">
            <a:tbl>
              <a:tblPr firstRow="1" bandRow="1">
                <a:tableStyleId>{5C22544A-7EE6-4342-B048-85BDC9FD1C3A}</a:tableStyleId>
              </a:tblPr>
              <a:tblGrid>
                <a:gridCol w="2606820">
                  <a:extLst>
                    <a:ext uri="{9D8B030D-6E8A-4147-A177-3AD203B41FA5}">
                      <a16:colId xmlns:a16="http://schemas.microsoft.com/office/drawing/2014/main" val="20000"/>
                    </a:ext>
                  </a:extLst>
                </a:gridCol>
                <a:gridCol w="3002323">
                  <a:extLst>
                    <a:ext uri="{9D8B030D-6E8A-4147-A177-3AD203B41FA5}">
                      <a16:colId xmlns:a16="http://schemas.microsoft.com/office/drawing/2014/main" val="20001"/>
                    </a:ext>
                  </a:extLst>
                </a:gridCol>
                <a:gridCol w="2824622">
                  <a:extLst>
                    <a:ext uri="{9D8B030D-6E8A-4147-A177-3AD203B41FA5}">
                      <a16:colId xmlns:a16="http://schemas.microsoft.com/office/drawing/2014/main" val="20002"/>
                    </a:ext>
                  </a:extLst>
                </a:gridCol>
                <a:gridCol w="2964703">
                  <a:extLst>
                    <a:ext uri="{9D8B030D-6E8A-4147-A177-3AD203B41FA5}">
                      <a16:colId xmlns:a16="http://schemas.microsoft.com/office/drawing/2014/main" val="20003"/>
                    </a:ext>
                  </a:extLst>
                </a:gridCol>
              </a:tblGrid>
              <a:tr h="483406">
                <a:tc>
                  <a:txBody>
                    <a:bodyPr/>
                    <a:lstStyle/>
                    <a:p>
                      <a:endParaRPr lang="en-US" sz="1200"/>
                    </a:p>
                  </a:txBody>
                  <a:tcPr marL="76048" marR="76048" marT="38024" marB="38024"/>
                </a:tc>
                <a:tc>
                  <a:txBody>
                    <a:bodyPr/>
                    <a:lstStyle/>
                    <a:p>
                      <a:r>
                        <a:rPr lang="en-US" sz="1200"/>
                        <a:t>Hemolytic Jaundice</a:t>
                      </a:r>
                      <a:br>
                        <a:rPr lang="en-US" sz="1200"/>
                      </a:br>
                      <a:r>
                        <a:rPr lang="en-US" sz="1200"/>
                        <a:t>(Prehepatic Jaundice)</a:t>
                      </a:r>
                    </a:p>
                  </a:txBody>
                  <a:tcPr marL="76048" marR="76048" marT="38024" marB="38024"/>
                </a:tc>
                <a:tc>
                  <a:txBody>
                    <a:bodyPr/>
                    <a:lstStyle/>
                    <a:p>
                      <a:r>
                        <a:rPr lang="en-US" sz="1200"/>
                        <a:t>Hepatocellular</a:t>
                      </a:r>
                      <a:r>
                        <a:rPr lang="en-US" sz="1200" baseline="0"/>
                        <a:t> Jaundice</a:t>
                      </a:r>
                      <a:br>
                        <a:rPr lang="en-US" sz="1200" baseline="0"/>
                      </a:br>
                      <a:r>
                        <a:rPr lang="en-US" sz="1200" baseline="0"/>
                        <a:t>(Hepatic Jaundice)</a:t>
                      </a:r>
                      <a:endParaRPr lang="en-US" sz="1200"/>
                    </a:p>
                  </a:txBody>
                  <a:tcPr marL="76048" marR="76048" marT="38024" marB="38024"/>
                </a:tc>
                <a:tc>
                  <a:txBody>
                    <a:bodyPr/>
                    <a:lstStyle/>
                    <a:p>
                      <a:r>
                        <a:rPr lang="en-US" sz="1200"/>
                        <a:t>Obstructive Jaundice</a:t>
                      </a:r>
                      <a:br>
                        <a:rPr lang="en-US" sz="1200"/>
                      </a:br>
                      <a:r>
                        <a:rPr lang="en-US" sz="1200"/>
                        <a:t>(Posthepatic Jaudnice)</a:t>
                      </a:r>
                    </a:p>
                  </a:txBody>
                  <a:tcPr marL="76048" marR="76048" marT="38024" marB="38024"/>
                </a:tc>
                <a:extLst>
                  <a:ext uri="{0D108BD9-81ED-4DB2-BD59-A6C34878D82A}">
                    <a16:rowId xmlns:a16="http://schemas.microsoft.com/office/drawing/2014/main" val="10000"/>
                  </a:ext>
                </a:extLst>
              </a:tr>
              <a:tr h="788607">
                <a:tc>
                  <a:txBody>
                    <a:bodyPr/>
                    <a:lstStyle/>
                    <a:p>
                      <a:r>
                        <a:rPr lang="en-US" sz="1400"/>
                        <a:t>Causes</a:t>
                      </a:r>
                    </a:p>
                  </a:txBody>
                  <a:tcPr marL="76048" marR="76048" marT="38024" marB="38024"/>
                </a:tc>
                <a:tc>
                  <a:txBody>
                    <a:bodyPr/>
                    <a:lstStyle/>
                    <a:p>
                      <a:pPr marL="112713" indent="-112713">
                        <a:buFont typeface="Arial" panose="020B0604020202020204" pitchFamily="34" charset="0"/>
                        <a:buChar char="•"/>
                      </a:pPr>
                      <a:r>
                        <a:rPr lang="en-US" sz="1400" dirty="0"/>
                        <a:t>Blood transfusion</a:t>
                      </a:r>
                      <a:r>
                        <a:rPr lang="en-US" sz="1400" baseline="0" dirty="0"/>
                        <a:t> reactions</a:t>
                      </a:r>
                    </a:p>
                    <a:p>
                      <a:pPr marL="112713" indent="-112713">
                        <a:buFont typeface="Arial" panose="020B0604020202020204" pitchFamily="34" charset="0"/>
                        <a:buChar char="•"/>
                      </a:pPr>
                      <a:r>
                        <a:rPr lang="en-US" sz="1400" baseline="0" dirty="0"/>
                        <a:t>Hemolytic anemia</a:t>
                      </a:r>
                    </a:p>
                    <a:p>
                      <a:pPr marL="112713" indent="-112713">
                        <a:buFont typeface="Arial" panose="020B0604020202020204" pitchFamily="34" charset="0"/>
                        <a:buChar char="•"/>
                      </a:pPr>
                      <a:r>
                        <a:rPr lang="en-US" sz="1400" baseline="0" dirty="0"/>
                        <a:t>Sickle cell crisis</a:t>
                      </a:r>
                      <a:endParaRPr lang="en-US" sz="1400" dirty="0"/>
                    </a:p>
                  </a:txBody>
                  <a:tcPr marL="76048" marR="76048" marT="38024" marB="38024"/>
                </a:tc>
                <a:tc>
                  <a:txBody>
                    <a:bodyPr/>
                    <a:lstStyle/>
                    <a:p>
                      <a:pPr marL="112713" indent="-112713">
                        <a:buFont typeface="Arial" panose="020B0604020202020204" pitchFamily="34" charset="0"/>
                        <a:buChar char="•"/>
                      </a:pPr>
                      <a:r>
                        <a:rPr lang="en-US" sz="1400"/>
                        <a:t>Cirrhosis</a:t>
                      </a:r>
                    </a:p>
                    <a:p>
                      <a:pPr marL="112713" indent="-112713">
                        <a:buFont typeface="Arial" panose="020B0604020202020204" pitchFamily="34" charset="0"/>
                        <a:buChar char="•"/>
                      </a:pPr>
                      <a:r>
                        <a:rPr lang="en-US" sz="1400"/>
                        <a:t>Hepatitis</a:t>
                      </a:r>
                    </a:p>
                    <a:p>
                      <a:pPr marL="112713" indent="-112713">
                        <a:buFont typeface="Arial" panose="020B0604020202020204" pitchFamily="34" charset="0"/>
                        <a:buChar char="•"/>
                      </a:pPr>
                      <a:r>
                        <a:rPr lang="en-US" sz="1400"/>
                        <a:t>Liver cancer</a:t>
                      </a:r>
                    </a:p>
                  </a:txBody>
                  <a:tcPr marL="76048" marR="76048" marT="38024" marB="38024"/>
                </a:tc>
                <a:tc>
                  <a:txBody>
                    <a:bodyPr/>
                    <a:lstStyle/>
                    <a:p>
                      <a:pPr marL="112713" indent="-112713">
                        <a:buFont typeface="Arial" panose="020B0604020202020204" pitchFamily="34" charset="0"/>
                        <a:buChar char="•"/>
                      </a:pPr>
                      <a:r>
                        <a:rPr lang="en-US" sz="1400"/>
                        <a:t>Cirrhosis</a:t>
                      </a:r>
                    </a:p>
                    <a:p>
                      <a:pPr marL="112713" indent="-112713">
                        <a:buFont typeface="Arial" panose="020B0604020202020204" pitchFamily="34" charset="0"/>
                        <a:buChar char="•"/>
                      </a:pPr>
                      <a:r>
                        <a:rPr lang="en-US" sz="1400"/>
                        <a:t>Hepatitis</a:t>
                      </a:r>
                    </a:p>
                    <a:p>
                      <a:pPr marL="112713" indent="-112713">
                        <a:buFont typeface="Arial" panose="020B0604020202020204" pitchFamily="34" charset="0"/>
                        <a:buChar char="•"/>
                      </a:pPr>
                      <a:r>
                        <a:rPr lang="en-US" sz="1400"/>
                        <a:t>Liver cancer</a:t>
                      </a:r>
                    </a:p>
                    <a:p>
                      <a:pPr marL="112713" indent="-112713">
                        <a:buFont typeface="Arial" panose="020B0604020202020204" pitchFamily="34" charset="0"/>
                        <a:buChar char="•"/>
                      </a:pPr>
                      <a:r>
                        <a:rPr lang="en-US" sz="1400"/>
                        <a:t>Common</a:t>
                      </a:r>
                      <a:r>
                        <a:rPr lang="en-US" sz="1400" baseline="0"/>
                        <a:t> bile duct obstruction from stones, biliary strictures, pancreatic cancer, sclerosing cholangitis</a:t>
                      </a:r>
                      <a:endParaRPr lang="en-US" sz="1400"/>
                    </a:p>
                  </a:txBody>
                  <a:tcPr marL="76048" marR="76048" marT="38024" marB="38024"/>
                </a:tc>
                <a:extLst>
                  <a:ext uri="{0D108BD9-81ED-4DB2-BD59-A6C34878D82A}">
                    <a16:rowId xmlns:a16="http://schemas.microsoft.com/office/drawing/2014/main" val="10001"/>
                  </a:ext>
                </a:extLst>
              </a:tr>
              <a:tr h="1057630">
                <a:tc>
                  <a:txBody>
                    <a:bodyPr/>
                    <a:lstStyle/>
                    <a:p>
                      <a:r>
                        <a:rPr lang="en-US" sz="1400"/>
                        <a:t>Description</a:t>
                      </a:r>
                    </a:p>
                  </a:txBody>
                  <a:tcPr marL="76048" marR="76048" marT="38024" marB="38024"/>
                </a:tc>
                <a:tc>
                  <a:txBody>
                    <a:bodyPr/>
                    <a:lstStyle/>
                    <a:p>
                      <a:pPr marL="112713" indent="-112713">
                        <a:buFont typeface="Arial" panose="020B0604020202020204" pitchFamily="34" charset="0"/>
                        <a:buChar char="•"/>
                      </a:pPr>
                      <a:r>
                        <a:rPr lang="en-US" sz="1400" dirty="0"/>
                        <a:t>Increased</a:t>
                      </a:r>
                      <a:r>
                        <a:rPr lang="en-US" sz="1400" baseline="0" dirty="0"/>
                        <a:t> breakdown of RBCs, produces an increased amount of unconjugated bilirubin in blood</a:t>
                      </a:r>
                    </a:p>
                    <a:p>
                      <a:pPr marL="112713" indent="-112713">
                        <a:buFont typeface="Arial" panose="020B0604020202020204" pitchFamily="34" charset="0"/>
                        <a:buChar char="•"/>
                      </a:pPr>
                      <a:r>
                        <a:rPr lang="en-US" sz="1400" baseline="0" dirty="0"/>
                        <a:t>Liver is unable to handle increased load</a:t>
                      </a:r>
                      <a:endParaRPr lang="en-US" sz="1400" dirty="0"/>
                    </a:p>
                  </a:txBody>
                  <a:tcPr marL="76048" marR="76048" marT="38024" marB="38024"/>
                </a:tc>
                <a:tc>
                  <a:txBody>
                    <a:bodyPr/>
                    <a:lstStyle/>
                    <a:p>
                      <a:pPr marL="112713" indent="-112713">
                        <a:buFont typeface="Arial" panose="020B0604020202020204" pitchFamily="34" charset="0"/>
                        <a:buChar char="•"/>
                      </a:pPr>
                      <a:r>
                        <a:rPr lang="en-US" sz="1400"/>
                        <a:t>Liver</a:t>
                      </a:r>
                      <a:r>
                        <a:rPr lang="en-US" sz="1400" baseline="0"/>
                        <a:t> has altered ability to take up bilirubin from blood or to conjugate or excrete it</a:t>
                      </a:r>
                    </a:p>
                    <a:p>
                      <a:pPr marL="112713" indent="-112713">
                        <a:buFont typeface="Arial" panose="020B0604020202020204" pitchFamily="34" charset="0"/>
                        <a:buChar char="•"/>
                      </a:pPr>
                      <a:r>
                        <a:rPr lang="en-US" sz="1400" baseline="0"/>
                        <a:t>Damaged hepatocytes leak bilirubin</a:t>
                      </a:r>
                      <a:endParaRPr lang="en-US" sz="1400"/>
                    </a:p>
                  </a:txBody>
                  <a:tcPr marL="76048" marR="76048" marT="38024" marB="38024"/>
                </a:tc>
                <a:tc>
                  <a:txBody>
                    <a:bodyPr/>
                    <a:lstStyle/>
                    <a:p>
                      <a:pPr marL="112713" indent="-112713">
                        <a:buFont typeface="Arial" panose="020B0604020202020204" pitchFamily="34" charset="0"/>
                        <a:buChar char="•"/>
                      </a:pPr>
                      <a:r>
                        <a:rPr lang="en-US" sz="1400"/>
                        <a:t>Decreased or obstructed flow of</a:t>
                      </a:r>
                      <a:r>
                        <a:rPr lang="en-US" sz="1400" baseline="0"/>
                        <a:t> bile through liver or biliary duct system</a:t>
                      </a:r>
                    </a:p>
                    <a:p>
                      <a:pPr marL="112713" indent="-112713">
                        <a:buFont typeface="Arial" panose="020B0604020202020204" pitchFamily="34" charset="0"/>
                        <a:buChar char="•"/>
                      </a:pPr>
                      <a:r>
                        <a:rPr lang="en-US" sz="1400" baseline="0"/>
                        <a:t>Obstruction may occur in intrahepatic or extrahepatic bile ducts</a:t>
                      </a:r>
                    </a:p>
                    <a:p>
                      <a:pPr marL="112713" indent="-112713">
                        <a:buFont typeface="Arial" panose="020B0604020202020204" pitchFamily="34" charset="0"/>
                        <a:buChar char="•"/>
                      </a:pPr>
                      <a:r>
                        <a:rPr lang="en-US" sz="1400" baseline="0"/>
                        <a:t>Intrahepatic obstructions caused by swelling or fibrosis of liver’s canaliculi and bile ducts</a:t>
                      </a:r>
                      <a:endParaRPr lang="en-US" sz="1400"/>
                    </a:p>
                  </a:txBody>
                  <a:tcPr marL="76048" marR="76048" marT="38024" marB="38024"/>
                </a:tc>
                <a:extLst>
                  <a:ext uri="{0D108BD9-81ED-4DB2-BD59-A6C34878D82A}">
                    <a16:rowId xmlns:a16="http://schemas.microsoft.com/office/drawing/2014/main" val="10002"/>
                  </a:ext>
                </a:extLst>
              </a:tr>
              <a:tr h="1532908">
                <a:tc>
                  <a:txBody>
                    <a:bodyPr/>
                    <a:lstStyle/>
                    <a:p>
                      <a:r>
                        <a:rPr lang="en-US" sz="1200"/>
                        <a:t>Diagnostic</a:t>
                      </a:r>
                      <a:r>
                        <a:rPr lang="en-US" sz="1200" baseline="0"/>
                        <a:t> Findings</a:t>
                      </a:r>
                    </a:p>
                    <a:p>
                      <a:pPr marL="342900" indent="-342900">
                        <a:buAutoNum type="arabicPeriod"/>
                      </a:pPr>
                      <a:r>
                        <a:rPr lang="en-US" sz="1200" baseline="0"/>
                        <a:t>Unconjugated Bilirubin (indirect)</a:t>
                      </a:r>
                    </a:p>
                    <a:p>
                      <a:pPr marL="342900" indent="-342900">
                        <a:buAutoNum type="arabicPeriod"/>
                      </a:pPr>
                      <a:r>
                        <a:rPr lang="en-US" sz="1200" baseline="0"/>
                        <a:t>Conjugated Bilirubin (direct)</a:t>
                      </a:r>
                    </a:p>
                    <a:p>
                      <a:pPr marL="342900" indent="-342900">
                        <a:buAutoNum type="arabicPeriod"/>
                      </a:pPr>
                      <a:r>
                        <a:rPr lang="en-US" sz="1200" baseline="0"/>
                        <a:t>Urine Bilirubin</a:t>
                      </a:r>
                    </a:p>
                    <a:p>
                      <a:pPr marL="342900" indent="-342900">
                        <a:buAutoNum type="arabicPeriod"/>
                      </a:pPr>
                      <a:r>
                        <a:rPr lang="en-US" sz="1200" baseline="0"/>
                        <a:t>Urobilinogen</a:t>
                      </a:r>
                      <a:br>
                        <a:rPr lang="en-US" sz="1200" baseline="0"/>
                      </a:br>
                      <a:r>
                        <a:rPr lang="en-US" sz="1200" baseline="0"/>
                        <a:t>Stool</a:t>
                      </a:r>
                      <a:br>
                        <a:rPr lang="en-US" sz="1200" baseline="0"/>
                      </a:br>
                      <a:r>
                        <a:rPr lang="en-US" sz="1200" baseline="0"/>
                        <a:t>Urine</a:t>
                      </a:r>
                    </a:p>
                    <a:p>
                      <a:pPr marL="342900" indent="-342900">
                        <a:buAutoNum type="arabicPeriod"/>
                      </a:pPr>
                      <a:endParaRPr lang="en-US" sz="1200"/>
                    </a:p>
                  </a:txBody>
                  <a:tcPr marL="76048" marR="76048" marT="38024" marB="38024"/>
                </a:tc>
                <a:tc>
                  <a:txBody>
                    <a:bodyPr/>
                    <a:lstStyle/>
                    <a:p>
                      <a:endParaRPr lang="en-US" sz="1200" dirty="0"/>
                    </a:p>
                    <a:p>
                      <a:r>
                        <a:rPr lang="en-US" sz="1200" dirty="0"/>
                        <a:t>High</a:t>
                      </a:r>
                    </a:p>
                    <a:p>
                      <a:r>
                        <a:rPr lang="en-US" sz="1200" dirty="0"/>
                        <a:t>Normal</a:t>
                      </a:r>
                    </a:p>
                    <a:p>
                      <a:r>
                        <a:rPr lang="en-US" sz="1200" dirty="0"/>
                        <a:t>Negative</a:t>
                      </a:r>
                    </a:p>
                    <a:p>
                      <a:endParaRPr lang="en-US" sz="1200" dirty="0"/>
                    </a:p>
                    <a:p>
                      <a:r>
                        <a:rPr lang="en-US" sz="1200" dirty="0"/>
                        <a:t>High </a:t>
                      </a:r>
                    </a:p>
                    <a:p>
                      <a:r>
                        <a:rPr lang="en-US" sz="1200" dirty="0"/>
                        <a:t>High</a:t>
                      </a:r>
                      <a:r>
                        <a:rPr lang="en-US" sz="1200" baseline="0" dirty="0"/>
                        <a:t> </a:t>
                      </a:r>
                      <a:endParaRPr lang="en-US" sz="1200" dirty="0"/>
                    </a:p>
                  </a:txBody>
                  <a:tcPr marL="76048" marR="76048" marT="38024" marB="38024"/>
                </a:tc>
                <a:tc>
                  <a:txBody>
                    <a:bodyPr/>
                    <a:lstStyle/>
                    <a:p>
                      <a:endParaRPr lang="en-US" sz="1200"/>
                    </a:p>
                    <a:p>
                      <a:r>
                        <a:rPr lang="en-US" sz="1200"/>
                        <a:t>High</a:t>
                      </a:r>
                    </a:p>
                    <a:p>
                      <a:r>
                        <a:rPr lang="en-US" sz="1200"/>
                        <a:t>High or low (severe disease)</a:t>
                      </a:r>
                    </a:p>
                    <a:p>
                      <a:r>
                        <a:rPr lang="en-US" sz="1200"/>
                        <a:t>High</a:t>
                      </a:r>
                    </a:p>
                    <a:p>
                      <a:endParaRPr lang="en-US" sz="1200"/>
                    </a:p>
                    <a:p>
                      <a:r>
                        <a:rPr lang="en-US" sz="1200"/>
                        <a:t>Normal or low</a:t>
                      </a:r>
                    </a:p>
                    <a:p>
                      <a:r>
                        <a:rPr lang="en-US" sz="1200"/>
                        <a:t>Normal</a:t>
                      </a:r>
                      <a:r>
                        <a:rPr lang="en-US" sz="1200" baseline="0"/>
                        <a:t> or high </a:t>
                      </a:r>
                      <a:endParaRPr lang="en-US" sz="1200"/>
                    </a:p>
                  </a:txBody>
                  <a:tcPr marL="76048" marR="76048" marT="38024" marB="38024"/>
                </a:tc>
                <a:tc>
                  <a:txBody>
                    <a:bodyPr/>
                    <a:lstStyle/>
                    <a:p>
                      <a:endParaRPr lang="en-US" sz="1200" dirty="0"/>
                    </a:p>
                    <a:p>
                      <a:r>
                        <a:rPr lang="en-US" sz="1200" dirty="0"/>
                        <a:t>High</a:t>
                      </a:r>
                    </a:p>
                    <a:p>
                      <a:r>
                        <a:rPr lang="en-US" sz="1200" dirty="0"/>
                        <a:t>High</a:t>
                      </a:r>
                    </a:p>
                    <a:p>
                      <a:r>
                        <a:rPr lang="en-US" sz="1200" dirty="0"/>
                        <a:t>High</a:t>
                      </a:r>
                    </a:p>
                    <a:p>
                      <a:endParaRPr lang="en-US" sz="1200" dirty="0"/>
                    </a:p>
                    <a:p>
                      <a:r>
                        <a:rPr lang="en-US" sz="1200" dirty="0"/>
                        <a:t>Low</a:t>
                      </a:r>
                    </a:p>
                    <a:p>
                      <a:r>
                        <a:rPr lang="en-US" sz="1200" dirty="0"/>
                        <a:t>Low</a:t>
                      </a:r>
                    </a:p>
                    <a:p>
                      <a:r>
                        <a:rPr lang="en-US" sz="1200" dirty="0"/>
                        <a:t>Low</a:t>
                      </a:r>
                    </a:p>
                  </a:txBody>
                  <a:tcPr marL="76048" marR="76048" marT="38024" marB="38024"/>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17580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150F989D-43B9-409C-AB67-55F360424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75" name="Rectangle 74">
            <a:extLst>
              <a:ext uri="{FF2B5EF4-FFF2-40B4-BE49-F238E27FC236}">
                <a16:creationId xmlns:a16="http://schemas.microsoft.com/office/drawing/2014/main" id="{4B4892EF-BE30-49C0-ADF8-32A7C8831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cxnSp>
        <p:nvCxnSpPr>
          <p:cNvPr id="77" name="Straight Connector 76">
            <a:extLst>
              <a:ext uri="{FF2B5EF4-FFF2-40B4-BE49-F238E27FC236}">
                <a16:creationId xmlns:a16="http://schemas.microsoft.com/office/drawing/2014/main" id="{72FB293E-C84E-4A67-ABF8-FCC566F38C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3E244793-D7D5-4408-9DDA-4B86B007A8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47B12A1B-B776-4272-8F77-DF9A7A3FCE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372C50CB-883F-45C6-9205-1B196523F6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978660" y="545896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1109980" y="4206240"/>
            <a:ext cx="9966960" cy="1325880"/>
          </a:xfrm>
        </p:spPr>
        <p:txBody>
          <a:bodyPr vert="horz" lIns="91440" tIns="45720" rIns="91440" bIns="45720" rtlCol="0" anchor="b">
            <a:normAutofit/>
          </a:bodyPr>
          <a:lstStyle/>
          <a:p>
            <a:r>
              <a:rPr lang="en-US" sz="6600">
                <a:solidFill>
                  <a:schemeClr val="accent1"/>
                </a:solidFill>
                <a:latin typeface="+mj-lt"/>
              </a:rPr>
              <a:t>Hepatitis</a:t>
            </a:r>
          </a:p>
        </p:txBody>
      </p:sp>
      <p:pic>
        <p:nvPicPr>
          <p:cNvPr id="5124" name="Picture 4" descr="Image result for hepatitis"/>
          <p:cNvPicPr>
            <a:picLocks noChangeAspect="1" noChangeArrowheads="1"/>
          </p:cNvPicPr>
          <p:nvPr/>
        </p:nvPicPr>
        <p:blipFill rotWithShape="1">
          <a:blip r:embed="rId3">
            <a:extLst>
              <a:ext uri="{28A0092B-C50C-407E-A947-70E740481C1C}">
                <a14:useLocalDpi xmlns:a14="http://schemas.microsoft.com/office/drawing/2010/main" val="0"/>
              </a:ext>
            </a:extLst>
          </a:blip>
          <a:srcRect t="22896" r="1" b="28190"/>
          <a:stretch/>
        </p:blipFill>
        <p:spPr bwMode="auto">
          <a:xfrm>
            <a:off x="243840" y="256540"/>
            <a:ext cx="11704320" cy="3764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430284"/>
      </p:ext>
    </p:extLst>
  </p:cSld>
  <p:clrMapOvr>
    <a:masterClrMapping/>
  </p:clrMapOvr>
</p:sld>
</file>

<file path=ppt/theme/theme1.xml><?xml version="1.0" encoding="utf-8"?>
<a:theme xmlns:a="http://schemas.openxmlformats.org/drawingml/2006/main" name="Basis">
  <a:themeElements>
    <a:clrScheme name="Basis">
      <a:dk1>
        <a:sysClr val="windowText" lastClr="000000"/>
      </a:dk1>
      <a:lt1>
        <a:sysClr val="window" lastClr="FFFFFF"/>
      </a:lt1>
      <a:dk2>
        <a:srgbClr val="505046"/>
      </a:dk2>
      <a:lt2>
        <a:srgbClr val="EEECE1"/>
      </a:lt2>
      <a:accent1>
        <a:srgbClr val="DF5327"/>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63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5852</Words>
  <Application>Microsoft Office PowerPoint</Application>
  <PresentationFormat>Widescreen</PresentationFormat>
  <Paragraphs>1055</Paragraphs>
  <Slides>78</Slides>
  <Notes>75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78</vt:i4>
      </vt:variant>
    </vt:vector>
  </HeadingPairs>
  <TitlesOfParts>
    <vt:vector size="84" baseType="lpstr">
      <vt:lpstr>Arial</vt:lpstr>
      <vt:lpstr>Calibri</vt:lpstr>
      <vt:lpstr>Corbel</vt:lpstr>
      <vt:lpstr>Wingdings</vt:lpstr>
      <vt:lpstr>Wingdings 3</vt:lpstr>
      <vt:lpstr>Basis</vt:lpstr>
      <vt:lpstr>Problems of the Liver</vt:lpstr>
      <vt:lpstr>Functions of the Liver</vt:lpstr>
      <vt:lpstr>Liver Function Tests (LFTs)</vt:lpstr>
      <vt:lpstr>PowerPoint Presentation</vt:lpstr>
      <vt:lpstr>Jaundice</vt:lpstr>
      <vt:lpstr>Jaundice</vt:lpstr>
      <vt:lpstr>Conjugated vs. Unconjugated Bilirubin</vt:lpstr>
      <vt:lpstr>Classification of Jaundice</vt:lpstr>
      <vt:lpstr>Hepatitis</vt:lpstr>
      <vt:lpstr>Hepatitis</vt:lpstr>
      <vt:lpstr>Viral Hepatitis</vt:lpstr>
      <vt:lpstr>PowerPoint Presentation</vt:lpstr>
      <vt:lpstr>Hepatitis A Virus</vt:lpstr>
      <vt:lpstr>Hepatitis B Virus</vt:lpstr>
      <vt:lpstr>Hepatitis C Virus</vt:lpstr>
      <vt:lpstr>Hepatitis D Virus</vt:lpstr>
      <vt:lpstr>Hepatitis E Virus</vt:lpstr>
      <vt:lpstr>PowerPoint Presentation</vt:lpstr>
      <vt:lpstr>Hepatitis diagnostics</vt:lpstr>
      <vt:lpstr>Acute Hepatitis: S/Sx</vt:lpstr>
      <vt:lpstr>Acute Hepatitis: Complications</vt:lpstr>
      <vt:lpstr>Chronic Hepatitis: S/Sx</vt:lpstr>
      <vt:lpstr>Treatment</vt:lpstr>
      <vt:lpstr>Hepatitis: Nursing Considerations</vt:lpstr>
      <vt:lpstr>Hepatitis: Nursing Process</vt:lpstr>
      <vt:lpstr>Hepatitis: Acute Care</vt:lpstr>
      <vt:lpstr>Hepatitis: Ambulatory Care</vt:lpstr>
      <vt:lpstr>Other Types of Hepatitis</vt:lpstr>
      <vt:lpstr>Autoimmune, Genetic and Metabolic Liver Diseases</vt:lpstr>
      <vt:lpstr>Cirrhosis</vt:lpstr>
      <vt:lpstr>Cirrhosis</vt:lpstr>
      <vt:lpstr>PowerPoint Presentation</vt:lpstr>
      <vt:lpstr>Cirrhosis: S/Sx</vt:lpstr>
      <vt:lpstr>Cirrhosis: Skin Problems</vt:lpstr>
      <vt:lpstr>Cirrhosis: Hematologic Problems</vt:lpstr>
      <vt:lpstr>Cirrhosis: Endocrine Problems</vt:lpstr>
      <vt:lpstr>Cirrhosis: Peripheral Neuropathy</vt:lpstr>
      <vt:lpstr>Cirrhosis: Complications</vt:lpstr>
      <vt:lpstr>Portal Hypertension</vt:lpstr>
      <vt:lpstr>Esophageal and Gastric Varices</vt:lpstr>
      <vt:lpstr>Peripheral Edema</vt:lpstr>
      <vt:lpstr>Ascites</vt:lpstr>
      <vt:lpstr>Hepatic Encephalopathy</vt:lpstr>
      <vt:lpstr>Hepatorenal Syndrome</vt:lpstr>
      <vt:lpstr>Cirrhosis: Diagnostic Studies</vt:lpstr>
      <vt:lpstr>Cirrhosis: Interprofessional Care</vt:lpstr>
      <vt:lpstr>Ascites Treatment</vt:lpstr>
      <vt:lpstr>Esophageal and Gastric Varices Treatment</vt:lpstr>
      <vt:lpstr>Variceal Bleed</vt:lpstr>
      <vt:lpstr>Variceal Bleeds</vt:lpstr>
      <vt:lpstr>Hepatic Encephalopathy Treatment</vt:lpstr>
      <vt:lpstr>Cirrhosis: Treatment</vt:lpstr>
      <vt:lpstr>Cirrhosis: Nursing Process</vt:lpstr>
      <vt:lpstr>Cirrhosis: Health Promotion</vt:lpstr>
      <vt:lpstr>Cirrhosis: Acute Care</vt:lpstr>
      <vt:lpstr>Cirrhosis: Ambulatory Care</vt:lpstr>
      <vt:lpstr>Cirrhosis: Nursing Process Evaluation</vt:lpstr>
      <vt:lpstr>Acute Liver Failure</vt:lpstr>
      <vt:lpstr>Acute Liver Failure</vt:lpstr>
      <vt:lpstr>Acute Liver Failure: S/Sx</vt:lpstr>
      <vt:lpstr>Acute Liver Failure: Dx Studies</vt:lpstr>
      <vt:lpstr>Acute Liver Failure: Treatment</vt:lpstr>
      <vt:lpstr>Liver Cancer</vt:lpstr>
      <vt:lpstr>Liver Cancer</vt:lpstr>
      <vt:lpstr>Liver Cancer: S/Sx</vt:lpstr>
      <vt:lpstr>Liver Cancer: Diagnostic Studies</vt:lpstr>
      <vt:lpstr>Liver Cancer: Treatment</vt:lpstr>
      <vt:lpstr>Liver Cancer: Nursing Care</vt:lpstr>
      <vt:lpstr>Liver Transplantation</vt:lpstr>
      <vt:lpstr>Liver Transplantation</vt:lpstr>
      <vt:lpstr>Liver Transplantation: Postoperative</vt:lpstr>
      <vt:lpstr>PowerPoint Presentation</vt:lpstr>
      <vt:lpstr>Gerontologic Considerations</vt:lpstr>
      <vt:lpstr>Gerontologic Considerations</vt:lpstr>
      <vt:lpstr>NCLEX Style Questions</vt:lpstr>
      <vt:lpstr>NCLEX Style Questions</vt:lpstr>
      <vt:lpstr>NCLEX Style Questions</vt:lpstr>
      <vt:lpstr>NCLEX Style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Problems of the Liver</dc:title>
  <dc:creator>Blankenship, Danielle</dc:creator>
  <cp:lastModifiedBy>Blankenship, Danielle</cp:lastModifiedBy>
  <cp:revision>2</cp:revision>
  <dcterms:created xsi:type="dcterms:W3CDTF">2022-04-14T19:24:45Z</dcterms:created>
  <dcterms:modified xsi:type="dcterms:W3CDTF">2022-04-14T19:35:21Z</dcterms:modified>
</cp:coreProperties>
</file>