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0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0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0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0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1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8" r:id="rId13"/>
    <p:sldId id="266" r:id="rId14"/>
    <p:sldId id="269" r:id="rId15"/>
    <p:sldId id="270" r:id="rId16"/>
    <p:sldId id="272" r:id="rId17"/>
    <p:sldId id="273" r:id="rId18"/>
    <p:sldId id="274" r:id="rId19"/>
    <p:sldId id="275" r:id="rId20"/>
    <p:sldId id="286" r:id="rId21"/>
    <p:sldId id="287" r:id="rId22"/>
    <p:sldId id="288" r:id="rId23"/>
    <p:sldId id="289" r:id="rId24"/>
    <p:sldId id="290" r:id="rId25"/>
    <p:sldId id="391" r:id="rId26"/>
    <p:sldId id="291" r:id="rId27"/>
    <p:sldId id="292" r:id="rId28"/>
    <p:sldId id="293" r:id="rId29"/>
    <p:sldId id="294" r:id="rId30"/>
    <p:sldId id="390" r:id="rId31"/>
    <p:sldId id="295" r:id="rId32"/>
    <p:sldId id="296" r:id="rId33"/>
    <p:sldId id="297" r:id="rId34"/>
    <p:sldId id="298" r:id="rId35"/>
    <p:sldId id="299" r:id="rId36"/>
    <p:sldId id="300" r:id="rId37"/>
    <p:sldId id="276" r:id="rId38"/>
    <p:sldId id="301" r:id="rId39"/>
    <p:sldId id="302" r:id="rId40"/>
    <p:sldId id="277" r:id="rId41"/>
    <p:sldId id="303" r:id="rId42"/>
    <p:sldId id="304" r:id="rId43"/>
    <p:sldId id="305" r:id="rId44"/>
    <p:sldId id="306" r:id="rId45"/>
    <p:sldId id="307" r:id="rId46"/>
    <p:sldId id="308" r:id="rId47"/>
    <p:sldId id="392" r:id="rId48"/>
    <p:sldId id="309" r:id="rId49"/>
    <p:sldId id="393" r:id="rId50"/>
    <p:sldId id="310" r:id="rId51"/>
    <p:sldId id="311" r:id="rId52"/>
    <p:sldId id="312" r:id="rId53"/>
    <p:sldId id="313" r:id="rId54"/>
    <p:sldId id="315" r:id="rId55"/>
    <p:sldId id="316" r:id="rId56"/>
    <p:sldId id="317" r:id="rId57"/>
    <p:sldId id="383" r:id="rId58"/>
    <p:sldId id="314" r:id="rId59"/>
    <p:sldId id="319" r:id="rId60"/>
    <p:sldId id="318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98" r:id="rId72"/>
    <p:sldId id="399" r:id="rId73"/>
    <p:sldId id="400" r:id="rId74"/>
    <p:sldId id="278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401" r:id="rId84"/>
    <p:sldId id="338" r:id="rId85"/>
    <p:sldId id="279" r:id="rId86"/>
    <p:sldId id="339" r:id="rId87"/>
    <p:sldId id="340" r:id="rId88"/>
    <p:sldId id="341" r:id="rId89"/>
    <p:sldId id="384" r:id="rId90"/>
    <p:sldId id="280" r:id="rId91"/>
    <p:sldId id="342" r:id="rId92"/>
    <p:sldId id="343" r:id="rId93"/>
    <p:sldId id="344" r:id="rId94"/>
    <p:sldId id="345" r:id="rId95"/>
    <p:sldId id="346" r:id="rId96"/>
    <p:sldId id="347" r:id="rId97"/>
    <p:sldId id="349" r:id="rId98"/>
    <p:sldId id="385" r:id="rId99"/>
    <p:sldId id="386" r:id="rId100"/>
    <p:sldId id="387" r:id="rId101"/>
    <p:sldId id="348" r:id="rId102"/>
    <p:sldId id="397" r:id="rId103"/>
    <p:sldId id="394" r:id="rId104"/>
    <p:sldId id="395" r:id="rId105"/>
    <p:sldId id="396" r:id="rId106"/>
    <p:sldId id="282" r:id="rId107"/>
    <p:sldId id="350" r:id="rId108"/>
    <p:sldId id="352" r:id="rId109"/>
    <p:sldId id="351" r:id="rId110"/>
    <p:sldId id="353" r:id="rId111"/>
    <p:sldId id="354" r:id="rId112"/>
    <p:sldId id="355" r:id="rId113"/>
    <p:sldId id="281" r:id="rId114"/>
    <p:sldId id="356" r:id="rId115"/>
    <p:sldId id="357" r:id="rId116"/>
    <p:sldId id="283" r:id="rId117"/>
    <p:sldId id="388" r:id="rId118"/>
    <p:sldId id="358" r:id="rId119"/>
    <p:sldId id="359" r:id="rId120"/>
    <p:sldId id="360" r:id="rId121"/>
    <p:sldId id="361" r:id="rId122"/>
    <p:sldId id="362" r:id="rId123"/>
    <p:sldId id="284" r:id="rId124"/>
    <p:sldId id="363" r:id="rId125"/>
    <p:sldId id="364" r:id="rId126"/>
    <p:sldId id="365" r:id="rId127"/>
    <p:sldId id="366" r:id="rId128"/>
    <p:sldId id="367" r:id="rId129"/>
    <p:sldId id="368" r:id="rId130"/>
    <p:sldId id="369" r:id="rId131"/>
    <p:sldId id="370" r:id="rId132"/>
    <p:sldId id="371" r:id="rId133"/>
    <p:sldId id="372" r:id="rId134"/>
    <p:sldId id="373" r:id="rId135"/>
    <p:sldId id="374" r:id="rId136"/>
    <p:sldId id="285" r:id="rId137"/>
    <p:sldId id="375" r:id="rId138"/>
    <p:sldId id="376" r:id="rId139"/>
    <p:sldId id="389" r:id="rId140"/>
    <p:sldId id="377" r:id="rId141"/>
    <p:sldId id="378" r:id="rId142"/>
    <p:sldId id="379" r:id="rId143"/>
    <p:sldId id="380" r:id="rId144"/>
    <p:sldId id="381" r:id="rId145"/>
    <p:sldId id="382" r:id="rId14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64160" autoAdjust="0"/>
  </p:normalViewPr>
  <p:slideViewPr>
    <p:cSldViewPr snapToGrid="0">
      <p:cViewPr varScale="1">
        <p:scale>
          <a:sx n="69" d="100"/>
          <a:sy n="69" d="100"/>
        </p:scale>
        <p:origin x="20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viewProps" Target="view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svg"/><Relationship Id="rId1" Type="http://schemas.openxmlformats.org/officeDocument/2006/relationships/image" Target="../media/image117.png"/><Relationship Id="rId6" Type="http://schemas.openxmlformats.org/officeDocument/2006/relationships/image" Target="../media/image122.svg"/><Relationship Id="rId5" Type="http://schemas.openxmlformats.org/officeDocument/2006/relationships/image" Target="../media/image121.png"/><Relationship Id="rId4" Type="http://schemas.openxmlformats.org/officeDocument/2006/relationships/image" Target="../media/image120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svg"/><Relationship Id="rId1" Type="http://schemas.openxmlformats.org/officeDocument/2006/relationships/image" Target="../media/image79.png"/><Relationship Id="rId4" Type="http://schemas.openxmlformats.org/officeDocument/2006/relationships/image" Target="../media/image82.sv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svg"/><Relationship Id="rId1" Type="http://schemas.openxmlformats.org/officeDocument/2006/relationships/image" Target="../media/image117.png"/><Relationship Id="rId6" Type="http://schemas.openxmlformats.org/officeDocument/2006/relationships/image" Target="../media/image122.svg"/><Relationship Id="rId5" Type="http://schemas.openxmlformats.org/officeDocument/2006/relationships/image" Target="../media/image121.png"/><Relationship Id="rId4" Type="http://schemas.openxmlformats.org/officeDocument/2006/relationships/image" Target="../media/image120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svg"/><Relationship Id="rId1" Type="http://schemas.openxmlformats.org/officeDocument/2006/relationships/image" Target="../media/image79.png"/><Relationship Id="rId4" Type="http://schemas.openxmlformats.org/officeDocument/2006/relationships/image" Target="../media/image8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404F5E-1AB5-425A-BC65-EFD5C1B060C6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1DED6CA-5219-4429-82D2-A4D8885A11CB}">
      <dgm:prSet/>
      <dgm:spPr/>
      <dgm:t>
        <a:bodyPr/>
        <a:lstStyle/>
        <a:p>
          <a:r>
            <a:rPr lang="en-US" dirty="0">
              <a:solidFill>
                <a:schemeClr val="tx2"/>
              </a:solidFill>
            </a:rPr>
            <a:t>May originate from abdominal structures or be referred pain</a:t>
          </a:r>
        </a:p>
      </dgm:t>
    </dgm:pt>
    <dgm:pt modelId="{03713E02-A2E7-4BE8-BDE4-19845E8F0671}" type="parTrans" cxnId="{70925003-2EF1-4DF0-94BB-418986D06C3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2D9ACA0-EFB3-467D-9C6D-57A3B1488656}" type="sibTrans" cxnId="{70925003-2EF1-4DF0-94BB-418986D06C3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24D937F-0668-4D9E-8BBB-996459572941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Usually dull, aching, or diffuse</a:t>
          </a:r>
        </a:p>
      </dgm:t>
    </dgm:pt>
    <dgm:pt modelId="{47303AB0-7723-4C1C-BF3D-BD3ED4C1FCBE}" type="parTrans" cxnId="{07D31C73-35CB-4960-9EF2-ECB809AEC2E0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AF0FD6D3-4F15-4432-B2D2-3644EA48809F}" type="sibTrans" cxnId="{07D31C73-35CB-4960-9EF2-ECB809AEC2E0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AE4BC29-215B-42B2-B6D2-09869A1CAF64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Common causes</a:t>
          </a:r>
        </a:p>
      </dgm:t>
    </dgm:pt>
    <dgm:pt modelId="{126D9AC5-2382-44CD-BFFE-79606FF56E0F}" type="parTrans" cxnId="{8384AF17-9C54-47E4-95A0-9DC5E1A2A66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3FCD195-859A-46A6-8D49-1C8F3A5E568B}" type="sibTrans" cxnId="{8384AF17-9C54-47E4-95A0-9DC5E1A2A66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B967819F-28FE-41A3-8832-0A2606139996}" type="pres">
      <dgm:prSet presAssocID="{93404F5E-1AB5-425A-BC65-EFD5C1B060C6}" presName="linear" presStyleCnt="0">
        <dgm:presLayoutVars>
          <dgm:animLvl val="lvl"/>
          <dgm:resizeHandles val="exact"/>
        </dgm:presLayoutVars>
      </dgm:prSet>
      <dgm:spPr/>
    </dgm:pt>
    <dgm:pt modelId="{326C3B5E-7D8D-45D2-AC5E-9E2A1E15E507}" type="pres">
      <dgm:prSet presAssocID="{11DED6CA-5219-4429-82D2-A4D8885A11C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7B83C54-D90D-42B7-A4A3-E1AE4A3D3B42}" type="pres">
      <dgm:prSet presAssocID="{F2D9ACA0-EFB3-467D-9C6D-57A3B1488656}" presName="spacer" presStyleCnt="0"/>
      <dgm:spPr/>
    </dgm:pt>
    <dgm:pt modelId="{2C8E93A5-CB76-446C-9C4B-C8B8308AB241}" type="pres">
      <dgm:prSet presAssocID="{F24D937F-0668-4D9E-8BBB-99645957294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B5ED656-EB81-41A6-89DC-C5A32B77EA18}" type="pres">
      <dgm:prSet presAssocID="{AF0FD6D3-4F15-4432-B2D2-3644EA48809F}" presName="spacer" presStyleCnt="0"/>
      <dgm:spPr/>
    </dgm:pt>
    <dgm:pt modelId="{E020AB00-F5B8-42D6-A027-A05D572927C4}" type="pres">
      <dgm:prSet presAssocID="{6AE4BC29-215B-42B2-B6D2-09869A1CAF64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70925003-2EF1-4DF0-94BB-418986D06C36}" srcId="{93404F5E-1AB5-425A-BC65-EFD5C1B060C6}" destId="{11DED6CA-5219-4429-82D2-A4D8885A11CB}" srcOrd="0" destOrd="0" parTransId="{03713E02-A2E7-4BE8-BDE4-19845E8F0671}" sibTransId="{F2D9ACA0-EFB3-467D-9C6D-57A3B1488656}"/>
    <dgm:cxn modelId="{8384AF17-9C54-47E4-95A0-9DC5E1A2A665}" srcId="{93404F5E-1AB5-425A-BC65-EFD5C1B060C6}" destId="{6AE4BC29-215B-42B2-B6D2-09869A1CAF64}" srcOrd="2" destOrd="0" parTransId="{126D9AC5-2382-44CD-BFFE-79606FF56E0F}" sibTransId="{43FCD195-859A-46A6-8D49-1C8F3A5E568B}"/>
    <dgm:cxn modelId="{4D72BF32-5F32-44EF-956C-D1ED261BC019}" type="presOf" srcId="{6AE4BC29-215B-42B2-B6D2-09869A1CAF64}" destId="{E020AB00-F5B8-42D6-A027-A05D572927C4}" srcOrd="0" destOrd="0" presId="urn:microsoft.com/office/officeart/2005/8/layout/vList2"/>
    <dgm:cxn modelId="{FFCF1F62-FE51-4C0D-96BF-9F22A97EC4AB}" type="presOf" srcId="{11DED6CA-5219-4429-82D2-A4D8885A11CB}" destId="{326C3B5E-7D8D-45D2-AC5E-9E2A1E15E507}" srcOrd="0" destOrd="0" presId="urn:microsoft.com/office/officeart/2005/8/layout/vList2"/>
    <dgm:cxn modelId="{07D31C73-35CB-4960-9EF2-ECB809AEC2E0}" srcId="{93404F5E-1AB5-425A-BC65-EFD5C1B060C6}" destId="{F24D937F-0668-4D9E-8BBB-996459572941}" srcOrd="1" destOrd="0" parTransId="{47303AB0-7723-4C1C-BF3D-BD3ED4C1FCBE}" sibTransId="{AF0FD6D3-4F15-4432-B2D2-3644EA48809F}"/>
    <dgm:cxn modelId="{321F1899-D954-4DB7-99CB-CC8F4475D40A}" type="presOf" srcId="{F24D937F-0668-4D9E-8BBB-996459572941}" destId="{2C8E93A5-CB76-446C-9C4B-C8B8308AB241}" srcOrd="0" destOrd="0" presId="urn:microsoft.com/office/officeart/2005/8/layout/vList2"/>
    <dgm:cxn modelId="{E18062FF-D16F-4F29-9BC0-1C094456BD58}" type="presOf" srcId="{93404F5E-1AB5-425A-BC65-EFD5C1B060C6}" destId="{B967819F-28FE-41A3-8832-0A2606139996}" srcOrd="0" destOrd="0" presId="urn:microsoft.com/office/officeart/2005/8/layout/vList2"/>
    <dgm:cxn modelId="{B92D8A43-A17A-4E2B-8277-C9E8EEE7F0E1}" type="presParOf" srcId="{B967819F-28FE-41A3-8832-0A2606139996}" destId="{326C3B5E-7D8D-45D2-AC5E-9E2A1E15E507}" srcOrd="0" destOrd="0" presId="urn:microsoft.com/office/officeart/2005/8/layout/vList2"/>
    <dgm:cxn modelId="{8E9C0CBE-E9B0-4238-97BC-EAF6C0F64813}" type="presParOf" srcId="{B967819F-28FE-41A3-8832-0A2606139996}" destId="{77B83C54-D90D-42B7-A4A3-E1AE4A3D3B42}" srcOrd="1" destOrd="0" presId="urn:microsoft.com/office/officeart/2005/8/layout/vList2"/>
    <dgm:cxn modelId="{4FBDFC50-70E8-4140-B5CB-A1BE42129E84}" type="presParOf" srcId="{B967819F-28FE-41A3-8832-0A2606139996}" destId="{2C8E93A5-CB76-446C-9C4B-C8B8308AB241}" srcOrd="2" destOrd="0" presId="urn:microsoft.com/office/officeart/2005/8/layout/vList2"/>
    <dgm:cxn modelId="{D29F0E9A-CEBE-4439-9E3F-4C85E5440ABD}" type="presParOf" srcId="{B967819F-28FE-41A3-8832-0A2606139996}" destId="{DB5ED656-EB81-41A6-89DC-C5A32B77EA18}" srcOrd="3" destOrd="0" presId="urn:microsoft.com/office/officeart/2005/8/layout/vList2"/>
    <dgm:cxn modelId="{38674DE1-46E2-4702-9F44-CBF940838381}" type="presParOf" srcId="{B967819F-28FE-41A3-8832-0A2606139996}" destId="{E020AB00-F5B8-42D6-A027-A05D572927C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7578B7C-DB14-4FDB-BA57-CF0276BFDCD8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0FDB48D-E150-47B4-8B69-C1EF7D252878}">
      <dgm:prSet/>
      <dgm:spPr/>
      <dgm:t>
        <a:bodyPr/>
        <a:lstStyle/>
        <a:p>
          <a:r>
            <a:rPr lang="en-US"/>
            <a:t>Patient Problems:</a:t>
          </a:r>
        </a:p>
      </dgm:t>
    </dgm:pt>
    <dgm:pt modelId="{42017FBB-09BE-40C9-946D-22452090839A}" type="parTrans" cxnId="{F3D20812-1B40-4B76-99BB-D88ABADFE25C}">
      <dgm:prSet/>
      <dgm:spPr/>
      <dgm:t>
        <a:bodyPr/>
        <a:lstStyle/>
        <a:p>
          <a:endParaRPr lang="en-US"/>
        </a:p>
      </dgm:t>
    </dgm:pt>
    <dgm:pt modelId="{C481EBD1-9C4B-4256-8CBF-DB5E0805B0BF}" type="sibTrans" cxnId="{F3D20812-1B40-4B76-99BB-D88ABADFE25C}">
      <dgm:prSet/>
      <dgm:spPr/>
      <dgm:t>
        <a:bodyPr/>
        <a:lstStyle/>
        <a:p>
          <a:endParaRPr lang="en-US"/>
        </a:p>
      </dgm:t>
    </dgm:pt>
    <dgm:pt modelId="{AE891464-DBFC-4863-877E-C760495673DC}">
      <dgm:prSet/>
      <dgm:spPr/>
      <dgm:t>
        <a:bodyPr/>
        <a:lstStyle/>
        <a:p>
          <a:r>
            <a:rPr lang="en-US"/>
            <a:t>Diarrhea</a:t>
          </a:r>
        </a:p>
      </dgm:t>
    </dgm:pt>
    <dgm:pt modelId="{A3DA65DC-5CD3-4B33-8E44-B5AC15428D90}" type="parTrans" cxnId="{C05BEA24-CFD9-4B9E-B0E8-B1619614361D}">
      <dgm:prSet/>
      <dgm:spPr/>
      <dgm:t>
        <a:bodyPr/>
        <a:lstStyle/>
        <a:p>
          <a:endParaRPr lang="en-US"/>
        </a:p>
      </dgm:t>
    </dgm:pt>
    <dgm:pt modelId="{4B0F64DB-F32E-4BF8-8DD3-AA17FCC659EC}" type="sibTrans" cxnId="{C05BEA24-CFD9-4B9E-B0E8-B1619614361D}">
      <dgm:prSet/>
      <dgm:spPr/>
      <dgm:t>
        <a:bodyPr/>
        <a:lstStyle/>
        <a:p>
          <a:endParaRPr lang="en-US"/>
        </a:p>
      </dgm:t>
    </dgm:pt>
    <dgm:pt modelId="{153FDB1E-B917-46F5-8B0F-6E0D55BED4BA}">
      <dgm:prSet/>
      <dgm:spPr/>
      <dgm:t>
        <a:bodyPr/>
        <a:lstStyle/>
        <a:p>
          <a:r>
            <a:rPr lang="en-US"/>
            <a:t>Constipation</a:t>
          </a:r>
        </a:p>
      </dgm:t>
    </dgm:pt>
    <dgm:pt modelId="{1D9910F3-F367-4241-B2C3-FA1CEC1E0D62}" type="parTrans" cxnId="{F9326B9B-F1E1-4842-B2C9-5A84FF6EC7F5}">
      <dgm:prSet/>
      <dgm:spPr/>
      <dgm:t>
        <a:bodyPr/>
        <a:lstStyle/>
        <a:p>
          <a:endParaRPr lang="en-US"/>
        </a:p>
      </dgm:t>
    </dgm:pt>
    <dgm:pt modelId="{FA4F5251-C774-42CF-B3DC-B940C639E6A7}" type="sibTrans" cxnId="{F9326B9B-F1E1-4842-B2C9-5A84FF6EC7F5}">
      <dgm:prSet/>
      <dgm:spPr/>
      <dgm:t>
        <a:bodyPr/>
        <a:lstStyle/>
        <a:p>
          <a:endParaRPr lang="en-US"/>
        </a:p>
      </dgm:t>
    </dgm:pt>
    <dgm:pt modelId="{22722119-4D5F-4361-BD33-EE712AD0B294}">
      <dgm:prSet/>
      <dgm:spPr/>
      <dgm:t>
        <a:bodyPr/>
        <a:lstStyle/>
        <a:p>
          <a:r>
            <a:rPr lang="en-US"/>
            <a:t>Anxiety</a:t>
          </a:r>
        </a:p>
      </dgm:t>
    </dgm:pt>
    <dgm:pt modelId="{ACBCAA10-F282-45D9-B586-29023EC034E4}" type="parTrans" cxnId="{55FB45FC-A45A-41A4-AD80-49EF7F2D8E2D}">
      <dgm:prSet/>
      <dgm:spPr/>
      <dgm:t>
        <a:bodyPr/>
        <a:lstStyle/>
        <a:p>
          <a:endParaRPr lang="en-US"/>
        </a:p>
      </dgm:t>
    </dgm:pt>
    <dgm:pt modelId="{040B3969-904E-4B49-A56E-0E022D531820}" type="sibTrans" cxnId="{55FB45FC-A45A-41A4-AD80-49EF7F2D8E2D}">
      <dgm:prSet/>
      <dgm:spPr/>
      <dgm:t>
        <a:bodyPr/>
        <a:lstStyle/>
        <a:p>
          <a:endParaRPr lang="en-US"/>
        </a:p>
      </dgm:t>
    </dgm:pt>
    <dgm:pt modelId="{E0B160B9-2396-48EA-A6DC-04AB4ADF4E51}">
      <dgm:prSet/>
      <dgm:spPr/>
      <dgm:t>
        <a:bodyPr/>
        <a:lstStyle/>
        <a:p>
          <a:r>
            <a:rPr lang="en-US"/>
            <a:t>Difficulty coping</a:t>
          </a:r>
        </a:p>
      </dgm:t>
    </dgm:pt>
    <dgm:pt modelId="{78912C84-F048-4F0F-892F-4B04F53942F9}" type="parTrans" cxnId="{481E6375-45E8-405A-A49B-C7109CB425BD}">
      <dgm:prSet/>
      <dgm:spPr/>
      <dgm:t>
        <a:bodyPr/>
        <a:lstStyle/>
        <a:p>
          <a:endParaRPr lang="en-US"/>
        </a:p>
      </dgm:t>
    </dgm:pt>
    <dgm:pt modelId="{FE60931F-3714-4F09-BD00-819BE6809C1A}" type="sibTrans" cxnId="{481E6375-45E8-405A-A49B-C7109CB425BD}">
      <dgm:prSet/>
      <dgm:spPr/>
      <dgm:t>
        <a:bodyPr/>
        <a:lstStyle/>
        <a:p>
          <a:endParaRPr lang="en-US"/>
        </a:p>
      </dgm:t>
    </dgm:pt>
    <dgm:pt modelId="{246DDF80-4F84-4753-9DCD-60682D843B6B}">
      <dgm:prSet/>
      <dgm:spPr/>
      <dgm:t>
        <a:bodyPr/>
        <a:lstStyle/>
        <a:p>
          <a:r>
            <a:rPr lang="en-US"/>
            <a:t>Planning (Goals)</a:t>
          </a:r>
        </a:p>
      </dgm:t>
    </dgm:pt>
    <dgm:pt modelId="{195315D3-B04D-49AC-AE8A-995D703117CD}" type="parTrans" cxnId="{C02F9241-FD78-4A06-9B57-D9AFEF062A36}">
      <dgm:prSet/>
      <dgm:spPr/>
      <dgm:t>
        <a:bodyPr/>
        <a:lstStyle/>
        <a:p>
          <a:endParaRPr lang="en-US"/>
        </a:p>
      </dgm:t>
    </dgm:pt>
    <dgm:pt modelId="{93C55F31-910D-459F-9B30-658C5715258B}" type="sibTrans" cxnId="{C02F9241-FD78-4A06-9B57-D9AFEF062A36}">
      <dgm:prSet/>
      <dgm:spPr/>
      <dgm:t>
        <a:bodyPr/>
        <a:lstStyle/>
        <a:p>
          <a:endParaRPr lang="en-US"/>
        </a:p>
      </dgm:t>
    </dgm:pt>
    <dgm:pt modelId="{5EBC431D-C470-41C4-813F-66D0313F4BE1}">
      <dgm:prSet/>
      <dgm:spPr/>
      <dgm:t>
        <a:bodyPr/>
        <a:lstStyle/>
        <a:p>
          <a:r>
            <a:rPr lang="en-US" dirty="0"/>
            <a:t>Normal bowel elimination patterns</a:t>
          </a:r>
        </a:p>
      </dgm:t>
    </dgm:pt>
    <dgm:pt modelId="{C13344D6-6928-4733-93A0-64077E9923D0}" type="parTrans" cxnId="{5A9B39E5-3AB0-485E-968E-7AEB0021C604}">
      <dgm:prSet/>
      <dgm:spPr/>
      <dgm:t>
        <a:bodyPr/>
        <a:lstStyle/>
        <a:p>
          <a:endParaRPr lang="en-US"/>
        </a:p>
      </dgm:t>
    </dgm:pt>
    <dgm:pt modelId="{65803A77-B9B2-408C-9EBC-D11B5888B373}" type="sibTrans" cxnId="{5A9B39E5-3AB0-485E-968E-7AEB0021C604}">
      <dgm:prSet/>
      <dgm:spPr/>
      <dgm:t>
        <a:bodyPr/>
        <a:lstStyle/>
        <a:p>
          <a:endParaRPr lang="en-US"/>
        </a:p>
      </dgm:t>
    </dgm:pt>
    <dgm:pt modelId="{464F4E8D-62AD-4820-BB24-BBF22FB5C2E3}">
      <dgm:prSet/>
      <dgm:spPr/>
      <dgm:t>
        <a:bodyPr/>
        <a:lstStyle/>
        <a:p>
          <a:r>
            <a:rPr lang="en-US"/>
            <a:t>Quality of life appropriate to the disease progression</a:t>
          </a:r>
        </a:p>
      </dgm:t>
    </dgm:pt>
    <dgm:pt modelId="{59121CFA-DA1E-4194-85D5-4648D11546CF}" type="parTrans" cxnId="{E286D4A7-675F-47DB-95FE-88849DE7A8C8}">
      <dgm:prSet/>
      <dgm:spPr/>
      <dgm:t>
        <a:bodyPr/>
        <a:lstStyle/>
        <a:p>
          <a:endParaRPr lang="en-US"/>
        </a:p>
      </dgm:t>
    </dgm:pt>
    <dgm:pt modelId="{B787437A-7B3E-4A10-88DA-172B4AABA354}" type="sibTrans" cxnId="{E286D4A7-675F-47DB-95FE-88849DE7A8C8}">
      <dgm:prSet/>
      <dgm:spPr/>
      <dgm:t>
        <a:bodyPr/>
        <a:lstStyle/>
        <a:p>
          <a:endParaRPr lang="en-US"/>
        </a:p>
      </dgm:t>
    </dgm:pt>
    <dgm:pt modelId="{DC9712DE-C553-4800-B6CF-97CF510518FC}">
      <dgm:prSet/>
      <dgm:spPr/>
      <dgm:t>
        <a:bodyPr/>
        <a:lstStyle/>
        <a:p>
          <a:r>
            <a:rPr lang="en-US"/>
            <a:t>Relief of pain</a:t>
          </a:r>
        </a:p>
      </dgm:t>
    </dgm:pt>
    <dgm:pt modelId="{568EFC8C-A672-4978-9B4A-99000EDCC5EB}" type="parTrans" cxnId="{C1F75E9F-0E55-4FDC-B57B-5C340F2FB76D}">
      <dgm:prSet/>
      <dgm:spPr/>
      <dgm:t>
        <a:bodyPr/>
        <a:lstStyle/>
        <a:p>
          <a:endParaRPr lang="en-US"/>
        </a:p>
      </dgm:t>
    </dgm:pt>
    <dgm:pt modelId="{B4E0B303-FDE9-4118-902F-FFC4AFC31853}" type="sibTrans" cxnId="{C1F75E9F-0E55-4FDC-B57B-5C340F2FB76D}">
      <dgm:prSet/>
      <dgm:spPr/>
      <dgm:t>
        <a:bodyPr/>
        <a:lstStyle/>
        <a:p>
          <a:endParaRPr lang="en-US"/>
        </a:p>
      </dgm:t>
    </dgm:pt>
    <dgm:pt modelId="{A7B3DE03-EA5E-4550-A552-E919247E5173}">
      <dgm:prSet/>
      <dgm:spPr/>
      <dgm:t>
        <a:bodyPr/>
        <a:lstStyle/>
        <a:p>
          <a:r>
            <a:rPr lang="en-US"/>
            <a:t>Feelings of comfort and well-being</a:t>
          </a:r>
        </a:p>
      </dgm:t>
    </dgm:pt>
    <dgm:pt modelId="{EF3D755F-EED8-48B1-A1C7-A80A3742E284}" type="parTrans" cxnId="{40C50605-6A25-4B7A-819F-5A51C8AE9493}">
      <dgm:prSet/>
      <dgm:spPr/>
      <dgm:t>
        <a:bodyPr/>
        <a:lstStyle/>
        <a:p>
          <a:endParaRPr lang="en-US"/>
        </a:p>
      </dgm:t>
    </dgm:pt>
    <dgm:pt modelId="{1E255C76-2E28-425F-978D-7EEF7C924B94}" type="sibTrans" cxnId="{40C50605-6A25-4B7A-819F-5A51C8AE9493}">
      <dgm:prSet/>
      <dgm:spPr/>
      <dgm:t>
        <a:bodyPr/>
        <a:lstStyle/>
        <a:p>
          <a:endParaRPr lang="en-US"/>
        </a:p>
      </dgm:t>
    </dgm:pt>
    <dgm:pt modelId="{8F2972FB-B917-43DA-B3C4-BFF83060AA3D}" type="pres">
      <dgm:prSet presAssocID="{77578B7C-DB14-4FDB-BA57-CF0276BFDCD8}" presName="Name0" presStyleCnt="0">
        <dgm:presLayoutVars>
          <dgm:dir/>
          <dgm:animLvl val="lvl"/>
          <dgm:resizeHandles val="exact"/>
        </dgm:presLayoutVars>
      </dgm:prSet>
      <dgm:spPr/>
    </dgm:pt>
    <dgm:pt modelId="{F7DBFE15-7A38-450C-A6D5-FE0B6DDCD39D}" type="pres">
      <dgm:prSet presAssocID="{60FDB48D-E150-47B4-8B69-C1EF7D252878}" presName="composite" presStyleCnt="0"/>
      <dgm:spPr/>
    </dgm:pt>
    <dgm:pt modelId="{3F9FD599-D6C9-436E-BE4E-1DB89C7F5C7D}" type="pres">
      <dgm:prSet presAssocID="{60FDB48D-E150-47B4-8B69-C1EF7D252878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78E28851-59B7-4D64-A1A3-00EF762DCF9B}" type="pres">
      <dgm:prSet presAssocID="{60FDB48D-E150-47B4-8B69-C1EF7D252878}" presName="desTx" presStyleLbl="alignAccFollowNode1" presStyleIdx="0" presStyleCnt="2">
        <dgm:presLayoutVars>
          <dgm:bulletEnabled val="1"/>
        </dgm:presLayoutVars>
      </dgm:prSet>
      <dgm:spPr/>
    </dgm:pt>
    <dgm:pt modelId="{E4B625A7-5363-4EC6-9C8F-1A5AE33CBAA0}" type="pres">
      <dgm:prSet presAssocID="{C481EBD1-9C4B-4256-8CBF-DB5E0805B0BF}" presName="space" presStyleCnt="0"/>
      <dgm:spPr/>
    </dgm:pt>
    <dgm:pt modelId="{6C738D70-C412-45E9-A39C-87572578FD55}" type="pres">
      <dgm:prSet presAssocID="{246DDF80-4F84-4753-9DCD-60682D843B6B}" presName="composite" presStyleCnt="0"/>
      <dgm:spPr/>
    </dgm:pt>
    <dgm:pt modelId="{B0828C86-5DFA-4CF0-BFE6-F45BFC5D7A40}" type="pres">
      <dgm:prSet presAssocID="{246DDF80-4F84-4753-9DCD-60682D843B6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80FBA0C3-B129-4536-B7C7-DAA70E565042}" type="pres">
      <dgm:prSet presAssocID="{246DDF80-4F84-4753-9DCD-60682D843B6B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40C50605-6A25-4B7A-819F-5A51C8AE9493}" srcId="{246DDF80-4F84-4753-9DCD-60682D843B6B}" destId="{A7B3DE03-EA5E-4550-A552-E919247E5173}" srcOrd="3" destOrd="0" parTransId="{EF3D755F-EED8-48B1-A1C7-A80A3742E284}" sibTransId="{1E255C76-2E28-425F-978D-7EEF7C924B94}"/>
    <dgm:cxn modelId="{F3D20812-1B40-4B76-99BB-D88ABADFE25C}" srcId="{77578B7C-DB14-4FDB-BA57-CF0276BFDCD8}" destId="{60FDB48D-E150-47B4-8B69-C1EF7D252878}" srcOrd="0" destOrd="0" parTransId="{42017FBB-09BE-40C9-946D-22452090839A}" sibTransId="{C481EBD1-9C4B-4256-8CBF-DB5E0805B0BF}"/>
    <dgm:cxn modelId="{1EA79C14-DB9D-4742-8E02-7DBABC889630}" type="presOf" srcId="{153FDB1E-B917-46F5-8B0F-6E0D55BED4BA}" destId="{78E28851-59B7-4D64-A1A3-00EF762DCF9B}" srcOrd="0" destOrd="1" presId="urn:microsoft.com/office/officeart/2005/8/layout/hList1"/>
    <dgm:cxn modelId="{E5324216-BDF6-48D8-8508-384849A6B1FE}" type="presOf" srcId="{246DDF80-4F84-4753-9DCD-60682D843B6B}" destId="{B0828C86-5DFA-4CF0-BFE6-F45BFC5D7A40}" srcOrd="0" destOrd="0" presId="urn:microsoft.com/office/officeart/2005/8/layout/hList1"/>
    <dgm:cxn modelId="{C05BEA24-CFD9-4B9E-B0E8-B1619614361D}" srcId="{60FDB48D-E150-47B4-8B69-C1EF7D252878}" destId="{AE891464-DBFC-4863-877E-C760495673DC}" srcOrd="0" destOrd="0" parTransId="{A3DA65DC-5CD3-4B33-8E44-B5AC15428D90}" sibTransId="{4B0F64DB-F32E-4BF8-8DD3-AA17FCC659EC}"/>
    <dgm:cxn modelId="{B405D730-6204-4632-98E4-137BF73D2D54}" type="presOf" srcId="{E0B160B9-2396-48EA-A6DC-04AB4ADF4E51}" destId="{78E28851-59B7-4D64-A1A3-00EF762DCF9B}" srcOrd="0" destOrd="3" presId="urn:microsoft.com/office/officeart/2005/8/layout/hList1"/>
    <dgm:cxn modelId="{C02F9241-FD78-4A06-9B57-D9AFEF062A36}" srcId="{77578B7C-DB14-4FDB-BA57-CF0276BFDCD8}" destId="{246DDF80-4F84-4753-9DCD-60682D843B6B}" srcOrd="1" destOrd="0" parTransId="{195315D3-B04D-49AC-AE8A-995D703117CD}" sibTransId="{93C55F31-910D-459F-9B30-658C5715258B}"/>
    <dgm:cxn modelId="{481E6375-45E8-405A-A49B-C7109CB425BD}" srcId="{60FDB48D-E150-47B4-8B69-C1EF7D252878}" destId="{E0B160B9-2396-48EA-A6DC-04AB4ADF4E51}" srcOrd="3" destOrd="0" parTransId="{78912C84-F048-4F0F-892F-4B04F53942F9}" sibTransId="{FE60931F-3714-4F09-BD00-819BE6809C1A}"/>
    <dgm:cxn modelId="{0467AE78-8E4A-48AD-8623-44D3C6F834AD}" type="presOf" srcId="{DC9712DE-C553-4800-B6CF-97CF510518FC}" destId="{80FBA0C3-B129-4536-B7C7-DAA70E565042}" srcOrd="0" destOrd="2" presId="urn:microsoft.com/office/officeart/2005/8/layout/hList1"/>
    <dgm:cxn modelId="{B309B983-BF08-4EC0-A1AD-35714205A6CB}" type="presOf" srcId="{464F4E8D-62AD-4820-BB24-BBF22FB5C2E3}" destId="{80FBA0C3-B129-4536-B7C7-DAA70E565042}" srcOrd="0" destOrd="1" presId="urn:microsoft.com/office/officeart/2005/8/layout/hList1"/>
    <dgm:cxn modelId="{09A2D185-ECDE-4737-ABCB-ECDBB00593CB}" type="presOf" srcId="{22722119-4D5F-4361-BD33-EE712AD0B294}" destId="{78E28851-59B7-4D64-A1A3-00EF762DCF9B}" srcOrd="0" destOrd="2" presId="urn:microsoft.com/office/officeart/2005/8/layout/hList1"/>
    <dgm:cxn modelId="{0C16898C-6F09-4BDA-BBD8-B0E86D69AA65}" type="presOf" srcId="{77578B7C-DB14-4FDB-BA57-CF0276BFDCD8}" destId="{8F2972FB-B917-43DA-B3C4-BFF83060AA3D}" srcOrd="0" destOrd="0" presId="urn:microsoft.com/office/officeart/2005/8/layout/hList1"/>
    <dgm:cxn modelId="{F9326B9B-F1E1-4842-B2C9-5A84FF6EC7F5}" srcId="{60FDB48D-E150-47B4-8B69-C1EF7D252878}" destId="{153FDB1E-B917-46F5-8B0F-6E0D55BED4BA}" srcOrd="1" destOrd="0" parTransId="{1D9910F3-F367-4241-B2C3-FA1CEC1E0D62}" sibTransId="{FA4F5251-C774-42CF-B3DC-B940C639E6A7}"/>
    <dgm:cxn modelId="{C1F75E9F-0E55-4FDC-B57B-5C340F2FB76D}" srcId="{246DDF80-4F84-4753-9DCD-60682D843B6B}" destId="{DC9712DE-C553-4800-B6CF-97CF510518FC}" srcOrd="2" destOrd="0" parTransId="{568EFC8C-A672-4978-9B4A-99000EDCC5EB}" sibTransId="{B4E0B303-FDE9-4118-902F-FFC4AFC31853}"/>
    <dgm:cxn modelId="{E286D4A7-675F-47DB-95FE-88849DE7A8C8}" srcId="{246DDF80-4F84-4753-9DCD-60682D843B6B}" destId="{464F4E8D-62AD-4820-BB24-BBF22FB5C2E3}" srcOrd="1" destOrd="0" parTransId="{59121CFA-DA1E-4194-85D5-4648D11546CF}" sibTransId="{B787437A-7B3E-4A10-88DA-172B4AABA354}"/>
    <dgm:cxn modelId="{45FA43AE-D80B-42F1-AC41-CC124F410005}" type="presOf" srcId="{A7B3DE03-EA5E-4550-A552-E919247E5173}" destId="{80FBA0C3-B129-4536-B7C7-DAA70E565042}" srcOrd="0" destOrd="3" presId="urn:microsoft.com/office/officeart/2005/8/layout/hList1"/>
    <dgm:cxn modelId="{DF3468B0-5E5D-4F76-922B-F5E9B80F66AB}" type="presOf" srcId="{60FDB48D-E150-47B4-8B69-C1EF7D252878}" destId="{3F9FD599-D6C9-436E-BE4E-1DB89C7F5C7D}" srcOrd="0" destOrd="0" presId="urn:microsoft.com/office/officeart/2005/8/layout/hList1"/>
    <dgm:cxn modelId="{FBDE4DC4-1D23-4B51-B368-7D9684107AB6}" type="presOf" srcId="{5EBC431D-C470-41C4-813F-66D0313F4BE1}" destId="{80FBA0C3-B129-4536-B7C7-DAA70E565042}" srcOrd="0" destOrd="0" presId="urn:microsoft.com/office/officeart/2005/8/layout/hList1"/>
    <dgm:cxn modelId="{5A9B39E5-3AB0-485E-968E-7AEB0021C604}" srcId="{246DDF80-4F84-4753-9DCD-60682D843B6B}" destId="{5EBC431D-C470-41C4-813F-66D0313F4BE1}" srcOrd="0" destOrd="0" parTransId="{C13344D6-6928-4733-93A0-64077E9923D0}" sibTransId="{65803A77-B9B2-408C-9EBC-D11B5888B373}"/>
    <dgm:cxn modelId="{A43B69FA-431D-4B6D-9BAC-07F0AE9FB66D}" type="presOf" srcId="{AE891464-DBFC-4863-877E-C760495673DC}" destId="{78E28851-59B7-4D64-A1A3-00EF762DCF9B}" srcOrd="0" destOrd="0" presId="urn:microsoft.com/office/officeart/2005/8/layout/hList1"/>
    <dgm:cxn modelId="{55FB45FC-A45A-41A4-AD80-49EF7F2D8E2D}" srcId="{60FDB48D-E150-47B4-8B69-C1EF7D252878}" destId="{22722119-4D5F-4361-BD33-EE712AD0B294}" srcOrd="2" destOrd="0" parTransId="{ACBCAA10-F282-45D9-B586-29023EC034E4}" sibTransId="{040B3969-904E-4B49-A56E-0E022D531820}"/>
    <dgm:cxn modelId="{49BEF340-F568-487E-84EC-B8F5B8937E63}" type="presParOf" srcId="{8F2972FB-B917-43DA-B3C4-BFF83060AA3D}" destId="{F7DBFE15-7A38-450C-A6D5-FE0B6DDCD39D}" srcOrd="0" destOrd="0" presId="urn:microsoft.com/office/officeart/2005/8/layout/hList1"/>
    <dgm:cxn modelId="{7FAB4797-2CB7-4321-B2CC-E895F5B6E37E}" type="presParOf" srcId="{F7DBFE15-7A38-450C-A6D5-FE0B6DDCD39D}" destId="{3F9FD599-D6C9-436E-BE4E-1DB89C7F5C7D}" srcOrd="0" destOrd="0" presId="urn:microsoft.com/office/officeart/2005/8/layout/hList1"/>
    <dgm:cxn modelId="{8EB59F9B-BAF8-4F30-8157-FBD740F7B419}" type="presParOf" srcId="{F7DBFE15-7A38-450C-A6D5-FE0B6DDCD39D}" destId="{78E28851-59B7-4D64-A1A3-00EF762DCF9B}" srcOrd="1" destOrd="0" presId="urn:microsoft.com/office/officeart/2005/8/layout/hList1"/>
    <dgm:cxn modelId="{F9E68E23-D08D-4913-9E13-FEF21302F1EE}" type="presParOf" srcId="{8F2972FB-B917-43DA-B3C4-BFF83060AA3D}" destId="{E4B625A7-5363-4EC6-9C8F-1A5AE33CBAA0}" srcOrd="1" destOrd="0" presId="urn:microsoft.com/office/officeart/2005/8/layout/hList1"/>
    <dgm:cxn modelId="{A72EA40F-81E1-4789-9947-28F979D93DF8}" type="presParOf" srcId="{8F2972FB-B917-43DA-B3C4-BFF83060AA3D}" destId="{6C738D70-C412-45E9-A39C-87572578FD55}" srcOrd="2" destOrd="0" presId="urn:microsoft.com/office/officeart/2005/8/layout/hList1"/>
    <dgm:cxn modelId="{38973708-F809-43B9-AEB4-D41A2BA1FC1D}" type="presParOf" srcId="{6C738D70-C412-45E9-A39C-87572578FD55}" destId="{B0828C86-5DFA-4CF0-BFE6-F45BFC5D7A40}" srcOrd="0" destOrd="0" presId="urn:microsoft.com/office/officeart/2005/8/layout/hList1"/>
    <dgm:cxn modelId="{EF3F56DC-2D4D-4F41-8E44-C955A1CE7AA7}" type="presParOf" srcId="{6C738D70-C412-45E9-A39C-87572578FD55}" destId="{80FBA0C3-B129-4536-B7C7-DAA70E56504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D5D1235-4FC7-4825-8698-2F056C2B830B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61E87146-3685-4E44-84C6-02FAB88C900E}">
      <dgm:prSet/>
      <dgm:spPr/>
      <dgm:t>
        <a:bodyPr/>
        <a:lstStyle/>
        <a:p>
          <a:r>
            <a:rPr lang="en-US" dirty="0"/>
            <a:t>Encourage all persons over 45 to have regular CRC screening</a:t>
          </a:r>
        </a:p>
      </dgm:t>
    </dgm:pt>
    <dgm:pt modelId="{82A58394-4F17-440D-91CA-DA624132EB5B}" type="parTrans" cxnId="{6A1C0891-F21F-41C1-9D2A-967BEE566606}">
      <dgm:prSet/>
      <dgm:spPr/>
      <dgm:t>
        <a:bodyPr/>
        <a:lstStyle/>
        <a:p>
          <a:endParaRPr lang="en-US"/>
        </a:p>
      </dgm:t>
    </dgm:pt>
    <dgm:pt modelId="{C034B69E-7ED8-4B62-9429-3A1B482F88A6}" type="sibTrans" cxnId="{6A1C0891-F21F-41C1-9D2A-967BEE566606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2CBEA802-0C85-421A-82EC-69423977B794}">
      <dgm:prSet/>
      <dgm:spPr/>
      <dgm:t>
        <a:bodyPr/>
        <a:lstStyle/>
        <a:p>
          <a:r>
            <a:rPr lang="en-US"/>
            <a:t>Help id those at high risk for earlier screening</a:t>
          </a:r>
        </a:p>
      </dgm:t>
    </dgm:pt>
    <dgm:pt modelId="{447475BB-8B1E-4487-9B36-54E2DACC0FC6}" type="parTrans" cxnId="{A6BF0B07-B966-44E5-B81E-043CDCA81607}">
      <dgm:prSet/>
      <dgm:spPr/>
      <dgm:t>
        <a:bodyPr/>
        <a:lstStyle/>
        <a:p>
          <a:endParaRPr lang="en-US"/>
        </a:p>
      </dgm:t>
    </dgm:pt>
    <dgm:pt modelId="{99406559-723C-4AC2-95B9-4BD7C89FA17C}" type="sibTrans" cxnId="{A6BF0B07-B966-44E5-B81E-043CDCA81607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BD55BB27-1A00-41C7-AEA1-B48A543CFF7E}">
      <dgm:prSet/>
      <dgm:spPr/>
      <dgm:t>
        <a:bodyPr/>
        <a:lstStyle/>
        <a:p>
          <a:r>
            <a:rPr lang="en-US"/>
            <a:t>Recognize barriers to screening</a:t>
          </a:r>
        </a:p>
      </dgm:t>
    </dgm:pt>
    <dgm:pt modelId="{922C49D1-150A-4D73-958A-9CDF698FB938}" type="parTrans" cxnId="{491DB543-5F60-49B8-B5C2-8AAEC3D9C983}">
      <dgm:prSet/>
      <dgm:spPr/>
      <dgm:t>
        <a:bodyPr/>
        <a:lstStyle/>
        <a:p>
          <a:endParaRPr lang="en-US"/>
        </a:p>
      </dgm:t>
    </dgm:pt>
    <dgm:pt modelId="{662377B8-B973-4080-993B-24ECCC2AB3E3}" type="sibTrans" cxnId="{491DB543-5F60-49B8-B5C2-8AAEC3D9C983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A5526600-7A68-48E9-B5B8-E25A6D4DEA4C}">
      <dgm:prSet/>
      <dgm:spPr/>
      <dgm:t>
        <a:bodyPr/>
        <a:lstStyle/>
        <a:p>
          <a:r>
            <a:rPr lang="en-US"/>
            <a:t>Provide teaching about colonoscopy preparation (bowel cleansing/prep)</a:t>
          </a:r>
        </a:p>
      </dgm:t>
    </dgm:pt>
    <dgm:pt modelId="{09290435-5550-49EF-9DDB-7AF285966F79}" type="parTrans" cxnId="{D9D83E52-405C-44ED-8055-CF2951D70DFE}">
      <dgm:prSet/>
      <dgm:spPr/>
      <dgm:t>
        <a:bodyPr/>
        <a:lstStyle/>
        <a:p>
          <a:endParaRPr lang="en-US"/>
        </a:p>
      </dgm:t>
    </dgm:pt>
    <dgm:pt modelId="{F7F66313-1613-4F21-9B74-AEAE6D9831D4}" type="sibTrans" cxnId="{D9D83E52-405C-44ED-8055-CF2951D70DFE}">
      <dgm:prSet phldrT="04" phldr="0"/>
      <dgm:spPr/>
      <dgm:t>
        <a:bodyPr/>
        <a:lstStyle/>
        <a:p>
          <a:r>
            <a:rPr lang="en-US"/>
            <a:t>04</a:t>
          </a:r>
        </a:p>
      </dgm:t>
    </dgm:pt>
    <dgm:pt modelId="{AC28C044-AC0B-486A-897C-4F2698400C69}" type="pres">
      <dgm:prSet presAssocID="{3D5D1235-4FC7-4825-8698-2F056C2B830B}" presName="Name0" presStyleCnt="0">
        <dgm:presLayoutVars>
          <dgm:animLvl val="lvl"/>
          <dgm:resizeHandles val="exact"/>
        </dgm:presLayoutVars>
      </dgm:prSet>
      <dgm:spPr/>
    </dgm:pt>
    <dgm:pt modelId="{93CC0173-8B08-4DA5-93EA-3924A1BED88E}" type="pres">
      <dgm:prSet presAssocID="{61E87146-3685-4E44-84C6-02FAB88C900E}" presName="compositeNode" presStyleCnt="0">
        <dgm:presLayoutVars>
          <dgm:bulletEnabled val="1"/>
        </dgm:presLayoutVars>
      </dgm:prSet>
      <dgm:spPr/>
    </dgm:pt>
    <dgm:pt modelId="{BC22EA25-FE78-4D2C-8590-9B4318F1E8B3}" type="pres">
      <dgm:prSet presAssocID="{61E87146-3685-4E44-84C6-02FAB88C900E}" presName="bgRect" presStyleLbl="alignNode1" presStyleIdx="0" presStyleCnt="4"/>
      <dgm:spPr/>
    </dgm:pt>
    <dgm:pt modelId="{11278A14-24F6-4BBF-9F25-76F8A7175B23}" type="pres">
      <dgm:prSet presAssocID="{C034B69E-7ED8-4B62-9429-3A1B482F88A6}" presName="sibTransNodeRect" presStyleLbl="alignNode1" presStyleIdx="0" presStyleCnt="4">
        <dgm:presLayoutVars>
          <dgm:chMax val="0"/>
          <dgm:bulletEnabled val="1"/>
        </dgm:presLayoutVars>
      </dgm:prSet>
      <dgm:spPr/>
    </dgm:pt>
    <dgm:pt modelId="{774BD732-9044-47E1-ADA0-78060A402C95}" type="pres">
      <dgm:prSet presAssocID="{61E87146-3685-4E44-84C6-02FAB88C900E}" presName="nodeRect" presStyleLbl="alignNode1" presStyleIdx="0" presStyleCnt="4">
        <dgm:presLayoutVars>
          <dgm:bulletEnabled val="1"/>
        </dgm:presLayoutVars>
      </dgm:prSet>
      <dgm:spPr/>
    </dgm:pt>
    <dgm:pt modelId="{83FBBAA7-99A5-4D88-A793-F5A0E958629F}" type="pres">
      <dgm:prSet presAssocID="{C034B69E-7ED8-4B62-9429-3A1B482F88A6}" presName="sibTrans" presStyleCnt="0"/>
      <dgm:spPr/>
    </dgm:pt>
    <dgm:pt modelId="{7C1E90F9-7357-4188-BCE2-3D6E609FC516}" type="pres">
      <dgm:prSet presAssocID="{2CBEA802-0C85-421A-82EC-69423977B794}" presName="compositeNode" presStyleCnt="0">
        <dgm:presLayoutVars>
          <dgm:bulletEnabled val="1"/>
        </dgm:presLayoutVars>
      </dgm:prSet>
      <dgm:spPr/>
    </dgm:pt>
    <dgm:pt modelId="{F621ABD7-1C81-400B-B4F5-3D62FEE7E234}" type="pres">
      <dgm:prSet presAssocID="{2CBEA802-0C85-421A-82EC-69423977B794}" presName="bgRect" presStyleLbl="alignNode1" presStyleIdx="1" presStyleCnt="4"/>
      <dgm:spPr/>
    </dgm:pt>
    <dgm:pt modelId="{1844E69B-CB4D-4F25-B364-1DB35A37DB14}" type="pres">
      <dgm:prSet presAssocID="{99406559-723C-4AC2-95B9-4BD7C89FA17C}" presName="sibTransNodeRect" presStyleLbl="alignNode1" presStyleIdx="1" presStyleCnt="4">
        <dgm:presLayoutVars>
          <dgm:chMax val="0"/>
          <dgm:bulletEnabled val="1"/>
        </dgm:presLayoutVars>
      </dgm:prSet>
      <dgm:spPr/>
    </dgm:pt>
    <dgm:pt modelId="{979776AE-97FE-49BB-81A6-8CC1F2D56183}" type="pres">
      <dgm:prSet presAssocID="{2CBEA802-0C85-421A-82EC-69423977B794}" presName="nodeRect" presStyleLbl="alignNode1" presStyleIdx="1" presStyleCnt="4">
        <dgm:presLayoutVars>
          <dgm:bulletEnabled val="1"/>
        </dgm:presLayoutVars>
      </dgm:prSet>
      <dgm:spPr/>
    </dgm:pt>
    <dgm:pt modelId="{78A44B22-81E1-4B0E-A592-301FA4D2AA1F}" type="pres">
      <dgm:prSet presAssocID="{99406559-723C-4AC2-95B9-4BD7C89FA17C}" presName="sibTrans" presStyleCnt="0"/>
      <dgm:spPr/>
    </dgm:pt>
    <dgm:pt modelId="{50F13999-76CA-4DFF-9714-E3F63E6FF872}" type="pres">
      <dgm:prSet presAssocID="{BD55BB27-1A00-41C7-AEA1-B48A543CFF7E}" presName="compositeNode" presStyleCnt="0">
        <dgm:presLayoutVars>
          <dgm:bulletEnabled val="1"/>
        </dgm:presLayoutVars>
      </dgm:prSet>
      <dgm:spPr/>
    </dgm:pt>
    <dgm:pt modelId="{383E5875-E26E-4C84-AD0C-4F8AAC795080}" type="pres">
      <dgm:prSet presAssocID="{BD55BB27-1A00-41C7-AEA1-B48A543CFF7E}" presName="bgRect" presStyleLbl="alignNode1" presStyleIdx="2" presStyleCnt="4"/>
      <dgm:spPr/>
    </dgm:pt>
    <dgm:pt modelId="{DF2FDE8C-55AB-46B7-AE2F-44A4291B879C}" type="pres">
      <dgm:prSet presAssocID="{662377B8-B973-4080-993B-24ECCC2AB3E3}" presName="sibTransNodeRect" presStyleLbl="alignNode1" presStyleIdx="2" presStyleCnt="4">
        <dgm:presLayoutVars>
          <dgm:chMax val="0"/>
          <dgm:bulletEnabled val="1"/>
        </dgm:presLayoutVars>
      </dgm:prSet>
      <dgm:spPr/>
    </dgm:pt>
    <dgm:pt modelId="{578ECE74-6FA6-4CBF-835D-EC06629F35FF}" type="pres">
      <dgm:prSet presAssocID="{BD55BB27-1A00-41C7-AEA1-B48A543CFF7E}" presName="nodeRect" presStyleLbl="alignNode1" presStyleIdx="2" presStyleCnt="4">
        <dgm:presLayoutVars>
          <dgm:bulletEnabled val="1"/>
        </dgm:presLayoutVars>
      </dgm:prSet>
      <dgm:spPr/>
    </dgm:pt>
    <dgm:pt modelId="{F8F8A9B9-350B-4FCE-9D6E-49A0D5D379D6}" type="pres">
      <dgm:prSet presAssocID="{662377B8-B973-4080-993B-24ECCC2AB3E3}" presName="sibTrans" presStyleCnt="0"/>
      <dgm:spPr/>
    </dgm:pt>
    <dgm:pt modelId="{BB49B395-F410-4417-AB15-FFAF7B976C76}" type="pres">
      <dgm:prSet presAssocID="{A5526600-7A68-48E9-B5B8-E25A6D4DEA4C}" presName="compositeNode" presStyleCnt="0">
        <dgm:presLayoutVars>
          <dgm:bulletEnabled val="1"/>
        </dgm:presLayoutVars>
      </dgm:prSet>
      <dgm:spPr/>
    </dgm:pt>
    <dgm:pt modelId="{75CC776A-9698-4709-BED8-C1182A72EAFB}" type="pres">
      <dgm:prSet presAssocID="{A5526600-7A68-48E9-B5B8-E25A6D4DEA4C}" presName="bgRect" presStyleLbl="alignNode1" presStyleIdx="3" presStyleCnt="4"/>
      <dgm:spPr/>
    </dgm:pt>
    <dgm:pt modelId="{57EC58F3-BEEB-4A39-9EEE-F46BDF34FC04}" type="pres">
      <dgm:prSet presAssocID="{F7F66313-1613-4F21-9B74-AEAE6D9831D4}" presName="sibTransNodeRect" presStyleLbl="alignNode1" presStyleIdx="3" presStyleCnt="4">
        <dgm:presLayoutVars>
          <dgm:chMax val="0"/>
          <dgm:bulletEnabled val="1"/>
        </dgm:presLayoutVars>
      </dgm:prSet>
      <dgm:spPr/>
    </dgm:pt>
    <dgm:pt modelId="{B15085B6-465C-4E1E-8BED-3057B2C32ADD}" type="pres">
      <dgm:prSet presAssocID="{A5526600-7A68-48E9-B5B8-E25A6D4DEA4C}" presName="nodeRect" presStyleLbl="alignNode1" presStyleIdx="3" presStyleCnt="4">
        <dgm:presLayoutVars>
          <dgm:bulletEnabled val="1"/>
        </dgm:presLayoutVars>
      </dgm:prSet>
      <dgm:spPr/>
    </dgm:pt>
  </dgm:ptLst>
  <dgm:cxnLst>
    <dgm:cxn modelId="{A6BF0B07-B966-44E5-B81E-043CDCA81607}" srcId="{3D5D1235-4FC7-4825-8698-2F056C2B830B}" destId="{2CBEA802-0C85-421A-82EC-69423977B794}" srcOrd="1" destOrd="0" parTransId="{447475BB-8B1E-4487-9B36-54E2DACC0FC6}" sibTransId="{99406559-723C-4AC2-95B9-4BD7C89FA17C}"/>
    <dgm:cxn modelId="{61F5E40A-7FA1-4989-AE87-8352A4AAED3E}" type="presOf" srcId="{2CBEA802-0C85-421A-82EC-69423977B794}" destId="{979776AE-97FE-49BB-81A6-8CC1F2D56183}" srcOrd="1" destOrd="0" presId="urn:microsoft.com/office/officeart/2016/7/layout/LinearBlockProcessNumbered"/>
    <dgm:cxn modelId="{B44A0832-4876-4D99-A216-6C1475216187}" type="presOf" srcId="{BD55BB27-1A00-41C7-AEA1-B48A543CFF7E}" destId="{383E5875-E26E-4C84-AD0C-4F8AAC795080}" srcOrd="0" destOrd="0" presId="urn:microsoft.com/office/officeart/2016/7/layout/LinearBlockProcessNumbered"/>
    <dgm:cxn modelId="{6F430734-9CFA-406C-9348-8B95A895B72B}" type="presOf" srcId="{BD55BB27-1A00-41C7-AEA1-B48A543CFF7E}" destId="{578ECE74-6FA6-4CBF-835D-EC06629F35FF}" srcOrd="1" destOrd="0" presId="urn:microsoft.com/office/officeart/2016/7/layout/LinearBlockProcessNumbered"/>
    <dgm:cxn modelId="{445F9A61-3B82-42AD-96AE-270A217AF8FE}" type="presOf" srcId="{61E87146-3685-4E44-84C6-02FAB88C900E}" destId="{BC22EA25-FE78-4D2C-8590-9B4318F1E8B3}" srcOrd="0" destOrd="0" presId="urn:microsoft.com/office/officeart/2016/7/layout/LinearBlockProcessNumbered"/>
    <dgm:cxn modelId="{72863A42-E58A-42C3-AC63-0BF792B632FC}" type="presOf" srcId="{3D5D1235-4FC7-4825-8698-2F056C2B830B}" destId="{AC28C044-AC0B-486A-897C-4F2698400C69}" srcOrd="0" destOrd="0" presId="urn:microsoft.com/office/officeart/2016/7/layout/LinearBlockProcessNumbered"/>
    <dgm:cxn modelId="{491DB543-5F60-49B8-B5C2-8AAEC3D9C983}" srcId="{3D5D1235-4FC7-4825-8698-2F056C2B830B}" destId="{BD55BB27-1A00-41C7-AEA1-B48A543CFF7E}" srcOrd="2" destOrd="0" parTransId="{922C49D1-150A-4D73-958A-9CDF698FB938}" sibTransId="{662377B8-B973-4080-993B-24ECCC2AB3E3}"/>
    <dgm:cxn modelId="{364DA951-C416-49D6-AE57-8776FEAB705C}" type="presOf" srcId="{99406559-723C-4AC2-95B9-4BD7C89FA17C}" destId="{1844E69B-CB4D-4F25-B364-1DB35A37DB14}" srcOrd="0" destOrd="0" presId="urn:microsoft.com/office/officeart/2016/7/layout/LinearBlockProcessNumbered"/>
    <dgm:cxn modelId="{D9D83E52-405C-44ED-8055-CF2951D70DFE}" srcId="{3D5D1235-4FC7-4825-8698-2F056C2B830B}" destId="{A5526600-7A68-48E9-B5B8-E25A6D4DEA4C}" srcOrd="3" destOrd="0" parTransId="{09290435-5550-49EF-9DDB-7AF285966F79}" sibTransId="{F7F66313-1613-4F21-9B74-AEAE6D9831D4}"/>
    <dgm:cxn modelId="{1F57ED8B-A4B4-48EE-A909-C6A38B5A38F4}" type="presOf" srcId="{C034B69E-7ED8-4B62-9429-3A1B482F88A6}" destId="{11278A14-24F6-4BBF-9F25-76F8A7175B23}" srcOrd="0" destOrd="0" presId="urn:microsoft.com/office/officeart/2016/7/layout/LinearBlockProcessNumbered"/>
    <dgm:cxn modelId="{6A1C0891-F21F-41C1-9D2A-967BEE566606}" srcId="{3D5D1235-4FC7-4825-8698-2F056C2B830B}" destId="{61E87146-3685-4E44-84C6-02FAB88C900E}" srcOrd="0" destOrd="0" parTransId="{82A58394-4F17-440D-91CA-DA624132EB5B}" sibTransId="{C034B69E-7ED8-4B62-9429-3A1B482F88A6}"/>
    <dgm:cxn modelId="{AE0CF6AD-A7A1-47EA-9051-699FF2F4E471}" type="presOf" srcId="{2CBEA802-0C85-421A-82EC-69423977B794}" destId="{F621ABD7-1C81-400B-B4F5-3D62FEE7E234}" srcOrd="0" destOrd="0" presId="urn:microsoft.com/office/officeart/2016/7/layout/LinearBlockProcessNumbered"/>
    <dgm:cxn modelId="{F67658AF-027B-4E61-8FA4-A8A793605327}" type="presOf" srcId="{662377B8-B973-4080-993B-24ECCC2AB3E3}" destId="{DF2FDE8C-55AB-46B7-AE2F-44A4291B879C}" srcOrd="0" destOrd="0" presId="urn:microsoft.com/office/officeart/2016/7/layout/LinearBlockProcessNumbered"/>
    <dgm:cxn modelId="{640287E4-8CA4-4864-9A87-C2D191A8F10F}" type="presOf" srcId="{A5526600-7A68-48E9-B5B8-E25A6D4DEA4C}" destId="{75CC776A-9698-4709-BED8-C1182A72EAFB}" srcOrd="0" destOrd="0" presId="urn:microsoft.com/office/officeart/2016/7/layout/LinearBlockProcessNumbered"/>
    <dgm:cxn modelId="{97D0E8EB-54F0-4547-BEAA-490BAE92B006}" type="presOf" srcId="{A5526600-7A68-48E9-B5B8-E25A6D4DEA4C}" destId="{B15085B6-465C-4E1E-8BED-3057B2C32ADD}" srcOrd="1" destOrd="0" presId="urn:microsoft.com/office/officeart/2016/7/layout/LinearBlockProcessNumbered"/>
    <dgm:cxn modelId="{DD42F3F0-6E87-4E54-81DF-120039B67E69}" type="presOf" srcId="{F7F66313-1613-4F21-9B74-AEAE6D9831D4}" destId="{57EC58F3-BEEB-4A39-9EEE-F46BDF34FC04}" srcOrd="0" destOrd="0" presId="urn:microsoft.com/office/officeart/2016/7/layout/LinearBlockProcessNumbered"/>
    <dgm:cxn modelId="{A43DD0FD-DC52-47C8-92BA-F66D16DBA2D6}" type="presOf" srcId="{61E87146-3685-4E44-84C6-02FAB88C900E}" destId="{774BD732-9044-47E1-ADA0-78060A402C95}" srcOrd="1" destOrd="0" presId="urn:microsoft.com/office/officeart/2016/7/layout/LinearBlockProcessNumbered"/>
    <dgm:cxn modelId="{C90B969D-4FF5-43DE-93A2-F8BE4428F65C}" type="presParOf" srcId="{AC28C044-AC0B-486A-897C-4F2698400C69}" destId="{93CC0173-8B08-4DA5-93EA-3924A1BED88E}" srcOrd="0" destOrd="0" presId="urn:microsoft.com/office/officeart/2016/7/layout/LinearBlockProcessNumbered"/>
    <dgm:cxn modelId="{F9B8D982-C014-472D-8ADF-FC3CD7743F0F}" type="presParOf" srcId="{93CC0173-8B08-4DA5-93EA-3924A1BED88E}" destId="{BC22EA25-FE78-4D2C-8590-9B4318F1E8B3}" srcOrd="0" destOrd="0" presId="urn:microsoft.com/office/officeart/2016/7/layout/LinearBlockProcessNumbered"/>
    <dgm:cxn modelId="{7F821226-94F6-4E21-9667-7820FF8C3ACD}" type="presParOf" srcId="{93CC0173-8B08-4DA5-93EA-3924A1BED88E}" destId="{11278A14-24F6-4BBF-9F25-76F8A7175B23}" srcOrd="1" destOrd="0" presId="urn:microsoft.com/office/officeart/2016/7/layout/LinearBlockProcessNumbered"/>
    <dgm:cxn modelId="{73B1E2B2-F4EF-4E39-8B38-F3A902C295E7}" type="presParOf" srcId="{93CC0173-8B08-4DA5-93EA-3924A1BED88E}" destId="{774BD732-9044-47E1-ADA0-78060A402C95}" srcOrd="2" destOrd="0" presId="urn:microsoft.com/office/officeart/2016/7/layout/LinearBlockProcessNumbered"/>
    <dgm:cxn modelId="{78531432-E6A2-4BCE-A9CE-74747CBD1A3F}" type="presParOf" srcId="{AC28C044-AC0B-486A-897C-4F2698400C69}" destId="{83FBBAA7-99A5-4D88-A793-F5A0E958629F}" srcOrd="1" destOrd="0" presId="urn:microsoft.com/office/officeart/2016/7/layout/LinearBlockProcessNumbered"/>
    <dgm:cxn modelId="{665264C7-C727-4FBE-8CF9-46BC63CC569E}" type="presParOf" srcId="{AC28C044-AC0B-486A-897C-4F2698400C69}" destId="{7C1E90F9-7357-4188-BCE2-3D6E609FC516}" srcOrd="2" destOrd="0" presId="urn:microsoft.com/office/officeart/2016/7/layout/LinearBlockProcessNumbered"/>
    <dgm:cxn modelId="{923DD194-7748-4466-9CA4-CD387CE13EC5}" type="presParOf" srcId="{7C1E90F9-7357-4188-BCE2-3D6E609FC516}" destId="{F621ABD7-1C81-400B-B4F5-3D62FEE7E234}" srcOrd="0" destOrd="0" presId="urn:microsoft.com/office/officeart/2016/7/layout/LinearBlockProcessNumbered"/>
    <dgm:cxn modelId="{C77CE3A2-7811-462A-95A8-E3807F3C8570}" type="presParOf" srcId="{7C1E90F9-7357-4188-BCE2-3D6E609FC516}" destId="{1844E69B-CB4D-4F25-B364-1DB35A37DB14}" srcOrd="1" destOrd="0" presId="urn:microsoft.com/office/officeart/2016/7/layout/LinearBlockProcessNumbered"/>
    <dgm:cxn modelId="{4AE6CBED-0FAF-429A-BDF7-A571A382C036}" type="presParOf" srcId="{7C1E90F9-7357-4188-BCE2-3D6E609FC516}" destId="{979776AE-97FE-49BB-81A6-8CC1F2D56183}" srcOrd="2" destOrd="0" presId="urn:microsoft.com/office/officeart/2016/7/layout/LinearBlockProcessNumbered"/>
    <dgm:cxn modelId="{4D13E264-1E35-4322-8833-1251698DC69F}" type="presParOf" srcId="{AC28C044-AC0B-486A-897C-4F2698400C69}" destId="{78A44B22-81E1-4B0E-A592-301FA4D2AA1F}" srcOrd="3" destOrd="0" presId="urn:microsoft.com/office/officeart/2016/7/layout/LinearBlockProcessNumbered"/>
    <dgm:cxn modelId="{46B00695-0AFD-4389-A26D-E5A12C61E610}" type="presParOf" srcId="{AC28C044-AC0B-486A-897C-4F2698400C69}" destId="{50F13999-76CA-4DFF-9714-E3F63E6FF872}" srcOrd="4" destOrd="0" presId="urn:microsoft.com/office/officeart/2016/7/layout/LinearBlockProcessNumbered"/>
    <dgm:cxn modelId="{51E4B405-E841-47DD-BF98-5A3288B77C7D}" type="presParOf" srcId="{50F13999-76CA-4DFF-9714-E3F63E6FF872}" destId="{383E5875-E26E-4C84-AD0C-4F8AAC795080}" srcOrd="0" destOrd="0" presId="urn:microsoft.com/office/officeart/2016/7/layout/LinearBlockProcessNumbered"/>
    <dgm:cxn modelId="{CD948F49-742D-4D5A-A38B-ADE85F9430CD}" type="presParOf" srcId="{50F13999-76CA-4DFF-9714-E3F63E6FF872}" destId="{DF2FDE8C-55AB-46B7-AE2F-44A4291B879C}" srcOrd="1" destOrd="0" presId="urn:microsoft.com/office/officeart/2016/7/layout/LinearBlockProcessNumbered"/>
    <dgm:cxn modelId="{0CEA52E8-5A52-4263-BF7D-BA9BC52BB23E}" type="presParOf" srcId="{50F13999-76CA-4DFF-9714-E3F63E6FF872}" destId="{578ECE74-6FA6-4CBF-835D-EC06629F35FF}" srcOrd="2" destOrd="0" presId="urn:microsoft.com/office/officeart/2016/7/layout/LinearBlockProcessNumbered"/>
    <dgm:cxn modelId="{40723833-DF51-4994-9389-8B4C53C9E0E3}" type="presParOf" srcId="{AC28C044-AC0B-486A-897C-4F2698400C69}" destId="{F8F8A9B9-350B-4FCE-9D6E-49A0D5D379D6}" srcOrd="5" destOrd="0" presId="urn:microsoft.com/office/officeart/2016/7/layout/LinearBlockProcessNumbered"/>
    <dgm:cxn modelId="{7C587DB0-4F29-4726-AF80-ACA109E5CD1E}" type="presParOf" srcId="{AC28C044-AC0B-486A-897C-4F2698400C69}" destId="{BB49B395-F410-4417-AB15-FFAF7B976C76}" srcOrd="6" destOrd="0" presId="urn:microsoft.com/office/officeart/2016/7/layout/LinearBlockProcessNumbered"/>
    <dgm:cxn modelId="{12BF2E5D-66D4-4F2B-96D0-E23159E7CB2E}" type="presParOf" srcId="{BB49B395-F410-4417-AB15-FFAF7B976C76}" destId="{75CC776A-9698-4709-BED8-C1182A72EAFB}" srcOrd="0" destOrd="0" presId="urn:microsoft.com/office/officeart/2016/7/layout/LinearBlockProcessNumbered"/>
    <dgm:cxn modelId="{C276126A-B558-4D05-A9C2-3B8322F8E029}" type="presParOf" srcId="{BB49B395-F410-4417-AB15-FFAF7B976C76}" destId="{57EC58F3-BEEB-4A39-9EEE-F46BDF34FC04}" srcOrd="1" destOrd="0" presId="urn:microsoft.com/office/officeart/2016/7/layout/LinearBlockProcessNumbered"/>
    <dgm:cxn modelId="{9E6355B7-8725-49B7-9B2D-EEDC17CBBD87}" type="presParOf" srcId="{BB49B395-F410-4417-AB15-FFAF7B976C76}" destId="{B15085B6-465C-4E1E-8BED-3057B2C32ADD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E081EAB-798B-4403-83BF-8F2B25798AA4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4932206-8704-4FF0-A256-A8E1F512BB24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Care after colon resection discussed in ostomy lecture</a:t>
          </a:r>
        </a:p>
      </dgm:t>
    </dgm:pt>
    <dgm:pt modelId="{8AFD3460-DBA5-4089-88B6-43CCFF382986}" type="parTrans" cxnId="{6E72CBB3-B899-4FB2-8278-80F1044C7638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DB14B07-F016-404C-8297-2602B8BC33BD}" type="sibTrans" cxnId="{6E72CBB3-B899-4FB2-8278-80F1044C7638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418DD02-CE56-42E8-AFD2-15ABD5A735DC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NPO until bowel sounds return</a:t>
          </a:r>
        </a:p>
      </dgm:t>
    </dgm:pt>
    <dgm:pt modelId="{3206539C-0FE0-46E7-AB01-1FF5A32575C4}" type="parTrans" cxnId="{9C4080C1-1067-4F33-A0CD-F5ED2D67C39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DD63015-9A3A-492C-ACD2-719962CB1020}" type="sibTrans" cxnId="{9C4080C1-1067-4F33-A0CD-F5ED2D67C39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7FC793E-F16B-4501-9AF3-0459E96E8442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Start with clears and advance as tolerated</a:t>
          </a:r>
        </a:p>
      </dgm:t>
    </dgm:pt>
    <dgm:pt modelId="{4F681734-6779-4C30-A7F8-5564C6C18A62}" type="parTrans" cxnId="{BB0E5FAA-1007-4846-AB70-3AE7180CA9D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7B24727-6552-4A5E-A2F0-471CC83C2ED3}" type="sibTrans" cxnId="{BB0E5FAA-1007-4846-AB70-3AE7180CA9D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BB2E01C-F8CF-4BE9-AC70-A91A367C57EC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Monitor bowel function return</a:t>
          </a:r>
        </a:p>
      </dgm:t>
    </dgm:pt>
    <dgm:pt modelId="{6015A205-4122-4227-9349-C7E1B202C2DA}" type="parTrans" cxnId="{0F69F5B4-11EE-4F0D-9743-2AEBCD7C877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62D4DA0-EA87-4774-9E2E-86323DDC5024}" type="sibTrans" cxnId="{0F69F5B4-11EE-4F0D-9743-2AEBCD7C877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E7AA9EE-4AE7-40F7-81D0-DA0D51F1AD6F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Routine postop care</a:t>
          </a:r>
        </a:p>
      </dgm:t>
    </dgm:pt>
    <dgm:pt modelId="{537FA666-473A-4C18-A38E-C45C1309692D}" type="parTrans" cxnId="{FFD39149-A12F-41FF-888E-A1A7BF3D7C5F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C5F9149-E0B8-48CC-B1CC-32DFA223B91C}" type="sibTrans" cxnId="{FFD39149-A12F-41FF-888E-A1A7BF3D7C5F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0B352F1-05DB-410E-9777-A755D2D09728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Open wound or drains- monitor and educate on care</a:t>
          </a:r>
        </a:p>
      </dgm:t>
    </dgm:pt>
    <dgm:pt modelId="{6D5577FD-DD22-404B-962D-218156E40CA6}" type="parTrans" cxnId="{DAE96946-9815-4EA6-BCD5-B8791F10441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19D35726-7E9C-45BD-A364-739FE820C58A}" type="sibTrans" cxnId="{DAE96946-9815-4EA6-BCD5-B8791F10441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8439B62B-FED3-4CA1-9653-01A5EA538C4A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Ostomy care education</a:t>
          </a:r>
        </a:p>
      </dgm:t>
    </dgm:pt>
    <dgm:pt modelId="{35AAFF73-360A-40C5-8820-C9A5977CA877}" type="parTrans" cxnId="{983E7D83-23AE-4DD9-B2D2-63657E08F7D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488CECB-D7A3-4DDC-ACDF-6562C8B1B015}" type="sibTrans" cxnId="{983E7D83-23AE-4DD9-B2D2-63657E08F7D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F19CF33-D3E3-4CFC-A661-37A5E094606E}" type="pres">
      <dgm:prSet presAssocID="{EE081EAB-798B-4403-83BF-8F2B25798AA4}" presName="diagram" presStyleCnt="0">
        <dgm:presLayoutVars>
          <dgm:dir/>
          <dgm:resizeHandles val="exact"/>
        </dgm:presLayoutVars>
      </dgm:prSet>
      <dgm:spPr/>
    </dgm:pt>
    <dgm:pt modelId="{7CA75827-6420-42EF-B71F-4E419094D720}" type="pres">
      <dgm:prSet presAssocID="{54932206-8704-4FF0-A256-A8E1F512BB24}" presName="node" presStyleLbl="node1" presStyleIdx="0" presStyleCnt="7">
        <dgm:presLayoutVars>
          <dgm:bulletEnabled val="1"/>
        </dgm:presLayoutVars>
      </dgm:prSet>
      <dgm:spPr/>
    </dgm:pt>
    <dgm:pt modelId="{21D26C9A-11DA-4581-A9C4-8BD144264535}" type="pres">
      <dgm:prSet presAssocID="{6DB14B07-F016-404C-8297-2602B8BC33BD}" presName="sibTrans" presStyleCnt="0"/>
      <dgm:spPr/>
    </dgm:pt>
    <dgm:pt modelId="{AA76C80D-8D3C-4443-AB06-18C715D6FD16}" type="pres">
      <dgm:prSet presAssocID="{0418DD02-CE56-42E8-AFD2-15ABD5A735DC}" presName="node" presStyleLbl="node1" presStyleIdx="1" presStyleCnt="7">
        <dgm:presLayoutVars>
          <dgm:bulletEnabled val="1"/>
        </dgm:presLayoutVars>
      </dgm:prSet>
      <dgm:spPr/>
    </dgm:pt>
    <dgm:pt modelId="{62914C4C-F7A9-4EE1-A78F-DE15853EA057}" type="pres">
      <dgm:prSet presAssocID="{EDD63015-9A3A-492C-ACD2-719962CB1020}" presName="sibTrans" presStyleCnt="0"/>
      <dgm:spPr/>
    </dgm:pt>
    <dgm:pt modelId="{77075A22-68DC-4690-B617-AF0AF247CAC9}" type="pres">
      <dgm:prSet presAssocID="{C7FC793E-F16B-4501-9AF3-0459E96E8442}" presName="node" presStyleLbl="node1" presStyleIdx="2" presStyleCnt="7">
        <dgm:presLayoutVars>
          <dgm:bulletEnabled val="1"/>
        </dgm:presLayoutVars>
      </dgm:prSet>
      <dgm:spPr/>
    </dgm:pt>
    <dgm:pt modelId="{28290543-76E4-41FC-8439-74FA4DC8A813}" type="pres">
      <dgm:prSet presAssocID="{C7B24727-6552-4A5E-A2F0-471CC83C2ED3}" presName="sibTrans" presStyleCnt="0"/>
      <dgm:spPr/>
    </dgm:pt>
    <dgm:pt modelId="{2ABCAE70-1DDF-4AA4-A8FF-541B05102F67}" type="pres">
      <dgm:prSet presAssocID="{2BB2E01C-F8CF-4BE9-AC70-A91A367C57EC}" presName="node" presStyleLbl="node1" presStyleIdx="3" presStyleCnt="7">
        <dgm:presLayoutVars>
          <dgm:bulletEnabled val="1"/>
        </dgm:presLayoutVars>
      </dgm:prSet>
      <dgm:spPr/>
    </dgm:pt>
    <dgm:pt modelId="{0465856B-32C5-4159-9601-9600908425B4}" type="pres">
      <dgm:prSet presAssocID="{E62D4DA0-EA87-4774-9E2E-86323DDC5024}" presName="sibTrans" presStyleCnt="0"/>
      <dgm:spPr/>
    </dgm:pt>
    <dgm:pt modelId="{4DC9FAD1-5383-4364-80A0-1BC5372BEBC1}" type="pres">
      <dgm:prSet presAssocID="{6E7AA9EE-4AE7-40F7-81D0-DA0D51F1AD6F}" presName="node" presStyleLbl="node1" presStyleIdx="4" presStyleCnt="7">
        <dgm:presLayoutVars>
          <dgm:bulletEnabled val="1"/>
        </dgm:presLayoutVars>
      </dgm:prSet>
      <dgm:spPr/>
    </dgm:pt>
    <dgm:pt modelId="{AAAC7B7E-3DB2-4352-BE9A-F79AAD4F45C4}" type="pres">
      <dgm:prSet presAssocID="{7C5F9149-E0B8-48CC-B1CC-32DFA223B91C}" presName="sibTrans" presStyleCnt="0"/>
      <dgm:spPr/>
    </dgm:pt>
    <dgm:pt modelId="{818DC136-C0C6-4331-9B20-44E61619FB85}" type="pres">
      <dgm:prSet presAssocID="{C0B352F1-05DB-410E-9777-A755D2D09728}" presName="node" presStyleLbl="node1" presStyleIdx="5" presStyleCnt="7">
        <dgm:presLayoutVars>
          <dgm:bulletEnabled val="1"/>
        </dgm:presLayoutVars>
      </dgm:prSet>
      <dgm:spPr/>
    </dgm:pt>
    <dgm:pt modelId="{82282D02-9410-40E2-98A7-C289D1FAE699}" type="pres">
      <dgm:prSet presAssocID="{19D35726-7E9C-45BD-A364-739FE820C58A}" presName="sibTrans" presStyleCnt="0"/>
      <dgm:spPr/>
    </dgm:pt>
    <dgm:pt modelId="{657F4945-F09F-452F-82E5-2BF872165E0A}" type="pres">
      <dgm:prSet presAssocID="{8439B62B-FED3-4CA1-9653-01A5EA538C4A}" presName="node" presStyleLbl="node1" presStyleIdx="6" presStyleCnt="7">
        <dgm:presLayoutVars>
          <dgm:bulletEnabled val="1"/>
        </dgm:presLayoutVars>
      </dgm:prSet>
      <dgm:spPr/>
    </dgm:pt>
  </dgm:ptLst>
  <dgm:cxnLst>
    <dgm:cxn modelId="{C16DB916-A697-4EB8-9EB4-88F92CC30019}" type="presOf" srcId="{C7FC793E-F16B-4501-9AF3-0459E96E8442}" destId="{77075A22-68DC-4690-B617-AF0AF247CAC9}" srcOrd="0" destOrd="0" presId="urn:microsoft.com/office/officeart/2005/8/layout/default"/>
    <dgm:cxn modelId="{2B64F01E-8378-4469-BD45-2ECC7F98020D}" type="presOf" srcId="{8439B62B-FED3-4CA1-9653-01A5EA538C4A}" destId="{657F4945-F09F-452F-82E5-2BF872165E0A}" srcOrd="0" destOrd="0" presId="urn:microsoft.com/office/officeart/2005/8/layout/default"/>
    <dgm:cxn modelId="{9A3B2C35-3FAE-4B16-922C-D9D511D52D3B}" type="presOf" srcId="{2BB2E01C-F8CF-4BE9-AC70-A91A367C57EC}" destId="{2ABCAE70-1DDF-4AA4-A8FF-541B05102F67}" srcOrd="0" destOrd="0" presId="urn:microsoft.com/office/officeart/2005/8/layout/default"/>
    <dgm:cxn modelId="{DAE96946-9815-4EA6-BCD5-B8791F10441A}" srcId="{EE081EAB-798B-4403-83BF-8F2B25798AA4}" destId="{C0B352F1-05DB-410E-9777-A755D2D09728}" srcOrd="5" destOrd="0" parTransId="{6D5577FD-DD22-404B-962D-218156E40CA6}" sibTransId="{19D35726-7E9C-45BD-A364-739FE820C58A}"/>
    <dgm:cxn modelId="{FFD39149-A12F-41FF-888E-A1A7BF3D7C5F}" srcId="{EE081EAB-798B-4403-83BF-8F2B25798AA4}" destId="{6E7AA9EE-4AE7-40F7-81D0-DA0D51F1AD6F}" srcOrd="4" destOrd="0" parTransId="{537FA666-473A-4C18-A38E-C45C1309692D}" sibTransId="{7C5F9149-E0B8-48CC-B1CC-32DFA223B91C}"/>
    <dgm:cxn modelId="{3336B86E-AB2F-4128-B88D-E6441999BF07}" type="presOf" srcId="{0418DD02-CE56-42E8-AFD2-15ABD5A735DC}" destId="{AA76C80D-8D3C-4443-AB06-18C715D6FD16}" srcOrd="0" destOrd="0" presId="urn:microsoft.com/office/officeart/2005/8/layout/default"/>
    <dgm:cxn modelId="{983E7D83-23AE-4DD9-B2D2-63657E08F7D2}" srcId="{EE081EAB-798B-4403-83BF-8F2B25798AA4}" destId="{8439B62B-FED3-4CA1-9653-01A5EA538C4A}" srcOrd="6" destOrd="0" parTransId="{35AAFF73-360A-40C5-8820-C9A5977CA877}" sibTransId="{0488CECB-D7A3-4DDC-ACDF-6562C8B1B015}"/>
    <dgm:cxn modelId="{BB0E5FAA-1007-4846-AB70-3AE7180CA9D7}" srcId="{EE081EAB-798B-4403-83BF-8F2B25798AA4}" destId="{C7FC793E-F16B-4501-9AF3-0459E96E8442}" srcOrd="2" destOrd="0" parTransId="{4F681734-6779-4C30-A7F8-5564C6C18A62}" sibTransId="{C7B24727-6552-4A5E-A2F0-471CC83C2ED3}"/>
    <dgm:cxn modelId="{6E72CBB3-B899-4FB2-8278-80F1044C7638}" srcId="{EE081EAB-798B-4403-83BF-8F2B25798AA4}" destId="{54932206-8704-4FF0-A256-A8E1F512BB24}" srcOrd="0" destOrd="0" parTransId="{8AFD3460-DBA5-4089-88B6-43CCFF382986}" sibTransId="{6DB14B07-F016-404C-8297-2602B8BC33BD}"/>
    <dgm:cxn modelId="{0F69F5B4-11EE-4F0D-9743-2AEBCD7C877D}" srcId="{EE081EAB-798B-4403-83BF-8F2B25798AA4}" destId="{2BB2E01C-F8CF-4BE9-AC70-A91A367C57EC}" srcOrd="3" destOrd="0" parTransId="{6015A205-4122-4227-9349-C7E1B202C2DA}" sibTransId="{E62D4DA0-EA87-4774-9E2E-86323DDC5024}"/>
    <dgm:cxn modelId="{BC4008BA-DD5C-42E1-ADE8-427E902817EA}" type="presOf" srcId="{6E7AA9EE-4AE7-40F7-81D0-DA0D51F1AD6F}" destId="{4DC9FAD1-5383-4364-80A0-1BC5372BEBC1}" srcOrd="0" destOrd="0" presId="urn:microsoft.com/office/officeart/2005/8/layout/default"/>
    <dgm:cxn modelId="{9C4080C1-1067-4F33-A0CD-F5ED2D67C392}" srcId="{EE081EAB-798B-4403-83BF-8F2B25798AA4}" destId="{0418DD02-CE56-42E8-AFD2-15ABD5A735DC}" srcOrd="1" destOrd="0" parTransId="{3206539C-0FE0-46E7-AB01-1FF5A32575C4}" sibTransId="{EDD63015-9A3A-492C-ACD2-719962CB1020}"/>
    <dgm:cxn modelId="{3D6BE8E8-7455-4D11-B591-A8DED9716A08}" type="presOf" srcId="{C0B352F1-05DB-410E-9777-A755D2D09728}" destId="{818DC136-C0C6-4331-9B20-44E61619FB85}" srcOrd="0" destOrd="0" presId="urn:microsoft.com/office/officeart/2005/8/layout/default"/>
    <dgm:cxn modelId="{A254C1EF-83DB-4E55-A172-B186EB098F9F}" type="presOf" srcId="{54932206-8704-4FF0-A256-A8E1F512BB24}" destId="{7CA75827-6420-42EF-B71F-4E419094D720}" srcOrd="0" destOrd="0" presId="urn:microsoft.com/office/officeart/2005/8/layout/default"/>
    <dgm:cxn modelId="{C67F9DFE-258E-4729-AC70-45FEC16F57EB}" type="presOf" srcId="{EE081EAB-798B-4403-83BF-8F2B25798AA4}" destId="{7F19CF33-D3E3-4CFC-A661-37A5E094606E}" srcOrd="0" destOrd="0" presId="urn:microsoft.com/office/officeart/2005/8/layout/default"/>
    <dgm:cxn modelId="{F82964D2-7D9A-4565-9EEC-5E264A41AA01}" type="presParOf" srcId="{7F19CF33-D3E3-4CFC-A661-37A5E094606E}" destId="{7CA75827-6420-42EF-B71F-4E419094D720}" srcOrd="0" destOrd="0" presId="urn:microsoft.com/office/officeart/2005/8/layout/default"/>
    <dgm:cxn modelId="{B14F7F48-827F-41D7-9332-1ADAD05670E7}" type="presParOf" srcId="{7F19CF33-D3E3-4CFC-A661-37A5E094606E}" destId="{21D26C9A-11DA-4581-A9C4-8BD144264535}" srcOrd="1" destOrd="0" presId="urn:microsoft.com/office/officeart/2005/8/layout/default"/>
    <dgm:cxn modelId="{A6DB8BAC-6875-4BFD-A318-FBD98EE521E4}" type="presParOf" srcId="{7F19CF33-D3E3-4CFC-A661-37A5E094606E}" destId="{AA76C80D-8D3C-4443-AB06-18C715D6FD16}" srcOrd="2" destOrd="0" presId="urn:microsoft.com/office/officeart/2005/8/layout/default"/>
    <dgm:cxn modelId="{9331DA9C-8C4B-4987-BDE1-956738DD88F9}" type="presParOf" srcId="{7F19CF33-D3E3-4CFC-A661-37A5E094606E}" destId="{62914C4C-F7A9-4EE1-A78F-DE15853EA057}" srcOrd="3" destOrd="0" presId="urn:microsoft.com/office/officeart/2005/8/layout/default"/>
    <dgm:cxn modelId="{EB8CDD33-AF17-48C1-AE12-590CCF0C3011}" type="presParOf" srcId="{7F19CF33-D3E3-4CFC-A661-37A5E094606E}" destId="{77075A22-68DC-4690-B617-AF0AF247CAC9}" srcOrd="4" destOrd="0" presId="urn:microsoft.com/office/officeart/2005/8/layout/default"/>
    <dgm:cxn modelId="{B38E9A04-FE05-46C3-8EBA-E036CA92F19A}" type="presParOf" srcId="{7F19CF33-D3E3-4CFC-A661-37A5E094606E}" destId="{28290543-76E4-41FC-8439-74FA4DC8A813}" srcOrd="5" destOrd="0" presId="urn:microsoft.com/office/officeart/2005/8/layout/default"/>
    <dgm:cxn modelId="{3C378F25-0A11-4A07-ABB6-3750269FFF54}" type="presParOf" srcId="{7F19CF33-D3E3-4CFC-A661-37A5E094606E}" destId="{2ABCAE70-1DDF-4AA4-A8FF-541B05102F67}" srcOrd="6" destOrd="0" presId="urn:microsoft.com/office/officeart/2005/8/layout/default"/>
    <dgm:cxn modelId="{CFC43D79-99C5-410C-8408-164F80986F2F}" type="presParOf" srcId="{7F19CF33-D3E3-4CFC-A661-37A5E094606E}" destId="{0465856B-32C5-4159-9601-9600908425B4}" srcOrd="7" destOrd="0" presId="urn:microsoft.com/office/officeart/2005/8/layout/default"/>
    <dgm:cxn modelId="{10764FFF-2537-447A-86D8-ABCD7ADDADFC}" type="presParOf" srcId="{7F19CF33-D3E3-4CFC-A661-37A5E094606E}" destId="{4DC9FAD1-5383-4364-80A0-1BC5372BEBC1}" srcOrd="8" destOrd="0" presId="urn:microsoft.com/office/officeart/2005/8/layout/default"/>
    <dgm:cxn modelId="{916FE600-6836-432C-A8FE-A3297F5394F8}" type="presParOf" srcId="{7F19CF33-D3E3-4CFC-A661-37A5E094606E}" destId="{AAAC7B7E-3DB2-4352-BE9A-F79AAD4F45C4}" srcOrd="9" destOrd="0" presId="urn:microsoft.com/office/officeart/2005/8/layout/default"/>
    <dgm:cxn modelId="{3CEF86C0-0366-4E87-8730-43622EB3024F}" type="presParOf" srcId="{7F19CF33-D3E3-4CFC-A661-37A5E094606E}" destId="{818DC136-C0C6-4331-9B20-44E61619FB85}" srcOrd="10" destOrd="0" presId="urn:microsoft.com/office/officeart/2005/8/layout/default"/>
    <dgm:cxn modelId="{D064C12A-D744-433E-AC26-2170B409C826}" type="presParOf" srcId="{7F19CF33-D3E3-4CFC-A661-37A5E094606E}" destId="{82282D02-9410-40E2-98A7-C289D1FAE699}" srcOrd="11" destOrd="0" presId="urn:microsoft.com/office/officeart/2005/8/layout/default"/>
    <dgm:cxn modelId="{20FCB8E8-CC76-48B0-B44D-B64C01782FEB}" type="presParOf" srcId="{7F19CF33-D3E3-4CFC-A661-37A5E094606E}" destId="{657F4945-F09F-452F-82E5-2BF872165E0A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21D0C82-EA41-42AF-815D-D692CDEA0BCE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F1CECB4-D33D-492A-8FEF-54B0E045A3D9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Psychological support for patient and caregiver dealing with CRC diagnosis</a:t>
          </a:r>
        </a:p>
      </dgm:t>
    </dgm:pt>
    <dgm:pt modelId="{87F06CC8-8111-48E5-BA38-8EBCB1E82BB9}" type="parTrans" cxnId="{A36099A4-9126-491B-8102-6A96561D165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CA28B27-6417-4A65-9E8B-00CA2B36EE6D}" type="sibTrans" cxnId="{A36099A4-9126-491B-8102-6A96561D165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3C4D0C4-0BD7-4C3F-8AD7-8539155290CC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Prognosis and future screening</a:t>
          </a:r>
        </a:p>
      </dgm:t>
    </dgm:pt>
    <dgm:pt modelId="{7EAFA5D5-FEF7-4F3F-912F-4B19CA002063}" type="parTrans" cxnId="{9F11CC16-5299-42A1-967D-0317912801A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2E0098F-8E38-47DE-9A9D-E17E35237E5E}" type="sibTrans" cxnId="{9F11CC16-5299-42A1-967D-0317912801A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E60A71A-7744-4988-8B0F-AFA52773319F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Education for management of changes that result from CRC</a:t>
          </a:r>
        </a:p>
      </dgm:t>
    </dgm:pt>
    <dgm:pt modelId="{F9718FDF-9C46-4074-A366-186920858386}" type="parTrans" cxnId="{ECF0F495-41B5-4B7B-9777-9AFB8543979F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9C8D718-FC34-42D1-93A1-A127F3CF3915}" type="sibTrans" cxnId="{ECF0F495-41B5-4B7B-9777-9AFB8543979F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167BFBDB-A6C1-488E-9E98-D77B4403B028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Wound care and ostomy nurse consult</a:t>
          </a:r>
        </a:p>
      </dgm:t>
    </dgm:pt>
    <dgm:pt modelId="{079AADE3-7416-4530-A012-270FC8DDD6D2}" type="parTrans" cxnId="{B07E5D40-A052-4AD9-854B-D5E9F7B86DC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CF1D251-18F1-494E-9904-1CD1C2FC6937}" type="sibTrans" cxnId="{B07E5D40-A052-4AD9-854B-D5E9F7B86DC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60674A1-F784-4328-B594-0DDD2D6B0A23}" type="pres">
      <dgm:prSet presAssocID="{D21D0C82-EA41-42AF-815D-D692CDEA0BCE}" presName="linear" presStyleCnt="0">
        <dgm:presLayoutVars>
          <dgm:animLvl val="lvl"/>
          <dgm:resizeHandles val="exact"/>
        </dgm:presLayoutVars>
      </dgm:prSet>
      <dgm:spPr/>
    </dgm:pt>
    <dgm:pt modelId="{FFC106EC-84ED-499B-A240-ED9EA8B06F95}" type="pres">
      <dgm:prSet presAssocID="{CF1CECB4-D33D-492A-8FEF-54B0E045A3D9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70D4ACD-ACEF-47F1-AF15-783E9C1A4DE2}" type="pres">
      <dgm:prSet presAssocID="{0CA28B27-6417-4A65-9E8B-00CA2B36EE6D}" presName="spacer" presStyleCnt="0"/>
      <dgm:spPr/>
    </dgm:pt>
    <dgm:pt modelId="{834BDF83-7C6E-4207-B29B-C175BB89D635}" type="pres">
      <dgm:prSet presAssocID="{F3C4D0C4-0BD7-4C3F-8AD7-8539155290C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91C44A1-B872-453D-9C3D-A808A8F2214C}" type="pres">
      <dgm:prSet presAssocID="{42E0098F-8E38-47DE-9A9D-E17E35237E5E}" presName="spacer" presStyleCnt="0"/>
      <dgm:spPr/>
    </dgm:pt>
    <dgm:pt modelId="{343CE94F-1903-47BB-A499-E5A0996B63D6}" type="pres">
      <dgm:prSet presAssocID="{2E60A71A-7744-4988-8B0F-AFA52773319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481E336-6239-4614-8EB9-C35269E636CD}" type="pres">
      <dgm:prSet presAssocID="{79C8D718-FC34-42D1-93A1-A127F3CF3915}" presName="spacer" presStyleCnt="0"/>
      <dgm:spPr/>
    </dgm:pt>
    <dgm:pt modelId="{5049F99A-040F-4174-9B6E-0585C448D785}" type="pres">
      <dgm:prSet presAssocID="{167BFBDB-A6C1-488E-9E98-D77B4403B028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9F11CC16-5299-42A1-967D-0317912801A5}" srcId="{D21D0C82-EA41-42AF-815D-D692CDEA0BCE}" destId="{F3C4D0C4-0BD7-4C3F-8AD7-8539155290CC}" srcOrd="1" destOrd="0" parTransId="{7EAFA5D5-FEF7-4F3F-912F-4B19CA002063}" sibTransId="{42E0098F-8E38-47DE-9A9D-E17E35237E5E}"/>
    <dgm:cxn modelId="{B07E5D40-A052-4AD9-854B-D5E9F7B86DC7}" srcId="{D21D0C82-EA41-42AF-815D-D692CDEA0BCE}" destId="{167BFBDB-A6C1-488E-9E98-D77B4403B028}" srcOrd="3" destOrd="0" parTransId="{079AADE3-7416-4530-A012-270FC8DDD6D2}" sibTransId="{0CF1D251-18F1-494E-9904-1CD1C2FC6937}"/>
    <dgm:cxn modelId="{B6E0105C-DC1A-4F4B-91EE-55C65313E2D5}" type="presOf" srcId="{CF1CECB4-D33D-492A-8FEF-54B0E045A3D9}" destId="{FFC106EC-84ED-499B-A240-ED9EA8B06F95}" srcOrd="0" destOrd="0" presId="urn:microsoft.com/office/officeart/2005/8/layout/vList2"/>
    <dgm:cxn modelId="{D4EE6866-F167-41C3-830E-C6889DBC9298}" type="presOf" srcId="{F3C4D0C4-0BD7-4C3F-8AD7-8539155290CC}" destId="{834BDF83-7C6E-4207-B29B-C175BB89D635}" srcOrd="0" destOrd="0" presId="urn:microsoft.com/office/officeart/2005/8/layout/vList2"/>
    <dgm:cxn modelId="{8B787158-B1BE-42AA-9D89-FE1305DA9792}" type="presOf" srcId="{D21D0C82-EA41-42AF-815D-D692CDEA0BCE}" destId="{760674A1-F784-4328-B594-0DDD2D6B0A23}" srcOrd="0" destOrd="0" presId="urn:microsoft.com/office/officeart/2005/8/layout/vList2"/>
    <dgm:cxn modelId="{3474AC88-54AF-4449-9B6E-B7E3E982B450}" type="presOf" srcId="{2E60A71A-7744-4988-8B0F-AFA52773319F}" destId="{343CE94F-1903-47BB-A499-E5A0996B63D6}" srcOrd="0" destOrd="0" presId="urn:microsoft.com/office/officeart/2005/8/layout/vList2"/>
    <dgm:cxn modelId="{ECF0F495-41B5-4B7B-9777-9AFB8543979F}" srcId="{D21D0C82-EA41-42AF-815D-D692CDEA0BCE}" destId="{2E60A71A-7744-4988-8B0F-AFA52773319F}" srcOrd="2" destOrd="0" parTransId="{F9718FDF-9C46-4074-A366-186920858386}" sibTransId="{79C8D718-FC34-42D1-93A1-A127F3CF3915}"/>
    <dgm:cxn modelId="{A36099A4-9126-491B-8102-6A96561D1657}" srcId="{D21D0C82-EA41-42AF-815D-D692CDEA0BCE}" destId="{CF1CECB4-D33D-492A-8FEF-54B0E045A3D9}" srcOrd="0" destOrd="0" parTransId="{87F06CC8-8111-48E5-BA38-8EBCB1E82BB9}" sibTransId="{0CA28B27-6417-4A65-9E8B-00CA2B36EE6D}"/>
    <dgm:cxn modelId="{BF747EBB-0536-42EA-AB38-5E2BFCC8EB1E}" type="presOf" srcId="{167BFBDB-A6C1-488E-9E98-D77B4403B028}" destId="{5049F99A-040F-4174-9B6E-0585C448D785}" srcOrd="0" destOrd="0" presId="urn:microsoft.com/office/officeart/2005/8/layout/vList2"/>
    <dgm:cxn modelId="{12E520E7-A2B3-4D6D-A3A8-8CDBA861C0EE}" type="presParOf" srcId="{760674A1-F784-4328-B594-0DDD2D6B0A23}" destId="{FFC106EC-84ED-499B-A240-ED9EA8B06F95}" srcOrd="0" destOrd="0" presId="urn:microsoft.com/office/officeart/2005/8/layout/vList2"/>
    <dgm:cxn modelId="{5F388C28-DA73-46C7-B0ED-E57E0ACC1B27}" type="presParOf" srcId="{760674A1-F784-4328-B594-0DDD2D6B0A23}" destId="{170D4ACD-ACEF-47F1-AF15-783E9C1A4DE2}" srcOrd="1" destOrd="0" presId="urn:microsoft.com/office/officeart/2005/8/layout/vList2"/>
    <dgm:cxn modelId="{FA540DCA-7501-49C2-ADDB-3A5841D1EA11}" type="presParOf" srcId="{760674A1-F784-4328-B594-0DDD2D6B0A23}" destId="{834BDF83-7C6E-4207-B29B-C175BB89D635}" srcOrd="2" destOrd="0" presId="urn:microsoft.com/office/officeart/2005/8/layout/vList2"/>
    <dgm:cxn modelId="{A3CD70EB-5288-413B-A97D-2C2CAD5FA269}" type="presParOf" srcId="{760674A1-F784-4328-B594-0DDD2D6B0A23}" destId="{A91C44A1-B872-453D-9C3D-A808A8F2214C}" srcOrd="3" destOrd="0" presId="urn:microsoft.com/office/officeart/2005/8/layout/vList2"/>
    <dgm:cxn modelId="{364A9C21-6FF9-420A-BA8E-FF909092D19C}" type="presParOf" srcId="{760674A1-F784-4328-B594-0DDD2D6B0A23}" destId="{343CE94F-1903-47BB-A499-E5A0996B63D6}" srcOrd="4" destOrd="0" presId="urn:microsoft.com/office/officeart/2005/8/layout/vList2"/>
    <dgm:cxn modelId="{E21E4B12-7D74-404A-A3EE-33B287CCACE1}" type="presParOf" srcId="{760674A1-F784-4328-B594-0DDD2D6B0A23}" destId="{2481E336-6239-4614-8EB9-C35269E636CD}" srcOrd="5" destOrd="0" presId="urn:microsoft.com/office/officeart/2005/8/layout/vList2"/>
    <dgm:cxn modelId="{2170531E-7DF7-4674-9BC3-905497690CB6}" type="presParOf" srcId="{760674A1-F784-4328-B594-0DDD2D6B0A23}" destId="{5049F99A-040F-4174-9B6E-0585C448D78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C40AC6C-3CD5-41FC-A856-959B0B99C29C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B20C2F6-D534-43CD-9416-9804C0280F2F}">
      <dgm:prSet/>
      <dgm:spPr/>
      <dgm:t>
        <a:bodyPr/>
        <a:lstStyle/>
        <a:p>
          <a:r>
            <a:rPr lang="en-US"/>
            <a:t>Have minimal changes in bowel elimination patterns</a:t>
          </a:r>
        </a:p>
      </dgm:t>
    </dgm:pt>
    <dgm:pt modelId="{B4E1717B-704C-40A4-974C-326956099406}" type="parTrans" cxnId="{4776A057-BE7A-44AE-8ECB-D100620F9648}">
      <dgm:prSet/>
      <dgm:spPr/>
      <dgm:t>
        <a:bodyPr/>
        <a:lstStyle/>
        <a:p>
          <a:endParaRPr lang="en-US"/>
        </a:p>
      </dgm:t>
    </dgm:pt>
    <dgm:pt modelId="{2C2EB531-5758-4C60-8EB7-D6ADC5704090}" type="sibTrans" cxnId="{4776A057-BE7A-44AE-8ECB-D100620F9648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7D59B2E3-D6FF-426B-8C30-24490C8FBF97}">
      <dgm:prSet/>
      <dgm:spPr/>
      <dgm:t>
        <a:bodyPr/>
        <a:lstStyle/>
        <a:p>
          <a:r>
            <a:rPr lang="en-US"/>
            <a:t>Achieve optimal nutritional intake</a:t>
          </a:r>
        </a:p>
      </dgm:t>
    </dgm:pt>
    <dgm:pt modelId="{30D5F3BE-1536-4B6B-B27C-368DDD7B20C8}" type="parTrans" cxnId="{824D8886-B9B5-4D7C-A26B-F0B3F7F2523A}">
      <dgm:prSet/>
      <dgm:spPr/>
      <dgm:t>
        <a:bodyPr/>
        <a:lstStyle/>
        <a:p>
          <a:endParaRPr lang="en-US"/>
        </a:p>
      </dgm:t>
    </dgm:pt>
    <dgm:pt modelId="{DD492732-A5FB-41C3-8725-3EA42028CA43}" type="sibTrans" cxnId="{824D8886-B9B5-4D7C-A26B-F0B3F7F2523A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B6B3BC5D-AFBC-4030-82BC-D8D86AA2AD55}">
      <dgm:prSet/>
      <dgm:spPr/>
      <dgm:t>
        <a:bodyPr/>
        <a:lstStyle/>
        <a:p>
          <a:r>
            <a:rPr lang="en-US"/>
            <a:t>Experience quality of life appropriate to disease progression</a:t>
          </a:r>
        </a:p>
      </dgm:t>
    </dgm:pt>
    <dgm:pt modelId="{7E12BE3C-34A4-43B4-A93E-45064D02A5E7}" type="parTrans" cxnId="{2DE21D73-A4C2-402B-B259-1F6C97F76A25}">
      <dgm:prSet/>
      <dgm:spPr/>
      <dgm:t>
        <a:bodyPr/>
        <a:lstStyle/>
        <a:p>
          <a:endParaRPr lang="en-US"/>
        </a:p>
      </dgm:t>
    </dgm:pt>
    <dgm:pt modelId="{B0CFFADB-5729-48F3-8E06-65C4A8DEF1A4}" type="sibTrans" cxnId="{2DE21D73-A4C2-402B-B259-1F6C97F76A25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34C11811-4D8C-4FD5-B75F-2913F6CF0159}">
      <dgm:prSet/>
      <dgm:spPr/>
      <dgm:t>
        <a:bodyPr/>
        <a:lstStyle/>
        <a:p>
          <a:r>
            <a:rPr lang="en-US"/>
            <a:t>Have feelings of comfort and well-being</a:t>
          </a:r>
        </a:p>
      </dgm:t>
    </dgm:pt>
    <dgm:pt modelId="{0D83A6C7-D4E1-4471-A186-9DF9BF3E96AC}" type="parTrans" cxnId="{96D55B40-840B-402E-9585-D1A501ED9F4F}">
      <dgm:prSet/>
      <dgm:spPr/>
      <dgm:t>
        <a:bodyPr/>
        <a:lstStyle/>
        <a:p>
          <a:endParaRPr lang="en-US"/>
        </a:p>
      </dgm:t>
    </dgm:pt>
    <dgm:pt modelId="{535CDC94-00DC-420D-AC5E-70366724CF70}" type="sibTrans" cxnId="{96D55B40-840B-402E-9585-D1A501ED9F4F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0F6411D6-1FA9-4048-A1D2-F0D1C33E7352}" type="pres">
      <dgm:prSet presAssocID="{FC40AC6C-3CD5-41FC-A856-959B0B99C29C}" presName="Name0" presStyleCnt="0">
        <dgm:presLayoutVars>
          <dgm:animLvl val="lvl"/>
          <dgm:resizeHandles val="exact"/>
        </dgm:presLayoutVars>
      </dgm:prSet>
      <dgm:spPr/>
    </dgm:pt>
    <dgm:pt modelId="{FABCFD28-DC39-482C-913F-D57E7E56FD4D}" type="pres">
      <dgm:prSet presAssocID="{EB20C2F6-D534-43CD-9416-9804C0280F2F}" presName="compositeNode" presStyleCnt="0">
        <dgm:presLayoutVars>
          <dgm:bulletEnabled val="1"/>
        </dgm:presLayoutVars>
      </dgm:prSet>
      <dgm:spPr/>
    </dgm:pt>
    <dgm:pt modelId="{052C2DD6-3328-4967-BCBB-CBC14A4150C1}" type="pres">
      <dgm:prSet presAssocID="{EB20C2F6-D534-43CD-9416-9804C0280F2F}" presName="bgRect" presStyleLbl="bgAccFollowNode1" presStyleIdx="0" presStyleCnt="4"/>
      <dgm:spPr/>
    </dgm:pt>
    <dgm:pt modelId="{F31A625A-D7E9-42A7-9926-36A0A471C508}" type="pres">
      <dgm:prSet presAssocID="{2C2EB531-5758-4C60-8EB7-D6ADC5704090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91B081D8-1EF5-42A0-807A-017F06042723}" type="pres">
      <dgm:prSet presAssocID="{EB20C2F6-D534-43CD-9416-9804C0280F2F}" presName="bottomLine" presStyleLbl="alignNode1" presStyleIdx="1" presStyleCnt="8">
        <dgm:presLayoutVars/>
      </dgm:prSet>
      <dgm:spPr/>
    </dgm:pt>
    <dgm:pt modelId="{C9BF0BAF-B4EF-4A49-B950-4606C1225F8F}" type="pres">
      <dgm:prSet presAssocID="{EB20C2F6-D534-43CD-9416-9804C0280F2F}" presName="nodeText" presStyleLbl="bgAccFollowNode1" presStyleIdx="0" presStyleCnt="4">
        <dgm:presLayoutVars>
          <dgm:bulletEnabled val="1"/>
        </dgm:presLayoutVars>
      </dgm:prSet>
      <dgm:spPr/>
    </dgm:pt>
    <dgm:pt modelId="{0FB3BF9A-F220-454E-8227-274E33A19F33}" type="pres">
      <dgm:prSet presAssocID="{2C2EB531-5758-4C60-8EB7-D6ADC5704090}" presName="sibTrans" presStyleCnt="0"/>
      <dgm:spPr/>
    </dgm:pt>
    <dgm:pt modelId="{C374D18F-11D2-4524-B9C3-23150E60B678}" type="pres">
      <dgm:prSet presAssocID="{7D59B2E3-D6FF-426B-8C30-24490C8FBF97}" presName="compositeNode" presStyleCnt="0">
        <dgm:presLayoutVars>
          <dgm:bulletEnabled val="1"/>
        </dgm:presLayoutVars>
      </dgm:prSet>
      <dgm:spPr/>
    </dgm:pt>
    <dgm:pt modelId="{E8CBB1C9-88D1-41CE-9645-2A3DBC127EC8}" type="pres">
      <dgm:prSet presAssocID="{7D59B2E3-D6FF-426B-8C30-24490C8FBF97}" presName="bgRect" presStyleLbl="bgAccFollowNode1" presStyleIdx="1" presStyleCnt="4"/>
      <dgm:spPr/>
    </dgm:pt>
    <dgm:pt modelId="{C20DD3C2-D2D1-418D-A086-4BBE1687A897}" type="pres">
      <dgm:prSet presAssocID="{DD492732-A5FB-41C3-8725-3EA42028CA43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B91EAA95-9FBF-4141-A459-7280E7778014}" type="pres">
      <dgm:prSet presAssocID="{7D59B2E3-D6FF-426B-8C30-24490C8FBF97}" presName="bottomLine" presStyleLbl="alignNode1" presStyleIdx="3" presStyleCnt="8">
        <dgm:presLayoutVars/>
      </dgm:prSet>
      <dgm:spPr/>
    </dgm:pt>
    <dgm:pt modelId="{ED119A87-4010-4F64-B618-B61C052EF4E1}" type="pres">
      <dgm:prSet presAssocID="{7D59B2E3-D6FF-426B-8C30-24490C8FBF97}" presName="nodeText" presStyleLbl="bgAccFollowNode1" presStyleIdx="1" presStyleCnt="4">
        <dgm:presLayoutVars>
          <dgm:bulletEnabled val="1"/>
        </dgm:presLayoutVars>
      </dgm:prSet>
      <dgm:spPr/>
    </dgm:pt>
    <dgm:pt modelId="{37593245-124F-4EDF-9AED-02E24FDF8500}" type="pres">
      <dgm:prSet presAssocID="{DD492732-A5FB-41C3-8725-3EA42028CA43}" presName="sibTrans" presStyleCnt="0"/>
      <dgm:spPr/>
    </dgm:pt>
    <dgm:pt modelId="{9A0CC590-F64B-4EB9-AF70-B1F9E57F408C}" type="pres">
      <dgm:prSet presAssocID="{B6B3BC5D-AFBC-4030-82BC-D8D86AA2AD55}" presName="compositeNode" presStyleCnt="0">
        <dgm:presLayoutVars>
          <dgm:bulletEnabled val="1"/>
        </dgm:presLayoutVars>
      </dgm:prSet>
      <dgm:spPr/>
    </dgm:pt>
    <dgm:pt modelId="{7594BF41-4EE3-48C4-9DF0-EE60FC37F1F7}" type="pres">
      <dgm:prSet presAssocID="{B6B3BC5D-AFBC-4030-82BC-D8D86AA2AD55}" presName="bgRect" presStyleLbl="bgAccFollowNode1" presStyleIdx="2" presStyleCnt="4"/>
      <dgm:spPr/>
    </dgm:pt>
    <dgm:pt modelId="{45CAE13E-0A20-440B-A89C-115E62986950}" type="pres">
      <dgm:prSet presAssocID="{B0CFFADB-5729-48F3-8E06-65C4A8DEF1A4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55400413-E130-45EB-BE8F-D694DE9C8D99}" type="pres">
      <dgm:prSet presAssocID="{B6B3BC5D-AFBC-4030-82BC-D8D86AA2AD55}" presName="bottomLine" presStyleLbl="alignNode1" presStyleIdx="5" presStyleCnt="8">
        <dgm:presLayoutVars/>
      </dgm:prSet>
      <dgm:spPr/>
    </dgm:pt>
    <dgm:pt modelId="{5FA723B0-CFB4-4AD3-85EC-9095EEAE9DFA}" type="pres">
      <dgm:prSet presAssocID="{B6B3BC5D-AFBC-4030-82BC-D8D86AA2AD55}" presName="nodeText" presStyleLbl="bgAccFollowNode1" presStyleIdx="2" presStyleCnt="4">
        <dgm:presLayoutVars>
          <dgm:bulletEnabled val="1"/>
        </dgm:presLayoutVars>
      </dgm:prSet>
      <dgm:spPr/>
    </dgm:pt>
    <dgm:pt modelId="{FEF757DE-8401-4792-8A55-6CBB54C9A8E4}" type="pres">
      <dgm:prSet presAssocID="{B0CFFADB-5729-48F3-8E06-65C4A8DEF1A4}" presName="sibTrans" presStyleCnt="0"/>
      <dgm:spPr/>
    </dgm:pt>
    <dgm:pt modelId="{C3833E9B-CB20-4ED8-8165-28C3C3942D65}" type="pres">
      <dgm:prSet presAssocID="{34C11811-4D8C-4FD5-B75F-2913F6CF0159}" presName="compositeNode" presStyleCnt="0">
        <dgm:presLayoutVars>
          <dgm:bulletEnabled val="1"/>
        </dgm:presLayoutVars>
      </dgm:prSet>
      <dgm:spPr/>
    </dgm:pt>
    <dgm:pt modelId="{AB37E085-C15E-4747-9CF2-21C11FBCF5CC}" type="pres">
      <dgm:prSet presAssocID="{34C11811-4D8C-4FD5-B75F-2913F6CF0159}" presName="bgRect" presStyleLbl="bgAccFollowNode1" presStyleIdx="3" presStyleCnt="4"/>
      <dgm:spPr/>
    </dgm:pt>
    <dgm:pt modelId="{42F00E9F-89D7-4104-BEFC-0A2FFADBD5BE}" type="pres">
      <dgm:prSet presAssocID="{535CDC94-00DC-420D-AC5E-70366724CF70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B2B32A1D-F751-4671-9FDF-26FA2B9AF5EE}" type="pres">
      <dgm:prSet presAssocID="{34C11811-4D8C-4FD5-B75F-2913F6CF0159}" presName="bottomLine" presStyleLbl="alignNode1" presStyleIdx="7" presStyleCnt="8">
        <dgm:presLayoutVars/>
      </dgm:prSet>
      <dgm:spPr/>
    </dgm:pt>
    <dgm:pt modelId="{E7ACBBB6-C902-4A2E-B3C4-B35B4C5F797C}" type="pres">
      <dgm:prSet presAssocID="{34C11811-4D8C-4FD5-B75F-2913F6CF0159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A6D74917-A5CE-4D99-BF4E-86D61E6A4333}" type="presOf" srcId="{7D59B2E3-D6FF-426B-8C30-24490C8FBF97}" destId="{ED119A87-4010-4F64-B618-B61C052EF4E1}" srcOrd="1" destOrd="0" presId="urn:microsoft.com/office/officeart/2016/7/layout/BasicLinearProcessNumbered"/>
    <dgm:cxn modelId="{D16F9E19-5AD8-4B03-8512-477BED7A804E}" type="presOf" srcId="{FC40AC6C-3CD5-41FC-A856-959B0B99C29C}" destId="{0F6411D6-1FA9-4048-A1D2-F0D1C33E7352}" srcOrd="0" destOrd="0" presId="urn:microsoft.com/office/officeart/2016/7/layout/BasicLinearProcessNumbered"/>
    <dgm:cxn modelId="{4C686932-12B4-4DFB-B010-CA384E667EB1}" type="presOf" srcId="{535CDC94-00DC-420D-AC5E-70366724CF70}" destId="{42F00E9F-89D7-4104-BEFC-0A2FFADBD5BE}" srcOrd="0" destOrd="0" presId="urn:microsoft.com/office/officeart/2016/7/layout/BasicLinearProcessNumbered"/>
    <dgm:cxn modelId="{96D55B40-840B-402E-9585-D1A501ED9F4F}" srcId="{FC40AC6C-3CD5-41FC-A856-959B0B99C29C}" destId="{34C11811-4D8C-4FD5-B75F-2913F6CF0159}" srcOrd="3" destOrd="0" parTransId="{0D83A6C7-D4E1-4471-A186-9DF9BF3E96AC}" sibTransId="{535CDC94-00DC-420D-AC5E-70366724CF70}"/>
    <dgm:cxn modelId="{B6CF7E60-3095-4C4F-867D-5349179C35EA}" type="presOf" srcId="{B0CFFADB-5729-48F3-8E06-65C4A8DEF1A4}" destId="{45CAE13E-0A20-440B-A89C-115E62986950}" srcOrd="0" destOrd="0" presId="urn:microsoft.com/office/officeart/2016/7/layout/BasicLinearProcessNumbered"/>
    <dgm:cxn modelId="{55464F49-5543-4CB5-9999-3E73EC268865}" type="presOf" srcId="{B6B3BC5D-AFBC-4030-82BC-D8D86AA2AD55}" destId="{5FA723B0-CFB4-4AD3-85EC-9095EEAE9DFA}" srcOrd="1" destOrd="0" presId="urn:microsoft.com/office/officeart/2016/7/layout/BasicLinearProcessNumbered"/>
    <dgm:cxn modelId="{2DE21D73-A4C2-402B-B259-1F6C97F76A25}" srcId="{FC40AC6C-3CD5-41FC-A856-959B0B99C29C}" destId="{B6B3BC5D-AFBC-4030-82BC-D8D86AA2AD55}" srcOrd="2" destOrd="0" parTransId="{7E12BE3C-34A4-43B4-A93E-45064D02A5E7}" sibTransId="{B0CFFADB-5729-48F3-8E06-65C4A8DEF1A4}"/>
    <dgm:cxn modelId="{4776A057-BE7A-44AE-8ECB-D100620F9648}" srcId="{FC40AC6C-3CD5-41FC-A856-959B0B99C29C}" destId="{EB20C2F6-D534-43CD-9416-9804C0280F2F}" srcOrd="0" destOrd="0" parTransId="{B4E1717B-704C-40A4-974C-326956099406}" sibTransId="{2C2EB531-5758-4C60-8EB7-D6ADC5704090}"/>
    <dgm:cxn modelId="{824D8886-B9B5-4D7C-A26B-F0B3F7F2523A}" srcId="{FC40AC6C-3CD5-41FC-A856-959B0B99C29C}" destId="{7D59B2E3-D6FF-426B-8C30-24490C8FBF97}" srcOrd="1" destOrd="0" parTransId="{30D5F3BE-1536-4B6B-B27C-368DDD7B20C8}" sibTransId="{DD492732-A5FB-41C3-8725-3EA42028CA43}"/>
    <dgm:cxn modelId="{E7C75B97-1C8B-48E7-85E9-CD9964DCC23C}" type="presOf" srcId="{7D59B2E3-D6FF-426B-8C30-24490C8FBF97}" destId="{E8CBB1C9-88D1-41CE-9645-2A3DBC127EC8}" srcOrd="0" destOrd="0" presId="urn:microsoft.com/office/officeart/2016/7/layout/BasicLinearProcessNumbered"/>
    <dgm:cxn modelId="{FECBE5A7-4CE6-452A-9055-F3127ECBB85A}" type="presOf" srcId="{EB20C2F6-D534-43CD-9416-9804C0280F2F}" destId="{052C2DD6-3328-4967-BCBB-CBC14A4150C1}" srcOrd="0" destOrd="0" presId="urn:microsoft.com/office/officeart/2016/7/layout/BasicLinearProcessNumbered"/>
    <dgm:cxn modelId="{8F3581C5-0324-4E5C-A331-857F18A173ED}" type="presOf" srcId="{B6B3BC5D-AFBC-4030-82BC-D8D86AA2AD55}" destId="{7594BF41-4EE3-48C4-9DF0-EE60FC37F1F7}" srcOrd="0" destOrd="0" presId="urn:microsoft.com/office/officeart/2016/7/layout/BasicLinearProcessNumbered"/>
    <dgm:cxn modelId="{84ADEECF-42F0-47F6-A2BF-9CD67BBB4CF9}" type="presOf" srcId="{34C11811-4D8C-4FD5-B75F-2913F6CF0159}" destId="{AB37E085-C15E-4747-9CF2-21C11FBCF5CC}" srcOrd="0" destOrd="0" presId="urn:microsoft.com/office/officeart/2016/7/layout/BasicLinearProcessNumbered"/>
    <dgm:cxn modelId="{847823E8-6E95-4A4C-80D7-8878C28EA827}" type="presOf" srcId="{DD492732-A5FB-41C3-8725-3EA42028CA43}" destId="{C20DD3C2-D2D1-418D-A086-4BBE1687A897}" srcOrd="0" destOrd="0" presId="urn:microsoft.com/office/officeart/2016/7/layout/BasicLinearProcessNumbered"/>
    <dgm:cxn modelId="{910B26F4-EDDA-46CD-81E9-D72FD44A92D5}" type="presOf" srcId="{34C11811-4D8C-4FD5-B75F-2913F6CF0159}" destId="{E7ACBBB6-C902-4A2E-B3C4-B35B4C5F797C}" srcOrd="1" destOrd="0" presId="urn:microsoft.com/office/officeart/2016/7/layout/BasicLinearProcessNumbered"/>
    <dgm:cxn modelId="{4908D1F5-5459-44DF-B313-238C2B8A17D8}" type="presOf" srcId="{EB20C2F6-D534-43CD-9416-9804C0280F2F}" destId="{C9BF0BAF-B4EF-4A49-B950-4606C1225F8F}" srcOrd="1" destOrd="0" presId="urn:microsoft.com/office/officeart/2016/7/layout/BasicLinearProcessNumbered"/>
    <dgm:cxn modelId="{D799F4FD-5A2F-4E1D-ADC8-7547829909E0}" type="presOf" srcId="{2C2EB531-5758-4C60-8EB7-D6ADC5704090}" destId="{F31A625A-D7E9-42A7-9926-36A0A471C508}" srcOrd="0" destOrd="0" presId="urn:microsoft.com/office/officeart/2016/7/layout/BasicLinearProcessNumbered"/>
    <dgm:cxn modelId="{99A0E67F-083B-42D4-B2A2-480C67FCE265}" type="presParOf" srcId="{0F6411D6-1FA9-4048-A1D2-F0D1C33E7352}" destId="{FABCFD28-DC39-482C-913F-D57E7E56FD4D}" srcOrd="0" destOrd="0" presId="urn:microsoft.com/office/officeart/2016/7/layout/BasicLinearProcessNumbered"/>
    <dgm:cxn modelId="{BA11DC4D-BB4E-43E4-996B-DCEF87DD21E6}" type="presParOf" srcId="{FABCFD28-DC39-482C-913F-D57E7E56FD4D}" destId="{052C2DD6-3328-4967-BCBB-CBC14A4150C1}" srcOrd="0" destOrd="0" presId="urn:microsoft.com/office/officeart/2016/7/layout/BasicLinearProcessNumbered"/>
    <dgm:cxn modelId="{D3CFD1A0-41EB-4DE2-84A8-2E59D03A676E}" type="presParOf" srcId="{FABCFD28-DC39-482C-913F-D57E7E56FD4D}" destId="{F31A625A-D7E9-42A7-9926-36A0A471C508}" srcOrd="1" destOrd="0" presId="urn:microsoft.com/office/officeart/2016/7/layout/BasicLinearProcessNumbered"/>
    <dgm:cxn modelId="{CF4D4F0C-60C2-43B6-B140-D8103E0BD402}" type="presParOf" srcId="{FABCFD28-DC39-482C-913F-D57E7E56FD4D}" destId="{91B081D8-1EF5-42A0-807A-017F06042723}" srcOrd="2" destOrd="0" presId="urn:microsoft.com/office/officeart/2016/7/layout/BasicLinearProcessNumbered"/>
    <dgm:cxn modelId="{4820F712-245F-429E-A7F7-8573B00672D5}" type="presParOf" srcId="{FABCFD28-DC39-482C-913F-D57E7E56FD4D}" destId="{C9BF0BAF-B4EF-4A49-B950-4606C1225F8F}" srcOrd="3" destOrd="0" presId="urn:microsoft.com/office/officeart/2016/7/layout/BasicLinearProcessNumbered"/>
    <dgm:cxn modelId="{B90C3A21-8CB1-448F-90A2-FDB793B8CB5A}" type="presParOf" srcId="{0F6411D6-1FA9-4048-A1D2-F0D1C33E7352}" destId="{0FB3BF9A-F220-454E-8227-274E33A19F33}" srcOrd="1" destOrd="0" presId="urn:microsoft.com/office/officeart/2016/7/layout/BasicLinearProcessNumbered"/>
    <dgm:cxn modelId="{82DEBE11-3F16-4FAA-802A-30EA6212962A}" type="presParOf" srcId="{0F6411D6-1FA9-4048-A1D2-F0D1C33E7352}" destId="{C374D18F-11D2-4524-B9C3-23150E60B678}" srcOrd="2" destOrd="0" presId="urn:microsoft.com/office/officeart/2016/7/layout/BasicLinearProcessNumbered"/>
    <dgm:cxn modelId="{C359F96F-CDE1-4F7A-8C61-C0D2A22970C8}" type="presParOf" srcId="{C374D18F-11D2-4524-B9C3-23150E60B678}" destId="{E8CBB1C9-88D1-41CE-9645-2A3DBC127EC8}" srcOrd="0" destOrd="0" presId="urn:microsoft.com/office/officeart/2016/7/layout/BasicLinearProcessNumbered"/>
    <dgm:cxn modelId="{98398A46-F012-43F4-B35D-3B64F19E1207}" type="presParOf" srcId="{C374D18F-11D2-4524-B9C3-23150E60B678}" destId="{C20DD3C2-D2D1-418D-A086-4BBE1687A897}" srcOrd="1" destOrd="0" presId="urn:microsoft.com/office/officeart/2016/7/layout/BasicLinearProcessNumbered"/>
    <dgm:cxn modelId="{5B3B9336-BADF-45B9-9C17-4E33D131633B}" type="presParOf" srcId="{C374D18F-11D2-4524-B9C3-23150E60B678}" destId="{B91EAA95-9FBF-4141-A459-7280E7778014}" srcOrd="2" destOrd="0" presId="urn:microsoft.com/office/officeart/2016/7/layout/BasicLinearProcessNumbered"/>
    <dgm:cxn modelId="{FFCC4B7C-8745-449D-8534-AB656232D3CC}" type="presParOf" srcId="{C374D18F-11D2-4524-B9C3-23150E60B678}" destId="{ED119A87-4010-4F64-B618-B61C052EF4E1}" srcOrd="3" destOrd="0" presId="urn:microsoft.com/office/officeart/2016/7/layout/BasicLinearProcessNumbered"/>
    <dgm:cxn modelId="{E013D297-C5F9-4CDB-9076-D53B05011C2C}" type="presParOf" srcId="{0F6411D6-1FA9-4048-A1D2-F0D1C33E7352}" destId="{37593245-124F-4EDF-9AED-02E24FDF8500}" srcOrd="3" destOrd="0" presId="urn:microsoft.com/office/officeart/2016/7/layout/BasicLinearProcessNumbered"/>
    <dgm:cxn modelId="{26ABF0E1-4B11-4ABF-98AD-2B1D1297DCFC}" type="presParOf" srcId="{0F6411D6-1FA9-4048-A1D2-F0D1C33E7352}" destId="{9A0CC590-F64B-4EB9-AF70-B1F9E57F408C}" srcOrd="4" destOrd="0" presId="urn:microsoft.com/office/officeart/2016/7/layout/BasicLinearProcessNumbered"/>
    <dgm:cxn modelId="{94715E06-78A1-451F-BDEC-79DECC89306A}" type="presParOf" srcId="{9A0CC590-F64B-4EB9-AF70-B1F9E57F408C}" destId="{7594BF41-4EE3-48C4-9DF0-EE60FC37F1F7}" srcOrd="0" destOrd="0" presId="urn:microsoft.com/office/officeart/2016/7/layout/BasicLinearProcessNumbered"/>
    <dgm:cxn modelId="{56C00B41-B687-427B-B5DD-ED16B346FEDC}" type="presParOf" srcId="{9A0CC590-F64B-4EB9-AF70-B1F9E57F408C}" destId="{45CAE13E-0A20-440B-A89C-115E62986950}" srcOrd="1" destOrd="0" presId="urn:microsoft.com/office/officeart/2016/7/layout/BasicLinearProcessNumbered"/>
    <dgm:cxn modelId="{7E55747A-0BC6-43DF-9BDC-53CAFDCA4BA5}" type="presParOf" srcId="{9A0CC590-F64B-4EB9-AF70-B1F9E57F408C}" destId="{55400413-E130-45EB-BE8F-D694DE9C8D99}" srcOrd="2" destOrd="0" presId="urn:microsoft.com/office/officeart/2016/7/layout/BasicLinearProcessNumbered"/>
    <dgm:cxn modelId="{2F8148D7-16BE-4745-A081-77DB3C5A424F}" type="presParOf" srcId="{9A0CC590-F64B-4EB9-AF70-B1F9E57F408C}" destId="{5FA723B0-CFB4-4AD3-85EC-9095EEAE9DFA}" srcOrd="3" destOrd="0" presId="urn:microsoft.com/office/officeart/2016/7/layout/BasicLinearProcessNumbered"/>
    <dgm:cxn modelId="{1DC2A168-F0AA-43C7-A4C8-4AA0F6ACDF7F}" type="presParOf" srcId="{0F6411D6-1FA9-4048-A1D2-F0D1C33E7352}" destId="{FEF757DE-8401-4792-8A55-6CBB54C9A8E4}" srcOrd="5" destOrd="0" presId="urn:microsoft.com/office/officeart/2016/7/layout/BasicLinearProcessNumbered"/>
    <dgm:cxn modelId="{4F6D71DC-BA53-422B-99BD-2E638FF5F71E}" type="presParOf" srcId="{0F6411D6-1FA9-4048-A1D2-F0D1C33E7352}" destId="{C3833E9B-CB20-4ED8-8165-28C3C3942D65}" srcOrd="6" destOrd="0" presId="urn:microsoft.com/office/officeart/2016/7/layout/BasicLinearProcessNumbered"/>
    <dgm:cxn modelId="{D714E7AD-B5E0-4CCE-BE77-3C179FA72B0B}" type="presParOf" srcId="{C3833E9B-CB20-4ED8-8165-28C3C3942D65}" destId="{AB37E085-C15E-4747-9CF2-21C11FBCF5CC}" srcOrd="0" destOrd="0" presId="urn:microsoft.com/office/officeart/2016/7/layout/BasicLinearProcessNumbered"/>
    <dgm:cxn modelId="{1C06BF05-4D86-4FFE-9D46-8CE82802F15C}" type="presParOf" srcId="{C3833E9B-CB20-4ED8-8165-28C3C3942D65}" destId="{42F00E9F-89D7-4104-BEFC-0A2FFADBD5BE}" srcOrd="1" destOrd="0" presId="urn:microsoft.com/office/officeart/2016/7/layout/BasicLinearProcessNumbered"/>
    <dgm:cxn modelId="{526EE836-9322-4D64-ACE0-F86CB7ACF423}" type="presParOf" srcId="{C3833E9B-CB20-4ED8-8165-28C3C3942D65}" destId="{B2B32A1D-F751-4671-9FDF-26FA2B9AF5EE}" srcOrd="2" destOrd="0" presId="urn:microsoft.com/office/officeart/2016/7/layout/BasicLinearProcessNumbered"/>
    <dgm:cxn modelId="{1BBAE0FC-AD1B-456D-8346-51E8461D1950}" type="presParOf" srcId="{C3833E9B-CB20-4ED8-8165-28C3C3942D65}" destId="{E7ACBBB6-C902-4A2E-B3C4-B35B4C5F797C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B0A9C61-045B-4F7D-A941-DB254998ADD1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1743DC0D-E110-45AE-898A-FD677F15F893}">
      <dgm:prSet/>
      <dgm:spPr/>
      <dgm:t>
        <a:bodyPr/>
        <a:lstStyle/>
        <a:p>
          <a:pPr>
            <a:defRPr b="1"/>
          </a:pPr>
          <a:r>
            <a:rPr lang="en-US"/>
            <a:t>Pain</a:t>
          </a:r>
        </a:p>
      </dgm:t>
    </dgm:pt>
    <dgm:pt modelId="{1AA96A14-8BF9-4D77-A99E-1003D12E660F}" type="parTrans" cxnId="{8199D8C5-41AC-4CF3-98AD-CE89944CE5F6}">
      <dgm:prSet/>
      <dgm:spPr/>
      <dgm:t>
        <a:bodyPr/>
        <a:lstStyle/>
        <a:p>
          <a:endParaRPr lang="en-US"/>
        </a:p>
      </dgm:t>
    </dgm:pt>
    <dgm:pt modelId="{96BBB4DF-4002-42AD-8B26-C1EA550D73FE}" type="sibTrans" cxnId="{8199D8C5-41AC-4CF3-98AD-CE89944CE5F6}">
      <dgm:prSet/>
      <dgm:spPr/>
      <dgm:t>
        <a:bodyPr/>
        <a:lstStyle/>
        <a:p>
          <a:endParaRPr lang="en-US"/>
        </a:p>
      </dgm:t>
    </dgm:pt>
    <dgm:pt modelId="{B53E50C9-C031-42B8-B31D-BEADF830B508}">
      <dgm:prSet/>
      <dgm:spPr/>
      <dgm:t>
        <a:bodyPr/>
        <a:lstStyle/>
        <a:p>
          <a:r>
            <a:rPr lang="en-US"/>
            <a:t>Worse with activities that increase intraabdominal pressure</a:t>
          </a:r>
        </a:p>
      </dgm:t>
    </dgm:pt>
    <dgm:pt modelId="{EE2AA008-D643-49BE-A2A9-759F6806DF50}" type="parTrans" cxnId="{132D5722-78D9-4F94-99C4-A91C699793A5}">
      <dgm:prSet/>
      <dgm:spPr/>
      <dgm:t>
        <a:bodyPr/>
        <a:lstStyle/>
        <a:p>
          <a:endParaRPr lang="en-US"/>
        </a:p>
      </dgm:t>
    </dgm:pt>
    <dgm:pt modelId="{893F368A-7D20-49BF-A5DC-40513813E893}" type="sibTrans" cxnId="{132D5722-78D9-4F94-99C4-A91C699793A5}">
      <dgm:prSet/>
      <dgm:spPr/>
      <dgm:t>
        <a:bodyPr/>
        <a:lstStyle/>
        <a:p>
          <a:endParaRPr lang="en-US"/>
        </a:p>
      </dgm:t>
    </dgm:pt>
    <dgm:pt modelId="{32A7B989-E9F6-4785-B12C-5DB89D645D02}">
      <dgm:prSet/>
      <dgm:spPr/>
      <dgm:t>
        <a:bodyPr/>
        <a:lstStyle/>
        <a:p>
          <a:pPr>
            <a:defRPr b="1"/>
          </a:pPr>
          <a:r>
            <a:rPr lang="en-US"/>
            <a:t>May be readily visible</a:t>
          </a:r>
        </a:p>
      </dgm:t>
    </dgm:pt>
    <dgm:pt modelId="{29261885-C6F0-418B-AC0A-07B02A635DEF}" type="parTrans" cxnId="{A9987227-BEED-487E-A8FF-6BCA14F14B3F}">
      <dgm:prSet/>
      <dgm:spPr/>
      <dgm:t>
        <a:bodyPr/>
        <a:lstStyle/>
        <a:p>
          <a:endParaRPr lang="en-US"/>
        </a:p>
      </dgm:t>
    </dgm:pt>
    <dgm:pt modelId="{F926C6B3-942C-4175-A0DB-82110B597F6F}" type="sibTrans" cxnId="{A9987227-BEED-487E-A8FF-6BCA14F14B3F}">
      <dgm:prSet/>
      <dgm:spPr/>
      <dgm:t>
        <a:bodyPr/>
        <a:lstStyle/>
        <a:p>
          <a:endParaRPr lang="en-US"/>
        </a:p>
      </dgm:t>
    </dgm:pt>
    <dgm:pt modelId="{2B9A97A9-94D4-44CA-870F-7C94418504D7}">
      <dgm:prSet/>
      <dgm:spPr/>
      <dgm:t>
        <a:bodyPr/>
        <a:lstStyle/>
        <a:p>
          <a:pPr>
            <a:defRPr b="1"/>
          </a:pPr>
          <a:r>
            <a:rPr lang="en-US"/>
            <a:t>If strangulated</a:t>
          </a:r>
        </a:p>
      </dgm:t>
    </dgm:pt>
    <dgm:pt modelId="{1B2DBCA2-4383-4383-909E-67FE9C67F5AA}" type="parTrans" cxnId="{7EB27F6B-7ECD-484C-B766-3AAB3292BFCD}">
      <dgm:prSet/>
      <dgm:spPr/>
      <dgm:t>
        <a:bodyPr/>
        <a:lstStyle/>
        <a:p>
          <a:endParaRPr lang="en-US"/>
        </a:p>
      </dgm:t>
    </dgm:pt>
    <dgm:pt modelId="{793E9BC1-8D42-4CD4-913D-C2B439F6137B}" type="sibTrans" cxnId="{7EB27F6B-7ECD-484C-B766-3AAB3292BFCD}">
      <dgm:prSet/>
      <dgm:spPr/>
      <dgm:t>
        <a:bodyPr/>
        <a:lstStyle/>
        <a:p>
          <a:endParaRPr lang="en-US"/>
        </a:p>
      </dgm:t>
    </dgm:pt>
    <dgm:pt modelId="{E4E5D2E8-9DC7-4FB6-B410-A156AFB672F8}">
      <dgm:prSet/>
      <dgm:spPr/>
      <dgm:t>
        <a:bodyPr/>
        <a:lstStyle/>
        <a:p>
          <a:r>
            <a:rPr lang="en-US"/>
            <a:t>Severe pain </a:t>
          </a:r>
        </a:p>
      </dgm:t>
    </dgm:pt>
    <dgm:pt modelId="{6994528D-9EAB-45E8-A154-F16A1CB00963}" type="parTrans" cxnId="{E0130731-254C-47C1-A7F8-BA3A8DB34E7C}">
      <dgm:prSet/>
      <dgm:spPr/>
      <dgm:t>
        <a:bodyPr/>
        <a:lstStyle/>
        <a:p>
          <a:endParaRPr lang="en-US"/>
        </a:p>
      </dgm:t>
    </dgm:pt>
    <dgm:pt modelId="{455D12CF-3405-40D2-87C1-E33DCEA4B39A}" type="sibTrans" cxnId="{E0130731-254C-47C1-A7F8-BA3A8DB34E7C}">
      <dgm:prSet/>
      <dgm:spPr/>
      <dgm:t>
        <a:bodyPr/>
        <a:lstStyle/>
        <a:p>
          <a:endParaRPr lang="en-US"/>
        </a:p>
      </dgm:t>
    </dgm:pt>
    <dgm:pt modelId="{A8215744-6B49-4D21-AF17-2E43C620060D}">
      <dgm:prSet/>
      <dgm:spPr/>
      <dgm:t>
        <a:bodyPr/>
        <a:lstStyle/>
        <a:p>
          <a:r>
            <a:rPr lang="en-US"/>
            <a:t>Symptoms of bowel obstruction- vomiting, cramping abdominal pain, and distention</a:t>
          </a:r>
        </a:p>
      </dgm:t>
    </dgm:pt>
    <dgm:pt modelId="{8E5702CE-F7F0-41B8-AC07-14FEC8211675}" type="parTrans" cxnId="{0F3F75C0-CCAA-466A-926B-4DE00C7A1489}">
      <dgm:prSet/>
      <dgm:spPr/>
      <dgm:t>
        <a:bodyPr/>
        <a:lstStyle/>
        <a:p>
          <a:endParaRPr lang="en-US"/>
        </a:p>
      </dgm:t>
    </dgm:pt>
    <dgm:pt modelId="{F2ED78A6-A69C-4CF3-87BB-6DD0F6F1ADB9}" type="sibTrans" cxnId="{0F3F75C0-CCAA-466A-926B-4DE00C7A1489}">
      <dgm:prSet/>
      <dgm:spPr/>
      <dgm:t>
        <a:bodyPr/>
        <a:lstStyle/>
        <a:p>
          <a:endParaRPr lang="en-US"/>
        </a:p>
      </dgm:t>
    </dgm:pt>
    <dgm:pt modelId="{11B93B84-DF3B-4A1D-B286-DD712A51AA7A}" type="pres">
      <dgm:prSet presAssocID="{DB0A9C61-045B-4F7D-A941-DB254998ADD1}" presName="root" presStyleCnt="0">
        <dgm:presLayoutVars>
          <dgm:dir/>
          <dgm:resizeHandles val="exact"/>
        </dgm:presLayoutVars>
      </dgm:prSet>
      <dgm:spPr/>
    </dgm:pt>
    <dgm:pt modelId="{EB1481B9-56A2-4B18-819B-8D539E17CE44}" type="pres">
      <dgm:prSet presAssocID="{1743DC0D-E110-45AE-898A-FD677F15F893}" presName="compNode" presStyleCnt="0"/>
      <dgm:spPr/>
    </dgm:pt>
    <dgm:pt modelId="{AA54FACB-B963-4BA8-BD30-28CDE14C6EAE}" type="pres">
      <dgm:prSet presAssocID="{1743DC0D-E110-45AE-898A-FD677F15F89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66390BED-2F0E-4275-93AA-54A89E8CDCF2}" type="pres">
      <dgm:prSet presAssocID="{1743DC0D-E110-45AE-898A-FD677F15F893}" presName="iconSpace" presStyleCnt="0"/>
      <dgm:spPr/>
    </dgm:pt>
    <dgm:pt modelId="{FD122876-EDF2-4053-8BB0-D606AFB90C5B}" type="pres">
      <dgm:prSet presAssocID="{1743DC0D-E110-45AE-898A-FD677F15F893}" presName="parTx" presStyleLbl="revTx" presStyleIdx="0" presStyleCnt="6">
        <dgm:presLayoutVars>
          <dgm:chMax val="0"/>
          <dgm:chPref val="0"/>
        </dgm:presLayoutVars>
      </dgm:prSet>
      <dgm:spPr/>
    </dgm:pt>
    <dgm:pt modelId="{4BEEC113-02AF-4BD6-83E8-AAABC768F07E}" type="pres">
      <dgm:prSet presAssocID="{1743DC0D-E110-45AE-898A-FD677F15F893}" presName="txSpace" presStyleCnt="0"/>
      <dgm:spPr/>
    </dgm:pt>
    <dgm:pt modelId="{A4106D6A-FEC1-47A9-ABAD-FC37B7153BBB}" type="pres">
      <dgm:prSet presAssocID="{1743DC0D-E110-45AE-898A-FD677F15F893}" presName="desTx" presStyleLbl="revTx" presStyleIdx="1" presStyleCnt="6">
        <dgm:presLayoutVars/>
      </dgm:prSet>
      <dgm:spPr/>
    </dgm:pt>
    <dgm:pt modelId="{F3E7B7A5-A629-42B2-BC0E-032BF23D5AD0}" type="pres">
      <dgm:prSet presAssocID="{96BBB4DF-4002-42AD-8B26-C1EA550D73FE}" presName="sibTrans" presStyleCnt="0"/>
      <dgm:spPr/>
    </dgm:pt>
    <dgm:pt modelId="{992E19CC-7995-4BE4-98E9-A89BC2FACB53}" type="pres">
      <dgm:prSet presAssocID="{32A7B989-E9F6-4785-B12C-5DB89D645D02}" presName="compNode" presStyleCnt="0"/>
      <dgm:spPr/>
    </dgm:pt>
    <dgm:pt modelId="{C44B0656-AF62-43F0-BE5A-000DFAF6F079}" type="pres">
      <dgm:prSet presAssocID="{32A7B989-E9F6-4785-B12C-5DB89D645D0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BCC5834D-C798-42B4-9B89-C9E93D235C37}" type="pres">
      <dgm:prSet presAssocID="{32A7B989-E9F6-4785-B12C-5DB89D645D02}" presName="iconSpace" presStyleCnt="0"/>
      <dgm:spPr/>
    </dgm:pt>
    <dgm:pt modelId="{8C99E7AC-B87F-4A40-BA33-3FE6B4EF617A}" type="pres">
      <dgm:prSet presAssocID="{32A7B989-E9F6-4785-B12C-5DB89D645D02}" presName="parTx" presStyleLbl="revTx" presStyleIdx="2" presStyleCnt="6">
        <dgm:presLayoutVars>
          <dgm:chMax val="0"/>
          <dgm:chPref val="0"/>
        </dgm:presLayoutVars>
      </dgm:prSet>
      <dgm:spPr/>
    </dgm:pt>
    <dgm:pt modelId="{D31F393A-51F4-4742-BD53-E28DB3822E97}" type="pres">
      <dgm:prSet presAssocID="{32A7B989-E9F6-4785-B12C-5DB89D645D02}" presName="txSpace" presStyleCnt="0"/>
      <dgm:spPr/>
    </dgm:pt>
    <dgm:pt modelId="{BD8A3216-9FDA-4166-A8A4-835E353D8EEA}" type="pres">
      <dgm:prSet presAssocID="{32A7B989-E9F6-4785-B12C-5DB89D645D02}" presName="desTx" presStyleLbl="revTx" presStyleIdx="3" presStyleCnt="6">
        <dgm:presLayoutVars/>
      </dgm:prSet>
      <dgm:spPr/>
    </dgm:pt>
    <dgm:pt modelId="{BBB1C769-B26B-4DB9-AF1D-0516C4460310}" type="pres">
      <dgm:prSet presAssocID="{F926C6B3-942C-4175-A0DB-82110B597F6F}" presName="sibTrans" presStyleCnt="0"/>
      <dgm:spPr/>
    </dgm:pt>
    <dgm:pt modelId="{C2617743-FD56-4BED-BF78-04243CCCE9EF}" type="pres">
      <dgm:prSet presAssocID="{2B9A97A9-94D4-44CA-870F-7C94418504D7}" presName="compNode" presStyleCnt="0"/>
      <dgm:spPr/>
    </dgm:pt>
    <dgm:pt modelId="{576E173F-8E58-47F8-9B6E-8933408DF6F4}" type="pres">
      <dgm:prSet presAssocID="{2B9A97A9-94D4-44CA-870F-7C94418504D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hoscope"/>
        </a:ext>
      </dgm:extLst>
    </dgm:pt>
    <dgm:pt modelId="{CEE94528-1C8C-49CB-9919-25A50A04D342}" type="pres">
      <dgm:prSet presAssocID="{2B9A97A9-94D4-44CA-870F-7C94418504D7}" presName="iconSpace" presStyleCnt="0"/>
      <dgm:spPr/>
    </dgm:pt>
    <dgm:pt modelId="{3F0AE04E-C916-43BE-85B9-20818C4F720E}" type="pres">
      <dgm:prSet presAssocID="{2B9A97A9-94D4-44CA-870F-7C94418504D7}" presName="parTx" presStyleLbl="revTx" presStyleIdx="4" presStyleCnt="6">
        <dgm:presLayoutVars>
          <dgm:chMax val="0"/>
          <dgm:chPref val="0"/>
        </dgm:presLayoutVars>
      </dgm:prSet>
      <dgm:spPr/>
    </dgm:pt>
    <dgm:pt modelId="{E7F55736-F690-4B02-B191-346FB1696B77}" type="pres">
      <dgm:prSet presAssocID="{2B9A97A9-94D4-44CA-870F-7C94418504D7}" presName="txSpace" presStyleCnt="0"/>
      <dgm:spPr/>
    </dgm:pt>
    <dgm:pt modelId="{DE51FBAE-5E43-483A-B7C8-6BE8552D9EDB}" type="pres">
      <dgm:prSet presAssocID="{2B9A97A9-94D4-44CA-870F-7C94418504D7}" presName="desTx" presStyleLbl="revTx" presStyleIdx="5" presStyleCnt="6">
        <dgm:presLayoutVars/>
      </dgm:prSet>
      <dgm:spPr/>
    </dgm:pt>
  </dgm:ptLst>
  <dgm:cxnLst>
    <dgm:cxn modelId="{FA129818-AC43-4CA1-B1F8-6854FDAC36D9}" type="presOf" srcId="{E4E5D2E8-9DC7-4FB6-B410-A156AFB672F8}" destId="{DE51FBAE-5E43-483A-B7C8-6BE8552D9EDB}" srcOrd="0" destOrd="0" presId="urn:microsoft.com/office/officeart/2018/5/layout/CenteredIconLabelDescriptionList"/>
    <dgm:cxn modelId="{132D5722-78D9-4F94-99C4-A91C699793A5}" srcId="{1743DC0D-E110-45AE-898A-FD677F15F893}" destId="{B53E50C9-C031-42B8-B31D-BEADF830B508}" srcOrd="0" destOrd="0" parTransId="{EE2AA008-D643-49BE-A2A9-759F6806DF50}" sibTransId="{893F368A-7D20-49BF-A5DC-40513813E893}"/>
    <dgm:cxn modelId="{B81EDD25-CA73-4C60-AF9F-2A9874B7B549}" type="presOf" srcId="{1743DC0D-E110-45AE-898A-FD677F15F893}" destId="{FD122876-EDF2-4053-8BB0-D606AFB90C5B}" srcOrd="0" destOrd="0" presId="urn:microsoft.com/office/officeart/2018/5/layout/CenteredIconLabelDescriptionList"/>
    <dgm:cxn modelId="{A9987227-BEED-487E-A8FF-6BCA14F14B3F}" srcId="{DB0A9C61-045B-4F7D-A941-DB254998ADD1}" destId="{32A7B989-E9F6-4785-B12C-5DB89D645D02}" srcOrd="1" destOrd="0" parTransId="{29261885-C6F0-418B-AC0A-07B02A635DEF}" sibTransId="{F926C6B3-942C-4175-A0DB-82110B597F6F}"/>
    <dgm:cxn modelId="{EEEA2E30-AC85-4C87-99D1-DD010D36A1FA}" type="presOf" srcId="{DB0A9C61-045B-4F7D-A941-DB254998ADD1}" destId="{11B93B84-DF3B-4A1D-B286-DD712A51AA7A}" srcOrd="0" destOrd="0" presId="urn:microsoft.com/office/officeart/2018/5/layout/CenteredIconLabelDescriptionList"/>
    <dgm:cxn modelId="{E0130731-254C-47C1-A7F8-BA3A8DB34E7C}" srcId="{2B9A97A9-94D4-44CA-870F-7C94418504D7}" destId="{E4E5D2E8-9DC7-4FB6-B410-A156AFB672F8}" srcOrd="0" destOrd="0" parTransId="{6994528D-9EAB-45E8-A154-F16A1CB00963}" sibTransId="{455D12CF-3405-40D2-87C1-E33DCEA4B39A}"/>
    <dgm:cxn modelId="{84A64033-B281-4E0A-8121-6312A7FF43D0}" type="presOf" srcId="{A8215744-6B49-4D21-AF17-2E43C620060D}" destId="{DE51FBAE-5E43-483A-B7C8-6BE8552D9EDB}" srcOrd="0" destOrd="1" presId="urn:microsoft.com/office/officeart/2018/5/layout/CenteredIconLabelDescriptionList"/>
    <dgm:cxn modelId="{56246063-EF61-461F-920C-92102FDA85EE}" type="presOf" srcId="{2B9A97A9-94D4-44CA-870F-7C94418504D7}" destId="{3F0AE04E-C916-43BE-85B9-20818C4F720E}" srcOrd="0" destOrd="0" presId="urn:microsoft.com/office/officeart/2018/5/layout/CenteredIconLabelDescriptionList"/>
    <dgm:cxn modelId="{78072064-0272-4ACC-8694-1672AF800141}" type="presOf" srcId="{B53E50C9-C031-42B8-B31D-BEADF830B508}" destId="{A4106D6A-FEC1-47A9-ABAD-FC37B7153BBB}" srcOrd="0" destOrd="0" presId="urn:microsoft.com/office/officeart/2018/5/layout/CenteredIconLabelDescriptionList"/>
    <dgm:cxn modelId="{7EB27F6B-7ECD-484C-B766-3AAB3292BFCD}" srcId="{DB0A9C61-045B-4F7D-A941-DB254998ADD1}" destId="{2B9A97A9-94D4-44CA-870F-7C94418504D7}" srcOrd="2" destOrd="0" parTransId="{1B2DBCA2-4383-4383-909E-67FE9C67F5AA}" sibTransId="{793E9BC1-8D42-4CD4-913D-C2B439F6137B}"/>
    <dgm:cxn modelId="{0F3F75C0-CCAA-466A-926B-4DE00C7A1489}" srcId="{2B9A97A9-94D4-44CA-870F-7C94418504D7}" destId="{A8215744-6B49-4D21-AF17-2E43C620060D}" srcOrd="1" destOrd="0" parTransId="{8E5702CE-F7F0-41B8-AC07-14FEC8211675}" sibTransId="{F2ED78A6-A69C-4CF3-87BB-6DD0F6F1ADB9}"/>
    <dgm:cxn modelId="{8199D8C5-41AC-4CF3-98AD-CE89944CE5F6}" srcId="{DB0A9C61-045B-4F7D-A941-DB254998ADD1}" destId="{1743DC0D-E110-45AE-898A-FD677F15F893}" srcOrd="0" destOrd="0" parTransId="{1AA96A14-8BF9-4D77-A99E-1003D12E660F}" sibTransId="{96BBB4DF-4002-42AD-8B26-C1EA550D73FE}"/>
    <dgm:cxn modelId="{2E2EC1F9-C0AA-4075-9DC0-953E3F88F547}" type="presOf" srcId="{32A7B989-E9F6-4785-B12C-5DB89D645D02}" destId="{8C99E7AC-B87F-4A40-BA33-3FE6B4EF617A}" srcOrd="0" destOrd="0" presId="urn:microsoft.com/office/officeart/2018/5/layout/CenteredIconLabelDescriptionList"/>
    <dgm:cxn modelId="{E8B50102-5139-4C68-B6F9-46BA83AA5889}" type="presParOf" srcId="{11B93B84-DF3B-4A1D-B286-DD712A51AA7A}" destId="{EB1481B9-56A2-4B18-819B-8D539E17CE44}" srcOrd="0" destOrd="0" presId="urn:microsoft.com/office/officeart/2018/5/layout/CenteredIconLabelDescriptionList"/>
    <dgm:cxn modelId="{6A1FA2AC-546A-4B81-B243-42680F6296A3}" type="presParOf" srcId="{EB1481B9-56A2-4B18-819B-8D539E17CE44}" destId="{AA54FACB-B963-4BA8-BD30-28CDE14C6EAE}" srcOrd="0" destOrd="0" presId="urn:microsoft.com/office/officeart/2018/5/layout/CenteredIconLabelDescriptionList"/>
    <dgm:cxn modelId="{48953720-6B6D-4028-B5E3-8A6811D6E88E}" type="presParOf" srcId="{EB1481B9-56A2-4B18-819B-8D539E17CE44}" destId="{66390BED-2F0E-4275-93AA-54A89E8CDCF2}" srcOrd="1" destOrd="0" presId="urn:microsoft.com/office/officeart/2018/5/layout/CenteredIconLabelDescriptionList"/>
    <dgm:cxn modelId="{2B2B8F77-4EDB-4990-ACBB-0491EBA0FCC2}" type="presParOf" srcId="{EB1481B9-56A2-4B18-819B-8D539E17CE44}" destId="{FD122876-EDF2-4053-8BB0-D606AFB90C5B}" srcOrd="2" destOrd="0" presId="urn:microsoft.com/office/officeart/2018/5/layout/CenteredIconLabelDescriptionList"/>
    <dgm:cxn modelId="{552601D6-EA4B-45DE-A096-59986913971D}" type="presParOf" srcId="{EB1481B9-56A2-4B18-819B-8D539E17CE44}" destId="{4BEEC113-02AF-4BD6-83E8-AAABC768F07E}" srcOrd="3" destOrd="0" presId="urn:microsoft.com/office/officeart/2018/5/layout/CenteredIconLabelDescriptionList"/>
    <dgm:cxn modelId="{B56DB354-3A8E-4A69-B0AC-E1F210300353}" type="presParOf" srcId="{EB1481B9-56A2-4B18-819B-8D539E17CE44}" destId="{A4106D6A-FEC1-47A9-ABAD-FC37B7153BBB}" srcOrd="4" destOrd="0" presId="urn:microsoft.com/office/officeart/2018/5/layout/CenteredIconLabelDescriptionList"/>
    <dgm:cxn modelId="{70A52239-A85A-409A-8C0C-9521A3EE2E7E}" type="presParOf" srcId="{11B93B84-DF3B-4A1D-B286-DD712A51AA7A}" destId="{F3E7B7A5-A629-42B2-BC0E-032BF23D5AD0}" srcOrd="1" destOrd="0" presId="urn:microsoft.com/office/officeart/2018/5/layout/CenteredIconLabelDescriptionList"/>
    <dgm:cxn modelId="{69F3E38D-F08D-47B1-B106-119BC99DA048}" type="presParOf" srcId="{11B93B84-DF3B-4A1D-B286-DD712A51AA7A}" destId="{992E19CC-7995-4BE4-98E9-A89BC2FACB53}" srcOrd="2" destOrd="0" presId="urn:microsoft.com/office/officeart/2018/5/layout/CenteredIconLabelDescriptionList"/>
    <dgm:cxn modelId="{F9A21D16-7501-4CE4-A53E-02FBE7449191}" type="presParOf" srcId="{992E19CC-7995-4BE4-98E9-A89BC2FACB53}" destId="{C44B0656-AF62-43F0-BE5A-000DFAF6F079}" srcOrd="0" destOrd="0" presId="urn:microsoft.com/office/officeart/2018/5/layout/CenteredIconLabelDescriptionList"/>
    <dgm:cxn modelId="{09967066-86EF-4F23-8964-4FD5B149766B}" type="presParOf" srcId="{992E19CC-7995-4BE4-98E9-A89BC2FACB53}" destId="{BCC5834D-C798-42B4-9B89-C9E93D235C37}" srcOrd="1" destOrd="0" presId="urn:microsoft.com/office/officeart/2018/5/layout/CenteredIconLabelDescriptionList"/>
    <dgm:cxn modelId="{7E9E3927-5088-4BEA-8AFC-26C995D6884A}" type="presParOf" srcId="{992E19CC-7995-4BE4-98E9-A89BC2FACB53}" destId="{8C99E7AC-B87F-4A40-BA33-3FE6B4EF617A}" srcOrd="2" destOrd="0" presId="urn:microsoft.com/office/officeart/2018/5/layout/CenteredIconLabelDescriptionList"/>
    <dgm:cxn modelId="{3D3DE362-0657-4820-9361-5A9039F07B00}" type="presParOf" srcId="{992E19CC-7995-4BE4-98E9-A89BC2FACB53}" destId="{D31F393A-51F4-4742-BD53-E28DB3822E97}" srcOrd="3" destOrd="0" presId="urn:microsoft.com/office/officeart/2018/5/layout/CenteredIconLabelDescriptionList"/>
    <dgm:cxn modelId="{0DEFFB7E-F5A2-4278-8835-E0A5FB3B9E44}" type="presParOf" srcId="{992E19CC-7995-4BE4-98E9-A89BC2FACB53}" destId="{BD8A3216-9FDA-4166-A8A4-835E353D8EEA}" srcOrd="4" destOrd="0" presId="urn:microsoft.com/office/officeart/2018/5/layout/CenteredIconLabelDescriptionList"/>
    <dgm:cxn modelId="{91469C4E-7E80-40A7-83CA-94068D07CCA3}" type="presParOf" srcId="{11B93B84-DF3B-4A1D-B286-DD712A51AA7A}" destId="{BBB1C769-B26B-4DB9-AF1D-0516C4460310}" srcOrd="3" destOrd="0" presId="urn:microsoft.com/office/officeart/2018/5/layout/CenteredIconLabelDescriptionList"/>
    <dgm:cxn modelId="{A6253697-A1CE-4193-9428-51756E631E36}" type="presParOf" srcId="{11B93B84-DF3B-4A1D-B286-DD712A51AA7A}" destId="{C2617743-FD56-4BED-BF78-04243CCCE9EF}" srcOrd="4" destOrd="0" presId="urn:microsoft.com/office/officeart/2018/5/layout/CenteredIconLabelDescriptionList"/>
    <dgm:cxn modelId="{CC315653-2385-447C-B756-89A5F9D62122}" type="presParOf" srcId="{C2617743-FD56-4BED-BF78-04243CCCE9EF}" destId="{576E173F-8E58-47F8-9B6E-8933408DF6F4}" srcOrd="0" destOrd="0" presId="urn:microsoft.com/office/officeart/2018/5/layout/CenteredIconLabelDescriptionList"/>
    <dgm:cxn modelId="{A7ED28FC-D95D-4F7D-83A0-F1B3E39B4E6D}" type="presParOf" srcId="{C2617743-FD56-4BED-BF78-04243CCCE9EF}" destId="{CEE94528-1C8C-49CB-9919-25A50A04D342}" srcOrd="1" destOrd="0" presId="urn:microsoft.com/office/officeart/2018/5/layout/CenteredIconLabelDescriptionList"/>
    <dgm:cxn modelId="{9A099C57-832C-469A-9426-706342399172}" type="presParOf" srcId="{C2617743-FD56-4BED-BF78-04243CCCE9EF}" destId="{3F0AE04E-C916-43BE-85B9-20818C4F720E}" srcOrd="2" destOrd="0" presId="urn:microsoft.com/office/officeart/2018/5/layout/CenteredIconLabelDescriptionList"/>
    <dgm:cxn modelId="{9577B284-4D5B-4109-9A7F-87EF5EA17D9A}" type="presParOf" srcId="{C2617743-FD56-4BED-BF78-04243CCCE9EF}" destId="{E7F55736-F690-4B02-B191-346FB1696B77}" srcOrd="3" destOrd="0" presId="urn:microsoft.com/office/officeart/2018/5/layout/CenteredIconLabelDescriptionList"/>
    <dgm:cxn modelId="{17CE544A-2DB6-41C9-97FC-CC2E45C9A731}" type="presParOf" srcId="{C2617743-FD56-4BED-BF78-04243CCCE9EF}" destId="{DE51FBAE-5E43-483A-B7C8-6BE8552D9EDB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2E579D5-405D-496B-8298-023CB5C59F81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BB7FF7E-88EC-4240-927A-F71E2C7BDFDD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Depending on location, may have trouble voiding</a:t>
          </a:r>
        </a:p>
      </dgm:t>
    </dgm:pt>
    <dgm:pt modelId="{BED79723-D465-4F88-9731-1C12B78D9822}" type="parTrans" cxnId="{723AEFF2-B395-4F8D-9D9E-CD2A205AA7C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CA0DD07-1075-4776-86C8-0B5E624A150E}" type="sibTrans" cxnId="{723AEFF2-B395-4F8D-9D9E-CD2A205AA7C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15D16AD-F67F-45B0-87CC-1C7AC1A39A4D}">
      <dgm:prSet/>
      <dgm:spPr/>
      <dgm:t>
        <a:bodyPr/>
        <a:lstStyle/>
        <a:p>
          <a:r>
            <a:rPr lang="en-US" dirty="0">
              <a:solidFill>
                <a:schemeClr val="tx2"/>
              </a:solidFill>
            </a:rPr>
            <a:t>Scrotal edema after inguinal hernia repair</a:t>
          </a:r>
        </a:p>
      </dgm:t>
    </dgm:pt>
    <dgm:pt modelId="{5A1A8D23-CC64-4480-9753-AA9D765B5CBB}" type="parTrans" cxnId="{2EE8DD29-62AE-410D-8D5A-EE9F8AC38674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49F86F2-E1BE-4DCB-8765-EACD67ED1502}" type="sibTrans" cxnId="{2EE8DD29-62AE-410D-8D5A-EE9F8AC38674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8DF22EE8-A218-4BA1-B409-1115F05FACA4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Scrotal support</a:t>
          </a:r>
        </a:p>
      </dgm:t>
    </dgm:pt>
    <dgm:pt modelId="{6C312766-7E6A-4B12-AF88-364D3C98ABC6}" type="parTrans" cxnId="{7FF58B4D-386A-438D-BBB9-F66C1A84EA6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B55EDAA-5319-431D-8DA6-270AA00B4B87}" type="sibTrans" cxnId="{7FF58B4D-386A-438D-BBB9-F66C1A84EA6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B1E504D-AFA0-43EA-9729-6F326B2ACA9E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Ice and elevation</a:t>
          </a:r>
        </a:p>
      </dgm:t>
    </dgm:pt>
    <dgm:pt modelId="{EFA5F30B-3669-41F5-9A1C-82E02676D90B}" type="parTrans" cxnId="{248F88B0-DED6-4E22-AF47-DA81A1CCE9C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43EBE2E-71A0-4D39-9B63-72B7EC537112}" type="sibTrans" cxnId="{248F88B0-DED6-4E22-AF47-DA81A1CCE9C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1323C10D-E5B4-440F-BCAC-7CFD329B8377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Encourage deep breathing, but not coughing</a:t>
          </a:r>
        </a:p>
      </dgm:t>
    </dgm:pt>
    <dgm:pt modelId="{21F84629-659B-4E76-8A6D-B8C10423FF4E}" type="parTrans" cxnId="{61D220D2-EE91-407C-8251-B72EE5E20E7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A7A95805-BA6B-40C7-AD58-863915B6A6B8}" type="sibTrans" cxnId="{61D220D2-EE91-407C-8251-B72EE5E20E7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42CE3E6-1EB6-405D-9CBD-742D6B25D7BA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Teach to splint incision and keep mouth open when coughing or sneezing</a:t>
          </a:r>
        </a:p>
      </dgm:t>
    </dgm:pt>
    <dgm:pt modelId="{0248128F-7C38-4141-9AF7-6D86051BD9B2}" type="parTrans" cxnId="{4768DDDD-CB85-4E1F-8324-B2A6B153A7A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C768E48-E204-4A2D-B30E-A4F96F9EE490}" type="sibTrans" cxnId="{4768DDDD-CB85-4E1F-8324-B2A6B153A7A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4C8289D-5370-48AB-9711-703F614ED2EF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Restricted from heavy lifting (&gt;10lbs) for 6-8 weeks</a:t>
          </a:r>
        </a:p>
      </dgm:t>
    </dgm:pt>
    <dgm:pt modelId="{CBC020E5-05DD-4078-951C-D02170A5D930}" type="parTrans" cxnId="{30A1EF0B-80D3-4C10-A9BD-5248E7CA806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7C5E06E-0AD6-4DAD-9308-E938A5E5725C}" type="sibTrans" cxnId="{30A1EF0B-80D3-4C10-A9BD-5248E7CA806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C074886-212D-46CD-8D3C-A25CDAAB6F41}" type="pres">
      <dgm:prSet presAssocID="{52E579D5-405D-496B-8298-023CB5C59F81}" presName="linear" presStyleCnt="0">
        <dgm:presLayoutVars>
          <dgm:animLvl val="lvl"/>
          <dgm:resizeHandles val="exact"/>
        </dgm:presLayoutVars>
      </dgm:prSet>
      <dgm:spPr/>
    </dgm:pt>
    <dgm:pt modelId="{C7C2767D-FC02-44AE-B06E-25EEFD306520}" type="pres">
      <dgm:prSet presAssocID="{CBB7FF7E-88EC-4240-927A-F71E2C7BDFDD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AA04013-B376-4A42-97EF-C561CF71554E}" type="pres">
      <dgm:prSet presAssocID="{0CA0DD07-1075-4776-86C8-0B5E624A150E}" presName="spacer" presStyleCnt="0"/>
      <dgm:spPr/>
    </dgm:pt>
    <dgm:pt modelId="{78A67DBA-7E97-40DC-A87C-B4FFD09A61E9}" type="pres">
      <dgm:prSet presAssocID="{F15D16AD-F67F-45B0-87CC-1C7AC1A39A4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182A9A4A-B45C-4D74-BF26-84C1B23E8DDB}" type="pres">
      <dgm:prSet presAssocID="{F15D16AD-F67F-45B0-87CC-1C7AC1A39A4D}" presName="childText" presStyleLbl="revTx" presStyleIdx="0" presStyleCnt="1">
        <dgm:presLayoutVars>
          <dgm:bulletEnabled val="1"/>
        </dgm:presLayoutVars>
      </dgm:prSet>
      <dgm:spPr/>
    </dgm:pt>
    <dgm:pt modelId="{E16A3606-0D20-47A5-9755-FABB8FE76F7C}" type="pres">
      <dgm:prSet presAssocID="{1323C10D-E5B4-440F-BCAC-7CFD329B8377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3C39211C-1CE1-47D1-BA8E-13AD54498459}" type="pres">
      <dgm:prSet presAssocID="{A7A95805-BA6B-40C7-AD58-863915B6A6B8}" presName="spacer" presStyleCnt="0"/>
      <dgm:spPr/>
    </dgm:pt>
    <dgm:pt modelId="{7462D29D-A02C-4438-B234-9C8C545681F8}" type="pres">
      <dgm:prSet presAssocID="{042CE3E6-1EB6-405D-9CBD-742D6B25D7B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1D79652B-F9F5-4AE1-B401-BBA4B72B6805}" type="pres">
      <dgm:prSet presAssocID="{2C768E48-E204-4A2D-B30E-A4F96F9EE490}" presName="spacer" presStyleCnt="0"/>
      <dgm:spPr/>
    </dgm:pt>
    <dgm:pt modelId="{A81F2091-FE52-40E3-8829-66A7FCD614F0}" type="pres">
      <dgm:prSet presAssocID="{34C8289D-5370-48AB-9711-703F614ED2E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30A1EF0B-80D3-4C10-A9BD-5248E7CA8061}" srcId="{52E579D5-405D-496B-8298-023CB5C59F81}" destId="{34C8289D-5370-48AB-9711-703F614ED2EF}" srcOrd="4" destOrd="0" parTransId="{CBC020E5-05DD-4078-951C-D02170A5D930}" sibTransId="{37C5E06E-0AD6-4DAD-9308-E938A5E5725C}"/>
    <dgm:cxn modelId="{3C56C012-8B83-402D-A7F4-2DA02A9DCFA8}" type="presOf" srcId="{042CE3E6-1EB6-405D-9CBD-742D6B25D7BA}" destId="{7462D29D-A02C-4438-B234-9C8C545681F8}" srcOrd="0" destOrd="0" presId="urn:microsoft.com/office/officeart/2005/8/layout/vList2"/>
    <dgm:cxn modelId="{2EE8DD29-62AE-410D-8D5A-EE9F8AC38674}" srcId="{52E579D5-405D-496B-8298-023CB5C59F81}" destId="{F15D16AD-F67F-45B0-87CC-1C7AC1A39A4D}" srcOrd="1" destOrd="0" parTransId="{5A1A8D23-CC64-4480-9753-AA9D765B5CBB}" sibTransId="{349F86F2-E1BE-4DCB-8765-EACD67ED1502}"/>
    <dgm:cxn modelId="{F18D762F-7176-4798-8D47-023405CEA6EF}" type="presOf" srcId="{6B1E504D-AFA0-43EA-9729-6F326B2ACA9E}" destId="{182A9A4A-B45C-4D74-BF26-84C1B23E8DDB}" srcOrd="0" destOrd="1" presId="urn:microsoft.com/office/officeart/2005/8/layout/vList2"/>
    <dgm:cxn modelId="{7FF58B4D-386A-438D-BBB9-F66C1A84EA62}" srcId="{F15D16AD-F67F-45B0-87CC-1C7AC1A39A4D}" destId="{8DF22EE8-A218-4BA1-B409-1115F05FACA4}" srcOrd="0" destOrd="0" parTransId="{6C312766-7E6A-4B12-AF88-364D3C98ABC6}" sibTransId="{9B55EDAA-5319-431D-8DA6-270AA00B4B87}"/>
    <dgm:cxn modelId="{9C9A1C74-291C-4316-B5EE-C2EBED109BF6}" type="presOf" srcId="{F15D16AD-F67F-45B0-87CC-1C7AC1A39A4D}" destId="{78A67DBA-7E97-40DC-A87C-B4FFD09A61E9}" srcOrd="0" destOrd="0" presId="urn:microsoft.com/office/officeart/2005/8/layout/vList2"/>
    <dgm:cxn modelId="{36E31859-C3F4-4199-B979-D4FA9B7283E1}" type="presOf" srcId="{8DF22EE8-A218-4BA1-B409-1115F05FACA4}" destId="{182A9A4A-B45C-4D74-BF26-84C1B23E8DDB}" srcOrd="0" destOrd="0" presId="urn:microsoft.com/office/officeart/2005/8/layout/vList2"/>
    <dgm:cxn modelId="{64382C83-4D23-420F-92D6-CAD64535CFD4}" type="presOf" srcId="{52E579D5-405D-496B-8298-023CB5C59F81}" destId="{3C074886-212D-46CD-8D3C-A25CDAAB6F41}" srcOrd="0" destOrd="0" presId="urn:microsoft.com/office/officeart/2005/8/layout/vList2"/>
    <dgm:cxn modelId="{68FA448B-33E1-43AF-A059-366CCF770CF6}" type="presOf" srcId="{1323C10D-E5B4-440F-BCAC-7CFD329B8377}" destId="{E16A3606-0D20-47A5-9755-FABB8FE76F7C}" srcOrd="0" destOrd="0" presId="urn:microsoft.com/office/officeart/2005/8/layout/vList2"/>
    <dgm:cxn modelId="{6A703C90-887E-4858-A487-0E755468E31E}" type="presOf" srcId="{34C8289D-5370-48AB-9711-703F614ED2EF}" destId="{A81F2091-FE52-40E3-8829-66A7FCD614F0}" srcOrd="0" destOrd="0" presId="urn:microsoft.com/office/officeart/2005/8/layout/vList2"/>
    <dgm:cxn modelId="{248F88B0-DED6-4E22-AF47-DA81A1CCE9C7}" srcId="{F15D16AD-F67F-45B0-87CC-1C7AC1A39A4D}" destId="{6B1E504D-AFA0-43EA-9729-6F326B2ACA9E}" srcOrd="1" destOrd="0" parTransId="{EFA5F30B-3669-41F5-9A1C-82E02676D90B}" sibTransId="{643EBE2E-71A0-4D39-9B63-72B7EC537112}"/>
    <dgm:cxn modelId="{42B162CE-BABA-4BB8-BA61-4D846ECAF939}" type="presOf" srcId="{CBB7FF7E-88EC-4240-927A-F71E2C7BDFDD}" destId="{C7C2767D-FC02-44AE-B06E-25EEFD306520}" srcOrd="0" destOrd="0" presId="urn:microsoft.com/office/officeart/2005/8/layout/vList2"/>
    <dgm:cxn modelId="{61D220D2-EE91-407C-8251-B72EE5E20E73}" srcId="{52E579D5-405D-496B-8298-023CB5C59F81}" destId="{1323C10D-E5B4-440F-BCAC-7CFD329B8377}" srcOrd="2" destOrd="0" parTransId="{21F84629-659B-4E76-8A6D-B8C10423FF4E}" sibTransId="{A7A95805-BA6B-40C7-AD58-863915B6A6B8}"/>
    <dgm:cxn modelId="{4768DDDD-CB85-4E1F-8324-B2A6B153A7A7}" srcId="{52E579D5-405D-496B-8298-023CB5C59F81}" destId="{042CE3E6-1EB6-405D-9CBD-742D6B25D7BA}" srcOrd="3" destOrd="0" parTransId="{0248128F-7C38-4141-9AF7-6D86051BD9B2}" sibTransId="{2C768E48-E204-4A2D-B30E-A4F96F9EE490}"/>
    <dgm:cxn modelId="{723AEFF2-B395-4F8D-9D9E-CD2A205AA7C1}" srcId="{52E579D5-405D-496B-8298-023CB5C59F81}" destId="{CBB7FF7E-88EC-4240-927A-F71E2C7BDFDD}" srcOrd="0" destOrd="0" parTransId="{BED79723-D465-4F88-9731-1C12B78D9822}" sibTransId="{0CA0DD07-1075-4776-86C8-0B5E624A150E}"/>
    <dgm:cxn modelId="{B8C2A96E-6170-44A8-BB26-3E2B63557948}" type="presParOf" srcId="{3C074886-212D-46CD-8D3C-A25CDAAB6F41}" destId="{C7C2767D-FC02-44AE-B06E-25EEFD306520}" srcOrd="0" destOrd="0" presId="urn:microsoft.com/office/officeart/2005/8/layout/vList2"/>
    <dgm:cxn modelId="{38F21FCC-E6EE-4DA1-AB1B-78735AF9A35C}" type="presParOf" srcId="{3C074886-212D-46CD-8D3C-A25CDAAB6F41}" destId="{9AA04013-B376-4A42-97EF-C561CF71554E}" srcOrd="1" destOrd="0" presId="urn:microsoft.com/office/officeart/2005/8/layout/vList2"/>
    <dgm:cxn modelId="{67754D37-1B43-4FDB-A769-097EADF6E3C1}" type="presParOf" srcId="{3C074886-212D-46CD-8D3C-A25CDAAB6F41}" destId="{78A67DBA-7E97-40DC-A87C-B4FFD09A61E9}" srcOrd="2" destOrd="0" presId="urn:microsoft.com/office/officeart/2005/8/layout/vList2"/>
    <dgm:cxn modelId="{DA2E3486-6B44-4BFA-B2F1-CF589DBCE2A0}" type="presParOf" srcId="{3C074886-212D-46CD-8D3C-A25CDAAB6F41}" destId="{182A9A4A-B45C-4D74-BF26-84C1B23E8DDB}" srcOrd="3" destOrd="0" presId="urn:microsoft.com/office/officeart/2005/8/layout/vList2"/>
    <dgm:cxn modelId="{C7A766CB-9618-4E7C-BB10-C549493799E6}" type="presParOf" srcId="{3C074886-212D-46CD-8D3C-A25CDAAB6F41}" destId="{E16A3606-0D20-47A5-9755-FABB8FE76F7C}" srcOrd="4" destOrd="0" presId="urn:microsoft.com/office/officeart/2005/8/layout/vList2"/>
    <dgm:cxn modelId="{15AA269E-629C-45FC-BAE0-8316F7A54419}" type="presParOf" srcId="{3C074886-212D-46CD-8D3C-A25CDAAB6F41}" destId="{3C39211C-1CE1-47D1-BA8E-13AD54498459}" srcOrd="5" destOrd="0" presId="urn:microsoft.com/office/officeart/2005/8/layout/vList2"/>
    <dgm:cxn modelId="{4F577776-6167-4763-A5F0-1D83D7F8D0AD}" type="presParOf" srcId="{3C074886-212D-46CD-8D3C-A25CDAAB6F41}" destId="{7462D29D-A02C-4438-B234-9C8C545681F8}" srcOrd="6" destOrd="0" presId="urn:microsoft.com/office/officeart/2005/8/layout/vList2"/>
    <dgm:cxn modelId="{5FD59B4D-CD8D-469E-A086-BB1A5C674AAE}" type="presParOf" srcId="{3C074886-212D-46CD-8D3C-A25CDAAB6F41}" destId="{1D79652B-F9F5-4AE1-B401-BBA4B72B6805}" srcOrd="7" destOrd="0" presId="urn:microsoft.com/office/officeart/2005/8/layout/vList2"/>
    <dgm:cxn modelId="{BEAC8688-A20C-4464-9171-4D9BEE6927E6}" type="presParOf" srcId="{3C074886-212D-46CD-8D3C-A25CDAAB6F41}" destId="{A81F2091-FE52-40E3-8829-66A7FCD614F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8B7AC37-F770-4B5B-86B6-D9F6CAD21080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F637F7E7-BCDD-44EB-BCDC-79AC14BAFF70}">
      <dgm:prSet/>
      <dgm:spPr/>
      <dgm:t>
        <a:bodyPr/>
        <a:lstStyle/>
        <a:p>
          <a:r>
            <a:rPr lang="en-US"/>
            <a:t>Autoimmune disease that causes damage to the small intestinal mucosa</a:t>
          </a:r>
        </a:p>
      </dgm:t>
    </dgm:pt>
    <dgm:pt modelId="{B2E3CFBA-BA1B-4779-BBB4-C09323F540AF}" type="parTrans" cxnId="{12CCFDB0-8283-4E68-8285-70A39D998CBA}">
      <dgm:prSet/>
      <dgm:spPr/>
      <dgm:t>
        <a:bodyPr/>
        <a:lstStyle/>
        <a:p>
          <a:endParaRPr lang="en-US"/>
        </a:p>
      </dgm:t>
    </dgm:pt>
    <dgm:pt modelId="{5AAA1019-7D22-4182-845A-338FF395721D}" type="sibTrans" cxnId="{12CCFDB0-8283-4E68-8285-70A39D998CBA}">
      <dgm:prSet/>
      <dgm:spPr/>
      <dgm:t>
        <a:bodyPr/>
        <a:lstStyle/>
        <a:p>
          <a:endParaRPr lang="en-US"/>
        </a:p>
      </dgm:t>
    </dgm:pt>
    <dgm:pt modelId="{C87CEE32-C87C-4E34-83FD-87C384630BAA}">
      <dgm:prSet/>
      <dgm:spPr/>
      <dgm:t>
        <a:bodyPr/>
        <a:lstStyle/>
        <a:p>
          <a:r>
            <a:rPr lang="en-US"/>
            <a:t>Triggered by ingesting gluten</a:t>
          </a:r>
        </a:p>
      </dgm:t>
    </dgm:pt>
    <dgm:pt modelId="{42E255D5-480C-40C2-B35F-5FB46D24246A}" type="parTrans" cxnId="{8C1FC552-B3E2-42A6-A1B3-DFA434E45621}">
      <dgm:prSet/>
      <dgm:spPr/>
      <dgm:t>
        <a:bodyPr/>
        <a:lstStyle/>
        <a:p>
          <a:endParaRPr lang="en-US"/>
        </a:p>
      </dgm:t>
    </dgm:pt>
    <dgm:pt modelId="{C2B6303F-99DE-4BA3-A126-FB56A90DC830}" type="sibTrans" cxnId="{8C1FC552-B3E2-42A6-A1B3-DFA434E45621}">
      <dgm:prSet/>
      <dgm:spPr/>
      <dgm:t>
        <a:bodyPr/>
        <a:lstStyle/>
        <a:p>
          <a:endParaRPr lang="en-US"/>
        </a:p>
      </dgm:t>
    </dgm:pt>
    <dgm:pt modelId="{70D4B4A7-7069-47EF-B0DF-E31FDF85A4B9}">
      <dgm:prSet/>
      <dgm:spPr/>
      <dgm:t>
        <a:bodyPr/>
        <a:lstStyle/>
        <a:p>
          <a:r>
            <a:rPr lang="en-US"/>
            <a:t>Can occur at any age</a:t>
          </a:r>
        </a:p>
      </dgm:t>
    </dgm:pt>
    <dgm:pt modelId="{251D1DF5-DDB2-46E3-B54C-DAF5EDE14F12}" type="parTrans" cxnId="{FED4750F-43C1-40BB-9B59-243A32AA7AD2}">
      <dgm:prSet/>
      <dgm:spPr/>
      <dgm:t>
        <a:bodyPr/>
        <a:lstStyle/>
        <a:p>
          <a:endParaRPr lang="en-US"/>
        </a:p>
      </dgm:t>
    </dgm:pt>
    <dgm:pt modelId="{E8CE32E3-528E-4BCD-A318-B3EE24E0D38F}" type="sibTrans" cxnId="{FED4750F-43C1-40BB-9B59-243A32AA7AD2}">
      <dgm:prSet/>
      <dgm:spPr/>
      <dgm:t>
        <a:bodyPr/>
        <a:lstStyle/>
        <a:p>
          <a:endParaRPr lang="en-US"/>
        </a:p>
      </dgm:t>
    </dgm:pt>
    <dgm:pt modelId="{B5F98C6F-7A8B-4B8E-88E4-805655A297CA}">
      <dgm:prSet/>
      <dgm:spPr/>
      <dgm:t>
        <a:bodyPr/>
        <a:lstStyle/>
        <a:p>
          <a:r>
            <a:rPr lang="en-US"/>
            <a:t>Wide variety of symptoms</a:t>
          </a:r>
        </a:p>
      </dgm:t>
    </dgm:pt>
    <dgm:pt modelId="{7014EB60-A03F-4C1A-85DE-91E0794B4D86}" type="parTrans" cxnId="{5B072B34-F2C5-4F92-B337-1BDA567DD962}">
      <dgm:prSet/>
      <dgm:spPr/>
      <dgm:t>
        <a:bodyPr/>
        <a:lstStyle/>
        <a:p>
          <a:endParaRPr lang="en-US"/>
        </a:p>
      </dgm:t>
    </dgm:pt>
    <dgm:pt modelId="{2B94189D-D6F4-4F4B-82A2-19E1CA585A83}" type="sibTrans" cxnId="{5B072B34-F2C5-4F92-B337-1BDA567DD962}">
      <dgm:prSet/>
      <dgm:spPr/>
      <dgm:t>
        <a:bodyPr/>
        <a:lstStyle/>
        <a:p>
          <a:endParaRPr lang="en-US"/>
        </a:p>
      </dgm:t>
    </dgm:pt>
    <dgm:pt modelId="{8C80C52C-81E5-4DC6-8EF0-5D0A83E17B41}">
      <dgm:prSet/>
      <dgm:spPr/>
      <dgm:t>
        <a:bodyPr/>
        <a:lstStyle/>
        <a:p>
          <a:r>
            <a:rPr lang="en-US"/>
            <a:t>Three factors for developing: genetic predisposition, gluten ingestion, and immune-mediated response</a:t>
          </a:r>
        </a:p>
      </dgm:t>
    </dgm:pt>
    <dgm:pt modelId="{9334374B-0C18-4BB3-8898-465D445540EB}" type="parTrans" cxnId="{B4D04987-BB99-4C4D-8F2C-0ABF45060624}">
      <dgm:prSet/>
      <dgm:spPr/>
      <dgm:t>
        <a:bodyPr/>
        <a:lstStyle/>
        <a:p>
          <a:endParaRPr lang="en-US"/>
        </a:p>
      </dgm:t>
    </dgm:pt>
    <dgm:pt modelId="{A31D88C4-E9C8-4DFC-B12F-867CFFE29F56}" type="sibTrans" cxnId="{B4D04987-BB99-4C4D-8F2C-0ABF45060624}">
      <dgm:prSet/>
      <dgm:spPr/>
      <dgm:t>
        <a:bodyPr/>
        <a:lstStyle/>
        <a:p>
          <a:endParaRPr lang="en-US"/>
        </a:p>
      </dgm:t>
    </dgm:pt>
    <dgm:pt modelId="{4F549298-C6D0-4E7C-A95D-AD7E37BABAAE}" type="pres">
      <dgm:prSet presAssocID="{28B7AC37-F770-4B5B-86B6-D9F6CAD21080}" presName="diagram" presStyleCnt="0">
        <dgm:presLayoutVars>
          <dgm:dir/>
          <dgm:resizeHandles val="exact"/>
        </dgm:presLayoutVars>
      </dgm:prSet>
      <dgm:spPr/>
    </dgm:pt>
    <dgm:pt modelId="{0647EA53-5869-45DD-BE95-0A06396E6999}" type="pres">
      <dgm:prSet presAssocID="{F637F7E7-BCDD-44EB-BCDC-79AC14BAFF70}" presName="node" presStyleLbl="node1" presStyleIdx="0" presStyleCnt="5">
        <dgm:presLayoutVars>
          <dgm:bulletEnabled val="1"/>
        </dgm:presLayoutVars>
      </dgm:prSet>
      <dgm:spPr/>
    </dgm:pt>
    <dgm:pt modelId="{37ABEFFD-2470-44A8-9A83-FD8AD9B00DED}" type="pres">
      <dgm:prSet presAssocID="{5AAA1019-7D22-4182-845A-338FF395721D}" presName="sibTrans" presStyleCnt="0"/>
      <dgm:spPr/>
    </dgm:pt>
    <dgm:pt modelId="{78163694-7C82-4866-88FB-BC032A2E26F1}" type="pres">
      <dgm:prSet presAssocID="{C87CEE32-C87C-4E34-83FD-87C384630BAA}" presName="node" presStyleLbl="node1" presStyleIdx="1" presStyleCnt="5">
        <dgm:presLayoutVars>
          <dgm:bulletEnabled val="1"/>
        </dgm:presLayoutVars>
      </dgm:prSet>
      <dgm:spPr/>
    </dgm:pt>
    <dgm:pt modelId="{0BB3D17E-B6C5-430B-A486-4280408011A9}" type="pres">
      <dgm:prSet presAssocID="{C2B6303F-99DE-4BA3-A126-FB56A90DC830}" presName="sibTrans" presStyleCnt="0"/>
      <dgm:spPr/>
    </dgm:pt>
    <dgm:pt modelId="{4AAA31DF-C347-4F32-B9B1-CBB3706F97C9}" type="pres">
      <dgm:prSet presAssocID="{70D4B4A7-7069-47EF-B0DF-E31FDF85A4B9}" presName="node" presStyleLbl="node1" presStyleIdx="2" presStyleCnt="5">
        <dgm:presLayoutVars>
          <dgm:bulletEnabled val="1"/>
        </dgm:presLayoutVars>
      </dgm:prSet>
      <dgm:spPr/>
    </dgm:pt>
    <dgm:pt modelId="{AFF29116-4EE8-4A70-A6FE-DE97783F4C69}" type="pres">
      <dgm:prSet presAssocID="{E8CE32E3-528E-4BCD-A318-B3EE24E0D38F}" presName="sibTrans" presStyleCnt="0"/>
      <dgm:spPr/>
    </dgm:pt>
    <dgm:pt modelId="{8A041D7E-A56F-4E8C-A154-10D2650DBD76}" type="pres">
      <dgm:prSet presAssocID="{B5F98C6F-7A8B-4B8E-88E4-805655A297CA}" presName="node" presStyleLbl="node1" presStyleIdx="3" presStyleCnt="5">
        <dgm:presLayoutVars>
          <dgm:bulletEnabled val="1"/>
        </dgm:presLayoutVars>
      </dgm:prSet>
      <dgm:spPr/>
    </dgm:pt>
    <dgm:pt modelId="{F659AF0E-8299-4132-9114-F3077D073BC3}" type="pres">
      <dgm:prSet presAssocID="{2B94189D-D6F4-4F4B-82A2-19E1CA585A83}" presName="sibTrans" presStyleCnt="0"/>
      <dgm:spPr/>
    </dgm:pt>
    <dgm:pt modelId="{00784D10-9B74-4BB0-A09A-CBBFB59BD5CD}" type="pres">
      <dgm:prSet presAssocID="{8C80C52C-81E5-4DC6-8EF0-5D0A83E17B41}" presName="node" presStyleLbl="node1" presStyleIdx="4" presStyleCnt="5">
        <dgm:presLayoutVars>
          <dgm:bulletEnabled val="1"/>
        </dgm:presLayoutVars>
      </dgm:prSet>
      <dgm:spPr/>
    </dgm:pt>
  </dgm:ptLst>
  <dgm:cxnLst>
    <dgm:cxn modelId="{FE9B0907-E6BB-4A99-BE11-D3F289DC07F1}" type="presOf" srcId="{F637F7E7-BCDD-44EB-BCDC-79AC14BAFF70}" destId="{0647EA53-5869-45DD-BE95-0A06396E6999}" srcOrd="0" destOrd="0" presId="urn:microsoft.com/office/officeart/2005/8/layout/default"/>
    <dgm:cxn modelId="{FED4750F-43C1-40BB-9B59-243A32AA7AD2}" srcId="{28B7AC37-F770-4B5B-86B6-D9F6CAD21080}" destId="{70D4B4A7-7069-47EF-B0DF-E31FDF85A4B9}" srcOrd="2" destOrd="0" parTransId="{251D1DF5-DDB2-46E3-B54C-DAF5EDE14F12}" sibTransId="{E8CE32E3-528E-4BCD-A318-B3EE24E0D38F}"/>
    <dgm:cxn modelId="{9C694620-2A1F-4B69-88C2-EFB09A902C7E}" type="presOf" srcId="{70D4B4A7-7069-47EF-B0DF-E31FDF85A4B9}" destId="{4AAA31DF-C347-4F32-B9B1-CBB3706F97C9}" srcOrd="0" destOrd="0" presId="urn:microsoft.com/office/officeart/2005/8/layout/default"/>
    <dgm:cxn modelId="{D010E225-36ED-4F80-8899-D141715191F2}" type="presOf" srcId="{B5F98C6F-7A8B-4B8E-88E4-805655A297CA}" destId="{8A041D7E-A56F-4E8C-A154-10D2650DBD76}" srcOrd="0" destOrd="0" presId="urn:microsoft.com/office/officeart/2005/8/layout/default"/>
    <dgm:cxn modelId="{E6796C2E-DB8E-49D7-B8CF-749A92C8A140}" type="presOf" srcId="{28B7AC37-F770-4B5B-86B6-D9F6CAD21080}" destId="{4F549298-C6D0-4E7C-A95D-AD7E37BABAAE}" srcOrd="0" destOrd="0" presId="urn:microsoft.com/office/officeart/2005/8/layout/default"/>
    <dgm:cxn modelId="{5B072B34-F2C5-4F92-B337-1BDA567DD962}" srcId="{28B7AC37-F770-4B5B-86B6-D9F6CAD21080}" destId="{B5F98C6F-7A8B-4B8E-88E4-805655A297CA}" srcOrd="3" destOrd="0" parTransId="{7014EB60-A03F-4C1A-85DE-91E0794B4D86}" sibTransId="{2B94189D-D6F4-4F4B-82A2-19E1CA585A83}"/>
    <dgm:cxn modelId="{8C1FC552-B3E2-42A6-A1B3-DFA434E45621}" srcId="{28B7AC37-F770-4B5B-86B6-D9F6CAD21080}" destId="{C87CEE32-C87C-4E34-83FD-87C384630BAA}" srcOrd="1" destOrd="0" parTransId="{42E255D5-480C-40C2-B35F-5FB46D24246A}" sibTransId="{C2B6303F-99DE-4BA3-A126-FB56A90DC830}"/>
    <dgm:cxn modelId="{B4D04987-BB99-4C4D-8F2C-0ABF45060624}" srcId="{28B7AC37-F770-4B5B-86B6-D9F6CAD21080}" destId="{8C80C52C-81E5-4DC6-8EF0-5D0A83E17B41}" srcOrd="4" destOrd="0" parTransId="{9334374B-0C18-4BB3-8898-465D445540EB}" sibTransId="{A31D88C4-E9C8-4DFC-B12F-867CFFE29F56}"/>
    <dgm:cxn modelId="{EDDCF894-36FC-437A-A9E9-77D5D87DFBDD}" type="presOf" srcId="{C87CEE32-C87C-4E34-83FD-87C384630BAA}" destId="{78163694-7C82-4866-88FB-BC032A2E26F1}" srcOrd="0" destOrd="0" presId="urn:microsoft.com/office/officeart/2005/8/layout/default"/>
    <dgm:cxn modelId="{12CCFDB0-8283-4E68-8285-70A39D998CBA}" srcId="{28B7AC37-F770-4B5B-86B6-D9F6CAD21080}" destId="{F637F7E7-BCDD-44EB-BCDC-79AC14BAFF70}" srcOrd="0" destOrd="0" parTransId="{B2E3CFBA-BA1B-4779-BBB4-C09323F540AF}" sibTransId="{5AAA1019-7D22-4182-845A-338FF395721D}"/>
    <dgm:cxn modelId="{6BF695E4-5319-40A1-BCCB-8F00B4A9C84F}" type="presOf" srcId="{8C80C52C-81E5-4DC6-8EF0-5D0A83E17B41}" destId="{00784D10-9B74-4BB0-A09A-CBBFB59BD5CD}" srcOrd="0" destOrd="0" presId="urn:microsoft.com/office/officeart/2005/8/layout/default"/>
    <dgm:cxn modelId="{ADF447E8-1C77-4124-BD1E-123F13ED3C98}" type="presParOf" srcId="{4F549298-C6D0-4E7C-A95D-AD7E37BABAAE}" destId="{0647EA53-5869-45DD-BE95-0A06396E6999}" srcOrd="0" destOrd="0" presId="urn:microsoft.com/office/officeart/2005/8/layout/default"/>
    <dgm:cxn modelId="{6C193CD8-57A2-45FA-AE13-A46246068513}" type="presParOf" srcId="{4F549298-C6D0-4E7C-A95D-AD7E37BABAAE}" destId="{37ABEFFD-2470-44A8-9A83-FD8AD9B00DED}" srcOrd="1" destOrd="0" presId="urn:microsoft.com/office/officeart/2005/8/layout/default"/>
    <dgm:cxn modelId="{51CDBD0A-5FB4-4B58-B7CB-B385403F8C7B}" type="presParOf" srcId="{4F549298-C6D0-4E7C-A95D-AD7E37BABAAE}" destId="{78163694-7C82-4866-88FB-BC032A2E26F1}" srcOrd="2" destOrd="0" presId="urn:microsoft.com/office/officeart/2005/8/layout/default"/>
    <dgm:cxn modelId="{10A920D0-9DB0-4063-AE06-109355B25524}" type="presParOf" srcId="{4F549298-C6D0-4E7C-A95D-AD7E37BABAAE}" destId="{0BB3D17E-B6C5-430B-A486-4280408011A9}" srcOrd="3" destOrd="0" presId="urn:microsoft.com/office/officeart/2005/8/layout/default"/>
    <dgm:cxn modelId="{FB8BBDF8-FA43-40D9-B1B1-875D32CF49E8}" type="presParOf" srcId="{4F549298-C6D0-4E7C-A95D-AD7E37BABAAE}" destId="{4AAA31DF-C347-4F32-B9B1-CBB3706F97C9}" srcOrd="4" destOrd="0" presId="urn:microsoft.com/office/officeart/2005/8/layout/default"/>
    <dgm:cxn modelId="{511A7CFD-9832-4015-9070-50F4E77623D9}" type="presParOf" srcId="{4F549298-C6D0-4E7C-A95D-AD7E37BABAAE}" destId="{AFF29116-4EE8-4A70-A6FE-DE97783F4C69}" srcOrd="5" destOrd="0" presId="urn:microsoft.com/office/officeart/2005/8/layout/default"/>
    <dgm:cxn modelId="{00041A3A-C5FE-4886-8F16-3D890A817C8A}" type="presParOf" srcId="{4F549298-C6D0-4E7C-A95D-AD7E37BABAAE}" destId="{8A041D7E-A56F-4E8C-A154-10D2650DBD76}" srcOrd="6" destOrd="0" presId="urn:microsoft.com/office/officeart/2005/8/layout/default"/>
    <dgm:cxn modelId="{79490F00-A88E-4CBD-BC0B-398CFF3698DB}" type="presParOf" srcId="{4F549298-C6D0-4E7C-A95D-AD7E37BABAAE}" destId="{F659AF0E-8299-4132-9114-F3077D073BC3}" srcOrd="7" destOrd="0" presId="urn:microsoft.com/office/officeart/2005/8/layout/default"/>
    <dgm:cxn modelId="{92E90BA4-48B6-4127-B0FD-8F846485EEB2}" type="presParOf" srcId="{4F549298-C6D0-4E7C-A95D-AD7E37BABAAE}" destId="{00784D10-9B74-4BB0-A09A-CBBFB59BD5CD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EA91B13-165A-4BD6-A5D0-08F7DC3AABE2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A2A1184-47B7-483D-AC72-3DEC2043A797}">
      <dgm:prSet/>
      <dgm:spPr/>
      <dgm:t>
        <a:bodyPr/>
        <a:lstStyle/>
        <a:p>
          <a:r>
            <a:rPr lang="en-US"/>
            <a:t>H &amp; P</a:t>
          </a:r>
        </a:p>
      </dgm:t>
    </dgm:pt>
    <dgm:pt modelId="{E978790B-55CC-4644-9898-85692F88E58E}" type="parTrans" cxnId="{075D5194-4AAB-491C-A16B-97061389A2E8}">
      <dgm:prSet/>
      <dgm:spPr/>
      <dgm:t>
        <a:bodyPr/>
        <a:lstStyle/>
        <a:p>
          <a:endParaRPr lang="en-US"/>
        </a:p>
      </dgm:t>
    </dgm:pt>
    <dgm:pt modelId="{7BCBDC43-33D4-485A-81F4-86B079DAAF45}" type="sibTrans" cxnId="{075D5194-4AAB-491C-A16B-97061389A2E8}">
      <dgm:prSet/>
      <dgm:spPr/>
      <dgm:t>
        <a:bodyPr/>
        <a:lstStyle/>
        <a:p>
          <a:endParaRPr lang="en-US"/>
        </a:p>
      </dgm:t>
    </dgm:pt>
    <dgm:pt modelId="{A06D897D-3C48-4F3F-AFDE-D69963AFAD1E}">
      <dgm:prSet/>
      <dgm:spPr/>
      <dgm:t>
        <a:bodyPr/>
        <a:lstStyle/>
        <a:p>
          <a:r>
            <a:rPr lang="en-US"/>
            <a:t>Serology testing</a:t>
          </a:r>
        </a:p>
      </dgm:t>
    </dgm:pt>
    <dgm:pt modelId="{488511B4-A96C-4234-878F-1DF83BE98EB6}" type="parTrans" cxnId="{6DEDE13A-73EC-464E-9DCB-1AD1D389EF46}">
      <dgm:prSet/>
      <dgm:spPr/>
      <dgm:t>
        <a:bodyPr/>
        <a:lstStyle/>
        <a:p>
          <a:endParaRPr lang="en-US"/>
        </a:p>
      </dgm:t>
    </dgm:pt>
    <dgm:pt modelId="{061DBAA6-DBF7-4F1C-A79D-4044FDF39887}" type="sibTrans" cxnId="{6DEDE13A-73EC-464E-9DCB-1AD1D389EF46}">
      <dgm:prSet/>
      <dgm:spPr/>
      <dgm:t>
        <a:bodyPr/>
        <a:lstStyle/>
        <a:p>
          <a:endParaRPr lang="en-US"/>
        </a:p>
      </dgm:t>
    </dgm:pt>
    <dgm:pt modelId="{80B531BC-FD4A-4240-AF87-C97B31AA2940}">
      <dgm:prSet/>
      <dgm:spPr/>
      <dgm:t>
        <a:bodyPr/>
        <a:lstStyle/>
        <a:p>
          <a:r>
            <a:rPr lang="en-US"/>
            <a:t>Immunoglobulin A (IgA) antitissue transgluaminase</a:t>
          </a:r>
        </a:p>
      </dgm:t>
    </dgm:pt>
    <dgm:pt modelId="{14284686-0334-420B-B949-1C1E50B56A20}" type="parTrans" cxnId="{208427BC-5521-4B94-B225-5609CFE66110}">
      <dgm:prSet/>
      <dgm:spPr/>
      <dgm:t>
        <a:bodyPr/>
        <a:lstStyle/>
        <a:p>
          <a:endParaRPr lang="en-US"/>
        </a:p>
      </dgm:t>
    </dgm:pt>
    <dgm:pt modelId="{F76823A9-6FAC-4A8E-9CB9-A9E440858403}" type="sibTrans" cxnId="{208427BC-5521-4B94-B225-5609CFE66110}">
      <dgm:prSet/>
      <dgm:spPr/>
      <dgm:t>
        <a:bodyPr/>
        <a:lstStyle/>
        <a:p>
          <a:endParaRPr lang="en-US"/>
        </a:p>
      </dgm:t>
    </dgm:pt>
    <dgm:pt modelId="{B4C6309F-D7BF-4D24-892F-414D0E75E7B6}">
      <dgm:prSet/>
      <dgm:spPr/>
      <dgm:t>
        <a:bodyPr/>
        <a:lstStyle/>
        <a:p>
          <a:r>
            <a:rPr lang="en-US"/>
            <a:t>IgA endomysial antibody</a:t>
          </a:r>
        </a:p>
      </dgm:t>
    </dgm:pt>
    <dgm:pt modelId="{391A58D4-A725-425E-92B2-A47FBF8BAD1A}" type="parTrans" cxnId="{7FB0F9D8-86D3-4ECA-8D1D-4CBB26CCD7E6}">
      <dgm:prSet/>
      <dgm:spPr/>
      <dgm:t>
        <a:bodyPr/>
        <a:lstStyle/>
        <a:p>
          <a:endParaRPr lang="en-US"/>
        </a:p>
      </dgm:t>
    </dgm:pt>
    <dgm:pt modelId="{E0876499-4760-493F-869F-416E137669C5}" type="sibTrans" cxnId="{7FB0F9D8-86D3-4ECA-8D1D-4CBB26CCD7E6}">
      <dgm:prSet/>
      <dgm:spPr/>
      <dgm:t>
        <a:bodyPr/>
        <a:lstStyle/>
        <a:p>
          <a:endParaRPr lang="en-US"/>
        </a:p>
      </dgm:t>
    </dgm:pt>
    <dgm:pt modelId="{72894FC1-5EBC-4BD8-9F38-1C24803B28CD}">
      <dgm:prSet/>
      <dgm:spPr/>
      <dgm:t>
        <a:bodyPr/>
        <a:lstStyle/>
        <a:p>
          <a:r>
            <a:rPr lang="en-US"/>
            <a:t>Histologic analysis of small intestine biopsies</a:t>
          </a:r>
        </a:p>
      </dgm:t>
    </dgm:pt>
    <dgm:pt modelId="{CC3472EC-9616-49AD-806B-63282F57CAEA}" type="parTrans" cxnId="{0C0A19B9-BC75-432D-8890-2919054A09B9}">
      <dgm:prSet/>
      <dgm:spPr/>
      <dgm:t>
        <a:bodyPr/>
        <a:lstStyle/>
        <a:p>
          <a:endParaRPr lang="en-US"/>
        </a:p>
      </dgm:t>
    </dgm:pt>
    <dgm:pt modelId="{034AB620-E5A2-4B8C-913D-F3739D2C65AA}" type="sibTrans" cxnId="{0C0A19B9-BC75-432D-8890-2919054A09B9}">
      <dgm:prSet/>
      <dgm:spPr/>
      <dgm:t>
        <a:bodyPr/>
        <a:lstStyle/>
        <a:p>
          <a:endParaRPr lang="en-US"/>
        </a:p>
      </dgm:t>
    </dgm:pt>
    <dgm:pt modelId="{92DBEA38-EE81-45BC-A9AF-51D2DC7EA45E}">
      <dgm:prSet/>
      <dgm:spPr/>
      <dgm:t>
        <a:bodyPr/>
        <a:lstStyle/>
        <a:p>
          <a:r>
            <a:rPr lang="en-US"/>
            <a:t>Gold standard</a:t>
          </a:r>
        </a:p>
      </dgm:t>
    </dgm:pt>
    <dgm:pt modelId="{F1C84F98-5274-4A9B-A7B3-F8019A1D1421}" type="parTrans" cxnId="{E52ECFC4-FEFE-4B07-8821-D0A1032810C9}">
      <dgm:prSet/>
      <dgm:spPr/>
      <dgm:t>
        <a:bodyPr/>
        <a:lstStyle/>
        <a:p>
          <a:endParaRPr lang="en-US"/>
        </a:p>
      </dgm:t>
    </dgm:pt>
    <dgm:pt modelId="{82698974-FFE4-4B74-9486-34FC1F4D0D42}" type="sibTrans" cxnId="{E52ECFC4-FEFE-4B07-8821-D0A1032810C9}">
      <dgm:prSet/>
      <dgm:spPr/>
      <dgm:t>
        <a:bodyPr/>
        <a:lstStyle/>
        <a:p>
          <a:endParaRPr lang="en-US"/>
        </a:p>
      </dgm:t>
    </dgm:pt>
    <dgm:pt modelId="{73C0B11F-8A3C-45BD-9152-5D46F5B76E54}">
      <dgm:prSet/>
      <dgm:spPr/>
      <dgm:t>
        <a:bodyPr/>
        <a:lstStyle/>
        <a:p>
          <a:r>
            <a:rPr lang="en-US"/>
            <a:t>Will show flattened mucosa and noticeable loss of villi</a:t>
          </a:r>
        </a:p>
      </dgm:t>
    </dgm:pt>
    <dgm:pt modelId="{3E008EFA-8D72-4836-B58D-19ED7A7AAE73}" type="parTrans" cxnId="{523D400C-A6FE-4B11-B30F-E6626956A212}">
      <dgm:prSet/>
      <dgm:spPr/>
      <dgm:t>
        <a:bodyPr/>
        <a:lstStyle/>
        <a:p>
          <a:endParaRPr lang="en-US"/>
        </a:p>
      </dgm:t>
    </dgm:pt>
    <dgm:pt modelId="{7E15BCB0-8DA2-4836-9DD0-C6AF6436117E}" type="sibTrans" cxnId="{523D400C-A6FE-4B11-B30F-E6626956A212}">
      <dgm:prSet/>
      <dgm:spPr/>
      <dgm:t>
        <a:bodyPr/>
        <a:lstStyle/>
        <a:p>
          <a:endParaRPr lang="en-US"/>
        </a:p>
      </dgm:t>
    </dgm:pt>
    <dgm:pt modelId="{85FB2329-4DC7-4C62-9D4C-EED0E51732C2}">
      <dgm:prSet/>
      <dgm:spPr/>
      <dgm:t>
        <a:bodyPr/>
        <a:lstStyle/>
        <a:p>
          <a:r>
            <a:rPr lang="en-US" dirty="0"/>
            <a:t>Genotyping</a:t>
          </a:r>
        </a:p>
      </dgm:t>
    </dgm:pt>
    <dgm:pt modelId="{B41ACE91-E945-4078-BD5D-599E79F17201}" type="parTrans" cxnId="{9354C73D-23C4-44E9-96AC-065FDB906CA9}">
      <dgm:prSet/>
      <dgm:spPr/>
      <dgm:t>
        <a:bodyPr/>
        <a:lstStyle/>
        <a:p>
          <a:endParaRPr lang="en-US"/>
        </a:p>
      </dgm:t>
    </dgm:pt>
    <dgm:pt modelId="{AFFC861D-386D-4C90-90B5-DF6D4DF7D3B2}" type="sibTrans" cxnId="{9354C73D-23C4-44E9-96AC-065FDB906CA9}">
      <dgm:prSet/>
      <dgm:spPr/>
      <dgm:t>
        <a:bodyPr/>
        <a:lstStyle/>
        <a:p>
          <a:endParaRPr lang="en-US"/>
        </a:p>
      </dgm:t>
    </dgm:pt>
    <dgm:pt modelId="{655B139A-0AA4-42F1-BF82-EAE2529852B2}">
      <dgm:prSet/>
      <dgm:spPr/>
      <dgm:t>
        <a:bodyPr/>
        <a:lstStyle/>
        <a:p>
          <a:r>
            <a:rPr lang="en-US"/>
            <a:t>Complete all testing prior to diet modifications</a:t>
          </a:r>
        </a:p>
      </dgm:t>
    </dgm:pt>
    <dgm:pt modelId="{112EF807-F9C7-423D-89A1-6D9DFBBD5E17}" type="parTrans" cxnId="{DE5906F2-3033-49EA-8576-451897526916}">
      <dgm:prSet/>
      <dgm:spPr/>
      <dgm:t>
        <a:bodyPr/>
        <a:lstStyle/>
        <a:p>
          <a:endParaRPr lang="en-US"/>
        </a:p>
      </dgm:t>
    </dgm:pt>
    <dgm:pt modelId="{19B1D337-31E4-4949-B725-062C3C7434BF}" type="sibTrans" cxnId="{DE5906F2-3033-49EA-8576-451897526916}">
      <dgm:prSet/>
      <dgm:spPr/>
      <dgm:t>
        <a:bodyPr/>
        <a:lstStyle/>
        <a:p>
          <a:endParaRPr lang="en-US"/>
        </a:p>
      </dgm:t>
    </dgm:pt>
    <dgm:pt modelId="{BF3A9842-1E39-4C6C-BC03-B1569A467EBB}" type="pres">
      <dgm:prSet presAssocID="{8EA91B13-165A-4BD6-A5D0-08F7DC3AABE2}" presName="diagram" presStyleCnt="0">
        <dgm:presLayoutVars>
          <dgm:dir/>
          <dgm:resizeHandles val="exact"/>
        </dgm:presLayoutVars>
      </dgm:prSet>
      <dgm:spPr/>
    </dgm:pt>
    <dgm:pt modelId="{755B3DCD-079E-43AB-86D6-6491BEA87B6D}" type="pres">
      <dgm:prSet presAssocID="{8A2A1184-47B7-483D-AC72-3DEC2043A797}" presName="node" presStyleLbl="node1" presStyleIdx="0" presStyleCnt="5">
        <dgm:presLayoutVars>
          <dgm:bulletEnabled val="1"/>
        </dgm:presLayoutVars>
      </dgm:prSet>
      <dgm:spPr/>
    </dgm:pt>
    <dgm:pt modelId="{8D9EE44F-46D6-4DB0-B0B0-3170B9353888}" type="pres">
      <dgm:prSet presAssocID="{7BCBDC43-33D4-485A-81F4-86B079DAAF45}" presName="sibTrans" presStyleCnt="0"/>
      <dgm:spPr/>
    </dgm:pt>
    <dgm:pt modelId="{58783D0E-0F52-4820-B80F-9AE485DD37FE}" type="pres">
      <dgm:prSet presAssocID="{A06D897D-3C48-4F3F-AFDE-D69963AFAD1E}" presName="node" presStyleLbl="node1" presStyleIdx="1" presStyleCnt="5">
        <dgm:presLayoutVars>
          <dgm:bulletEnabled val="1"/>
        </dgm:presLayoutVars>
      </dgm:prSet>
      <dgm:spPr/>
    </dgm:pt>
    <dgm:pt modelId="{320E9F4E-E11D-4A86-939D-A829118974DF}" type="pres">
      <dgm:prSet presAssocID="{061DBAA6-DBF7-4F1C-A79D-4044FDF39887}" presName="sibTrans" presStyleCnt="0"/>
      <dgm:spPr/>
    </dgm:pt>
    <dgm:pt modelId="{6B9AFCFB-7ACD-4477-B301-80033F0E7ECE}" type="pres">
      <dgm:prSet presAssocID="{72894FC1-5EBC-4BD8-9F38-1C24803B28CD}" presName="node" presStyleLbl="node1" presStyleIdx="2" presStyleCnt="5">
        <dgm:presLayoutVars>
          <dgm:bulletEnabled val="1"/>
        </dgm:presLayoutVars>
      </dgm:prSet>
      <dgm:spPr/>
    </dgm:pt>
    <dgm:pt modelId="{62A93BC2-4E6E-4FA3-B989-9FA68C653AB4}" type="pres">
      <dgm:prSet presAssocID="{034AB620-E5A2-4B8C-913D-F3739D2C65AA}" presName="sibTrans" presStyleCnt="0"/>
      <dgm:spPr/>
    </dgm:pt>
    <dgm:pt modelId="{F06879E5-D3CA-49A3-8E28-B6E420B931B1}" type="pres">
      <dgm:prSet presAssocID="{85FB2329-4DC7-4C62-9D4C-EED0E51732C2}" presName="node" presStyleLbl="node1" presStyleIdx="3" presStyleCnt="5">
        <dgm:presLayoutVars>
          <dgm:bulletEnabled val="1"/>
        </dgm:presLayoutVars>
      </dgm:prSet>
      <dgm:spPr/>
    </dgm:pt>
    <dgm:pt modelId="{5149CEDC-854D-4C41-808C-1CCC4C9F3B33}" type="pres">
      <dgm:prSet presAssocID="{AFFC861D-386D-4C90-90B5-DF6D4DF7D3B2}" presName="sibTrans" presStyleCnt="0"/>
      <dgm:spPr/>
    </dgm:pt>
    <dgm:pt modelId="{9003DE4F-7CF7-4B5A-8450-3D111AEEB8DB}" type="pres">
      <dgm:prSet presAssocID="{655B139A-0AA4-42F1-BF82-EAE2529852B2}" presName="node" presStyleLbl="node1" presStyleIdx="4" presStyleCnt="5">
        <dgm:presLayoutVars>
          <dgm:bulletEnabled val="1"/>
        </dgm:presLayoutVars>
      </dgm:prSet>
      <dgm:spPr/>
    </dgm:pt>
  </dgm:ptLst>
  <dgm:cxnLst>
    <dgm:cxn modelId="{523D400C-A6FE-4B11-B30F-E6626956A212}" srcId="{72894FC1-5EBC-4BD8-9F38-1C24803B28CD}" destId="{73C0B11F-8A3C-45BD-9152-5D46F5B76E54}" srcOrd="1" destOrd="0" parTransId="{3E008EFA-8D72-4836-B58D-19ED7A7AAE73}" sibTransId="{7E15BCB0-8DA2-4836-9DD0-C6AF6436117E}"/>
    <dgm:cxn modelId="{6A504F19-8259-4991-B725-FB6CE07373DF}" type="presOf" srcId="{8EA91B13-165A-4BD6-A5D0-08F7DC3AABE2}" destId="{BF3A9842-1E39-4C6C-BC03-B1569A467EBB}" srcOrd="0" destOrd="0" presId="urn:microsoft.com/office/officeart/2005/8/layout/default"/>
    <dgm:cxn modelId="{B420B41E-A857-4757-B226-CC8755503695}" type="presOf" srcId="{B4C6309F-D7BF-4D24-892F-414D0E75E7B6}" destId="{58783D0E-0F52-4820-B80F-9AE485DD37FE}" srcOrd="0" destOrd="2" presId="urn:microsoft.com/office/officeart/2005/8/layout/default"/>
    <dgm:cxn modelId="{6DEDE13A-73EC-464E-9DCB-1AD1D389EF46}" srcId="{8EA91B13-165A-4BD6-A5D0-08F7DC3AABE2}" destId="{A06D897D-3C48-4F3F-AFDE-D69963AFAD1E}" srcOrd="1" destOrd="0" parTransId="{488511B4-A96C-4234-878F-1DF83BE98EB6}" sibTransId="{061DBAA6-DBF7-4F1C-A79D-4044FDF39887}"/>
    <dgm:cxn modelId="{9354C73D-23C4-44E9-96AC-065FDB906CA9}" srcId="{8EA91B13-165A-4BD6-A5D0-08F7DC3AABE2}" destId="{85FB2329-4DC7-4C62-9D4C-EED0E51732C2}" srcOrd="3" destOrd="0" parTransId="{B41ACE91-E945-4078-BD5D-599E79F17201}" sibTransId="{AFFC861D-386D-4C90-90B5-DF6D4DF7D3B2}"/>
    <dgm:cxn modelId="{416BC568-EDEB-4A97-A27F-DD303CA2F62B}" type="presOf" srcId="{8A2A1184-47B7-483D-AC72-3DEC2043A797}" destId="{755B3DCD-079E-43AB-86D6-6491BEA87B6D}" srcOrd="0" destOrd="0" presId="urn:microsoft.com/office/officeart/2005/8/layout/default"/>
    <dgm:cxn modelId="{4CF7A47B-94E3-4E37-A361-4B99019536BB}" type="presOf" srcId="{A06D897D-3C48-4F3F-AFDE-D69963AFAD1E}" destId="{58783D0E-0F52-4820-B80F-9AE485DD37FE}" srcOrd="0" destOrd="0" presId="urn:microsoft.com/office/officeart/2005/8/layout/default"/>
    <dgm:cxn modelId="{075D5194-4AAB-491C-A16B-97061389A2E8}" srcId="{8EA91B13-165A-4BD6-A5D0-08F7DC3AABE2}" destId="{8A2A1184-47B7-483D-AC72-3DEC2043A797}" srcOrd="0" destOrd="0" parTransId="{E978790B-55CC-4644-9898-85692F88E58E}" sibTransId="{7BCBDC43-33D4-485A-81F4-86B079DAAF45}"/>
    <dgm:cxn modelId="{4AE93CAD-925C-4AF4-8229-0CE83CBE76B8}" type="presOf" srcId="{72894FC1-5EBC-4BD8-9F38-1C24803B28CD}" destId="{6B9AFCFB-7ACD-4477-B301-80033F0E7ECE}" srcOrd="0" destOrd="0" presId="urn:microsoft.com/office/officeart/2005/8/layout/default"/>
    <dgm:cxn modelId="{5E8E62B4-849F-4575-830B-1D89EDA810BD}" type="presOf" srcId="{655B139A-0AA4-42F1-BF82-EAE2529852B2}" destId="{9003DE4F-7CF7-4B5A-8450-3D111AEEB8DB}" srcOrd="0" destOrd="0" presId="urn:microsoft.com/office/officeart/2005/8/layout/default"/>
    <dgm:cxn modelId="{6A95A5B7-BF8A-42C0-AAFD-EA411BBAB3C0}" type="presOf" srcId="{92DBEA38-EE81-45BC-A9AF-51D2DC7EA45E}" destId="{6B9AFCFB-7ACD-4477-B301-80033F0E7ECE}" srcOrd="0" destOrd="1" presId="urn:microsoft.com/office/officeart/2005/8/layout/default"/>
    <dgm:cxn modelId="{0C0A19B9-BC75-432D-8890-2919054A09B9}" srcId="{8EA91B13-165A-4BD6-A5D0-08F7DC3AABE2}" destId="{72894FC1-5EBC-4BD8-9F38-1C24803B28CD}" srcOrd="2" destOrd="0" parTransId="{CC3472EC-9616-49AD-806B-63282F57CAEA}" sibTransId="{034AB620-E5A2-4B8C-913D-F3739D2C65AA}"/>
    <dgm:cxn modelId="{208427BC-5521-4B94-B225-5609CFE66110}" srcId="{A06D897D-3C48-4F3F-AFDE-D69963AFAD1E}" destId="{80B531BC-FD4A-4240-AF87-C97B31AA2940}" srcOrd="0" destOrd="0" parTransId="{14284686-0334-420B-B949-1C1E50B56A20}" sibTransId="{F76823A9-6FAC-4A8E-9CB9-A9E440858403}"/>
    <dgm:cxn modelId="{E52ECFC4-FEFE-4B07-8821-D0A1032810C9}" srcId="{72894FC1-5EBC-4BD8-9F38-1C24803B28CD}" destId="{92DBEA38-EE81-45BC-A9AF-51D2DC7EA45E}" srcOrd="0" destOrd="0" parTransId="{F1C84F98-5274-4A9B-A7B3-F8019A1D1421}" sibTransId="{82698974-FFE4-4B74-9486-34FC1F4D0D42}"/>
    <dgm:cxn modelId="{7FB0F9D8-86D3-4ECA-8D1D-4CBB26CCD7E6}" srcId="{A06D897D-3C48-4F3F-AFDE-D69963AFAD1E}" destId="{B4C6309F-D7BF-4D24-892F-414D0E75E7B6}" srcOrd="1" destOrd="0" parTransId="{391A58D4-A725-425E-92B2-A47FBF8BAD1A}" sibTransId="{E0876499-4760-493F-869F-416E137669C5}"/>
    <dgm:cxn modelId="{A2C462DE-D4F4-40F0-A44A-3493ED0CF4D0}" type="presOf" srcId="{80B531BC-FD4A-4240-AF87-C97B31AA2940}" destId="{58783D0E-0F52-4820-B80F-9AE485DD37FE}" srcOrd="0" destOrd="1" presId="urn:microsoft.com/office/officeart/2005/8/layout/default"/>
    <dgm:cxn modelId="{DE5906F2-3033-49EA-8576-451897526916}" srcId="{8EA91B13-165A-4BD6-A5D0-08F7DC3AABE2}" destId="{655B139A-0AA4-42F1-BF82-EAE2529852B2}" srcOrd="4" destOrd="0" parTransId="{112EF807-F9C7-423D-89A1-6D9DFBBD5E17}" sibTransId="{19B1D337-31E4-4949-B725-062C3C7434BF}"/>
    <dgm:cxn modelId="{336992F2-34BD-4929-9ED9-14C3CA59F688}" type="presOf" srcId="{85FB2329-4DC7-4C62-9D4C-EED0E51732C2}" destId="{F06879E5-D3CA-49A3-8E28-B6E420B931B1}" srcOrd="0" destOrd="0" presId="urn:microsoft.com/office/officeart/2005/8/layout/default"/>
    <dgm:cxn modelId="{ED3F24FC-AB4C-456B-B399-A28677C46B88}" type="presOf" srcId="{73C0B11F-8A3C-45BD-9152-5D46F5B76E54}" destId="{6B9AFCFB-7ACD-4477-B301-80033F0E7ECE}" srcOrd="0" destOrd="2" presId="urn:microsoft.com/office/officeart/2005/8/layout/default"/>
    <dgm:cxn modelId="{DADFC047-2981-44EF-ACFA-4B30AFC8A0CD}" type="presParOf" srcId="{BF3A9842-1E39-4C6C-BC03-B1569A467EBB}" destId="{755B3DCD-079E-43AB-86D6-6491BEA87B6D}" srcOrd="0" destOrd="0" presId="urn:microsoft.com/office/officeart/2005/8/layout/default"/>
    <dgm:cxn modelId="{F339DAD1-397C-4328-8827-60338F914E1C}" type="presParOf" srcId="{BF3A9842-1E39-4C6C-BC03-B1569A467EBB}" destId="{8D9EE44F-46D6-4DB0-B0B0-3170B9353888}" srcOrd="1" destOrd="0" presId="urn:microsoft.com/office/officeart/2005/8/layout/default"/>
    <dgm:cxn modelId="{D2D9D162-7F96-4F34-8C23-E15D4D67A226}" type="presParOf" srcId="{BF3A9842-1E39-4C6C-BC03-B1569A467EBB}" destId="{58783D0E-0F52-4820-B80F-9AE485DD37FE}" srcOrd="2" destOrd="0" presId="urn:microsoft.com/office/officeart/2005/8/layout/default"/>
    <dgm:cxn modelId="{027979F8-A6CE-4892-8251-8E282C892FEB}" type="presParOf" srcId="{BF3A9842-1E39-4C6C-BC03-B1569A467EBB}" destId="{320E9F4E-E11D-4A86-939D-A829118974DF}" srcOrd="3" destOrd="0" presId="urn:microsoft.com/office/officeart/2005/8/layout/default"/>
    <dgm:cxn modelId="{412C8D07-6BC4-407F-80D7-5E4ABC901CB0}" type="presParOf" srcId="{BF3A9842-1E39-4C6C-BC03-B1569A467EBB}" destId="{6B9AFCFB-7ACD-4477-B301-80033F0E7ECE}" srcOrd="4" destOrd="0" presId="urn:microsoft.com/office/officeart/2005/8/layout/default"/>
    <dgm:cxn modelId="{7EE3D6E4-D659-4E9F-A50E-22D5BCDFC961}" type="presParOf" srcId="{BF3A9842-1E39-4C6C-BC03-B1569A467EBB}" destId="{62A93BC2-4E6E-4FA3-B989-9FA68C653AB4}" srcOrd="5" destOrd="0" presId="urn:microsoft.com/office/officeart/2005/8/layout/default"/>
    <dgm:cxn modelId="{0223407D-5208-40BE-980E-705024BB7FD3}" type="presParOf" srcId="{BF3A9842-1E39-4C6C-BC03-B1569A467EBB}" destId="{F06879E5-D3CA-49A3-8E28-B6E420B931B1}" srcOrd="6" destOrd="0" presId="urn:microsoft.com/office/officeart/2005/8/layout/default"/>
    <dgm:cxn modelId="{734777F3-B41B-4D0B-A5B9-52B1952DFE08}" type="presParOf" srcId="{BF3A9842-1E39-4C6C-BC03-B1569A467EBB}" destId="{5149CEDC-854D-4C41-808C-1CCC4C9F3B33}" srcOrd="7" destOrd="0" presId="urn:microsoft.com/office/officeart/2005/8/layout/default"/>
    <dgm:cxn modelId="{AE39B8C6-D235-4D4A-8BFA-2BDE7D692A98}" type="presParOf" srcId="{BF3A9842-1E39-4C6C-BC03-B1569A467EBB}" destId="{9003DE4F-7CF7-4B5A-8450-3D111AEEB8D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DD5F73F-04CF-4409-B36A-D65FA5048268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934F86F-CA0F-4B50-97A6-BEA6066A843C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Dehydration</a:t>
          </a:r>
        </a:p>
      </dgm:t>
    </dgm:pt>
    <dgm:pt modelId="{96FB1EF7-FCF4-4326-9DAF-3B087169F049}" type="parTrans" cxnId="{D49A8C8C-AAD7-47A1-A1D9-51F7BE90319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ADDD69-3DD6-4E8E-A80E-32CFF0E9566B}" type="sibTrans" cxnId="{D49A8C8C-AAD7-47A1-A1D9-51F7BE90319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6AFA3C4-0829-429B-B1EC-7118DE2756AB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Weight loss</a:t>
          </a:r>
        </a:p>
      </dgm:t>
    </dgm:pt>
    <dgm:pt modelId="{058ADD73-2F30-453B-BC3C-FA8A5E53A33B}" type="parTrans" cxnId="{E678CEDE-6B7F-49AC-AE34-444F33331FD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5FA7C6C-9E53-4A61-89D6-49B56A60D4C9}" type="sibTrans" cxnId="{E678CEDE-6B7F-49AC-AE34-444F33331FD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8AE4CC8-ACA7-40A5-9DE6-F9AD092B926B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Diarrhea</a:t>
          </a:r>
        </a:p>
      </dgm:t>
    </dgm:pt>
    <dgm:pt modelId="{CD8CF662-2A5F-4E27-959E-46F404DE9EDA}" type="parTrans" cxnId="{0CD9040B-9109-47E7-9996-F3ABBD485AB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9C6482C-BF76-4343-A276-DE7E01482A04}" type="sibTrans" cxnId="{0CD9040B-9109-47E7-9996-F3ABBD485AB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3629B1B-9674-446C-B24F-A7C2DC93CB2C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Malnutrition</a:t>
          </a:r>
        </a:p>
      </dgm:t>
    </dgm:pt>
    <dgm:pt modelId="{48C41378-CE9C-4A33-A606-3A98134D2695}" type="parTrans" cxnId="{8399ED4A-8340-494E-8C80-10E588F4B15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1694C13-F7B0-4A8B-B948-DAC788DFDB92}" type="sibTrans" cxnId="{8399ED4A-8340-494E-8C80-10E588F4B15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E9030B9-F7FE-4E37-A2BE-8691A02E5C21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Vitamin deficiencies</a:t>
          </a:r>
        </a:p>
      </dgm:t>
    </dgm:pt>
    <dgm:pt modelId="{7A96CB35-0C21-47A5-8EFE-C1CD3DE9AC0B}" type="parTrans" cxnId="{EE176314-AD22-4738-85D9-7896406EB7C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7A3F332-D902-42C6-8BE7-A7EAC1090759}" type="sibTrans" cxnId="{EE176314-AD22-4738-85D9-7896406EB7CA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CB46394-7F90-4775-962F-9D148CC86E18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Electrolyte imbalances</a:t>
          </a:r>
        </a:p>
      </dgm:t>
    </dgm:pt>
    <dgm:pt modelId="{979A7678-E604-4459-A7F6-F8543AA64B4F}" type="parTrans" cxnId="{E6AEC471-4CAF-44FB-BB06-B9D034A543F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FE28C5D-743A-468F-8B62-70046B2F3B17}" type="sibTrans" cxnId="{E6AEC471-4CAF-44FB-BB06-B9D034A543F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85320AA-FFFC-457C-9691-D0205C7B36F5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May develop lactase deficiency and bacterial overgrowth</a:t>
          </a:r>
        </a:p>
      </dgm:t>
    </dgm:pt>
    <dgm:pt modelId="{E245B8CD-152D-4FC0-9B47-BC4DE8CEC476}" type="parTrans" cxnId="{5E765E9D-8AB7-4856-B298-2671CF6772F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F1B8E86-CB4F-40E3-AB18-8F20063E4438}" type="sibTrans" cxnId="{5E765E9D-8AB7-4856-B298-2671CF6772F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2FD5C50-5D11-4704-AF47-1BB76F82C068}" type="pres">
      <dgm:prSet presAssocID="{4DD5F73F-04CF-4409-B36A-D65FA5048268}" presName="diagram" presStyleCnt="0">
        <dgm:presLayoutVars>
          <dgm:dir/>
          <dgm:resizeHandles val="exact"/>
        </dgm:presLayoutVars>
      </dgm:prSet>
      <dgm:spPr/>
    </dgm:pt>
    <dgm:pt modelId="{72B7E600-B56D-49A2-B2BB-5D14B4681510}" type="pres">
      <dgm:prSet presAssocID="{B934F86F-CA0F-4B50-97A6-BEA6066A843C}" presName="node" presStyleLbl="node1" presStyleIdx="0" presStyleCnt="7">
        <dgm:presLayoutVars>
          <dgm:bulletEnabled val="1"/>
        </dgm:presLayoutVars>
      </dgm:prSet>
      <dgm:spPr/>
    </dgm:pt>
    <dgm:pt modelId="{1CCDE9E7-80A1-4228-B796-8F64FEDE811C}" type="pres">
      <dgm:prSet presAssocID="{05ADDD69-3DD6-4E8E-A80E-32CFF0E9566B}" presName="sibTrans" presStyleCnt="0"/>
      <dgm:spPr/>
    </dgm:pt>
    <dgm:pt modelId="{743D57B7-2DC2-41C0-8456-C4F318FC36BF}" type="pres">
      <dgm:prSet presAssocID="{46AFA3C4-0829-429B-B1EC-7118DE2756AB}" presName="node" presStyleLbl="node1" presStyleIdx="1" presStyleCnt="7">
        <dgm:presLayoutVars>
          <dgm:bulletEnabled val="1"/>
        </dgm:presLayoutVars>
      </dgm:prSet>
      <dgm:spPr/>
    </dgm:pt>
    <dgm:pt modelId="{C28E6DD2-0DEA-47D7-BB58-6C14D0F7F898}" type="pres">
      <dgm:prSet presAssocID="{65FA7C6C-9E53-4A61-89D6-49B56A60D4C9}" presName="sibTrans" presStyleCnt="0"/>
      <dgm:spPr/>
    </dgm:pt>
    <dgm:pt modelId="{EF84BCA9-AA1B-4DC2-8E15-2A0DF81F4560}" type="pres">
      <dgm:prSet presAssocID="{08AE4CC8-ACA7-40A5-9DE6-F9AD092B926B}" presName="node" presStyleLbl="node1" presStyleIdx="2" presStyleCnt="7">
        <dgm:presLayoutVars>
          <dgm:bulletEnabled val="1"/>
        </dgm:presLayoutVars>
      </dgm:prSet>
      <dgm:spPr/>
    </dgm:pt>
    <dgm:pt modelId="{30CDBF46-797C-433F-A264-4FB841965448}" type="pres">
      <dgm:prSet presAssocID="{C9C6482C-BF76-4343-A276-DE7E01482A04}" presName="sibTrans" presStyleCnt="0"/>
      <dgm:spPr/>
    </dgm:pt>
    <dgm:pt modelId="{E70B6363-E876-4151-818C-97A428740F3B}" type="pres">
      <dgm:prSet presAssocID="{63629B1B-9674-446C-B24F-A7C2DC93CB2C}" presName="node" presStyleLbl="node1" presStyleIdx="3" presStyleCnt="7">
        <dgm:presLayoutVars>
          <dgm:bulletEnabled val="1"/>
        </dgm:presLayoutVars>
      </dgm:prSet>
      <dgm:spPr/>
    </dgm:pt>
    <dgm:pt modelId="{78824FB8-3879-467A-A317-3133BC9C23C0}" type="pres">
      <dgm:prSet presAssocID="{71694C13-F7B0-4A8B-B948-DAC788DFDB92}" presName="sibTrans" presStyleCnt="0"/>
      <dgm:spPr/>
    </dgm:pt>
    <dgm:pt modelId="{77674028-3D06-4DBC-9855-4880C6CFEFFB}" type="pres">
      <dgm:prSet presAssocID="{4E9030B9-F7FE-4E37-A2BE-8691A02E5C21}" presName="node" presStyleLbl="node1" presStyleIdx="4" presStyleCnt="7">
        <dgm:presLayoutVars>
          <dgm:bulletEnabled val="1"/>
        </dgm:presLayoutVars>
      </dgm:prSet>
      <dgm:spPr/>
    </dgm:pt>
    <dgm:pt modelId="{686A9B0C-168F-4051-A89E-D6201F7B8AF5}" type="pres">
      <dgm:prSet presAssocID="{57A3F332-D902-42C6-8BE7-A7EAC1090759}" presName="sibTrans" presStyleCnt="0"/>
      <dgm:spPr/>
    </dgm:pt>
    <dgm:pt modelId="{D881AFB7-8A8A-4CE6-AE22-D4585BFB2DD9}" type="pres">
      <dgm:prSet presAssocID="{CCB46394-7F90-4775-962F-9D148CC86E18}" presName="node" presStyleLbl="node1" presStyleIdx="5" presStyleCnt="7">
        <dgm:presLayoutVars>
          <dgm:bulletEnabled val="1"/>
        </dgm:presLayoutVars>
      </dgm:prSet>
      <dgm:spPr/>
    </dgm:pt>
    <dgm:pt modelId="{7ECA5F18-2693-4656-9450-28B2154A75A9}" type="pres">
      <dgm:prSet presAssocID="{3FE28C5D-743A-468F-8B62-70046B2F3B17}" presName="sibTrans" presStyleCnt="0"/>
      <dgm:spPr/>
    </dgm:pt>
    <dgm:pt modelId="{AE88DE75-F137-4392-AF01-A04930BF7BD7}" type="pres">
      <dgm:prSet presAssocID="{085320AA-FFFC-457C-9691-D0205C7B36F5}" presName="node" presStyleLbl="node1" presStyleIdx="6" presStyleCnt="7">
        <dgm:presLayoutVars>
          <dgm:bulletEnabled val="1"/>
        </dgm:presLayoutVars>
      </dgm:prSet>
      <dgm:spPr/>
    </dgm:pt>
  </dgm:ptLst>
  <dgm:cxnLst>
    <dgm:cxn modelId="{0CD9040B-9109-47E7-9996-F3ABBD485ABD}" srcId="{4DD5F73F-04CF-4409-B36A-D65FA5048268}" destId="{08AE4CC8-ACA7-40A5-9DE6-F9AD092B926B}" srcOrd="2" destOrd="0" parTransId="{CD8CF662-2A5F-4E27-959E-46F404DE9EDA}" sibTransId="{C9C6482C-BF76-4343-A276-DE7E01482A04}"/>
    <dgm:cxn modelId="{EE176314-AD22-4738-85D9-7896406EB7CA}" srcId="{4DD5F73F-04CF-4409-B36A-D65FA5048268}" destId="{4E9030B9-F7FE-4E37-A2BE-8691A02E5C21}" srcOrd="4" destOrd="0" parTransId="{7A96CB35-0C21-47A5-8EFE-C1CD3DE9AC0B}" sibTransId="{57A3F332-D902-42C6-8BE7-A7EAC1090759}"/>
    <dgm:cxn modelId="{1C921461-7456-46C4-B546-4BBE400F4342}" type="presOf" srcId="{4DD5F73F-04CF-4409-B36A-D65FA5048268}" destId="{42FD5C50-5D11-4704-AF47-1BB76F82C068}" srcOrd="0" destOrd="0" presId="urn:microsoft.com/office/officeart/2005/8/layout/default"/>
    <dgm:cxn modelId="{C3704641-ED1A-45C5-B638-2D67ADECFAD2}" type="presOf" srcId="{4E9030B9-F7FE-4E37-A2BE-8691A02E5C21}" destId="{77674028-3D06-4DBC-9855-4880C6CFEFFB}" srcOrd="0" destOrd="0" presId="urn:microsoft.com/office/officeart/2005/8/layout/default"/>
    <dgm:cxn modelId="{8399ED4A-8340-494E-8C80-10E588F4B152}" srcId="{4DD5F73F-04CF-4409-B36A-D65FA5048268}" destId="{63629B1B-9674-446C-B24F-A7C2DC93CB2C}" srcOrd="3" destOrd="0" parTransId="{48C41378-CE9C-4A33-A606-3A98134D2695}" sibTransId="{71694C13-F7B0-4A8B-B948-DAC788DFDB92}"/>
    <dgm:cxn modelId="{8934D34B-DA2A-4501-AA9C-3F2BC612F12A}" type="presOf" srcId="{B934F86F-CA0F-4B50-97A6-BEA6066A843C}" destId="{72B7E600-B56D-49A2-B2BB-5D14B4681510}" srcOrd="0" destOrd="0" presId="urn:microsoft.com/office/officeart/2005/8/layout/default"/>
    <dgm:cxn modelId="{1EF01B51-0BEA-4953-814D-3CDC2EEC2946}" type="presOf" srcId="{CCB46394-7F90-4775-962F-9D148CC86E18}" destId="{D881AFB7-8A8A-4CE6-AE22-D4585BFB2DD9}" srcOrd="0" destOrd="0" presId="urn:microsoft.com/office/officeart/2005/8/layout/default"/>
    <dgm:cxn modelId="{E6AEC471-4CAF-44FB-BB06-B9D034A543F2}" srcId="{4DD5F73F-04CF-4409-B36A-D65FA5048268}" destId="{CCB46394-7F90-4775-962F-9D148CC86E18}" srcOrd="5" destOrd="0" parTransId="{979A7678-E604-4459-A7F6-F8543AA64B4F}" sibTransId="{3FE28C5D-743A-468F-8B62-70046B2F3B17}"/>
    <dgm:cxn modelId="{D49A8C8C-AAD7-47A1-A1D9-51F7BE90319D}" srcId="{4DD5F73F-04CF-4409-B36A-D65FA5048268}" destId="{B934F86F-CA0F-4B50-97A6-BEA6066A843C}" srcOrd="0" destOrd="0" parTransId="{96FB1EF7-FCF4-4326-9DAF-3B087169F049}" sibTransId="{05ADDD69-3DD6-4E8E-A80E-32CFF0E9566B}"/>
    <dgm:cxn modelId="{5E765E9D-8AB7-4856-B298-2671CF6772FD}" srcId="{4DD5F73F-04CF-4409-B36A-D65FA5048268}" destId="{085320AA-FFFC-457C-9691-D0205C7B36F5}" srcOrd="6" destOrd="0" parTransId="{E245B8CD-152D-4FC0-9B47-BC4DE8CEC476}" sibTransId="{EF1B8E86-CB4F-40E3-AB18-8F20063E4438}"/>
    <dgm:cxn modelId="{734CA9D9-A904-4368-AE82-829B03C6BD3B}" type="presOf" srcId="{46AFA3C4-0829-429B-B1EC-7118DE2756AB}" destId="{743D57B7-2DC2-41C0-8456-C4F318FC36BF}" srcOrd="0" destOrd="0" presId="urn:microsoft.com/office/officeart/2005/8/layout/default"/>
    <dgm:cxn modelId="{F7C342DD-BEB7-4D2D-B04E-EEA87365506E}" type="presOf" srcId="{63629B1B-9674-446C-B24F-A7C2DC93CB2C}" destId="{E70B6363-E876-4151-818C-97A428740F3B}" srcOrd="0" destOrd="0" presId="urn:microsoft.com/office/officeart/2005/8/layout/default"/>
    <dgm:cxn modelId="{E678CEDE-6B7F-49AC-AE34-444F33331FD1}" srcId="{4DD5F73F-04CF-4409-B36A-D65FA5048268}" destId="{46AFA3C4-0829-429B-B1EC-7118DE2756AB}" srcOrd="1" destOrd="0" parTransId="{058ADD73-2F30-453B-BC3C-FA8A5E53A33B}" sibTransId="{65FA7C6C-9E53-4A61-89D6-49B56A60D4C9}"/>
    <dgm:cxn modelId="{549EFAE5-D98D-425E-B7A2-56B21D3138E1}" type="presOf" srcId="{08AE4CC8-ACA7-40A5-9DE6-F9AD092B926B}" destId="{EF84BCA9-AA1B-4DC2-8E15-2A0DF81F4560}" srcOrd="0" destOrd="0" presId="urn:microsoft.com/office/officeart/2005/8/layout/default"/>
    <dgm:cxn modelId="{6961DEEB-688A-4C62-B952-A7B3A99529AA}" type="presOf" srcId="{085320AA-FFFC-457C-9691-D0205C7B36F5}" destId="{AE88DE75-F137-4392-AF01-A04930BF7BD7}" srcOrd="0" destOrd="0" presId="urn:microsoft.com/office/officeart/2005/8/layout/default"/>
    <dgm:cxn modelId="{227EEF0A-70FC-4E60-8BE1-7DFAB4C97B79}" type="presParOf" srcId="{42FD5C50-5D11-4704-AF47-1BB76F82C068}" destId="{72B7E600-B56D-49A2-B2BB-5D14B4681510}" srcOrd="0" destOrd="0" presId="urn:microsoft.com/office/officeart/2005/8/layout/default"/>
    <dgm:cxn modelId="{A6FA7307-53EE-43D5-ABF0-52D5C33F0E78}" type="presParOf" srcId="{42FD5C50-5D11-4704-AF47-1BB76F82C068}" destId="{1CCDE9E7-80A1-4228-B796-8F64FEDE811C}" srcOrd="1" destOrd="0" presId="urn:microsoft.com/office/officeart/2005/8/layout/default"/>
    <dgm:cxn modelId="{CBEAFE85-4B37-409E-A77E-F2143B16FF9D}" type="presParOf" srcId="{42FD5C50-5D11-4704-AF47-1BB76F82C068}" destId="{743D57B7-2DC2-41C0-8456-C4F318FC36BF}" srcOrd="2" destOrd="0" presId="urn:microsoft.com/office/officeart/2005/8/layout/default"/>
    <dgm:cxn modelId="{55864F8D-28A2-488E-8483-31A5DE03FC80}" type="presParOf" srcId="{42FD5C50-5D11-4704-AF47-1BB76F82C068}" destId="{C28E6DD2-0DEA-47D7-BB58-6C14D0F7F898}" srcOrd="3" destOrd="0" presId="urn:microsoft.com/office/officeart/2005/8/layout/default"/>
    <dgm:cxn modelId="{FFADBB0E-5A6A-47B1-8F04-AA2274910B59}" type="presParOf" srcId="{42FD5C50-5D11-4704-AF47-1BB76F82C068}" destId="{EF84BCA9-AA1B-4DC2-8E15-2A0DF81F4560}" srcOrd="4" destOrd="0" presId="urn:microsoft.com/office/officeart/2005/8/layout/default"/>
    <dgm:cxn modelId="{C2998FC8-1035-43FA-A198-B1909D18D371}" type="presParOf" srcId="{42FD5C50-5D11-4704-AF47-1BB76F82C068}" destId="{30CDBF46-797C-433F-A264-4FB841965448}" srcOrd="5" destOrd="0" presId="urn:microsoft.com/office/officeart/2005/8/layout/default"/>
    <dgm:cxn modelId="{46D9921E-3232-4A67-B13B-269715BC335C}" type="presParOf" srcId="{42FD5C50-5D11-4704-AF47-1BB76F82C068}" destId="{E70B6363-E876-4151-818C-97A428740F3B}" srcOrd="6" destOrd="0" presId="urn:microsoft.com/office/officeart/2005/8/layout/default"/>
    <dgm:cxn modelId="{A7A5CAC1-5681-4D67-AE29-ECACDEEBC99C}" type="presParOf" srcId="{42FD5C50-5D11-4704-AF47-1BB76F82C068}" destId="{78824FB8-3879-467A-A317-3133BC9C23C0}" srcOrd="7" destOrd="0" presId="urn:microsoft.com/office/officeart/2005/8/layout/default"/>
    <dgm:cxn modelId="{EF96F284-A70D-422F-95A9-EED562E0A277}" type="presParOf" srcId="{42FD5C50-5D11-4704-AF47-1BB76F82C068}" destId="{77674028-3D06-4DBC-9855-4880C6CFEFFB}" srcOrd="8" destOrd="0" presId="urn:microsoft.com/office/officeart/2005/8/layout/default"/>
    <dgm:cxn modelId="{2F8B3074-8916-4FFF-B724-869322C7B346}" type="presParOf" srcId="{42FD5C50-5D11-4704-AF47-1BB76F82C068}" destId="{686A9B0C-168F-4051-A89E-D6201F7B8AF5}" srcOrd="9" destOrd="0" presId="urn:microsoft.com/office/officeart/2005/8/layout/default"/>
    <dgm:cxn modelId="{E0007458-B184-4DC3-8CC8-FC4866248093}" type="presParOf" srcId="{42FD5C50-5D11-4704-AF47-1BB76F82C068}" destId="{D881AFB7-8A8A-4CE6-AE22-D4585BFB2DD9}" srcOrd="10" destOrd="0" presId="urn:microsoft.com/office/officeart/2005/8/layout/default"/>
    <dgm:cxn modelId="{0D44C868-A116-4BFC-90BA-51D2D8B3D9C1}" type="presParOf" srcId="{42FD5C50-5D11-4704-AF47-1BB76F82C068}" destId="{7ECA5F18-2693-4656-9450-28B2154A75A9}" srcOrd="11" destOrd="0" presId="urn:microsoft.com/office/officeart/2005/8/layout/default"/>
    <dgm:cxn modelId="{9E2B600C-B1FD-41A1-815E-F224999C83B3}" type="presParOf" srcId="{42FD5C50-5D11-4704-AF47-1BB76F82C068}" destId="{AE88DE75-F137-4392-AF01-A04930BF7BD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EBAE1-7311-4223-89A2-137DD9B86CC0}" type="doc">
      <dgm:prSet loTypeId="urn:microsoft.com/office/officeart/2005/8/layout/vList2" loCatId="list" qsTypeId="urn:microsoft.com/office/officeart/2005/8/quickstyle/simple5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787DE56E-1631-461B-9E1A-A6C98F465D03}">
      <dgm:prSet/>
      <dgm:spPr/>
      <dgm:t>
        <a:bodyPr/>
        <a:lstStyle/>
        <a:p>
          <a:r>
            <a:rPr lang="en-US" dirty="0"/>
            <a:t>Intestinal contents and bacteria irritate the normally sterile peritoneum</a:t>
          </a:r>
        </a:p>
      </dgm:t>
    </dgm:pt>
    <dgm:pt modelId="{DF6FEC77-6005-4D59-B8E6-6E2F7E6C7CFD}" type="parTrans" cxnId="{53595098-87B7-4A95-93F7-03075C689E41}">
      <dgm:prSet/>
      <dgm:spPr/>
      <dgm:t>
        <a:bodyPr/>
        <a:lstStyle/>
        <a:p>
          <a:endParaRPr lang="en-US"/>
        </a:p>
      </dgm:t>
    </dgm:pt>
    <dgm:pt modelId="{F27EEC12-FDC1-4868-B5EF-E277D93D4089}" type="sibTrans" cxnId="{53595098-87B7-4A95-93F7-03075C689E41}">
      <dgm:prSet/>
      <dgm:spPr/>
      <dgm:t>
        <a:bodyPr/>
        <a:lstStyle/>
        <a:p>
          <a:endParaRPr lang="en-US"/>
        </a:p>
      </dgm:t>
    </dgm:pt>
    <dgm:pt modelId="{D25E61D9-6193-4C17-BF61-7DF32CC52891}">
      <dgm:prSet/>
      <dgm:spPr/>
      <dgm:t>
        <a:bodyPr/>
        <a:lstStyle/>
        <a:p>
          <a:r>
            <a:rPr lang="en-US"/>
            <a:t>Produce initial chemical peritonitis</a:t>
          </a:r>
        </a:p>
      </dgm:t>
    </dgm:pt>
    <dgm:pt modelId="{2BF0306B-D811-4BB1-BF53-7BA7C24EFCDA}" type="parTrans" cxnId="{DEA88AB5-9C6B-41F6-9104-448377D3844E}">
      <dgm:prSet/>
      <dgm:spPr/>
      <dgm:t>
        <a:bodyPr/>
        <a:lstStyle/>
        <a:p>
          <a:endParaRPr lang="en-US"/>
        </a:p>
      </dgm:t>
    </dgm:pt>
    <dgm:pt modelId="{73A9B6B9-F957-4A02-A74A-57FE8BA5735D}" type="sibTrans" cxnId="{DEA88AB5-9C6B-41F6-9104-448377D3844E}">
      <dgm:prSet/>
      <dgm:spPr/>
      <dgm:t>
        <a:bodyPr/>
        <a:lstStyle/>
        <a:p>
          <a:endParaRPr lang="en-US"/>
        </a:p>
      </dgm:t>
    </dgm:pt>
    <dgm:pt modelId="{BEF0FA4B-5092-4879-9640-BAF85F6F44AA}">
      <dgm:prSet/>
      <dgm:spPr/>
      <dgm:t>
        <a:bodyPr/>
        <a:lstStyle/>
        <a:p>
          <a:r>
            <a:rPr lang="en-US"/>
            <a:t>Bacterial peritonitis developes</a:t>
          </a:r>
        </a:p>
      </dgm:t>
    </dgm:pt>
    <dgm:pt modelId="{328E308F-1C44-4649-ABF1-ADD5CA9AFB08}" type="parTrans" cxnId="{334CFA59-C876-4E3E-AC42-4CD9B3A4D9A8}">
      <dgm:prSet/>
      <dgm:spPr/>
      <dgm:t>
        <a:bodyPr/>
        <a:lstStyle/>
        <a:p>
          <a:endParaRPr lang="en-US"/>
        </a:p>
      </dgm:t>
    </dgm:pt>
    <dgm:pt modelId="{4C887F5C-4CCF-40AB-8B10-4A4C89712662}" type="sibTrans" cxnId="{334CFA59-C876-4E3E-AC42-4CD9B3A4D9A8}">
      <dgm:prSet/>
      <dgm:spPr/>
      <dgm:t>
        <a:bodyPr/>
        <a:lstStyle/>
        <a:p>
          <a:endParaRPr lang="en-US"/>
        </a:p>
      </dgm:t>
    </dgm:pt>
    <dgm:pt modelId="{843A3635-D55D-425F-8D97-C0D62761AE5E}">
      <dgm:prSet/>
      <dgm:spPr/>
      <dgm:t>
        <a:bodyPr/>
        <a:lstStyle/>
        <a:p>
          <a:r>
            <a:rPr lang="en-US"/>
            <a:t>Inflammatory response leads to massive fluid shifts (Peritoneal edema)</a:t>
          </a:r>
        </a:p>
      </dgm:t>
    </dgm:pt>
    <dgm:pt modelId="{4FD48F1D-79F4-4F47-A0BD-50D5B93EE813}" type="parTrans" cxnId="{FF58D6B8-888F-4E87-A259-A85EED03DA7C}">
      <dgm:prSet/>
      <dgm:spPr/>
      <dgm:t>
        <a:bodyPr/>
        <a:lstStyle/>
        <a:p>
          <a:endParaRPr lang="en-US"/>
        </a:p>
      </dgm:t>
    </dgm:pt>
    <dgm:pt modelId="{E2968CE0-5354-4FF8-968F-73ADBD608D95}" type="sibTrans" cxnId="{FF58D6B8-888F-4E87-A259-A85EED03DA7C}">
      <dgm:prSet/>
      <dgm:spPr/>
      <dgm:t>
        <a:bodyPr/>
        <a:lstStyle/>
        <a:p>
          <a:endParaRPr lang="en-US"/>
        </a:p>
      </dgm:t>
    </dgm:pt>
    <dgm:pt modelId="{CD090C61-223B-4097-976B-A203ECF7D1D5}">
      <dgm:prSet/>
      <dgm:spPr/>
      <dgm:t>
        <a:bodyPr/>
        <a:lstStyle/>
        <a:p>
          <a:r>
            <a:rPr lang="en-US"/>
            <a:t>Adhesions form</a:t>
          </a:r>
        </a:p>
      </dgm:t>
    </dgm:pt>
    <dgm:pt modelId="{1B173983-733F-48AF-B4D8-6FE2A9A4D4EE}" type="parTrans" cxnId="{64D365BA-A228-4E2B-AFC6-98091E070E6E}">
      <dgm:prSet/>
      <dgm:spPr/>
      <dgm:t>
        <a:bodyPr/>
        <a:lstStyle/>
        <a:p>
          <a:endParaRPr lang="en-US"/>
        </a:p>
      </dgm:t>
    </dgm:pt>
    <dgm:pt modelId="{A9EAF339-1AF5-476C-BAB2-9F773EF84AFD}" type="sibTrans" cxnId="{64D365BA-A228-4E2B-AFC6-98091E070E6E}">
      <dgm:prSet/>
      <dgm:spPr/>
      <dgm:t>
        <a:bodyPr/>
        <a:lstStyle/>
        <a:p>
          <a:endParaRPr lang="en-US"/>
        </a:p>
      </dgm:t>
    </dgm:pt>
    <dgm:pt modelId="{C527F974-F954-476F-8BDD-CB009D8C0762}" type="pres">
      <dgm:prSet presAssocID="{360EBAE1-7311-4223-89A2-137DD9B86CC0}" presName="linear" presStyleCnt="0">
        <dgm:presLayoutVars>
          <dgm:animLvl val="lvl"/>
          <dgm:resizeHandles val="exact"/>
        </dgm:presLayoutVars>
      </dgm:prSet>
      <dgm:spPr/>
    </dgm:pt>
    <dgm:pt modelId="{F17DEFAE-F068-4EEB-BEAA-8C35FE7F295D}" type="pres">
      <dgm:prSet presAssocID="{787DE56E-1631-461B-9E1A-A6C98F465D0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4B7EA8EE-10BC-4426-950E-A5BFDF87CFB1}" type="pres">
      <dgm:prSet presAssocID="{F27EEC12-FDC1-4868-B5EF-E277D93D4089}" presName="spacer" presStyleCnt="0"/>
      <dgm:spPr/>
    </dgm:pt>
    <dgm:pt modelId="{FA0D3053-7B29-417A-BDD8-A0DFB8D80B22}" type="pres">
      <dgm:prSet presAssocID="{D25E61D9-6193-4C17-BF61-7DF32CC52891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4C4DDF8-D173-4D03-ABEF-6296D5236800}" type="pres">
      <dgm:prSet presAssocID="{73A9B6B9-F957-4A02-A74A-57FE8BA5735D}" presName="spacer" presStyleCnt="0"/>
      <dgm:spPr/>
    </dgm:pt>
    <dgm:pt modelId="{967345B3-EA2C-4D6B-AFC6-FDC45CA5AACB}" type="pres">
      <dgm:prSet presAssocID="{BEF0FA4B-5092-4879-9640-BAF85F6F44A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E0E007E-842A-49F4-AB98-24CD662A4DBB}" type="pres">
      <dgm:prSet presAssocID="{4C887F5C-4CCF-40AB-8B10-4A4C89712662}" presName="spacer" presStyleCnt="0"/>
      <dgm:spPr/>
    </dgm:pt>
    <dgm:pt modelId="{5BA32E3B-87F3-4780-9CF9-FA302FE744DC}" type="pres">
      <dgm:prSet presAssocID="{843A3635-D55D-425F-8D97-C0D62761AE5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53867A71-E231-4AC1-8BA3-5F93A2447F33}" type="pres">
      <dgm:prSet presAssocID="{E2968CE0-5354-4FF8-968F-73ADBD608D95}" presName="spacer" presStyleCnt="0"/>
      <dgm:spPr/>
    </dgm:pt>
    <dgm:pt modelId="{3D69FCA5-6481-45A0-886D-A9D079C06436}" type="pres">
      <dgm:prSet presAssocID="{CD090C61-223B-4097-976B-A203ECF7D1D5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B0854646-2DEF-4293-95A0-FBDB97A99EE6}" type="presOf" srcId="{787DE56E-1631-461B-9E1A-A6C98F465D03}" destId="{F17DEFAE-F068-4EEB-BEAA-8C35FE7F295D}" srcOrd="0" destOrd="0" presId="urn:microsoft.com/office/officeart/2005/8/layout/vList2"/>
    <dgm:cxn modelId="{66653253-5261-4A3C-948B-57CAE2A7C014}" type="presOf" srcId="{D25E61D9-6193-4C17-BF61-7DF32CC52891}" destId="{FA0D3053-7B29-417A-BDD8-A0DFB8D80B22}" srcOrd="0" destOrd="0" presId="urn:microsoft.com/office/officeart/2005/8/layout/vList2"/>
    <dgm:cxn modelId="{334CFA59-C876-4E3E-AC42-4CD9B3A4D9A8}" srcId="{360EBAE1-7311-4223-89A2-137DD9B86CC0}" destId="{BEF0FA4B-5092-4879-9640-BAF85F6F44AA}" srcOrd="2" destOrd="0" parTransId="{328E308F-1C44-4649-ABF1-ADD5CA9AFB08}" sibTransId="{4C887F5C-4CCF-40AB-8B10-4A4C89712662}"/>
    <dgm:cxn modelId="{E9C18083-29E1-4C09-89EF-A10E207A05F3}" type="presOf" srcId="{BEF0FA4B-5092-4879-9640-BAF85F6F44AA}" destId="{967345B3-EA2C-4D6B-AFC6-FDC45CA5AACB}" srcOrd="0" destOrd="0" presId="urn:microsoft.com/office/officeart/2005/8/layout/vList2"/>
    <dgm:cxn modelId="{53595098-87B7-4A95-93F7-03075C689E41}" srcId="{360EBAE1-7311-4223-89A2-137DD9B86CC0}" destId="{787DE56E-1631-461B-9E1A-A6C98F465D03}" srcOrd="0" destOrd="0" parTransId="{DF6FEC77-6005-4D59-B8E6-6E2F7E6C7CFD}" sibTransId="{F27EEC12-FDC1-4868-B5EF-E277D93D4089}"/>
    <dgm:cxn modelId="{5CBF37A0-FF79-4EE1-8682-195E17DD83D5}" type="presOf" srcId="{843A3635-D55D-425F-8D97-C0D62761AE5E}" destId="{5BA32E3B-87F3-4780-9CF9-FA302FE744DC}" srcOrd="0" destOrd="0" presId="urn:microsoft.com/office/officeart/2005/8/layout/vList2"/>
    <dgm:cxn modelId="{C1C36AA4-DB6C-4BB3-A5FB-11B1A6C01706}" type="presOf" srcId="{CD090C61-223B-4097-976B-A203ECF7D1D5}" destId="{3D69FCA5-6481-45A0-886D-A9D079C06436}" srcOrd="0" destOrd="0" presId="urn:microsoft.com/office/officeart/2005/8/layout/vList2"/>
    <dgm:cxn modelId="{253E5BAC-2A6B-4124-9360-752DEBBFAE9D}" type="presOf" srcId="{360EBAE1-7311-4223-89A2-137DD9B86CC0}" destId="{C527F974-F954-476F-8BDD-CB009D8C0762}" srcOrd="0" destOrd="0" presId="urn:microsoft.com/office/officeart/2005/8/layout/vList2"/>
    <dgm:cxn modelId="{DEA88AB5-9C6B-41F6-9104-448377D3844E}" srcId="{360EBAE1-7311-4223-89A2-137DD9B86CC0}" destId="{D25E61D9-6193-4C17-BF61-7DF32CC52891}" srcOrd="1" destOrd="0" parTransId="{2BF0306B-D811-4BB1-BF53-7BA7C24EFCDA}" sibTransId="{73A9B6B9-F957-4A02-A74A-57FE8BA5735D}"/>
    <dgm:cxn modelId="{FF58D6B8-888F-4E87-A259-A85EED03DA7C}" srcId="{360EBAE1-7311-4223-89A2-137DD9B86CC0}" destId="{843A3635-D55D-425F-8D97-C0D62761AE5E}" srcOrd="3" destOrd="0" parTransId="{4FD48F1D-79F4-4F47-A0BD-50D5B93EE813}" sibTransId="{E2968CE0-5354-4FF8-968F-73ADBD608D95}"/>
    <dgm:cxn modelId="{64D365BA-A228-4E2B-AFC6-98091E070E6E}" srcId="{360EBAE1-7311-4223-89A2-137DD9B86CC0}" destId="{CD090C61-223B-4097-976B-A203ECF7D1D5}" srcOrd="4" destOrd="0" parTransId="{1B173983-733F-48AF-B4D8-6FE2A9A4D4EE}" sibTransId="{A9EAF339-1AF5-476C-BAB2-9F773EF84AFD}"/>
    <dgm:cxn modelId="{DA9166D5-AB36-4B62-9B9B-A271DA36AC6A}" type="presParOf" srcId="{C527F974-F954-476F-8BDD-CB009D8C0762}" destId="{F17DEFAE-F068-4EEB-BEAA-8C35FE7F295D}" srcOrd="0" destOrd="0" presId="urn:microsoft.com/office/officeart/2005/8/layout/vList2"/>
    <dgm:cxn modelId="{8242DAF2-1601-4593-B407-57D3875BC476}" type="presParOf" srcId="{C527F974-F954-476F-8BDD-CB009D8C0762}" destId="{4B7EA8EE-10BC-4426-950E-A5BFDF87CFB1}" srcOrd="1" destOrd="0" presId="urn:microsoft.com/office/officeart/2005/8/layout/vList2"/>
    <dgm:cxn modelId="{5DAEFDC4-7CFF-4615-9498-6C40BA05DC2A}" type="presParOf" srcId="{C527F974-F954-476F-8BDD-CB009D8C0762}" destId="{FA0D3053-7B29-417A-BDD8-A0DFB8D80B22}" srcOrd="2" destOrd="0" presId="urn:microsoft.com/office/officeart/2005/8/layout/vList2"/>
    <dgm:cxn modelId="{8C733311-6D69-40D5-8446-2A3E24AAC1BF}" type="presParOf" srcId="{C527F974-F954-476F-8BDD-CB009D8C0762}" destId="{A4C4DDF8-D173-4D03-ABEF-6296D5236800}" srcOrd="3" destOrd="0" presId="urn:microsoft.com/office/officeart/2005/8/layout/vList2"/>
    <dgm:cxn modelId="{02E3540F-EE25-4891-99F4-4B83170D1FE9}" type="presParOf" srcId="{C527F974-F954-476F-8BDD-CB009D8C0762}" destId="{967345B3-EA2C-4D6B-AFC6-FDC45CA5AACB}" srcOrd="4" destOrd="0" presId="urn:microsoft.com/office/officeart/2005/8/layout/vList2"/>
    <dgm:cxn modelId="{8933DFC5-A7A2-4C22-A87A-50F924FF9CD5}" type="presParOf" srcId="{C527F974-F954-476F-8BDD-CB009D8C0762}" destId="{9E0E007E-842A-49F4-AB98-24CD662A4DBB}" srcOrd="5" destOrd="0" presId="urn:microsoft.com/office/officeart/2005/8/layout/vList2"/>
    <dgm:cxn modelId="{6CBAD482-669F-4540-9D66-1E95AA2B2459}" type="presParOf" srcId="{C527F974-F954-476F-8BDD-CB009D8C0762}" destId="{5BA32E3B-87F3-4780-9CF9-FA302FE744DC}" srcOrd="6" destOrd="0" presId="urn:microsoft.com/office/officeart/2005/8/layout/vList2"/>
    <dgm:cxn modelId="{5749CB88-03AE-4AAA-A7D7-50C046EFD10C}" type="presParOf" srcId="{C527F974-F954-476F-8BDD-CB009D8C0762}" destId="{53867A71-E231-4AC1-8BA3-5F93A2447F33}" srcOrd="7" destOrd="0" presId="urn:microsoft.com/office/officeart/2005/8/layout/vList2"/>
    <dgm:cxn modelId="{936C97D6-491C-4AD0-B5AC-7FAC2B8BDFDF}" type="presParOf" srcId="{C527F974-F954-476F-8BDD-CB009D8C0762}" destId="{3D69FCA5-6481-45A0-886D-A9D079C0643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DBFBB91-BAD1-4D1B-B340-8A7F569C42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EB1BDCF-0A02-48CA-8A1D-73DB5C1B585F}">
      <dgm:prSet/>
      <dgm:spPr/>
      <dgm:t>
        <a:bodyPr/>
        <a:lstStyle/>
        <a:p>
          <a:r>
            <a:rPr lang="en-US"/>
            <a:t>Uncommon in general population </a:t>
          </a:r>
        </a:p>
      </dgm:t>
    </dgm:pt>
    <dgm:pt modelId="{27E6D59A-A40A-4A00-BF2E-0725DE405FBC}" type="parTrans" cxnId="{814E4755-4423-44DF-B290-DA99FA6751CB}">
      <dgm:prSet/>
      <dgm:spPr/>
      <dgm:t>
        <a:bodyPr/>
        <a:lstStyle/>
        <a:p>
          <a:endParaRPr lang="en-US"/>
        </a:p>
      </dgm:t>
    </dgm:pt>
    <dgm:pt modelId="{112F6312-61DC-4B3D-8EB9-90B520D2E425}" type="sibTrans" cxnId="{814E4755-4423-44DF-B290-DA99FA6751CB}">
      <dgm:prSet/>
      <dgm:spPr/>
      <dgm:t>
        <a:bodyPr/>
        <a:lstStyle/>
        <a:p>
          <a:endParaRPr lang="en-US"/>
        </a:p>
      </dgm:t>
    </dgm:pt>
    <dgm:pt modelId="{95E1A540-C6A2-4BA7-9AC5-F6593AB9C68C}">
      <dgm:prSet/>
      <dgm:spPr/>
      <dgm:t>
        <a:bodyPr/>
        <a:lstStyle/>
        <a:p>
          <a:r>
            <a:rPr lang="en-US"/>
            <a:t>Usually, older adults</a:t>
          </a:r>
        </a:p>
      </dgm:t>
    </dgm:pt>
    <dgm:pt modelId="{FEC6035E-993D-445D-AAD0-97E7086CC7E3}" type="parTrans" cxnId="{9F40FFDC-6879-40A5-934A-8C46F6E0197E}">
      <dgm:prSet/>
      <dgm:spPr/>
      <dgm:t>
        <a:bodyPr/>
        <a:lstStyle/>
        <a:p>
          <a:endParaRPr lang="en-US"/>
        </a:p>
      </dgm:t>
    </dgm:pt>
    <dgm:pt modelId="{B54B185C-EA93-46BD-B152-E738361470E5}" type="sibTrans" cxnId="{9F40FFDC-6879-40A5-934A-8C46F6E0197E}">
      <dgm:prSet/>
      <dgm:spPr/>
      <dgm:t>
        <a:bodyPr/>
        <a:lstStyle/>
        <a:p>
          <a:endParaRPr lang="en-US"/>
        </a:p>
      </dgm:t>
    </dgm:pt>
    <dgm:pt modelId="{CBB5635F-E969-43BD-B6AE-22A44FCABC82}">
      <dgm:prSet/>
      <dgm:spPr/>
      <dgm:t>
        <a:bodyPr/>
        <a:lstStyle/>
        <a:p>
          <a:r>
            <a:rPr lang="en-US"/>
            <a:t>HPV is associated with about 80% of cases</a:t>
          </a:r>
        </a:p>
      </dgm:t>
    </dgm:pt>
    <dgm:pt modelId="{24120E29-5A00-43F0-A247-F17169812F5C}" type="parTrans" cxnId="{6C68CDC9-67A4-4C43-95CD-A4886FF41A8D}">
      <dgm:prSet/>
      <dgm:spPr/>
      <dgm:t>
        <a:bodyPr/>
        <a:lstStyle/>
        <a:p>
          <a:endParaRPr lang="en-US"/>
        </a:p>
      </dgm:t>
    </dgm:pt>
    <dgm:pt modelId="{85916CA2-DB95-4DEA-9AC4-FC6DCDBD1D82}" type="sibTrans" cxnId="{6C68CDC9-67A4-4C43-95CD-A4886FF41A8D}">
      <dgm:prSet/>
      <dgm:spPr/>
      <dgm:t>
        <a:bodyPr/>
        <a:lstStyle/>
        <a:p>
          <a:endParaRPr lang="en-US"/>
        </a:p>
      </dgm:t>
    </dgm:pt>
    <dgm:pt modelId="{8CAE8EED-A256-48AD-841B-CAE96E940E58}">
      <dgm:prSet/>
      <dgm:spPr/>
      <dgm:t>
        <a:bodyPr/>
        <a:lstStyle/>
        <a:p>
          <a:r>
            <a:rPr lang="en-US"/>
            <a:t>High risk persons</a:t>
          </a:r>
        </a:p>
      </dgm:t>
    </dgm:pt>
    <dgm:pt modelId="{CD4D6002-ADD9-4015-BB8B-5A8FFEFC36EE}" type="parTrans" cxnId="{7A02F3E7-77FB-44E6-AE55-A3A7C52CC34D}">
      <dgm:prSet/>
      <dgm:spPr/>
      <dgm:t>
        <a:bodyPr/>
        <a:lstStyle/>
        <a:p>
          <a:endParaRPr lang="en-US"/>
        </a:p>
      </dgm:t>
    </dgm:pt>
    <dgm:pt modelId="{6824713F-3E15-4625-879A-3372109AB780}" type="sibTrans" cxnId="{7A02F3E7-77FB-44E6-AE55-A3A7C52CC34D}">
      <dgm:prSet/>
      <dgm:spPr/>
      <dgm:t>
        <a:bodyPr/>
        <a:lstStyle/>
        <a:p>
          <a:endParaRPr lang="en-US"/>
        </a:p>
      </dgm:t>
    </dgm:pt>
    <dgm:pt modelId="{676EA823-BB7F-4C8D-90E1-D424DA5D64FD}">
      <dgm:prSet/>
      <dgm:spPr/>
      <dgm:t>
        <a:bodyPr/>
        <a:lstStyle/>
        <a:p>
          <a:r>
            <a:rPr lang="en-US"/>
            <a:t>S/Sx</a:t>
          </a:r>
        </a:p>
      </dgm:t>
    </dgm:pt>
    <dgm:pt modelId="{F2FB4D01-278B-42BF-AC4F-15F76F3C8CE8}" type="parTrans" cxnId="{475AC9E9-8568-4CC8-B07E-47A8252C8E26}">
      <dgm:prSet/>
      <dgm:spPr/>
      <dgm:t>
        <a:bodyPr/>
        <a:lstStyle/>
        <a:p>
          <a:endParaRPr lang="en-US"/>
        </a:p>
      </dgm:t>
    </dgm:pt>
    <dgm:pt modelId="{4BA210A3-5430-43C8-BA4B-2A180464C3B2}" type="sibTrans" cxnId="{475AC9E9-8568-4CC8-B07E-47A8252C8E26}">
      <dgm:prSet/>
      <dgm:spPr/>
      <dgm:t>
        <a:bodyPr/>
        <a:lstStyle/>
        <a:p>
          <a:endParaRPr lang="en-US"/>
        </a:p>
      </dgm:t>
    </dgm:pt>
    <dgm:pt modelId="{C12A63B5-300D-4E12-A6C1-05B7B94013E9}">
      <dgm:prSet/>
      <dgm:spPr/>
      <dgm:t>
        <a:bodyPr/>
        <a:lstStyle/>
        <a:p>
          <a:r>
            <a:rPr lang="en-US"/>
            <a:t>Dx: Screen high risk patients with digital rectal exams and anal pap test</a:t>
          </a:r>
        </a:p>
      </dgm:t>
    </dgm:pt>
    <dgm:pt modelId="{0C3549E4-5B31-4273-8BE9-AAE63F14889D}" type="parTrans" cxnId="{8118BF95-000D-4A9F-8DCE-DEE114CDE17F}">
      <dgm:prSet/>
      <dgm:spPr/>
      <dgm:t>
        <a:bodyPr/>
        <a:lstStyle/>
        <a:p>
          <a:endParaRPr lang="en-US"/>
        </a:p>
      </dgm:t>
    </dgm:pt>
    <dgm:pt modelId="{9EC31180-1B2C-4F4A-A9DB-7422F76EC162}" type="sibTrans" cxnId="{8118BF95-000D-4A9F-8DCE-DEE114CDE17F}">
      <dgm:prSet/>
      <dgm:spPr/>
      <dgm:t>
        <a:bodyPr/>
        <a:lstStyle/>
        <a:p>
          <a:endParaRPr lang="en-US"/>
        </a:p>
      </dgm:t>
    </dgm:pt>
    <dgm:pt modelId="{CB06DDCF-AAA2-472C-8100-EB4251F245A8}">
      <dgm:prSet/>
      <dgm:spPr/>
      <dgm:t>
        <a:bodyPr/>
        <a:lstStyle/>
        <a:p>
          <a:r>
            <a:rPr lang="en-US"/>
            <a:t>Tx: depends on size and depth of lesions</a:t>
          </a:r>
        </a:p>
      </dgm:t>
    </dgm:pt>
    <dgm:pt modelId="{DD65B0B0-EDB2-4E38-800D-A7C16ABB32AB}" type="parTrans" cxnId="{A09A26FD-090A-4FAB-9368-65D8AA9F5BF1}">
      <dgm:prSet/>
      <dgm:spPr/>
      <dgm:t>
        <a:bodyPr/>
        <a:lstStyle/>
        <a:p>
          <a:endParaRPr lang="en-US"/>
        </a:p>
      </dgm:t>
    </dgm:pt>
    <dgm:pt modelId="{C862C11E-A5E9-48B1-BD1A-98E1A1B6B7E0}" type="sibTrans" cxnId="{A09A26FD-090A-4FAB-9368-65D8AA9F5BF1}">
      <dgm:prSet/>
      <dgm:spPr/>
      <dgm:t>
        <a:bodyPr/>
        <a:lstStyle/>
        <a:p>
          <a:endParaRPr lang="en-US"/>
        </a:p>
      </dgm:t>
    </dgm:pt>
    <dgm:pt modelId="{AB7ABBB0-9B62-497F-AAF4-E84DDBE78D0E}">
      <dgm:prSet/>
      <dgm:spPr/>
      <dgm:t>
        <a:bodyPr/>
        <a:lstStyle/>
        <a:p>
          <a:r>
            <a:rPr lang="en-US"/>
            <a:t>Surgery</a:t>
          </a:r>
        </a:p>
      </dgm:t>
    </dgm:pt>
    <dgm:pt modelId="{07D8E4AF-F4B7-44FF-8BCE-287AC9EC41D0}" type="parTrans" cxnId="{7A364FD0-72D0-45D3-B88B-6689B2A50EB8}">
      <dgm:prSet/>
      <dgm:spPr/>
      <dgm:t>
        <a:bodyPr/>
        <a:lstStyle/>
        <a:p>
          <a:endParaRPr lang="en-US"/>
        </a:p>
      </dgm:t>
    </dgm:pt>
    <dgm:pt modelId="{868ADB43-774A-4D32-B282-A2D965D3A819}" type="sibTrans" cxnId="{7A364FD0-72D0-45D3-B88B-6689B2A50EB8}">
      <dgm:prSet/>
      <dgm:spPr/>
      <dgm:t>
        <a:bodyPr/>
        <a:lstStyle/>
        <a:p>
          <a:endParaRPr lang="en-US"/>
        </a:p>
      </dgm:t>
    </dgm:pt>
    <dgm:pt modelId="{C2C4E475-B404-4568-8690-E82136266E8E}">
      <dgm:prSet/>
      <dgm:spPr/>
      <dgm:t>
        <a:bodyPr/>
        <a:lstStyle/>
        <a:p>
          <a:r>
            <a:rPr lang="en-US"/>
            <a:t>Low-dose radiation</a:t>
          </a:r>
        </a:p>
      </dgm:t>
    </dgm:pt>
    <dgm:pt modelId="{EEDBAA69-76EA-4E19-A7AD-EBE11EDBA3AB}" type="parTrans" cxnId="{D9DAA723-DDD7-4245-9CA2-03E63EF599B6}">
      <dgm:prSet/>
      <dgm:spPr/>
      <dgm:t>
        <a:bodyPr/>
        <a:lstStyle/>
        <a:p>
          <a:endParaRPr lang="en-US"/>
        </a:p>
      </dgm:t>
    </dgm:pt>
    <dgm:pt modelId="{2EF780D0-9FC2-489D-B610-D73283952F50}" type="sibTrans" cxnId="{D9DAA723-DDD7-4245-9CA2-03E63EF599B6}">
      <dgm:prSet/>
      <dgm:spPr/>
      <dgm:t>
        <a:bodyPr/>
        <a:lstStyle/>
        <a:p>
          <a:endParaRPr lang="en-US"/>
        </a:p>
      </dgm:t>
    </dgm:pt>
    <dgm:pt modelId="{14939755-6A6A-46E5-BB51-67812CD23684}">
      <dgm:prSet/>
      <dgm:spPr/>
      <dgm:t>
        <a:bodyPr/>
        <a:lstStyle/>
        <a:p>
          <a:r>
            <a:rPr lang="en-US"/>
            <a:t>Chemotherapy </a:t>
          </a:r>
        </a:p>
      </dgm:t>
    </dgm:pt>
    <dgm:pt modelId="{6FA381BA-C00A-4ED8-AC27-B627813BC6FA}" type="parTrans" cxnId="{3CCD13CE-B6C0-4381-8E25-11051344C17D}">
      <dgm:prSet/>
      <dgm:spPr/>
      <dgm:t>
        <a:bodyPr/>
        <a:lstStyle/>
        <a:p>
          <a:endParaRPr lang="en-US"/>
        </a:p>
      </dgm:t>
    </dgm:pt>
    <dgm:pt modelId="{73F3853B-F029-4EFB-9CFB-1EB00D744BED}" type="sibTrans" cxnId="{3CCD13CE-B6C0-4381-8E25-11051344C17D}">
      <dgm:prSet/>
      <dgm:spPr/>
      <dgm:t>
        <a:bodyPr/>
        <a:lstStyle/>
        <a:p>
          <a:endParaRPr lang="en-US"/>
        </a:p>
      </dgm:t>
    </dgm:pt>
    <dgm:pt modelId="{43DE2B35-BB88-4335-86A7-3D5B3A800349}">
      <dgm:prSet/>
      <dgm:spPr/>
      <dgm:t>
        <a:bodyPr/>
        <a:lstStyle/>
        <a:p>
          <a:r>
            <a:rPr lang="en-US"/>
            <a:t>May opt to remove pre-cancerous lesions found on routine exams</a:t>
          </a:r>
        </a:p>
      </dgm:t>
    </dgm:pt>
    <dgm:pt modelId="{35469E72-1D82-4AA1-A951-CC07C6AE4322}" type="parTrans" cxnId="{BB847958-0641-4F13-ACFA-134A9B46457B}">
      <dgm:prSet/>
      <dgm:spPr/>
      <dgm:t>
        <a:bodyPr/>
        <a:lstStyle/>
        <a:p>
          <a:endParaRPr lang="en-US"/>
        </a:p>
      </dgm:t>
    </dgm:pt>
    <dgm:pt modelId="{612F4BFB-FCB1-4701-9812-9B4639A1F368}" type="sibTrans" cxnId="{BB847958-0641-4F13-ACFA-134A9B46457B}">
      <dgm:prSet/>
      <dgm:spPr/>
      <dgm:t>
        <a:bodyPr/>
        <a:lstStyle/>
        <a:p>
          <a:endParaRPr lang="en-US"/>
        </a:p>
      </dgm:t>
    </dgm:pt>
    <dgm:pt modelId="{58F94847-C3AE-496E-A1DA-02EDDF54296C}" type="pres">
      <dgm:prSet presAssocID="{2DBFBB91-BAD1-4D1B-B340-8A7F569C4233}" presName="linear" presStyleCnt="0">
        <dgm:presLayoutVars>
          <dgm:animLvl val="lvl"/>
          <dgm:resizeHandles val="exact"/>
        </dgm:presLayoutVars>
      </dgm:prSet>
      <dgm:spPr/>
    </dgm:pt>
    <dgm:pt modelId="{12BC4DFB-FF96-4432-ADBD-EF30A668E31F}" type="pres">
      <dgm:prSet presAssocID="{BEB1BDCF-0A02-48CA-8A1D-73DB5C1B585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321324E0-6DC1-4D6A-90C6-F52F8034B13E}" type="pres">
      <dgm:prSet presAssocID="{112F6312-61DC-4B3D-8EB9-90B520D2E425}" presName="spacer" presStyleCnt="0"/>
      <dgm:spPr/>
    </dgm:pt>
    <dgm:pt modelId="{875723C1-C2FE-4030-9ABF-649527990623}" type="pres">
      <dgm:prSet presAssocID="{95E1A540-C6A2-4BA7-9AC5-F6593AB9C68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1FD64E0E-4AB3-447C-AAB6-B865FE04BE2F}" type="pres">
      <dgm:prSet presAssocID="{B54B185C-EA93-46BD-B152-E738361470E5}" presName="spacer" presStyleCnt="0"/>
      <dgm:spPr/>
    </dgm:pt>
    <dgm:pt modelId="{7C0A59FA-0CD5-479B-8830-2B1D32817654}" type="pres">
      <dgm:prSet presAssocID="{CBB5635F-E969-43BD-B6AE-22A44FCABC82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EBFBB056-1D51-4E62-A871-363633009649}" type="pres">
      <dgm:prSet presAssocID="{85916CA2-DB95-4DEA-9AC4-FC6DCDBD1D82}" presName="spacer" presStyleCnt="0"/>
      <dgm:spPr/>
    </dgm:pt>
    <dgm:pt modelId="{EF352BDA-FB24-407F-9907-6B7DF4AFA15C}" type="pres">
      <dgm:prSet presAssocID="{8CAE8EED-A256-48AD-841B-CAE96E940E5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848A42F-72B8-4494-96D8-0F40C0404C34}" type="pres">
      <dgm:prSet presAssocID="{6824713F-3E15-4625-879A-3372109AB780}" presName="spacer" presStyleCnt="0"/>
      <dgm:spPr/>
    </dgm:pt>
    <dgm:pt modelId="{BFB1665B-BF09-4826-8423-6FCFEFC0A928}" type="pres">
      <dgm:prSet presAssocID="{676EA823-BB7F-4C8D-90E1-D424DA5D64F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BA7E126F-666B-414B-8C37-6B389CB63C05}" type="pres">
      <dgm:prSet presAssocID="{4BA210A3-5430-43C8-BA4B-2A180464C3B2}" presName="spacer" presStyleCnt="0"/>
      <dgm:spPr/>
    </dgm:pt>
    <dgm:pt modelId="{538DED0E-57A9-4FED-AE50-D13B7582ACD9}" type="pres">
      <dgm:prSet presAssocID="{C12A63B5-300D-4E12-A6C1-05B7B94013E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A2C3C93F-D246-4231-8F87-1757E639DC50}" type="pres">
      <dgm:prSet presAssocID="{9EC31180-1B2C-4F4A-A9DB-7422F76EC162}" presName="spacer" presStyleCnt="0"/>
      <dgm:spPr/>
    </dgm:pt>
    <dgm:pt modelId="{ABD694C9-2FCB-4C37-AD78-2979E59D1ED3}" type="pres">
      <dgm:prSet presAssocID="{CB06DDCF-AAA2-472C-8100-EB4251F245A8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E8FDEF5E-7757-47AE-BD9B-E01A661F686A}" type="pres">
      <dgm:prSet presAssocID="{CB06DDCF-AAA2-472C-8100-EB4251F245A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DC8F317-F6C2-4121-89ED-6A7EA78FC263}" type="presOf" srcId="{95E1A540-C6A2-4BA7-9AC5-F6593AB9C68C}" destId="{875723C1-C2FE-4030-9ABF-649527990623}" srcOrd="0" destOrd="0" presId="urn:microsoft.com/office/officeart/2005/8/layout/vList2"/>
    <dgm:cxn modelId="{5B5F4F1A-5E36-44B3-915B-A56B109B6A26}" type="presOf" srcId="{CB06DDCF-AAA2-472C-8100-EB4251F245A8}" destId="{ABD694C9-2FCB-4C37-AD78-2979E59D1ED3}" srcOrd="0" destOrd="0" presId="urn:microsoft.com/office/officeart/2005/8/layout/vList2"/>
    <dgm:cxn modelId="{D9DAA723-DDD7-4245-9CA2-03E63EF599B6}" srcId="{CB06DDCF-AAA2-472C-8100-EB4251F245A8}" destId="{C2C4E475-B404-4568-8690-E82136266E8E}" srcOrd="1" destOrd="0" parTransId="{EEDBAA69-76EA-4E19-A7AD-EBE11EDBA3AB}" sibTransId="{2EF780D0-9FC2-489D-B610-D73283952F50}"/>
    <dgm:cxn modelId="{0C7B475B-F7D6-4F8F-9A3F-5D01D468192A}" type="presOf" srcId="{BEB1BDCF-0A02-48CA-8A1D-73DB5C1B585F}" destId="{12BC4DFB-FF96-4432-ADBD-EF30A668E31F}" srcOrd="0" destOrd="0" presId="urn:microsoft.com/office/officeart/2005/8/layout/vList2"/>
    <dgm:cxn modelId="{136E8B60-6904-478E-9226-696E4EC7E9B9}" type="presOf" srcId="{C2C4E475-B404-4568-8690-E82136266E8E}" destId="{E8FDEF5E-7757-47AE-BD9B-E01A661F686A}" srcOrd="0" destOrd="1" presId="urn:microsoft.com/office/officeart/2005/8/layout/vList2"/>
    <dgm:cxn modelId="{814E4755-4423-44DF-B290-DA99FA6751CB}" srcId="{2DBFBB91-BAD1-4D1B-B340-8A7F569C4233}" destId="{BEB1BDCF-0A02-48CA-8A1D-73DB5C1B585F}" srcOrd="0" destOrd="0" parTransId="{27E6D59A-A40A-4A00-BF2E-0725DE405FBC}" sibTransId="{112F6312-61DC-4B3D-8EB9-90B520D2E425}"/>
    <dgm:cxn modelId="{BB847958-0641-4F13-ACFA-134A9B46457B}" srcId="{CB06DDCF-AAA2-472C-8100-EB4251F245A8}" destId="{43DE2B35-BB88-4335-86A7-3D5B3A800349}" srcOrd="3" destOrd="0" parTransId="{35469E72-1D82-4AA1-A951-CC07C6AE4322}" sibTransId="{612F4BFB-FCB1-4701-9812-9B4639A1F368}"/>
    <dgm:cxn modelId="{C26E4780-63A5-4508-B46B-B84B01895FE9}" type="presOf" srcId="{14939755-6A6A-46E5-BB51-67812CD23684}" destId="{E8FDEF5E-7757-47AE-BD9B-E01A661F686A}" srcOrd="0" destOrd="2" presId="urn:microsoft.com/office/officeart/2005/8/layout/vList2"/>
    <dgm:cxn modelId="{8118BF95-000D-4A9F-8DCE-DEE114CDE17F}" srcId="{2DBFBB91-BAD1-4D1B-B340-8A7F569C4233}" destId="{C12A63B5-300D-4E12-A6C1-05B7B94013E9}" srcOrd="5" destOrd="0" parTransId="{0C3549E4-5B31-4273-8BE9-AAE63F14889D}" sibTransId="{9EC31180-1B2C-4F4A-A9DB-7422F76EC162}"/>
    <dgm:cxn modelId="{75038A9F-C2EC-4E97-954E-119BF9D453E5}" type="presOf" srcId="{AB7ABBB0-9B62-497F-AAF4-E84DDBE78D0E}" destId="{E8FDEF5E-7757-47AE-BD9B-E01A661F686A}" srcOrd="0" destOrd="0" presId="urn:microsoft.com/office/officeart/2005/8/layout/vList2"/>
    <dgm:cxn modelId="{BD59D6B0-6565-40AA-B1F0-FD58B4989D74}" type="presOf" srcId="{8CAE8EED-A256-48AD-841B-CAE96E940E58}" destId="{EF352BDA-FB24-407F-9907-6B7DF4AFA15C}" srcOrd="0" destOrd="0" presId="urn:microsoft.com/office/officeart/2005/8/layout/vList2"/>
    <dgm:cxn modelId="{682BC7B1-FFFE-4BA0-A208-96C6151A1898}" type="presOf" srcId="{C12A63B5-300D-4E12-A6C1-05B7B94013E9}" destId="{538DED0E-57A9-4FED-AE50-D13B7582ACD9}" srcOrd="0" destOrd="0" presId="urn:microsoft.com/office/officeart/2005/8/layout/vList2"/>
    <dgm:cxn modelId="{6C68CDC9-67A4-4C43-95CD-A4886FF41A8D}" srcId="{2DBFBB91-BAD1-4D1B-B340-8A7F569C4233}" destId="{CBB5635F-E969-43BD-B6AE-22A44FCABC82}" srcOrd="2" destOrd="0" parTransId="{24120E29-5A00-43F0-A247-F17169812F5C}" sibTransId="{85916CA2-DB95-4DEA-9AC4-FC6DCDBD1D82}"/>
    <dgm:cxn modelId="{3CCD13CE-B6C0-4381-8E25-11051344C17D}" srcId="{CB06DDCF-AAA2-472C-8100-EB4251F245A8}" destId="{14939755-6A6A-46E5-BB51-67812CD23684}" srcOrd="2" destOrd="0" parTransId="{6FA381BA-C00A-4ED8-AC27-B627813BC6FA}" sibTransId="{73F3853B-F029-4EFB-9CFB-1EB00D744BED}"/>
    <dgm:cxn modelId="{7A364FD0-72D0-45D3-B88B-6689B2A50EB8}" srcId="{CB06DDCF-AAA2-472C-8100-EB4251F245A8}" destId="{AB7ABBB0-9B62-497F-AAF4-E84DDBE78D0E}" srcOrd="0" destOrd="0" parTransId="{07D8E4AF-F4B7-44FF-8BCE-287AC9EC41D0}" sibTransId="{868ADB43-774A-4D32-B282-A2D965D3A819}"/>
    <dgm:cxn modelId="{DD7CD3DB-42B4-482B-9592-736F3611AA9E}" type="presOf" srcId="{43DE2B35-BB88-4335-86A7-3D5B3A800349}" destId="{E8FDEF5E-7757-47AE-BD9B-E01A661F686A}" srcOrd="0" destOrd="3" presId="urn:microsoft.com/office/officeart/2005/8/layout/vList2"/>
    <dgm:cxn modelId="{9F40FFDC-6879-40A5-934A-8C46F6E0197E}" srcId="{2DBFBB91-BAD1-4D1B-B340-8A7F569C4233}" destId="{95E1A540-C6A2-4BA7-9AC5-F6593AB9C68C}" srcOrd="1" destOrd="0" parTransId="{FEC6035E-993D-445D-AAD0-97E7086CC7E3}" sibTransId="{B54B185C-EA93-46BD-B152-E738361470E5}"/>
    <dgm:cxn modelId="{567B8CDD-2F2F-430A-BA41-B701D22F5846}" type="presOf" srcId="{2DBFBB91-BAD1-4D1B-B340-8A7F569C4233}" destId="{58F94847-C3AE-496E-A1DA-02EDDF54296C}" srcOrd="0" destOrd="0" presId="urn:microsoft.com/office/officeart/2005/8/layout/vList2"/>
    <dgm:cxn modelId="{D04277E4-FD31-4478-9F64-2C69E8C8FDBE}" type="presOf" srcId="{676EA823-BB7F-4C8D-90E1-D424DA5D64FD}" destId="{BFB1665B-BF09-4826-8423-6FCFEFC0A928}" srcOrd="0" destOrd="0" presId="urn:microsoft.com/office/officeart/2005/8/layout/vList2"/>
    <dgm:cxn modelId="{7A02F3E7-77FB-44E6-AE55-A3A7C52CC34D}" srcId="{2DBFBB91-BAD1-4D1B-B340-8A7F569C4233}" destId="{8CAE8EED-A256-48AD-841B-CAE96E940E58}" srcOrd="3" destOrd="0" parTransId="{CD4D6002-ADD9-4015-BB8B-5A8FFEFC36EE}" sibTransId="{6824713F-3E15-4625-879A-3372109AB780}"/>
    <dgm:cxn modelId="{475AC9E9-8568-4CC8-B07E-47A8252C8E26}" srcId="{2DBFBB91-BAD1-4D1B-B340-8A7F569C4233}" destId="{676EA823-BB7F-4C8D-90E1-D424DA5D64FD}" srcOrd="4" destOrd="0" parTransId="{F2FB4D01-278B-42BF-AC4F-15F76F3C8CE8}" sibTransId="{4BA210A3-5430-43C8-BA4B-2A180464C3B2}"/>
    <dgm:cxn modelId="{022454EF-4DCA-4D89-B634-E4547A790382}" type="presOf" srcId="{CBB5635F-E969-43BD-B6AE-22A44FCABC82}" destId="{7C0A59FA-0CD5-479B-8830-2B1D32817654}" srcOrd="0" destOrd="0" presId="urn:microsoft.com/office/officeart/2005/8/layout/vList2"/>
    <dgm:cxn modelId="{A09A26FD-090A-4FAB-9368-65D8AA9F5BF1}" srcId="{2DBFBB91-BAD1-4D1B-B340-8A7F569C4233}" destId="{CB06DDCF-AAA2-472C-8100-EB4251F245A8}" srcOrd="6" destOrd="0" parTransId="{DD65B0B0-EDB2-4E38-800D-A7C16ABB32AB}" sibTransId="{C862C11E-A5E9-48B1-BD1A-98E1A1B6B7E0}"/>
    <dgm:cxn modelId="{064BD5C2-FE8A-4A3E-9FF9-5669058A4BF4}" type="presParOf" srcId="{58F94847-C3AE-496E-A1DA-02EDDF54296C}" destId="{12BC4DFB-FF96-4432-ADBD-EF30A668E31F}" srcOrd="0" destOrd="0" presId="urn:microsoft.com/office/officeart/2005/8/layout/vList2"/>
    <dgm:cxn modelId="{522A98B6-28E7-4A8D-8021-261A09E014C7}" type="presParOf" srcId="{58F94847-C3AE-496E-A1DA-02EDDF54296C}" destId="{321324E0-6DC1-4D6A-90C6-F52F8034B13E}" srcOrd="1" destOrd="0" presId="urn:microsoft.com/office/officeart/2005/8/layout/vList2"/>
    <dgm:cxn modelId="{8C9F2C2F-6FBF-44B5-BEEF-B3DC54984303}" type="presParOf" srcId="{58F94847-C3AE-496E-A1DA-02EDDF54296C}" destId="{875723C1-C2FE-4030-9ABF-649527990623}" srcOrd="2" destOrd="0" presId="urn:microsoft.com/office/officeart/2005/8/layout/vList2"/>
    <dgm:cxn modelId="{877951BB-1BAE-4DED-9F2C-4413B062E8E5}" type="presParOf" srcId="{58F94847-C3AE-496E-A1DA-02EDDF54296C}" destId="{1FD64E0E-4AB3-447C-AAB6-B865FE04BE2F}" srcOrd="3" destOrd="0" presId="urn:microsoft.com/office/officeart/2005/8/layout/vList2"/>
    <dgm:cxn modelId="{83200546-CE3E-46AE-A2DC-589C331C3C09}" type="presParOf" srcId="{58F94847-C3AE-496E-A1DA-02EDDF54296C}" destId="{7C0A59FA-0CD5-479B-8830-2B1D32817654}" srcOrd="4" destOrd="0" presId="urn:microsoft.com/office/officeart/2005/8/layout/vList2"/>
    <dgm:cxn modelId="{ECB0AE56-C5E7-4A78-852C-F5B8FE3507AF}" type="presParOf" srcId="{58F94847-C3AE-496E-A1DA-02EDDF54296C}" destId="{EBFBB056-1D51-4E62-A871-363633009649}" srcOrd="5" destOrd="0" presId="urn:microsoft.com/office/officeart/2005/8/layout/vList2"/>
    <dgm:cxn modelId="{6CD25B7A-F20B-46F5-8BD4-0A74942940A6}" type="presParOf" srcId="{58F94847-C3AE-496E-A1DA-02EDDF54296C}" destId="{EF352BDA-FB24-407F-9907-6B7DF4AFA15C}" srcOrd="6" destOrd="0" presId="urn:microsoft.com/office/officeart/2005/8/layout/vList2"/>
    <dgm:cxn modelId="{ADD42399-83F9-4DBD-8CA6-CD47BAF985FE}" type="presParOf" srcId="{58F94847-C3AE-496E-A1DA-02EDDF54296C}" destId="{F848A42F-72B8-4494-96D8-0F40C0404C34}" srcOrd="7" destOrd="0" presId="urn:microsoft.com/office/officeart/2005/8/layout/vList2"/>
    <dgm:cxn modelId="{8A9A137B-F4D2-418E-9CF2-DE235D912118}" type="presParOf" srcId="{58F94847-C3AE-496E-A1DA-02EDDF54296C}" destId="{BFB1665B-BF09-4826-8423-6FCFEFC0A928}" srcOrd="8" destOrd="0" presId="urn:microsoft.com/office/officeart/2005/8/layout/vList2"/>
    <dgm:cxn modelId="{635A4394-DCA8-4AE7-AF91-B8D585C8CD10}" type="presParOf" srcId="{58F94847-C3AE-496E-A1DA-02EDDF54296C}" destId="{BA7E126F-666B-414B-8C37-6B389CB63C05}" srcOrd="9" destOrd="0" presId="urn:microsoft.com/office/officeart/2005/8/layout/vList2"/>
    <dgm:cxn modelId="{33477A0B-1865-42F0-9F4B-93EFB3AC2997}" type="presParOf" srcId="{58F94847-C3AE-496E-A1DA-02EDDF54296C}" destId="{538DED0E-57A9-4FED-AE50-D13B7582ACD9}" srcOrd="10" destOrd="0" presId="urn:microsoft.com/office/officeart/2005/8/layout/vList2"/>
    <dgm:cxn modelId="{DEDA95B9-546C-4F93-8697-D6A9C43B8F82}" type="presParOf" srcId="{58F94847-C3AE-496E-A1DA-02EDDF54296C}" destId="{A2C3C93F-D246-4231-8F87-1757E639DC50}" srcOrd="11" destOrd="0" presId="urn:microsoft.com/office/officeart/2005/8/layout/vList2"/>
    <dgm:cxn modelId="{B7832181-6B38-471B-A9E0-14DB58388904}" type="presParOf" srcId="{58F94847-C3AE-496E-A1DA-02EDDF54296C}" destId="{ABD694C9-2FCB-4C37-AD78-2979E59D1ED3}" srcOrd="12" destOrd="0" presId="urn:microsoft.com/office/officeart/2005/8/layout/vList2"/>
    <dgm:cxn modelId="{42CFC9F4-025F-4DD1-95BE-EBE3CF3F8002}" type="presParOf" srcId="{58F94847-C3AE-496E-A1DA-02EDDF54296C}" destId="{E8FDEF5E-7757-47AE-BD9B-E01A661F686A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16CEE3-113C-4A7B-9305-F07EF4C9ED29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A04E7F7-25B3-4AB8-A937-B06A3E056DB6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Abdominal pain</a:t>
          </a:r>
        </a:p>
      </dgm:t>
    </dgm:pt>
    <dgm:pt modelId="{9321970C-CEEB-4174-B43E-7C2427137046}" type="parTrans" cxnId="{E98B7B35-01B3-4C85-B911-8E7252EE8CA7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AD3E80FB-E9ED-4F7A-8E23-4259A31520D5}" type="sibTrans" cxnId="{E98B7B35-01B3-4C85-B911-8E7252EE8CA7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5919E304-6274-4D18-8561-447068AC9106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Rigid board-like abdomen</a:t>
          </a:r>
        </a:p>
      </dgm:t>
    </dgm:pt>
    <dgm:pt modelId="{97B00FE0-0732-4DC3-B6C9-AA3E5E1DE81B}" type="parTrans" cxnId="{38F51ECE-35CB-4928-9F42-F6276A42393D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617E22F4-A052-46DA-9B15-1F107EBFD3FD}" type="sibTrans" cxnId="{38F51ECE-35CB-4928-9F42-F6276A42393D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2ADE686F-C58D-4498-87C0-D8D055D7CD03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Tenderness over involved area</a:t>
          </a:r>
        </a:p>
      </dgm:t>
    </dgm:pt>
    <dgm:pt modelId="{ED0407A2-0F9A-46AB-A4D6-030A5645678E}" type="parTrans" cxnId="{C6BC6E43-CA8A-4E2E-B06A-59930E5F22DA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21747CD3-9BA1-4232-985D-3517A6F6036F}" type="sibTrans" cxnId="{C6BC6E43-CA8A-4E2E-B06A-59930E5F22DA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AB41AF8C-B6DB-401C-BD95-0D20064FE935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Rebound tenderness</a:t>
          </a:r>
        </a:p>
      </dgm:t>
    </dgm:pt>
    <dgm:pt modelId="{2C799EBE-188F-4CB6-8D07-163F0C54D95C}" type="parTrans" cxnId="{15856749-4951-4606-B541-CD377F2AB43C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6AFE909B-B932-4D07-97FE-C331E0806C54}" type="sibTrans" cxnId="{15856749-4951-4606-B541-CD377F2AB43C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73113E34-81BB-4E17-9E7C-10C29BF64C7E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Spasms</a:t>
          </a:r>
        </a:p>
      </dgm:t>
    </dgm:pt>
    <dgm:pt modelId="{689528CC-DA98-4514-BE01-00EF9B141BAF}" type="parTrans" cxnId="{149B99C2-2DBA-4FC6-B057-1FF13C7894A9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7F648291-751C-419A-936A-4E2F858F37B3}" type="sibTrans" cxnId="{149B99C2-2DBA-4FC6-B057-1FF13C7894A9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286206E1-8F11-45CB-8848-43ED093E71A4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Lying still and taking shallow breaths</a:t>
          </a:r>
        </a:p>
      </dgm:t>
    </dgm:pt>
    <dgm:pt modelId="{A01424B6-02B5-4E69-A435-12F2F3A02E8E}" type="parTrans" cxnId="{1083B927-A1CC-4821-8116-A0FF8F987063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B299F6EE-6EDE-4D17-9949-05E42E77A056}" type="sibTrans" cxnId="{1083B927-A1CC-4821-8116-A0FF8F987063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BDECDF97-3148-4C34-8090-CB4B3953A4B3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Abdominal distention</a:t>
          </a:r>
        </a:p>
      </dgm:t>
    </dgm:pt>
    <dgm:pt modelId="{E548CB5D-D26A-4332-BEA4-980BB49452C2}" type="parTrans" cxnId="{20D80DBB-A026-4699-8809-3AAFE3FC2083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32047C4E-1BEA-4833-9A60-E9C1E644016D}" type="sibTrans" cxnId="{20D80DBB-A026-4699-8809-3AAFE3FC2083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693E02DE-3345-4DFD-83F2-9461701CBB2F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Fever</a:t>
          </a:r>
        </a:p>
      </dgm:t>
    </dgm:pt>
    <dgm:pt modelId="{BAF20C56-6023-4F32-A931-A2AE714FAE3A}" type="parTrans" cxnId="{FEDBB2F1-C24C-44A2-AA30-FE73A0E7913A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8916914A-6C85-43CE-8461-1E4D9777889B}" type="sibTrans" cxnId="{FEDBB2F1-C24C-44A2-AA30-FE73A0E7913A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F759BED6-E6E4-4A28-8129-230622F99AE5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Tachycardia</a:t>
          </a:r>
        </a:p>
      </dgm:t>
    </dgm:pt>
    <dgm:pt modelId="{9713E334-E6B6-4661-878E-86E42AF47698}" type="parTrans" cxnId="{B62CCCFB-8C34-403B-A5DE-3348B71BECCE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32F0C3F9-9762-4F48-BD77-64A2ED1ADDB9}" type="sibTrans" cxnId="{B62CCCFB-8C34-403B-A5DE-3348B71BECCE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102795AA-F59F-4123-9C5B-A179175BCE3F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Tachypnea</a:t>
          </a:r>
        </a:p>
      </dgm:t>
    </dgm:pt>
    <dgm:pt modelId="{D10BFAE0-D58B-41CC-9F50-AF8E70F8DD6D}" type="parTrans" cxnId="{1266B561-6DA6-493C-9120-00845B7F7D96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1A2F3E1E-5950-485D-B443-B26074D7C39E}" type="sibTrans" cxnId="{1266B561-6DA6-493C-9120-00845B7F7D96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E72A08B5-2624-4649-AE3C-D306009CCF00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Nausea/Vomiting</a:t>
          </a:r>
        </a:p>
      </dgm:t>
    </dgm:pt>
    <dgm:pt modelId="{781DB11E-9A4A-4F6B-BDD1-8D379CEBAB8D}" type="parTrans" cxnId="{60A0D432-73A3-4479-9F55-3A924650F95A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932AD3D8-A98E-4F9A-9D3A-D7014891AE4F}" type="sibTrans" cxnId="{60A0D432-73A3-4479-9F55-3A924650F95A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80FD1427-1246-48F5-B8D4-F687A9C5FD29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Altered bowel habits</a:t>
          </a:r>
        </a:p>
      </dgm:t>
    </dgm:pt>
    <dgm:pt modelId="{DBF5B8F6-1E42-4240-9D1A-695FDD859343}" type="parTrans" cxnId="{74FCAB79-4919-4FC5-AA4F-2F02F3C6FF84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54503EE5-B787-47AF-88B3-5F57E15F2F7B}" type="sibTrans" cxnId="{74FCAB79-4919-4FC5-AA4F-2F02F3C6FF84}">
      <dgm:prSet/>
      <dgm:spPr/>
      <dgm:t>
        <a:bodyPr/>
        <a:lstStyle/>
        <a:p>
          <a:endParaRPr lang="en-US" sz="2000">
            <a:solidFill>
              <a:schemeClr val="tx2"/>
            </a:solidFill>
          </a:endParaRPr>
        </a:p>
      </dgm:t>
    </dgm:pt>
    <dgm:pt modelId="{996F7122-56E9-490A-84E9-681A594A2A80}" type="pres">
      <dgm:prSet presAssocID="{9A16CEE3-113C-4A7B-9305-F07EF4C9ED29}" presName="diagram" presStyleCnt="0">
        <dgm:presLayoutVars>
          <dgm:dir/>
          <dgm:resizeHandles val="exact"/>
        </dgm:presLayoutVars>
      </dgm:prSet>
      <dgm:spPr/>
    </dgm:pt>
    <dgm:pt modelId="{ADA57254-436A-4A3F-B7AA-A533180C9EBF}" type="pres">
      <dgm:prSet presAssocID="{6A04E7F7-25B3-4AB8-A937-B06A3E056DB6}" presName="node" presStyleLbl="node1" presStyleIdx="0" presStyleCnt="12">
        <dgm:presLayoutVars>
          <dgm:bulletEnabled val="1"/>
        </dgm:presLayoutVars>
      </dgm:prSet>
      <dgm:spPr/>
    </dgm:pt>
    <dgm:pt modelId="{28B0104C-CFB5-4E5F-A4D9-F1EBC4ACB367}" type="pres">
      <dgm:prSet presAssocID="{AD3E80FB-E9ED-4F7A-8E23-4259A31520D5}" presName="sibTrans" presStyleCnt="0"/>
      <dgm:spPr/>
    </dgm:pt>
    <dgm:pt modelId="{35FE0AA2-669E-41A1-8C18-3F7BBECFAC99}" type="pres">
      <dgm:prSet presAssocID="{5919E304-6274-4D18-8561-447068AC9106}" presName="node" presStyleLbl="node1" presStyleIdx="1" presStyleCnt="12">
        <dgm:presLayoutVars>
          <dgm:bulletEnabled val="1"/>
        </dgm:presLayoutVars>
      </dgm:prSet>
      <dgm:spPr/>
    </dgm:pt>
    <dgm:pt modelId="{F380E8F6-CD29-4E25-808E-CC373F316457}" type="pres">
      <dgm:prSet presAssocID="{617E22F4-A052-46DA-9B15-1F107EBFD3FD}" presName="sibTrans" presStyleCnt="0"/>
      <dgm:spPr/>
    </dgm:pt>
    <dgm:pt modelId="{B9943684-3D17-4C0F-A79A-F6FD35C083FB}" type="pres">
      <dgm:prSet presAssocID="{2ADE686F-C58D-4498-87C0-D8D055D7CD03}" presName="node" presStyleLbl="node1" presStyleIdx="2" presStyleCnt="12">
        <dgm:presLayoutVars>
          <dgm:bulletEnabled val="1"/>
        </dgm:presLayoutVars>
      </dgm:prSet>
      <dgm:spPr/>
    </dgm:pt>
    <dgm:pt modelId="{EF530CBF-7B1C-4173-B750-CA40B6C85666}" type="pres">
      <dgm:prSet presAssocID="{21747CD3-9BA1-4232-985D-3517A6F6036F}" presName="sibTrans" presStyleCnt="0"/>
      <dgm:spPr/>
    </dgm:pt>
    <dgm:pt modelId="{B7F52C19-327F-4FDD-816C-DE26648B4C98}" type="pres">
      <dgm:prSet presAssocID="{AB41AF8C-B6DB-401C-BD95-0D20064FE935}" presName="node" presStyleLbl="node1" presStyleIdx="3" presStyleCnt="12">
        <dgm:presLayoutVars>
          <dgm:bulletEnabled val="1"/>
        </dgm:presLayoutVars>
      </dgm:prSet>
      <dgm:spPr/>
    </dgm:pt>
    <dgm:pt modelId="{2645FDBA-1616-4EC0-B668-460438A03FFC}" type="pres">
      <dgm:prSet presAssocID="{6AFE909B-B932-4D07-97FE-C331E0806C54}" presName="sibTrans" presStyleCnt="0"/>
      <dgm:spPr/>
    </dgm:pt>
    <dgm:pt modelId="{35FB3D1A-7FD4-4348-8476-9F52AD57BE5C}" type="pres">
      <dgm:prSet presAssocID="{73113E34-81BB-4E17-9E7C-10C29BF64C7E}" presName="node" presStyleLbl="node1" presStyleIdx="4" presStyleCnt="12">
        <dgm:presLayoutVars>
          <dgm:bulletEnabled val="1"/>
        </dgm:presLayoutVars>
      </dgm:prSet>
      <dgm:spPr/>
    </dgm:pt>
    <dgm:pt modelId="{EB5DD9C1-A7FE-43DA-A060-E6E9BD4BA6FD}" type="pres">
      <dgm:prSet presAssocID="{7F648291-751C-419A-936A-4E2F858F37B3}" presName="sibTrans" presStyleCnt="0"/>
      <dgm:spPr/>
    </dgm:pt>
    <dgm:pt modelId="{32D9F81C-B059-4AF5-BD23-479FB8520732}" type="pres">
      <dgm:prSet presAssocID="{286206E1-8F11-45CB-8848-43ED093E71A4}" presName="node" presStyleLbl="node1" presStyleIdx="5" presStyleCnt="12">
        <dgm:presLayoutVars>
          <dgm:bulletEnabled val="1"/>
        </dgm:presLayoutVars>
      </dgm:prSet>
      <dgm:spPr/>
    </dgm:pt>
    <dgm:pt modelId="{8F176748-F04D-4303-B546-942773E482D0}" type="pres">
      <dgm:prSet presAssocID="{B299F6EE-6EDE-4D17-9949-05E42E77A056}" presName="sibTrans" presStyleCnt="0"/>
      <dgm:spPr/>
    </dgm:pt>
    <dgm:pt modelId="{B8DC06DF-4850-4765-828A-CBEC9243BAF1}" type="pres">
      <dgm:prSet presAssocID="{BDECDF97-3148-4C34-8090-CB4B3953A4B3}" presName="node" presStyleLbl="node1" presStyleIdx="6" presStyleCnt="12">
        <dgm:presLayoutVars>
          <dgm:bulletEnabled val="1"/>
        </dgm:presLayoutVars>
      </dgm:prSet>
      <dgm:spPr/>
    </dgm:pt>
    <dgm:pt modelId="{A872242D-BCEF-4B69-A956-CDC1F7C03208}" type="pres">
      <dgm:prSet presAssocID="{32047C4E-1BEA-4833-9A60-E9C1E644016D}" presName="sibTrans" presStyleCnt="0"/>
      <dgm:spPr/>
    </dgm:pt>
    <dgm:pt modelId="{17C5FDC9-3568-45BE-B850-A06C55DF16CA}" type="pres">
      <dgm:prSet presAssocID="{693E02DE-3345-4DFD-83F2-9461701CBB2F}" presName="node" presStyleLbl="node1" presStyleIdx="7" presStyleCnt="12">
        <dgm:presLayoutVars>
          <dgm:bulletEnabled val="1"/>
        </dgm:presLayoutVars>
      </dgm:prSet>
      <dgm:spPr/>
    </dgm:pt>
    <dgm:pt modelId="{4D86089D-2F5A-4275-B0DB-DBFEEC2BC082}" type="pres">
      <dgm:prSet presAssocID="{8916914A-6C85-43CE-8461-1E4D9777889B}" presName="sibTrans" presStyleCnt="0"/>
      <dgm:spPr/>
    </dgm:pt>
    <dgm:pt modelId="{ECCC0529-50A5-49C2-AB37-12A87DD9146C}" type="pres">
      <dgm:prSet presAssocID="{F759BED6-E6E4-4A28-8129-230622F99AE5}" presName="node" presStyleLbl="node1" presStyleIdx="8" presStyleCnt="12">
        <dgm:presLayoutVars>
          <dgm:bulletEnabled val="1"/>
        </dgm:presLayoutVars>
      </dgm:prSet>
      <dgm:spPr/>
    </dgm:pt>
    <dgm:pt modelId="{0C639C12-F0DA-400C-8093-70517283374E}" type="pres">
      <dgm:prSet presAssocID="{32F0C3F9-9762-4F48-BD77-64A2ED1ADDB9}" presName="sibTrans" presStyleCnt="0"/>
      <dgm:spPr/>
    </dgm:pt>
    <dgm:pt modelId="{40655224-9306-460F-87AE-BAB92DD4661B}" type="pres">
      <dgm:prSet presAssocID="{102795AA-F59F-4123-9C5B-A179175BCE3F}" presName="node" presStyleLbl="node1" presStyleIdx="9" presStyleCnt="12">
        <dgm:presLayoutVars>
          <dgm:bulletEnabled val="1"/>
        </dgm:presLayoutVars>
      </dgm:prSet>
      <dgm:spPr/>
    </dgm:pt>
    <dgm:pt modelId="{B23A6313-98B8-49D5-96A9-A58AA49A869D}" type="pres">
      <dgm:prSet presAssocID="{1A2F3E1E-5950-485D-B443-B26074D7C39E}" presName="sibTrans" presStyleCnt="0"/>
      <dgm:spPr/>
    </dgm:pt>
    <dgm:pt modelId="{ED13A262-4E4A-4716-AED5-15A8407C8DA3}" type="pres">
      <dgm:prSet presAssocID="{E72A08B5-2624-4649-AE3C-D306009CCF00}" presName="node" presStyleLbl="node1" presStyleIdx="10" presStyleCnt="12">
        <dgm:presLayoutVars>
          <dgm:bulletEnabled val="1"/>
        </dgm:presLayoutVars>
      </dgm:prSet>
      <dgm:spPr/>
    </dgm:pt>
    <dgm:pt modelId="{9B109709-3D9E-45B9-8A7D-E2102D211BC1}" type="pres">
      <dgm:prSet presAssocID="{932AD3D8-A98E-4F9A-9D3A-D7014891AE4F}" presName="sibTrans" presStyleCnt="0"/>
      <dgm:spPr/>
    </dgm:pt>
    <dgm:pt modelId="{40981E59-CA97-4287-8748-3A71E17DE7A4}" type="pres">
      <dgm:prSet presAssocID="{80FD1427-1246-48F5-B8D4-F687A9C5FD29}" presName="node" presStyleLbl="node1" presStyleIdx="11" presStyleCnt="12">
        <dgm:presLayoutVars>
          <dgm:bulletEnabled val="1"/>
        </dgm:presLayoutVars>
      </dgm:prSet>
      <dgm:spPr/>
    </dgm:pt>
  </dgm:ptLst>
  <dgm:cxnLst>
    <dgm:cxn modelId="{A131031E-6826-49CD-A895-81D625B76083}" type="presOf" srcId="{9A16CEE3-113C-4A7B-9305-F07EF4C9ED29}" destId="{996F7122-56E9-490A-84E9-681A594A2A80}" srcOrd="0" destOrd="0" presId="urn:microsoft.com/office/officeart/2005/8/layout/default"/>
    <dgm:cxn modelId="{A4B36821-4561-4B49-A1DD-5C37E2C90C0E}" type="presOf" srcId="{BDECDF97-3148-4C34-8090-CB4B3953A4B3}" destId="{B8DC06DF-4850-4765-828A-CBEC9243BAF1}" srcOrd="0" destOrd="0" presId="urn:microsoft.com/office/officeart/2005/8/layout/default"/>
    <dgm:cxn modelId="{1083B927-A1CC-4821-8116-A0FF8F987063}" srcId="{9A16CEE3-113C-4A7B-9305-F07EF4C9ED29}" destId="{286206E1-8F11-45CB-8848-43ED093E71A4}" srcOrd="5" destOrd="0" parTransId="{A01424B6-02B5-4E69-A435-12F2F3A02E8E}" sibTransId="{B299F6EE-6EDE-4D17-9949-05E42E77A056}"/>
    <dgm:cxn modelId="{5698162F-7AAA-4F42-AA99-CDBE71E30C2A}" type="presOf" srcId="{2ADE686F-C58D-4498-87C0-D8D055D7CD03}" destId="{B9943684-3D17-4C0F-A79A-F6FD35C083FB}" srcOrd="0" destOrd="0" presId="urn:microsoft.com/office/officeart/2005/8/layout/default"/>
    <dgm:cxn modelId="{60A0D432-73A3-4479-9F55-3A924650F95A}" srcId="{9A16CEE3-113C-4A7B-9305-F07EF4C9ED29}" destId="{E72A08B5-2624-4649-AE3C-D306009CCF00}" srcOrd="10" destOrd="0" parTransId="{781DB11E-9A4A-4F6B-BDD1-8D379CEBAB8D}" sibTransId="{932AD3D8-A98E-4F9A-9D3A-D7014891AE4F}"/>
    <dgm:cxn modelId="{E98B7B35-01B3-4C85-B911-8E7252EE8CA7}" srcId="{9A16CEE3-113C-4A7B-9305-F07EF4C9ED29}" destId="{6A04E7F7-25B3-4AB8-A937-B06A3E056DB6}" srcOrd="0" destOrd="0" parTransId="{9321970C-CEEB-4174-B43E-7C2427137046}" sibTransId="{AD3E80FB-E9ED-4F7A-8E23-4259A31520D5}"/>
    <dgm:cxn modelId="{0CAEF339-B8BA-4CC2-A53C-AC04AAC21245}" type="presOf" srcId="{73113E34-81BB-4E17-9E7C-10C29BF64C7E}" destId="{35FB3D1A-7FD4-4348-8476-9F52AD57BE5C}" srcOrd="0" destOrd="0" presId="urn:microsoft.com/office/officeart/2005/8/layout/default"/>
    <dgm:cxn modelId="{1266B561-6DA6-493C-9120-00845B7F7D96}" srcId="{9A16CEE3-113C-4A7B-9305-F07EF4C9ED29}" destId="{102795AA-F59F-4123-9C5B-A179175BCE3F}" srcOrd="9" destOrd="0" parTransId="{D10BFAE0-D58B-41CC-9F50-AF8E70F8DD6D}" sibTransId="{1A2F3E1E-5950-485D-B443-B26074D7C39E}"/>
    <dgm:cxn modelId="{81913C63-AABB-4014-8D1F-F4714161564D}" type="presOf" srcId="{80FD1427-1246-48F5-B8D4-F687A9C5FD29}" destId="{40981E59-CA97-4287-8748-3A71E17DE7A4}" srcOrd="0" destOrd="0" presId="urn:microsoft.com/office/officeart/2005/8/layout/default"/>
    <dgm:cxn modelId="{C6BC6E43-CA8A-4E2E-B06A-59930E5F22DA}" srcId="{9A16CEE3-113C-4A7B-9305-F07EF4C9ED29}" destId="{2ADE686F-C58D-4498-87C0-D8D055D7CD03}" srcOrd="2" destOrd="0" parTransId="{ED0407A2-0F9A-46AB-A4D6-030A5645678E}" sibTransId="{21747CD3-9BA1-4232-985D-3517A6F6036F}"/>
    <dgm:cxn modelId="{15856749-4951-4606-B541-CD377F2AB43C}" srcId="{9A16CEE3-113C-4A7B-9305-F07EF4C9ED29}" destId="{AB41AF8C-B6DB-401C-BD95-0D20064FE935}" srcOrd="3" destOrd="0" parTransId="{2C799EBE-188F-4CB6-8D07-163F0C54D95C}" sibTransId="{6AFE909B-B932-4D07-97FE-C331E0806C54}"/>
    <dgm:cxn modelId="{2C33B453-2CBD-4BE9-8401-19320C356A2D}" type="presOf" srcId="{102795AA-F59F-4123-9C5B-A179175BCE3F}" destId="{40655224-9306-460F-87AE-BAB92DD4661B}" srcOrd="0" destOrd="0" presId="urn:microsoft.com/office/officeart/2005/8/layout/default"/>
    <dgm:cxn modelId="{8E293A76-1F2C-40E0-9822-FEF4627E554C}" type="presOf" srcId="{286206E1-8F11-45CB-8848-43ED093E71A4}" destId="{32D9F81C-B059-4AF5-BD23-479FB8520732}" srcOrd="0" destOrd="0" presId="urn:microsoft.com/office/officeart/2005/8/layout/default"/>
    <dgm:cxn modelId="{3B23C877-985F-4C45-A1F8-B22726F9A6C8}" type="presOf" srcId="{6A04E7F7-25B3-4AB8-A937-B06A3E056DB6}" destId="{ADA57254-436A-4A3F-B7AA-A533180C9EBF}" srcOrd="0" destOrd="0" presId="urn:microsoft.com/office/officeart/2005/8/layout/default"/>
    <dgm:cxn modelId="{74FCAB79-4919-4FC5-AA4F-2F02F3C6FF84}" srcId="{9A16CEE3-113C-4A7B-9305-F07EF4C9ED29}" destId="{80FD1427-1246-48F5-B8D4-F687A9C5FD29}" srcOrd="11" destOrd="0" parTransId="{DBF5B8F6-1E42-4240-9D1A-695FDD859343}" sibTransId="{54503EE5-B787-47AF-88B3-5F57E15F2F7B}"/>
    <dgm:cxn modelId="{6195685A-F133-4443-B70A-BDE83400CF51}" type="presOf" srcId="{F759BED6-E6E4-4A28-8129-230622F99AE5}" destId="{ECCC0529-50A5-49C2-AB37-12A87DD9146C}" srcOrd="0" destOrd="0" presId="urn:microsoft.com/office/officeart/2005/8/layout/default"/>
    <dgm:cxn modelId="{5F310C8D-F9A8-4E47-AF92-610E498E6E0E}" type="presOf" srcId="{E72A08B5-2624-4649-AE3C-D306009CCF00}" destId="{ED13A262-4E4A-4716-AED5-15A8407C8DA3}" srcOrd="0" destOrd="0" presId="urn:microsoft.com/office/officeart/2005/8/layout/default"/>
    <dgm:cxn modelId="{20D80DBB-A026-4699-8809-3AAFE3FC2083}" srcId="{9A16CEE3-113C-4A7B-9305-F07EF4C9ED29}" destId="{BDECDF97-3148-4C34-8090-CB4B3953A4B3}" srcOrd="6" destOrd="0" parTransId="{E548CB5D-D26A-4332-BEA4-980BB49452C2}" sibTransId="{32047C4E-1BEA-4833-9A60-E9C1E644016D}"/>
    <dgm:cxn modelId="{149B99C2-2DBA-4FC6-B057-1FF13C7894A9}" srcId="{9A16CEE3-113C-4A7B-9305-F07EF4C9ED29}" destId="{73113E34-81BB-4E17-9E7C-10C29BF64C7E}" srcOrd="4" destOrd="0" parTransId="{689528CC-DA98-4514-BE01-00EF9B141BAF}" sibTransId="{7F648291-751C-419A-936A-4E2F858F37B3}"/>
    <dgm:cxn modelId="{92D246C4-AC8E-4858-907D-672B41866800}" type="presOf" srcId="{AB41AF8C-B6DB-401C-BD95-0D20064FE935}" destId="{B7F52C19-327F-4FDD-816C-DE26648B4C98}" srcOrd="0" destOrd="0" presId="urn:microsoft.com/office/officeart/2005/8/layout/default"/>
    <dgm:cxn modelId="{38F51ECE-35CB-4928-9F42-F6276A42393D}" srcId="{9A16CEE3-113C-4A7B-9305-F07EF4C9ED29}" destId="{5919E304-6274-4D18-8561-447068AC9106}" srcOrd="1" destOrd="0" parTransId="{97B00FE0-0732-4DC3-B6C9-AA3E5E1DE81B}" sibTransId="{617E22F4-A052-46DA-9B15-1F107EBFD3FD}"/>
    <dgm:cxn modelId="{4E2AE4DF-F805-43E3-A157-DE458DBC6376}" type="presOf" srcId="{5919E304-6274-4D18-8561-447068AC9106}" destId="{35FE0AA2-669E-41A1-8C18-3F7BBECFAC99}" srcOrd="0" destOrd="0" presId="urn:microsoft.com/office/officeart/2005/8/layout/default"/>
    <dgm:cxn modelId="{97F559E8-B7EF-409B-9B2E-2CB5734EE7B7}" type="presOf" srcId="{693E02DE-3345-4DFD-83F2-9461701CBB2F}" destId="{17C5FDC9-3568-45BE-B850-A06C55DF16CA}" srcOrd="0" destOrd="0" presId="urn:microsoft.com/office/officeart/2005/8/layout/default"/>
    <dgm:cxn modelId="{FEDBB2F1-C24C-44A2-AA30-FE73A0E7913A}" srcId="{9A16CEE3-113C-4A7B-9305-F07EF4C9ED29}" destId="{693E02DE-3345-4DFD-83F2-9461701CBB2F}" srcOrd="7" destOrd="0" parTransId="{BAF20C56-6023-4F32-A931-A2AE714FAE3A}" sibTransId="{8916914A-6C85-43CE-8461-1E4D9777889B}"/>
    <dgm:cxn modelId="{B62CCCFB-8C34-403B-A5DE-3348B71BECCE}" srcId="{9A16CEE3-113C-4A7B-9305-F07EF4C9ED29}" destId="{F759BED6-E6E4-4A28-8129-230622F99AE5}" srcOrd="8" destOrd="0" parTransId="{9713E334-E6B6-4661-878E-86E42AF47698}" sibTransId="{32F0C3F9-9762-4F48-BD77-64A2ED1ADDB9}"/>
    <dgm:cxn modelId="{0FFA9E7C-964B-4195-BD33-5344CD935410}" type="presParOf" srcId="{996F7122-56E9-490A-84E9-681A594A2A80}" destId="{ADA57254-436A-4A3F-B7AA-A533180C9EBF}" srcOrd="0" destOrd="0" presId="urn:microsoft.com/office/officeart/2005/8/layout/default"/>
    <dgm:cxn modelId="{B209A890-8C81-40DE-B4D4-93077E192A29}" type="presParOf" srcId="{996F7122-56E9-490A-84E9-681A594A2A80}" destId="{28B0104C-CFB5-4E5F-A4D9-F1EBC4ACB367}" srcOrd="1" destOrd="0" presId="urn:microsoft.com/office/officeart/2005/8/layout/default"/>
    <dgm:cxn modelId="{33CF8EF9-0D11-4620-8074-98BCB95FA7DC}" type="presParOf" srcId="{996F7122-56E9-490A-84E9-681A594A2A80}" destId="{35FE0AA2-669E-41A1-8C18-3F7BBECFAC99}" srcOrd="2" destOrd="0" presId="urn:microsoft.com/office/officeart/2005/8/layout/default"/>
    <dgm:cxn modelId="{CCCCE042-4D5F-42D1-9830-B75BAAA84FA9}" type="presParOf" srcId="{996F7122-56E9-490A-84E9-681A594A2A80}" destId="{F380E8F6-CD29-4E25-808E-CC373F316457}" srcOrd="3" destOrd="0" presId="urn:microsoft.com/office/officeart/2005/8/layout/default"/>
    <dgm:cxn modelId="{6DA7608B-B167-4506-B45B-3510EA9B5429}" type="presParOf" srcId="{996F7122-56E9-490A-84E9-681A594A2A80}" destId="{B9943684-3D17-4C0F-A79A-F6FD35C083FB}" srcOrd="4" destOrd="0" presId="urn:microsoft.com/office/officeart/2005/8/layout/default"/>
    <dgm:cxn modelId="{C5CF3F92-F10F-4E09-8F4B-3D1E316A6594}" type="presParOf" srcId="{996F7122-56E9-490A-84E9-681A594A2A80}" destId="{EF530CBF-7B1C-4173-B750-CA40B6C85666}" srcOrd="5" destOrd="0" presId="urn:microsoft.com/office/officeart/2005/8/layout/default"/>
    <dgm:cxn modelId="{3E26CB66-37DA-4D7C-8BBD-828A7BE7DA9D}" type="presParOf" srcId="{996F7122-56E9-490A-84E9-681A594A2A80}" destId="{B7F52C19-327F-4FDD-816C-DE26648B4C98}" srcOrd="6" destOrd="0" presId="urn:microsoft.com/office/officeart/2005/8/layout/default"/>
    <dgm:cxn modelId="{3E846E37-DF92-480F-BA2F-CDFDFD7A2E98}" type="presParOf" srcId="{996F7122-56E9-490A-84E9-681A594A2A80}" destId="{2645FDBA-1616-4EC0-B668-460438A03FFC}" srcOrd="7" destOrd="0" presId="urn:microsoft.com/office/officeart/2005/8/layout/default"/>
    <dgm:cxn modelId="{D99B3AD6-763E-4D5F-B150-A17D96A1A0D1}" type="presParOf" srcId="{996F7122-56E9-490A-84E9-681A594A2A80}" destId="{35FB3D1A-7FD4-4348-8476-9F52AD57BE5C}" srcOrd="8" destOrd="0" presId="urn:microsoft.com/office/officeart/2005/8/layout/default"/>
    <dgm:cxn modelId="{11DFC8B9-BB6D-49BE-AB7E-D467CE9E41A0}" type="presParOf" srcId="{996F7122-56E9-490A-84E9-681A594A2A80}" destId="{EB5DD9C1-A7FE-43DA-A060-E6E9BD4BA6FD}" srcOrd="9" destOrd="0" presId="urn:microsoft.com/office/officeart/2005/8/layout/default"/>
    <dgm:cxn modelId="{C636F5F4-70E4-4FAE-9D9A-E2460323A7CC}" type="presParOf" srcId="{996F7122-56E9-490A-84E9-681A594A2A80}" destId="{32D9F81C-B059-4AF5-BD23-479FB8520732}" srcOrd="10" destOrd="0" presId="urn:microsoft.com/office/officeart/2005/8/layout/default"/>
    <dgm:cxn modelId="{62BEC45C-9EBD-4FA2-9E22-0FC1ED783771}" type="presParOf" srcId="{996F7122-56E9-490A-84E9-681A594A2A80}" destId="{8F176748-F04D-4303-B546-942773E482D0}" srcOrd="11" destOrd="0" presId="urn:microsoft.com/office/officeart/2005/8/layout/default"/>
    <dgm:cxn modelId="{0889C849-8FBF-4EC8-8C92-4AE717866E2A}" type="presParOf" srcId="{996F7122-56E9-490A-84E9-681A594A2A80}" destId="{B8DC06DF-4850-4765-828A-CBEC9243BAF1}" srcOrd="12" destOrd="0" presId="urn:microsoft.com/office/officeart/2005/8/layout/default"/>
    <dgm:cxn modelId="{3A7EE5E6-F238-4229-85D4-58C31E89E0DD}" type="presParOf" srcId="{996F7122-56E9-490A-84E9-681A594A2A80}" destId="{A872242D-BCEF-4B69-A956-CDC1F7C03208}" srcOrd="13" destOrd="0" presId="urn:microsoft.com/office/officeart/2005/8/layout/default"/>
    <dgm:cxn modelId="{569032FD-842C-42D1-84B2-C07179E71C73}" type="presParOf" srcId="{996F7122-56E9-490A-84E9-681A594A2A80}" destId="{17C5FDC9-3568-45BE-B850-A06C55DF16CA}" srcOrd="14" destOrd="0" presId="urn:microsoft.com/office/officeart/2005/8/layout/default"/>
    <dgm:cxn modelId="{EA4DE9B2-6A60-4BDA-9EE0-7E743348A4AF}" type="presParOf" srcId="{996F7122-56E9-490A-84E9-681A594A2A80}" destId="{4D86089D-2F5A-4275-B0DB-DBFEEC2BC082}" srcOrd="15" destOrd="0" presId="urn:microsoft.com/office/officeart/2005/8/layout/default"/>
    <dgm:cxn modelId="{D3888206-2F98-4781-8AEC-D16438ADF539}" type="presParOf" srcId="{996F7122-56E9-490A-84E9-681A594A2A80}" destId="{ECCC0529-50A5-49C2-AB37-12A87DD9146C}" srcOrd="16" destOrd="0" presId="urn:microsoft.com/office/officeart/2005/8/layout/default"/>
    <dgm:cxn modelId="{0CE42190-8307-4C06-8776-4CFEA51A6CD1}" type="presParOf" srcId="{996F7122-56E9-490A-84E9-681A594A2A80}" destId="{0C639C12-F0DA-400C-8093-70517283374E}" srcOrd="17" destOrd="0" presId="urn:microsoft.com/office/officeart/2005/8/layout/default"/>
    <dgm:cxn modelId="{D24DE205-A642-4765-B2A0-9AD374ED232D}" type="presParOf" srcId="{996F7122-56E9-490A-84E9-681A594A2A80}" destId="{40655224-9306-460F-87AE-BAB92DD4661B}" srcOrd="18" destOrd="0" presId="urn:microsoft.com/office/officeart/2005/8/layout/default"/>
    <dgm:cxn modelId="{B59B8130-38A6-46A5-8008-6B1144C59097}" type="presParOf" srcId="{996F7122-56E9-490A-84E9-681A594A2A80}" destId="{B23A6313-98B8-49D5-96A9-A58AA49A869D}" srcOrd="19" destOrd="0" presId="urn:microsoft.com/office/officeart/2005/8/layout/default"/>
    <dgm:cxn modelId="{07A37ABD-84FE-422A-B82B-E5B6F75FC17E}" type="presParOf" srcId="{996F7122-56E9-490A-84E9-681A594A2A80}" destId="{ED13A262-4E4A-4716-AED5-15A8407C8DA3}" srcOrd="20" destOrd="0" presId="urn:microsoft.com/office/officeart/2005/8/layout/default"/>
    <dgm:cxn modelId="{5D1550E1-ACF3-4609-AF8C-50AAEFEA4C43}" type="presParOf" srcId="{996F7122-56E9-490A-84E9-681A594A2A80}" destId="{9B109709-3D9E-45B9-8A7D-E2102D211BC1}" srcOrd="21" destOrd="0" presId="urn:microsoft.com/office/officeart/2005/8/layout/default"/>
    <dgm:cxn modelId="{24FADADF-2C97-4A92-A164-A29FDBC85A24}" type="presParOf" srcId="{996F7122-56E9-490A-84E9-681A594A2A80}" destId="{40981E59-CA97-4287-8748-3A71E17DE7A4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2EA84F-AC78-4949-8907-A9B4EFAAE03D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EE33AF4-1E02-4A31-9B01-D3E59B715FEE}">
      <dgm:prSet/>
      <dgm:spPr/>
      <dgm:t>
        <a:bodyPr/>
        <a:lstStyle/>
        <a:p>
          <a:r>
            <a:rPr lang="en-US"/>
            <a:t>Patient Problems</a:t>
          </a:r>
        </a:p>
      </dgm:t>
    </dgm:pt>
    <dgm:pt modelId="{85065906-49FD-4D09-8DBC-58716DEFA685}" type="parTrans" cxnId="{28D4E802-A291-430F-898C-C72C80015CF5}">
      <dgm:prSet/>
      <dgm:spPr/>
      <dgm:t>
        <a:bodyPr/>
        <a:lstStyle/>
        <a:p>
          <a:endParaRPr lang="en-US"/>
        </a:p>
      </dgm:t>
    </dgm:pt>
    <dgm:pt modelId="{5581A242-FE3A-408D-8654-D8AF34795FE7}" type="sibTrans" cxnId="{28D4E802-A291-430F-898C-C72C80015CF5}">
      <dgm:prSet/>
      <dgm:spPr/>
      <dgm:t>
        <a:bodyPr/>
        <a:lstStyle/>
        <a:p>
          <a:endParaRPr lang="en-US"/>
        </a:p>
      </dgm:t>
    </dgm:pt>
    <dgm:pt modelId="{12146919-FEDF-4D7A-8B78-E5D7D29624C9}">
      <dgm:prSet/>
      <dgm:spPr/>
      <dgm:t>
        <a:bodyPr/>
        <a:lstStyle/>
        <a:p>
          <a:r>
            <a:rPr lang="en-US"/>
            <a:t>Diarrhea</a:t>
          </a:r>
        </a:p>
      </dgm:t>
    </dgm:pt>
    <dgm:pt modelId="{7291B6AB-44A1-440E-98AD-8F9FC42CC93D}" type="parTrans" cxnId="{4A6A4167-E681-4B44-8B4B-EE3C35593FBD}">
      <dgm:prSet/>
      <dgm:spPr/>
      <dgm:t>
        <a:bodyPr/>
        <a:lstStyle/>
        <a:p>
          <a:endParaRPr lang="en-US"/>
        </a:p>
      </dgm:t>
    </dgm:pt>
    <dgm:pt modelId="{BAFB72D7-B161-41CF-B53E-703EF21727A6}" type="sibTrans" cxnId="{4A6A4167-E681-4B44-8B4B-EE3C35593FBD}">
      <dgm:prSet/>
      <dgm:spPr/>
      <dgm:t>
        <a:bodyPr/>
        <a:lstStyle/>
        <a:p>
          <a:endParaRPr lang="en-US"/>
        </a:p>
      </dgm:t>
    </dgm:pt>
    <dgm:pt modelId="{8DF3B40C-6986-479B-B309-A8AD31FF150F}">
      <dgm:prSet/>
      <dgm:spPr/>
      <dgm:t>
        <a:bodyPr/>
        <a:lstStyle/>
        <a:p>
          <a:r>
            <a:rPr lang="en-US"/>
            <a:t>Impaired nutritional status</a:t>
          </a:r>
        </a:p>
      </dgm:t>
    </dgm:pt>
    <dgm:pt modelId="{540EEC9A-C014-42E3-92CA-C5696F1FC282}" type="parTrans" cxnId="{D2D1DA69-E944-4A36-9FA3-9B67A2FDD42E}">
      <dgm:prSet/>
      <dgm:spPr/>
      <dgm:t>
        <a:bodyPr/>
        <a:lstStyle/>
        <a:p>
          <a:endParaRPr lang="en-US"/>
        </a:p>
      </dgm:t>
    </dgm:pt>
    <dgm:pt modelId="{65205513-80E3-42C5-8DE0-D483815107DC}" type="sibTrans" cxnId="{D2D1DA69-E944-4A36-9FA3-9B67A2FDD42E}">
      <dgm:prSet/>
      <dgm:spPr/>
      <dgm:t>
        <a:bodyPr/>
        <a:lstStyle/>
        <a:p>
          <a:endParaRPr lang="en-US"/>
        </a:p>
      </dgm:t>
    </dgm:pt>
    <dgm:pt modelId="{70BBC2FD-873C-4697-8FA4-F9EE0C3A4C91}">
      <dgm:prSet/>
      <dgm:spPr/>
      <dgm:t>
        <a:bodyPr/>
        <a:lstStyle/>
        <a:p>
          <a:r>
            <a:rPr lang="en-US"/>
            <a:t>Difficulty coping</a:t>
          </a:r>
        </a:p>
      </dgm:t>
    </dgm:pt>
    <dgm:pt modelId="{F4D0DFF4-7EA4-42DD-BB90-5FE92E812B73}" type="parTrans" cxnId="{B37D09AF-6435-4B51-A7F3-23C53D9418B7}">
      <dgm:prSet/>
      <dgm:spPr/>
      <dgm:t>
        <a:bodyPr/>
        <a:lstStyle/>
        <a:p>
          <a:endParaRPr lang="en-US"/>
        </a:p>
      </dgm:t>
    </dgm:pt>
    <dgm:pt modelId="{04FFF801-9E59-4564-85B5-656F35C8CA6A}" type="sibTrans" cxnId="{B37D09AF-6435-4B51-A7F3-23C53D9418B7}">
      <dgm:prSet/>
      <dgm:spPr/>
      <dgm:t>
        <a:bodyPr/>
        <a:lstStyle/>
        <a:p>
          <a:endParaRPr lang="en-US"/>
        </a:p>
      </dgm:t>
    </dgm:pt>
    <dgm:pt modelId="{595464CF-7A37-4E38-88B8-84B998D02C3C}">
      <dgm:prSet/>
      <dgm:spPr/>
      <dgm:t>
        <a:bodyPr/>
        <a:lstStyle/>
        <a:p>
          <a:r>
            <a:rPr lang="en-US"/>
            <a:t>Chronic pain</a:t>
          </a:r>
        </a:p>
      </dgm:t>
    </dgm:pt>
    <dgm:pt modelId="{579DE04C-C75F-4F54-AE65-4B350B2CA4CC}" type="parTrans" cxnId="{8DFCA776-F1E3-47E3-AD10-312959FFEE19}">
      <dgm:prSet/>
      <dgm:spPr/>
      <dgm:t>
        <a:bodyPr/>
        <a:lstStyle/>
        <a:p>
          <a:endParaRPr lang="en-US"/>
        </a:p>
      </dgm:t>
    </dgm:pt>
    <dgm:pt modelId="{91F4C972-A6AB-41F1-9EB8-700D58FC2970}" type="sibTrans" cxnId="{8DFCA776-F1E3-47E3-AD10-312959FFEE19}">
      <dgm:prSet/>
      <dgm:spPr/>
      <dgm:t>
        <a:bodyPr/>
        <a:lstStyle/>
        <a:p>
          <a:endParaRPr lang="en-US"/>
        </a:p>
      </dgm:t>
    </dgm:pt>
    <dgm:pt modelId="{97C18636-2B44-464F-8B0C-B0B6D3FE5DFB}">
      <dgm:prSet/>
      <dgm:spPr/>
      <dgm:t>
        <a:bodyPr/>
        <a:lstStyle/>
        <a:p>
          <a:r>
            <a:rPr lang="en-US"/>
            <a:t>Planning (Goals)</a:t>
          </a:r>
        </a:p>
      </dgm:t>
    </dgm:pt>
    <dgm:pt modelId="{EE80DA0E-64A8-4DF3-A36C-39ADFB1ED592}" type="parTrans" cxnId="{ECC0B951-B698-45C8-AFEB-69BC7DB2EE61}">
      <dgm:prSet/>
      <dgm:spPr/>
      <dgm:t>
        <a:bodyPr/>
        <a:lstStyle/>
        <a:p>
          <a:endParaRPr lang="en-US"/>
        </a:p>
      </dgm:t>
    </dgm:pt>
    <dgm:pt modelId="{C7FC50C9-82BB-4670-8C12-5A10D7F89FFD}" type="sibTrans" cxnId="{ECC0B951-B698-45C8-AFEB-69BC7DB2EE61}">
      <dgm:prSet/>
      <dgm:spPr/>
      <dgm:t>
        <a:bodyPr/>
        <a:lstStyle/>
        <a:p>
          <a:endParaRPr lang="en-US"/>
        </a:p>
      </dgm:t>
    </dgm:pt>
    <dgm:pt modelId="{FF8CFA09-DCFC-4896-B4BC-A6E8D6B9CD81}">
      <dgm:prSet/>
      <dgm:spPr/>
      <dgm:t>
        <a:bodyPr/>
        <a:lstStyle/>
        <a:p>
          <a:r>
            <a:rPr lang="en-US"/>
            <a:t>Have fewer and less severe acute exacerbations</a:t>
          </a:r>
        </a:p>
      </dgm:t>
    </dgm:pt>
    <dgm:pt modelId="{CAAEBB1F-A10D-4590-BB8D-7248076FFA61}" type="parTrans" cxnId="{E1C7D547-840C-488F-B779-435D678CF192}">
      <dgm:prSet/>
      <dgm:spPr/>
      <dgm:t>
        <a:bodyPr/>
        <a:lstStyle/>
        <a:p>
          <a:endParaRPr lang="en-US"/>
        </a:p>
      </dgm:t>
    </dgm:pt>
    <dgm:pt modelId="{2D1F288A-A612-4AB3-8110-F2F50AB38B84}" type="sibTrans" cxnId="{E1C7D547-840C-488F-B779-435D678CF192}">
      <dgm:prSet/>
      <dgm:spPr/>
      <dgm:t>
        <a:bodyPr/>
        <a:lstStyle/>
        <a:p>
          <a:endParaRPr lang="en-US"/>
        </a:p>
      </dgm:t>
    </dgm:pt>
    <dgm:pt modelId="{C67AD251-56C1-4AC1-A28B-BD1C9C3BCD5A}">
      <dgm:prSet/>
      <dgm:spPr/>
      <dgm:t>
        <a:bodyPr/>
        <a:lstStyle/>
        <a:p>
          <a:r>
            <a:rPr lang="en-US"/>
            <a:t>Maintain normal F/E balance</a:t>
          </a:r>
        </a:p>
      </dgm:t>
    </dgm:pt>
    <dgm:pt modelId="{D3F9E1CD-DB0F-4CD1-8DA0-75987E9051F2}" type="parTrans" cxnId="{C3CDC1A4-7BC9-476D-BD27-1433BE3E164E}">
      <dgm:prSet/>
      <dgm:spPr/>
      <dgm:t>
        <a:bodyPr/>
        <a:lstStyle/>
        <a:p>
          <a:endParaRPr lang="en-US"/>
        </a:p>
      </dgm:t>
    </dgm:pt>
    <dgm:pt modelId="{D1BC186B-260A-452A-A352-7006007542BF}" type="sibTrans" cxnId="{C3CDC1A4-7BC9-476D-BD27-1433BE3E164E}">
      <dgm:prSet/>
      <dgm:spPr/>
      <dgm:t>
        <a:bodyPr/>
        <a:lstStyle/>
        <a:p>
          <a:endParaRPr lang="en-US"/>
        </a:p>
      </dgm:t>
    </dgm:pt>
    <dgm:pt modelId="{880857B8-07E4-42E0-8ABF-1B8321D90528}">
      <dgm:prSet/>
      <dgm:spPr/>
      <dgm:t>
        <a:bodyPr/>
        <a:lstStyle/>
        <a:p>
          <a:r>
            <a:rPr lang="en-US"/>
            <a:t>Be free from pain or discomfort</a:t>
          </a:r>
        </a:p>
      </dgm:t>
    </dgm:pt>
    <dgm:pt modelId="{4A892F4D-1E53-4959-9F6C-7FF3F40EA937}" type="parTrans" cxnId="{F8852ABB-D860-445B-A16C-7242AC51070D}">
      <dgm:prSet/>
      <dgm:spPr/>
      <dgm:t>
        <a:bodyPr/>
        <a:lstStyle/>
        <a:p>
          <a:endParaRPr lang="en-US"/>
        </a:p>
      </dgm:t>
    </dgm:pt>
    <dgm:pt modelId="{8F0E2360-059C-4C18-8B04-88DA47145793}" type="sibTrans" cxnId="{F8852ABB-D860-445B-A16C-7242AC51070D}">
      <dgm:prSet/>
      <dgm:spPr/>
      <dgm:t>
        <a:bodyPr/>
        <a:lstStyle/>
        <a:p>
          <a:endParaRPr lang="en-US"/>
        </a:p>
      </dgm:t>
    </dgm:pt>
    <dgm:pt modelId="{63973933-D5E0-4D33-9D59-7331E0156BE1}">
      <dgm:prSet/>
      <dgm:spPr/>
      <dgm:t>
        <a:bodyPr/>
        <a:lstStyle/>
        <a:p>
          <a:r>
            <a:rPr lang="en-US"/>
            <a:t>Adhere to medical regimens</a:t>
          </a:r>
        </a:p>
      </dgm:t>
    </dgm:pt>
    <dgm:pt modelId="{4931A3B1-9917-403F-A4FD-EC0399F1BFE5}" type="parTrans" cxnId="{2C1F940C-39BC-443D-A6C9-6F8350C90D90}">
      <dgm:prSet/>
      <dgm:spPr/>
      <dgm:t>
        <a:bodyPr/>
        <a:lstStyle/>
        <a:p>
          <a:endParaRPr lang="en-US"/>
        </a:p>
      </dgm:t>
    </dgm:pt>
    <dgm:pt modelId="{1D39ABA6-181C-4645-839D-174608014943}" type="sibTrans" cxnId="{2C1F940C-39BC-443D-A6C9-6F8350C90D90}">
      <dgm:prSet/>
      <dgm:spPr/>
      <dgm:t>
        <a:bodyPr/>
        <a:lstStyle/>
        <a:p>
          <a:endParaRPr lang="en-US"/>
        </a:p>
      </dgm:t>
    </dgm:pt>
    <dgm:pt modelId="{E0C80D04-A150-4F89-9ED9-BEF051D12B9E}">
      <dgm:prSet/>
      <dgm:spPr/>
      <dgm:t>
        <a:bodyPr/>
        <a:lstStyle/>
        <a:p>
          <a:r>
            <a:rPr lang="en-US"/>
            <a:t>Maintain nutritional balance</a:t>
          </a:r>
        </a:p>
      </dgm:t>
    </dgm:pt>
    <dgm:pt modelId="{22EE7A7C-2CBD-4F31-A1DD-CD231034F848}" type="parTrans" cxnId="{FDEABB1E-3087-4305-9B8A-8DB8CCCDF772}">
      <dgm:prSet/>
      <dgm:spPr/>
      <dgm:t>
        <a:bodyPr/>
        <a:lstStyle/>
        <a:p>
          <a:endParaRPr lang="en-US"/>
        </a:p>
      </dgm:t>
    </dgm:pt>
    <dgm:pt modelId="{EDB16CFE-075E-4D10-A62E-9733CD4F23A4}" type="sibTrans" cxnId="{FDEABB1E-3087-4305-9B8A-8DB8CCCDF772}">
      <dgm:prSet/>
      <dgm:spPr/>
      <dgm:t>
        <a:bodyPr/>
        <a:lstStyle/>
        <a:p>
          <a:endParaRPr lang="en-US"/>
        </a:p>
      </dgm:t>
    </dgm:pt>
    <dgm:pt modelId="{E4D8EA66-20CD-435F-A14B-C45F366BBFE0}">
      <dgm:prSet/>
      <dgm:spPr/>
      <dgm:t>
        <a:bodyPr/>
        <a:lstStyle/>
        <a:p>
          <a:r>
            <a:rPr lang="en-US"/>
            <a:t>Have improved quality of life</a:t>
          </a:r>
        </a:p>
      </dgm:t>
    </dgm:pt>
    <dgm:pt modelId="{ABA07862-BF6A-4786-A90F-9B0C0BBF0158}" type="parTrans" cxnId="{14D1E739-A36D-4282-9C45-2829E7F5AE0F}">
      <dgm:prSet/>
      <dgm:spPr/>
      <dgm:t>
        <a:bodyPr/>
        <a:lstStyle/>
        <a:p>
          <a:endParaRPr lang="en-US"/>
        </a:p>
      </dgm:t>
    </dgm:pt>
    <dgm:pt modelId="{C18EC6FB-A1F7-443B-A45A-2654041F428F}" type="sibTrans" cxnId="{14D1E739-A36D-4282-9C45-2829E7F5AE0F}">
      <dgm:prSet/>
      <dgm:spPr/>
      <dgm:t>
        <a:bodyPr/>
        <a:lstStyle/>
        <a:p>
          <a:endParaRPr lang="en-US"/>
        </a:p>
      </dgm:t>
    </dgm:pt>
    <dgm:pt modelId="{BE589684-7D16-4743-95DC-4EF4CDD95634}" type="pres">
      <dgm:prSet presAssocID="{E92EA84F-AC78-4949-8907-A9B4EFAAE03D}" presName="Name0" presStyleCnt="0">
        <dgm:presLayoutVars>
          <dgm:dir/>
          <dgm:animLvl val="lvl"/>
          <dgm:resizeHandles val="exact"/>
        </dgm:presLayoutVars>
      </dgm:prSet>
      <dgm:spPr/>
    </dgm:pt>
    <dgm:pt modelId="{94E25ABB-87CB-48E7-A231-19C866B2B749}" type="pres">
      <dgm:prSet presAssocID="{5EE33AF4-1E02-4A31-9B01-D3E59B715FEE}" presName="composite" presStyleCnt="0"/>
      <dgm:spPr/>
    </dgm:pt>
    <dgm:pt modelId="{00824ABC-69B6-42F7-AF0F-AD23D5DA63AE}" type="pres">
      <dgm:prSet presAssocID="{5EE33AF4-1E02-4A31-9B01-D3E59B715FE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FBD61E5C-5AF2-4B32-B88A-C6B2CF6279A4}" type="pres">
      <dgm:prSet presAssocID="{5EE33AF4-1E02-4A31-9B01-D3E59B715FEE}" presName="desTx" presStyleLbl="alignAccFollowNode1" presStyleIdx="0" presStyleCnt="2">
        <dgm:presLayoutVars>
          <dgm:bulletEnabled val="1"/>
        </dgm:presLayoutVars>
      </dgm:prSet>
      <dgm:spPr/>
    </dgm:pt>
    <dgm:pt modelId="{8D1D061F-505A-40CB-8A41-8F8388EBC9BA}" type="pres">
      <dgm:prSet presAssocID="{5581A242-FE3A-408D-8654-D8AF34795FE7}" presName="space" presStyleCnt="0"/>
      <dgm:spPr/>
    </dgm:pt>
    <dgm:pt modelId="{7D972D29-61C6-4E10-9432-2E4B2804CA8F}" type="pres">
      <dgm:prSet presAssocID="{97C18636-2B44-464F-8B0C-B0B6D3FE5DFB}" presName="composite" presStyleCnt="0"/>
      <dgm:spPr/>
    </dgm:pt>
    <dgm:pt modelId="{BF4C5ECC-A94E-4BB0-AABF-F1B05A941D4A}" type="pres">
      <dgm:prSet presAssocID="{97C18636-2B44-464F-8B0C-B0B6D3FE5DF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5A1E22E7-8DAF-405C-94B6-67A3CE8C1B67}" type="pres">
      <dgm:prSet presAssocID="{97C18636-2B44-464F-8B0C-B0B6D3FE5DFB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EFF81F00-7C31-418C-A150-37642C47D0F6}" type="presOf" srcId="{C67AD251-56C1-4AC1-A28B-BD1C9C3BCD5A}" destId="{5A1E22E7-8DAF-405C-94B6-67A3CE8C1B67}" srcOrd="0" destOrd="1" presId="urn:microsoft.com/office/officeart/2005/8/layout/hList1"/>
    <dgm:cxn modelId="{28D4E802-A291-430F-898C-C72C80015CF5}" srcId="{E92EA84F-AC78-4949-8907-A9B4EFAAE03D}" destId="{5EE33AF4-1E02-4A31-9B01-D3E59B715FEE}" srcOrd="0" destOrd="0" parTransId="{85065906-49FD-4D09-8DBC-58716DEFA685}" sibTransId="{5581A242-FE3A-408D-8654-D8AF34795FE7}"/>
    <dgm:cxn modelId="{2C1F940C-39BC-443D-A6C9-6F8350C90D90}" srcId="{97C18636-2B44-464F-8B0C-B0B6D3FE5DFB}" destId="{63973933-D5E0-4D33-9D59-7331E0156BE1}" srcOrd="3" destOrd="0" parTransId="{4931A3B1-9917-403F-A4FD-EC0399F1BFE5}" sibTransId="{1D39ABA6-181C-4645-839D-174608014943}"/>
    <dgm:cxn modelId="{FDEABB1E-3087-4305-9B8A-8DB8CCCDF772}" srcId="{97C18636-2B44-464F-8B0C-B0B6D3FE5DFB}" destId="{E0C80D04-A150-4F89-9ED9-BEF051D12B9E}" srcOrd="4" destOrd="0" parTransId="{22EE7A7C-2CBD-4F31-A1DD-CD231034F848}" sibTransId="{EDB16CFE-075E-4D10-A62E-9733CD4F23A4}"/>
    <dgm:cxn modelId="{14D1E739-A36D-4282-9C45-2829E7F5AE0F}" srcId="{97C18636-2B44-464F-8B0C-B0B6D3FE5DFB}" destId="{E4D8EA66-20CD-435F-A14B-C45F366BBFE0}" srcOrd="5" destOrd="0" parTransId="{ABA07862-BF6A-4786-A90F-9B0C0BBF0158}" sibTransId="{C18EC6FB-A1F7-443B-A45A-2654041F428F}"/>
    <dgm:cxn modelId="{24AACE5F-4730-46A8-AD0E-28E89B1869D8}" type="presOf" srcId="{E0C80D04-A150-4F89-9ED9-BEF051D12B9E}" destId="{5A1E22E7-8DAF-405C-94B6-67A3CE8C1B67}" srcOrd="0" destOrd="4" presId="urn:microsoft.com/office/officeart/2005/8/layout/hList1"/>
    <dgm:cxn modelId="{4A6A4167-E681-4B44-8B4B-EE3C35593FBD}" srcId="{5EE33AF4-1E02-4A31-9B01-D3E59B715FEE}" destId="{12146919-FEDF-4D7A-8B78-E5D7D29624C9}" srcOrd="0" destOrd="0" parTransId="{7291B6AB-44A1-440E-98AD-8F9FC42CC93D}" sibTransId="{BAFB72D7-B161-41CF-B53E-703EF21727A6}"/>
    <dgm:cxn modelId="{E1C7D547-840C-488F-B779-435D678CF192}" srcId="{97C18636-2B44-464F-8B0C-B0B6D3FE5DFB}" destId="{FF8CFA09-DCFC-4896-B4BC-A6E8D6B9CD81}" srcOrd="0" destOrd="0" parTransId="{CAAEBB1F-A10D-4590-BB8D-7248076FFA61}" sibTransId="{2D1F288A-A612-4AB3-8110-F2F50AB38B84}"/>
    <dgm:cxn modelId="{D2D1DA69-E944-4A36-9FA3-9B67A2FDD42E}" srcId="{5EE33AF4-1E02-4A31-9B01-D3E59B715FEE}" destId="{8DF3B40C-6986-479B-B309-A8AD31FF150F}" srcOrd="1" destOrd="0" parTransId="{540EEC9A-C014-42E3-92CA-C5696F1FC282}" sibTransId="{65205513-80E3-42C5-8DE0-D483815107DC}"/>
    <dgm:cxn modelId="{8BBD206B-C771-4D9F-B320-7E81F3DD380B}" type="presOf" srcId="{63973933-D5E0-4D33-9D59-7331E0156BE1}" destId="{5A1E22E7-8DAF-405C-94B6-67A3CE8C1B67}" srcOrd="0" destOrd="3" presId="urn:microsoft.com/office/officeart/2005/8/layout/hList1"/>
    <dgm:cxn modelId="{32489C6D-AD95-4CCE-B676-BDC41BAD37FC}" type="presOf" srcId="{12146919-FEDF-4D7A-8B78-E5D7D29624C9}" destId="{FBD61E5C-5AF2-4B32-B88A-C6B2CF6279A4}" srcOrd="0" destOrd="0" presId="urn:microsoft.com/office/officeart/2005/8/layout/hList1"/>
    <dgm:cxn modelId="{ECC0B951-B698-45C8-AFEB-69BC7DB2EE61}" srcId="{E92EA84F-AC78-4949-8907-A9B4EFAAE03D}" destId="{97C18636-2B44-464F-8B0C-B0B6D3FE5DFB}" srcOrd="1" destOrd="0" parTransId="{EE80DA0E-64A8-4DF3-A36C-39ADFB1ED592}" sibTransId="{C7FC50C9-82BB-4670-8C12-5A10D7F89FFD}"/>
    <dgm:cxn modelId="{4E131352-AD5E-4B37-926B-6B980B5A736C}" type="presOf" srcId="{5EE33AF4-1E02-4A31-9B01-D3E59B715FEE}" destId="{00824ABC-69B6-42F7-AF0F-AD23D5DA63AE}" srcOrd="0" destOrd="0" presId="urn:microsoft.com/office/officeart/2005/8/layout/hList1"/>
    <dgm:cxn modelId="{8DFCA776-F1E3-47E3-AD10-312959FFEE19}" srcId="{5EE33AF4-1E02-4A31-9B01-D3E59B715FEE}" destId="{595464CF-7A37-4E38-88B8-84B998D02C3C}" srcOrd="3" destOrd="0" parTransId="{579DE04C-C75F-4F54-AE65-4B350B2CA4CC}" sibTransId="{91F4C972-A6AB-41F1-9EB8-700D58FC2970}"/>
    <dgm:cxn modelId="{80E78E8C-68F0-4DA0-90DA-906C95EABF26}" type="presOf" srcId="{E4D8EA66-20CD-435F-A14B-C45F366BBFE0}" destId="{5A1E22E7-8DAF-405C-94B6-67A3CE8C1B67}" srcOrd="0" destOrd="5" presId="urn:microsoft.com/office/officeart/2005/8/layout/hList1"/>
    <dgm:cxn modelId="{C3CDC1A4-7BC9-476D-BD27-1433BE3E164E}" srcId="{97C18636-2B44-464F-8B0C-B0B6D3FE5DFB}" destId="{C67AD251-56C1-4AC1-A28B-BD1C9C3BCD5A}" srcOrd="1" destOrd="0" parTransId="{D3F9E1CD-DB0F-4CD1-8DA0-75987E9051F2}" sibTransId="{D1BC186B-260A-452A-A352-7006007542BF}"/>
    <dgm:cxn modelId="{4461FFA5-EF2D-4EEA-9F5A-1AF41F0A9B96}" type="presOf" srcId="{FF8CFA09-DCFC-4896-B4BC-A6E8D6B9CD81}" destId="{5A1E22E7-8DAF-405C-94B6-67A3CE8C1B67}" srcOrd="0" destOrd="0" presId="urn:microsoft.com/office/officeart/2005/8/layout/hList1"/>
    <dgm:cxn modelId="{A5AFFDAE-2112-439E-BEDD-9C8CBDF43923}" type="presOf" srcId="{97C18636-2B44-464F-8B0C-B0B6D3FE5DFB}" destId="{BF4C5ECC-A94E-4BB0-AABF-F1B05A941D4A}" srcOrd="0" destOrd="0" presId="urn:microsoft.com/office/officeart/2005/8/layout/hList1"/>
    <dgm:cxn modelId="{B37D09AF-6435-4B51-A7F3-23C53D9418B7}" srcId="{5EE33AF4-1E02-4A31-9B01-D3E59B715FEE}" destId="{70BBC2FD-873C-4697-8FA4-F9EE0C3A4C91}" srcOrd="2" destOrd="0" parTransId="{F4D0DFF4-7EA4-42DD-BB90-5FE92E812B73}" sibTransId="{04FFF801-9E59-4564-85B5-656F35C8CA6A}"/>
    <dgm:cxn modelId="{F8852ABB-D860-445B-A16C-7242AC51070D}" srcId="{97C18636-2B44-464F-8B0C-B0B6D3FE5DFB}" destId="{880857B8-07E4-42E0-8ABF-1B8321D90528}" srcOrd="2" destOrd="0" parTransId="{4A892F4D-1E53-4959-9F6C-7FF3F40EA937}" sibTransId="{8F0E2360-059C-4C18-8B04-88DA47145793}"/>
    <dgm:cxn modelId="{99E3B8C2-D468-4F3C-B220-CB9557D63932}" type="presOf" srcId="{880857B8-07E4-42E0-8ABF-1B8321D90528}" destId="{5A1E22E7-8DAF-405C-94B6-67A3CE8C1B67}" srcOrd="0" destOrd="2" presId="urn:microsoft.com/office/officeart/2005/8/layout/hList1"/>
    <dgm:cxn modelId="{542553DD-CE77-4E79-8AD2-31391D41DFDB}" type="presOf" srcId="{70BBC2FD-873C-4697-8FA4-F9EE0C3A4C91}" destId="{FBD61E5C-5AF2-4B32-B88A-C6B2CF6279A4}" srcOrd="0" destOrd="2" presId="urn:microsoft.com/office/officeart/2005/8/layout/hList1"/>
    <dgm:cxn modelId="{BA8360DE-77D6-4881-88EA-66AA66440263}" type="presOf" srcId="{8DF3B40C-6986-479B-B309-A8AD31FF150F}" destId="{FBD61E5C-5AF2-4B32-B88A-C6B2CF6279A4}" srcOrd="0" destOrd="1" presId="urn:microsoft.com/office/officeart/2005/8/layout/hList1"/>
    <dgm:cxn modelId="{03BE96F5-A361-42E2-9FEC-B68053300A1E}" type="presOf" srcId="{E92EA84F-AC78-4949-8907-A9B4EFAAE03D}" destId="{BE589684-7D16-4743-95DC-4EF4CDD95634}" srcOrd="0" destOrd="0" presId="urn:microsoft.com/office/officeart/2005/8/layout/hList1"/>
    <dgm:cxn modelId="{D4A872FC-6B2B-4A07-AE68-0D9627DBC87B}" type="presOf" srcId="{595464CF-7A37-4E38-88B8-84B998D02C3C}" destId="{FBD61E5C-5AF2-4B32-B88A-C6B2CF6279A4}" srcOrd="0" destOrd="3" presId="urn:microsoft.com/office/officeart/2005/8/layout/hList1"/>
    <dgm:cxn modelId="{19BB66D3-4D95-4DBF-A48E-1C6873A11732}" type="presParOf" srcId="{BE589684-7D16-4743-95DC-4EF4CDD95634}" destId="{94E25ABB-87CB-48E7-A231-19C866B2B749}" srcOrd="0" destOrd="0" presId="urn:microsoft.com/office/officeart/2005/8/layout/hList1"/>
    <dgm:cxn modelId="{CA6EA852-B9C6-43E5-9267-BD14F1E628FE}" type="presParOf" srcId="{94E25ABB-87CB-48E7-A231-19C866B2B749}" destId="{00824ABC-69B6-42F7-AF0F-AD23D5DA63AE}" srcOrd="0" destOrd="0" presId="urn:microsoft.com/office/officeart/2005/8/layout/hList1"/>
    <dgm:cxn modelId="{F2BDB55D-D039-4DD7-9781-55408ED086B1}" type="presParOf" srcId="{94E25ABB-87CB-48E7-A231-19C866B2B749}" destId="{FBD61E5C-5AF2-4B32-B88A-C6B2CF6279A4}" srcOrd="1" destOrd="0" presId="urn:microsoft.com/office/officeart/2005/8/layout/hList1"/>
    <dgm:cxn modelId="{DAF50418-EE5D-4599-99B3-E956F7318489}" type="presParOf" srcId="{BE589684-7D16-4743-95DC-4EF4CDD95634}" destId="{8D1D061F-505A-40CB-8A41-8F8388EBC9BA}" srcOrd="1" destOrd="0" presId="urn:microsoft.com/office/officeart/2005/8/layout/hList1"/>
    <dgm:cxn modelId="{FA90A94D-B6E9-4A51-86E6-9BD63781D908}" type="presParOf" srcId="{BE589684-7D16-4743-95DC-4EF4CDD95634}" destId="{7D972D29-61C6-4E10-9432-2E4B2804CA8F}" srcOrd="2" destOrd="0" presId="urn:microsoft.com/office/officeart/2005/8/layout/hList1"/>
    <dgm:cxn modelId="{95E21DB7-DFA7-43C1-B629-94BA5E4112C2}" type="presParOf" srcId="{7D972D29-61C6-4E10-9432-2E4B2804CA8F}" destId="{BF4C5ECC-A94E-4BB0-AABF-F1B05A941D4A}" srcOrd="0" destOrd="0" presId="urn:microsoft.com/office/officeart/2005/8/layout/hList1"/>
    <dgm:cxn modelId="{5A6A1EA0-8CC4-4E88-B6C9-2D261D675D11}" type="presParOf" srcId="{7D972D29-61C6-4E10-9432-2E4B2804CA8F}" destId="{5A1E22E7-8DAF-405C-94B6-67A3CE8C1B6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848A8D-1A7C-4014-A2AB-232AAA981575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EE6FC8D-7200-4D5D-88EC-A403861BAA9C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Hemodynamic stability</a:t>
          </a:r>
        </a:p>
      </dgm:t>
    </dgm:pt>
    <dgm:pt modelId="{CB9639CE-2429-4F27-9D5A-023F29517BCF}" type="parTrans" cxnId="{3131F98C-01E6-49AE-BE35-8786B8FC4E6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2316DC8B-8F91-43F2-A92B-B395E508BA6D}" type="sibTrans" cxnId="{3131F98C-01E6-49AE-BE35-8786B8FC4E6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E0D809A-4688-40F8-B76B-AA4ECE88CEA3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F/E balance</a:t>
          </a:r>
        </a:p>
      </dgm:t>
    </dgm:pt>
    <dgm:pt modelId="{B4E60DB4-BF92-4DC6-A12C-2A79620658C2}" type="parTrans" cxnId="{AB2EADC7-D32C-4A6D-AB19-0B669CA1E78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A768DE7-0B78-40E8-9C71-7D8568783835}" type="sibTrans" cxnId="{AB2EADC7-D32C-4A6D-AB19-0B669CA1E78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0BD9841B-74AA-49D9-949E-7FDA902F1428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Monitor I &amp; O</a:t>
          </a:r>
        </a:p>
      </dgm:t>
    </dgm:pt>
    <dgm:pt modelId="{C8F3FA64-2EE0-4665-9955-119217CBED03}" type="parTrans" cxnId="{DE7BB170-3310-4CB3-A0E7-492421908AB9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5F8E20CB-C5BB-4C5F-BD0C-4B4F42480E73}" type="sibTrans" cxnId="{DE7BB170-3310-4CB3-A0E7-492421908AB9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1C4453A-D39A-41D7-93BD-228B0B8CC4A3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Help patient stay clean, dry, and odor free</a:t>
          </a:r>
        </a:p>
      </dgm:t>
    </dgm:pt>
    <dgm:pt modelId="{82E994D7-C9B5-4789-A058-67E201BB3108}" type="parTrans" cxnId="{B064E378-A315-439B-BFEF-7C667F60CBCB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8804158-6AD4-4E59-9AB6-29DD48E1B18B}" type="sibTrans" cxnId="{B064E378-A315-439B-BFEF-7C667F60CBCB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55276A5-BBD3-4740-A66B-4B63239B4244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Meticulous perianal skin care</a:t>
          </a:r>
        </a:p>
      </dgm:t>
    </dgm:pt>
    <dgm:pt modelId="{1789D446-13D9-40AC-9039-402F0C2F3555}" type="parTrans" cxnId="{5DD4A2E3-2638-4F85-9436-EB26F82C6D8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E929159-E24E-4B44-B102-ECBB3E3A5F4D}" type="sibTrans" cxnId="{5DD4A2E3-2638-4F85-9436-EB26F82C6D8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0663652-3E5A-4230-A262-5673D500108C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Daily weights</a:t>
          </a:r>
        </a:p>
      </dgm:t>
    </dgm:pt>
    <dgm:pt modelId="{0BC2C8E3-48BD-4989-B047-47304A6B88F6}" type="parTrans" cxnId="{ACD0054C-41E1-4842-ADF0-A93B9B6ED89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AE1A54DA-5A00-45AC-A17A-B39BD9735ED7}" type="sibTrans" cxnId="{ACD0054C-41E1-4842-ADF0-A93B9B6ED895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D9134E8-B82E-4DE3-87C4-30F1BCEFB5C0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Dietary consult</a:t>
          </a:r>
        </a:p>
      </dgm:t>
    </dgm:pt>
    <dgm:pt modelId="{B2BF067B-F848-4D81-8E25-6524BA2CAA9E}" type="parTrans" cxnId="{B748C33B-F718-4BD2-BB4B-823C1DC1F11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7417965-21F0-4B83-ADF4-1C60515D3F2F}" type="sibTrans" cxnId="{B748C33B-F718-4BD2-BB4B-823C1DC1F11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E9B138FE-1EB2-4C94-B2DD-8C6F02883C32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Post-op care after surgical procedures PRN</a:t>
          </a:r>
        </a:p>
      </dgm:t>
    </dgm:pt>
    <dgm:pt modelId="{34F8CAD6-6A9C-45D9-8778-B60530C840EE}" type="parTrans" cxnId="{90733CD5-3CD7-4B42-A3F8-004F0D80384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0390AA7-31F3-4CDB-B175-3B11D68F054C}" type="sibTrans" cxnId="{90733CD5-3CD7-4B42-A3F8-004F0D803842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3427E66-6EAF-4A8E-82A9-DE23448E7805}" type="pres">
      <dgm:prSet presAssocID="{77848A8D-1A7C-4014-A2AB-232AAA981575}" presName="diagram" presStyleCnt="0">
        <dgm:presLayoutVars>
          <dgm:dir/>
          <dgm:resizeHandles val="exact"/>
        </dgm:presLayoutVars>
      </dgm:prSet>
      <dgm:spPr/>
    </dgm:pt>
    <dgm:pt modelId="{F26869DF-ABC0-4E92-9847-B67A8A564B7E}" type="pres">
      <dgm:prSet presAssocID="{EEE6FC8D-7200-4D5D-88EC-A403861BAA9C}" presName="node" presStyleLbl="node1" presStyleIdx="0" presStyleCnt="8">
        <dgm:presLayoutVars>
          <dgm:bulletEnabled val="1"/>
        </dgm:presLayoutVars>
      </dgm:prSet>
      <dgm:spPr/>
    </dgm:pt>
    <dgm:pt modelId="{6EEBF3F7-8A3F-4003-83CB-A9B920770998}" type="pres">
      <dgm:prSet presAssocID="{2316DC8B-8F91-43F2-A92B-B395E508BA6D}" presName="sibTrans" presStyleCnt="0"/>
      <dgm:spPr/>
    </dgm:pt>
    <dgm:pt modelId="{61200F8B-B294-43F1-9696-BC8457B4A4A4}" type="pres">
      <dgm:prSet presAssocID="{0E0D809A-4688-40F8-B76B-AA4ECE88CEA3}" presName="node" presStyleLbl="node1" presStyleIdx="1" presStyleCnt="8">
        <dgm:presLayoutVars>
          <dgm:bulletEnabled val="1"/>
        </dgm:presLayoutVars>
      </dgm:prSet>
      <dgm:spPr/>
    </dgm:pt>
    <dgm:pt modelId="{0A52DB49-3246-488A-B38F-A2B07408FEBE}" type="pres">
      <dgm:prSet presAssocID="{4A768DE7-0B78-40E8-9C71-7D8568783835}" presName="sibTrans" presStyleCnt="0"/>
      <dgm:spPr/>
    </dgm:pt>
    <dgm:pt modelId="{369834FD-9850-4822-91CA-EB7E80EF17BD}" type="pres">
      <dgm:prSet presAssocID="{0BD9841B-74AA-49D9-949E-7FDA902F1428}" presName="node" presStyleLbl="node1" presStyleIdx="2" presStyleCnt="8">
        <dgm:presLayoutVars>
          <dgm:bulletEnabled val="1"/>
        </dgm:presLayoutVars>
      </dgm:prSet>
      <dgm:spPr/>
    </dgm:pt>
    <dgm:pt modelId="{6ECAEB4A-BB77-4FDB-8353-BC8428C498E7}" type="pres">
      <dgm:prSet presAssocID="{5F8E20CB-C5BB-4C5F-BD0C-4B4F42480E73}" presName="sibTrans" presStyleCnt="0"/>
      <dgm:spPr/>
    </dgm:pt>
    <dgm:pt modelId="{B951FB3C-BF97-488D-8F3C-1CC800FB1391}" type="pres">
      <dgm:prSet presAssocID="{91C4453A-D39A-41D7-93BD-228B0B8CC4A3}" presName="node" presStyleLbl="node1" presStyleIdx="3" presStyleCnt="8">
        <dgm:presLayoutVars>
          <dgm:bulletEnabled val="1"/>
        </dgm:presLayoutVars>
      </dgm:prSet>
      <dgm:spPr/>
    </dgm:pt>
    <dgm:pt modelId="{184F035D-B719-4936-97B7-0820F231C6CF}" type="pres">
      <dgm:prSet presAssocID="{38804158-6AD4-4E59-9AB6-29DD48E1B18B}" presName="sibTrans" presStyleCnt="0"/>
      <dgm:spPr/>
    </dgm:pt>
    <dgm:pt modelId="{138B280E-C9D8-4181-B2A1-20ED2862131D}" type="pres">
      <dgm:prSet presAssocID="{655276A5-BBD3-4740-A66B-4B63239B4244}" presName="node" presStyleLbl="node1" presStyleIdx="4" presStyleCnt="8">
        <dgm:presLayoutVars>
          <dgm:bulletEnabled val="1"/>
        </dgm:presLayoutVars>
      </dgm:prSet>
      <dgm:spPr/>
    </dgm:pt>
    <dgm:pt modelId="{C2B02D3D-FDD0-47E6-A4EF-88FAD81ABFC8}" type="pres">
      <dgm:prSet presAssocID="{4E929159-E24E-4B44-B102-ECBB3E3A5F4D}" presName="sibTrans" presStyleCnt="0"/>
      <dgm:spPr/>
    </dgm:pt>
    <dgm:pt modelId="{C21902EB-1787-412C-9B43-F8620AB1CC91}" type="pres">
      <dgm:prSet presAssocID="{30663652-3E5A-4230-A262-5673D500108C}" presName="node" presStyleLbl="node1" presStyleIdx="5" presStyleCnt="8">
        <dgm:presLayoutVars>
          <dgm:bulletEnabled val="1"/>
        </dgm:presLayoutVars>
      </dgm:prSet>
      <dgm:spPr/>
    </dgm:pt>
    <dgm:pt modelId="{9DFCF02A-7D44-4B83-ADFF-814840F78D39}" type="pres">
      <dgm:prSet presAssocID="{AE1A54DA-5A00-45AC-A17A-B39BD9735ED7}" presName="sibTrans" presStyleCnt="0"/>
      <dgm:spPr/>
    </dgm:pt>
    <dgm:pt modelId="{D4301D66-C42A-47E6-999C-0173518428AD}" type="pres">
      <dgm:prSet presAssocID="{FD9134E8-B82E-4DE3-87C4-30F1BCEFB5C0}" presName="node" presStyleLbl="node1" presStyleIdx="6" presStyleCnt="8">
        <dgm:presLayoutVars>
          <dgm:bulletEnabled val="1"/>
        </dgm:presLayoutVars>
      </dgm:prSet>
      <dgm:spPr/>
    </dgm:pt>
    <dgm:pt modelId="{4AD31F95-563D-476F-839B-377E10ECEA84}" type="pres">
      <dgm:prSet presAssocID="{67417965-21F0-4B83-ADF4-1C60515D3F2F}" presName="sibTrans" presStyleCnt="0"/>
      <dgm:spPr/>
    </dgm:pt>
    <dgm:pt modelId="{96DDD7B8-A9CF-493E-BD34-9997E6E1882B}" type="pres">
      <dgm:prSet presAssocID="{E9B138FE-1EB2-4C94-B2DD-8C6F02883C32}" presName="node" presStyleLbl="node1" presStyleIdx="7" presStyleCnt="8">
        <dgm:presLayoutVars>
          <dgm:bulletEnabled val="1"/>
        </dgm:presLayoutVars>
      </dgm:prSet>
      <dgm:spPr/>
    </dgm:pt>
  </dgm:ptLst>
  <dgm:cxnLst>
    <dgm:cxn modelId="{FEA6C516-75AD-4F46-AB2A-8288D07C0D70}" type="presOf" srcId="{0E0D809A-4688-40F8-B76B-AA4ECE88CEA3}" destId="{61200F8B-B294-43F1-9696-BC8457B4A4A4}" srcOrd="0" destOrd="0" presId="urn:microsoft.com/office/officeart/2005/8/layout/default"/>
    <dgm:cxn modelId="{B748C33B-F718-4BD2-BB4B-823C1DC1F11A}" srcId="{77848A8D-1A7C-4014-A2AB-232AAA981575}" destId="{FD9134E8-B82E-4DE3-87C4-30F1BCEFB5C0}" srcOrd="6" destOrd="0" parTransId="{B2BF067B-F848-4D81-8E25-6524BA2CAA9E}" sibTransId="{67417965-21F0-4B83-ADF4-1C60515D3F2F}"/>
    <dgm:cxn modelId="{E03BFD40-5835-4073-B7C4-AE8512F8E1E7}" type="presOf" srcId="{E9B138FE-1EB2-4C94-B2DD-8C6F02883C32}" destId="{96DDD7B8-A9CF-493E-BD34-9997E6E1882B}" srcOrd="0" destOrd="0" presId="urn:microsoft.com/office/officeart/2005/8/layout/default"/>
    <dgm:cxn modelId="{ACD0054C-41E1-4842-ADF0-A93B9B6ED895}" srcId="{77848A8D-1A7C-4014-A2AB-232AAA981575}" destId="{30663652-3E5A-4230-A262-5673D500108C}" srcOrd="5" destOrd="0" parTransId="{0BC2C8E3-48BD-4989-B047-47304A6B88F6}" sibTransId="{AE1A54DA-5A00-45AC-A17A-B39BD9735ED7}"/>
    <dgm:cxn modelId="{DE7BB170-3310-4CB3-A0E7-492421908AB9}" srcId="{77848A8D-1A7C-4014-A2AB-232AAA981575}" destId="{0BD9841B-74AA-49D9-949E-7FDA902F1428}" srcOrd="2" destOrd="0" parTransId="{C8F3FA64-2EE0-4665-9955-119217CBED03}" sibTransId="{5F8E20CB-C5BB-4C5F-BD0C-4B4F42480E73}"/>
    <dgm:cxn modelId="{B064E378-A315-439B-BFEF-7C667F60CBCB}" srcId="{77848A8D-1A7C-4014-A2AB-232AAA981575}" destId="{91C4453A-D39A-41D7-93BD-228B0B8CC4A3}" srcOrd="3" destOrd="0" parTransId="{82E994D7-C9B5-4789-A058-67E201BB3108}" sibTransId="{38804158-6AD4-4E59-9AB6-29DD48E1B18B}"/>
    <dgm:cxn modelId="{6D2C127A-AA8B-45B8-A1BC-994E63C5989C}" type="presOf" srcId="{91C4453A-D39A-41D7-93BD-228B0B8CC4A3}" destId="{B951FB3C-BF97-488D-8F3C-1CC800FB1391}" srcOrd="0" destOrd="0" presId="urn:microsoft.com/office/officeart/2005/8/layout/default"/>
    <dgm:cxn modelId="{D414D28A-3E1A-4279-ACFA-840963355B64}" type="presOf" srcId="{FD9134E8-B82E-4DE3-87C4-30F1BCEFB5C0}" destId="{D4301D66-C42A-47E6-999C-0173518428AD}" srcOrd="0" destOrd="0" presId="urn:microsoft.com/office/officeart/2005/8/layout/default"/>
    <dgm:cxn modelId="{3131F98C-01E6-49AE-BE35-8786B8FC4E67}" srcId="{77848A8D-1A7C-4014-A2AB-232AAA981575}" destId="{EEE6FC8D-7200-4D5D-88EC-A403861BAA9C}" srcOrd="0" destOrd="0" parTransId="{CB9639CE-2429-4F27-9D5A-023F29517BCF}" sibTransId="{2316DC8B-8F91-43F2-A92B-B395E508BA6D}"/>
    <dgm:cxn modelId="{696F3494-C1D8-4334-8B36-EADAAE2952BF}" type="presOf" srcId="{77848A8D-1A7C-4014-A2AB-232AAA981575}" destId="{C3427E66-6EAF-4A8E-82A9-DE23448E7805}" srcOrd="0" destOrd="0" presId="urn:microsoft.com/office/officeart/2005/8/layout/default"/>
    <dgm:cxn modelId="{1EB430A0-578B-4ED4-A47B-BB158F9F5EA5}" type="presOf" srcId="{EEE6FC8D-7200-4D5D-88EC-A403861BAA9C}" destId="{F26869DF-ABC0-4E92-9847-B67A8A564B7E}" srcOrd="0" destOrd="0" presId="urn:microsoft.com/office/officeart/2005/8/layout/default"/>
    <dgm:cxn modelId="{C9BA13BB-84A9-4376-A58E-BCE3B9231797}" type="presOf" srcId="{30663652-3E5A-4230-A262-5673D500108C}" destId="{C21902EB-1787-412C-9B43-F8620AB1CC91}" srcOrd="0" destOrd="0" presId="urn:microsoft.com/office/officeart/2005/8/layout/default"/>
    <dgm:cxn modelId="{AB2EADC7-D32C-4A6D-AB19-0B669CA1E78D}" srcId="{77848A8D-1A7C-4014-A2AB-232AAA981575}" destId="{0E0D809A-4688-40F8-B76B-AA4ECE88CEA3}" srcOrd="1" destOrd="0" parTransId="{B4E60DB4-BF92-4DC6-A12C-2A79620658C2}" sibTransId="{4A768DE7-0B78-40E8-9C71-7D8568783835}"/>
    <dgm:cxn modelId="{90733CD5-3CD7-4B42-A3F8-004F0D803842}" srcId="{77848A8D-1A7C-4014-A2AB-232AAA981575}" destId="{E9B138FE-1EB2-4C94-B2DD-8C6F02883C32}" srcOrd="7" destOrd="0" parTransId="{34F8CAD6-6A9C-45D9-8778-B60530C840EE}" sibTransId="{70390AA7-31F3-4CDB-B175-3B11D68F054C}"/>
    <dgm:cxn modelId="{5DD4A2E3-2638-4F85-9436-EB26F82C6D8D}" srcId="{77848A8D-1A7C-4014-A2AB-232AAA981575}" destId="{655276A5-BBD3-4740-A66B-4B63239B4244}" srcOrd="4" destOrd="0" parTransId="{1789D446-13D9-40AC-9039-402F0C2F3555}" sibTransId="{4E929159-E24E-4B44-B102-ECBB3E3A5F4D}"/>
    <dgm:cxn modelId="{4E7698E9-6962-4707-A7EC-41EE013AC675}" type="presOf" srcId="{0BD9841B-74AA-49D9-949E-7FDA902F1428}" destId="{369834FD-9850-4822-91CA-EB7E80EF17BD}" srcOrd="0" destOrd="0" presId="urn:microsoft.com/office/officeart/2005/8/layout/default"/>
    <dgm:cxn modelId="{6F38A1EC-F95A-4414-965E-1A716CAE184C}" type="presOf" srcId="{655276A5-BBD3-4740-A66B-4B63239B4244}" destId="{138B280E-C9D8-4181-B2A1-20ED2862131D}" srcOrd="0" destOrd="0" presId="urn:microsoft.com/office/officeart/2005/8/layout/default"/>
    <dgm:cxn modelId="{38450E5D-3CC1-4912-BCA2-33ADDDB94400}" type="presParOf" srcId="{C3427E66-6EAF-4A8E-82A9-DE23448E7805}" destId="{F26869DF-ABC0-4E92-9847-B67A8A564B7E}" srcOrd="0" destOrd="0" presId="urn:microsoft.com/office/officeart/2005/8/layout/default"/>
    <dgm:cxn modelId="{43252203-E9B0-4EB5-B33E-F62C79EBC3EB}" type="presParOf" srcId="{C3427E66-6EAF-4A8E-82A9-DE23448E7805}" destId="{6EEBF3F7-8A3F-4003-83CB-A9B920770998}" srcOrd="1" destOrd="0" presId="urn:microsoft.com/office/officeart/2005/8/layout/default"/>
    <dgm:cxn modelId="{E74691FD-DDCB-4799-8484-B7D53C4F0E3F}" type="presParOf" srcId="{C3427E66-6EAF-4A8E-82A9-DE23448E7805}" destId="{61200F8B-B294-43F1-9696-BC8457B4A4A4}" srcOrd="2" destOrd="0" presId="urn:microsoft.com/office/officeart/2005/8/layout/default"/>
    <dgm:cxn modelId="{3C443EF4-578B-4F60-A2CA-B1122BD06F5F}" type="presParOf" srcId="{C3427E66-6EAF-4A8E-82A9-DE23448E7805}" destId="{0A52DB49-3246-488A-B38F-A2B07408FEBE}" srcOrd="3" destOrd="0" presId="urn:microsoft.com/office/officeart/2005/8/layout/default"/>
    <dgm:cxn modelId="{128DDD45-8895-4A5C-B44D-66269A24E99F}" type="presParOf" srcId="{C3427E66-6EAF-4A8E-82A9-DE23448E7805}" destId="{369834FD-9850-4822-91CA-EB7E80EF17BD}" srcOrd="4" destOrd="0" presId="urn:microsoft.com/office/officeart/2005/8/layout/default"/>
    <dgm:cxn modelId="{FCFDFBFC-4B68-4367-98F6-0C7811CDEC1F}" type="presParOf" srcId="{C3427E66-6EAF-4A8E-82A9-DE23448E7805}" destId="{6ECAEB4A-BB77-4FDB-8353-BC8428C498E7}" srcOrd="5" destOrd="0" presId="urn:microsoft.com/office/officeart/2005/8/layout/default"/>
    <dgm:cxn modelId="{1F07290B-AC64-43E9-A4EA-1903181EAF83}" type="presParOf" srcId="{C3427E66-6EAF-4A8E-82A9-DE23448E7805}" destId="{B951FB3C-BF97-488D-8F3C-1CC800FB1391}" srcOrd="6" destOrd="0" presId="urn:microsoft.com/office/officeart/2005/8/layout/default"/>
    <dgm:cxn modelId="{0DC669B4-3B4E-4623-A6DC-136DF2346167}" type="presParOf" srcId="{C3427E66-6EAF-4A8E-82A9-DE23448E7805}" destId="{184F035D-B719-4936-97B7-0820F231C6CF}" srcOrd="7" destOrd="0" presId="urn:microsoft.com/office/officeart/2005/8/layout/default"/>
    <dgm:cxn modelId="{B71968DA-51B5-49FA-A94C-7360E1F7240E}" type="presParOf" srcId="{C3427E66-6EAF-4A8E-82A9-DE23448E7805}" destId="{138B280E-C9D8-4181-B2A1-20ED2862131D}" srcOrd="8" destOrd="0" presId="urn:microsoft.com/office/officeart/2005/8/layout/default"/>
    <dgm:cxn modelId="{59E804BF-3DB2-48DB-A0C6-B9A9AB254E79}" type="presParOf" srcId="{C3427E66-6EAF-4A8E-82A9-DE23448E7805}" destId="{C2B02D3D-FDD0-47E6-A4EF-88FAD81ABFC8}" srcOrd="9" destOrd="0" presId="urn:microsoft.com/office/officeart/2005/8/layout/default"/>
    <dgm:cxn modelId="{6CA3D3C9-B53D-4431-AE83-0E5CB181FABB}" type="presParOf" srcId="{C3427E66-6EAF-4A8E-82A9-DE23448E7805}" destId="{C21902EB-1787-412C-9B43-F8620AB1CC91}" srcOrd="10" destOrd="0" presId="urn:microsoft.com/office/officeart/2005/8/layout/default"/>
    <dgm:cxn modelId="{58B8D6F1-1F68-4E27-9793-F4B45248870A}" type="presParOf" srcId="{C3427E66-6EAF-4A8E-82A9-DE23448E7805}" destId="{9DFCF02A-7D44-4B83-ADFF-814840F78D39}" srcOrd="11" destOrd="0" presId="urn:microsoft.com/office/officeart/2005/8/layout/default"/>
    <dgm:cxn modelId="{649F3288-E8BE-4E26-8CB4-EDE0E31C251A}" type="presParOf" srcId="{C3427E66-6EAF-4A8E-82A9-DE23448E7805}" destId="{D4301D66-C42A-47E6-999C-0173518428AD}" srcOrd="12" destOrd="0" presId="urn:microsoft.com/office/officeart/2005/8/layout/default"/>
    <dgm:cxn modelId="{CC6907C8-C0D6-42A4-87CB-8C4DB94F9BB7}" type="presParOf" srcId="{C3427E66-6EAF-4A8E-82A9-DE23448E7805}" destId="{4AD31F95-563D-476F-839B-377E10ECEA84}" srcOrd="13" destOrd="0" presId="urn:microsoft.com/office/officeart/2005/8/layout/default"/>
    <dgm:cxn modelId="{2D399CBB-FDFA-498B-8AA8-E385C77F6D62}" type="presParOf" srcId="{C3427E66-6EAF-4A8E-82A9-DE23448E7805}" destId="{96DDD7B8-A9CF-493E-BD34-9997E6E1882B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4DECB54-3E64-43C6-AC7C-A2282B63BBA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E6C4A12-9304-41F5-B101-178B9FE9035C}">
      <dgm:prSet custT="1"/>
      <dgm:spPr/>
      <dgm:t>
        <a:bodyPr/>
        <a:lstStyle/>
        <a:p>
          <a:r>
            <a:rPr lang="en-US" sz="2000"/>
            <a:t>Assist in accepting and learning about disease process</a:t>
          </a:r>
        </a:p>
      </dgm:t>
    </dgm:pt>
    <dgm:pt modelId="{0301424A-179C-4499-8AE5-6CD2CC0E4857}" type="parTrans" cxnId="{2D23D167-09B6-4DAC-B7F5-0F81DFD0E380}">
      <dgm:prSet/>
      <dgm:spPr/>
      <dgm:t>
        <a:bodyPr/>
        <a:lstStyle/>
        <a:p>
          <a:endParaRPr lang="en-US" sz="3200"/>
        </a:p>
      </dgm:t>
    </dgm:pt>
    <dgm:pt modelId="{39838B3C-90BC-4723-A549-E1A0FCA50835}" type="sibTrans" cxnId="{2D23D167-09B6-4DAC-B7F5-0F81DFD0E380}">
      <dgm:prSet/>
      <dgm:spPr/>
      <dgm:t>
        <a:bodyPr/>
        <a:lstStyle/>
        <a:p>
          <a:endParaRPr lang="en-US" sz="3200"/>
        </a:p>
      </dgm:t>
    </dgm:pt>
    <dgm:pt modelId="{2820A0A0-4DD9-4B26-BA70-D94E84974EE2}">
      <dgm:prSet custT="1"/>
      <dgm:spPr/>
      <dgm:t>
        <a:bodyPr/>
        <a:lstStyle/>
        <a:p>
          <a:r>
            <a:rPr lang="en-US" sz="2000"/>
            <a:t>Teaching includes weight management, rest and diet management, perianal skin care, medications, reducing exacerbations, when to seek medical care, ways to reduce stress </a:t>
          </a:r>
        </a:p>
      </dgm:t>
    </dgm:pt>
    <dgm:pt modelId="{3E2B071B-B4A1-4D28-B223-CF44D3758033}" type="parTrans" cxnId="{4EA7295C-7F84-4254-88A4-A4B496B44D27}">
      <dgm:prSet/>
      <dgm:spPr/>
      <dgm:t>
        <a:bodyPr/>
        <a:lstStyle/>
        <a:p>
          <a:endParaRPr lang="en-US" sz="3200"/>
        </a:p>
      </dgm:t>
    </dgm:pt>
    <dgm:pt modelId="{FA805B05-A44A-4A74-A3EC-78784EB1E0E2}" type="sibTrans" cxnId="{4EA7295C-7F84-4254-88A4-A4B496B44D27}">
      <dgm:prSet/>
      <dgm:spPr/>
      <dgm:t>
        <a:bodyPr/>
        <a:lstStyle/>
        <a:p>
          <a:endParaRPr lang="en-US" sz="3200"/>
        </a:p>
      </dgm:t>
    </dgm:pt>
    <dgm:pt modelId="{98470D5E-3A0D-4A8B-946B-31A84559BC87}" type="pres">
      <dgm:prSet presAssocID="{A4DECB54-3E64-43C6-AC7C-A2282B63BBAB}" presName="root" presStyleCnt="0">
        <dgm:presLayoutVars>
          <dgm:dir/>
          <dgm:resizeHandles val="exact"/>
        </dgm:presLayoutVars>
      </dgm:prSet>
      <dgm:spPr/>
    </dgm:pt>
    <dgm:pt modelId="{0852D322-8892-483A-B7E9-34F012E20934}" type="pres">
      <dgm:prSet presAssocID="{6E6C4A12-9304-41F5-B101-178B9FE9035C}" presName="compNode" presStyleCnt="0"/>
      <dgm:spPr/>
    </dgm:pt>
    <dgm:pt modelId="{1208F7C2-BB20-4ECC-B3B0-81C6D3DB1116}" type="pres">
      <dgm:prSet presAssocID="{6E6C4A12-9304-41F5-B101-178B9FE9035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hoscope"/>
        </a:ext>
      </dgm:extLst>
    </dgm:pt>
    <dgm:pt modelId="{C0BC1535-EEC7-40CA-A8E9-6899C65429C3}" type="pres">
      <dgm:prSet presAssocID="{6E6C4A12-9304-41F5-B101-178B9FE9035C}" presName="spaceRect" presStyleCnt="0"/>
      <dgm:spPr/>
    </dgm:pt>
    <dgm:pt modelId="{9055369E-4B00-4ED9-930B-0270F6DA9A18}" type="pres">
      <dgm:prSet presAssocID="{6E6C4A12-9304-41F5-B101-178B9FE9035C}" presName="textRect" presStyleLbl="revTx" presStyleIdx="0" presStyleCnt="2">
        <dgm:presLayoutVars>
          <dgm:chMax val="1"/>
          <dgm:chPref val="1"/>
        </dgm:presLayoutVars>
      </dgm:prSet>
      <dgm:spPr/>
    </dgm:pt>
    <dgm:pt modelId="{AB79B16F-CA0B-4C70-B49B-F0A9C3B48435}" type="pres">
      <dgm:prSet presAssocID="{39838B3C-90BC-4723-A549-E1A0FCA50835}" presName="sibTrans" presStyleCnt="0"/>
      <dgm:spPr/>
    </dgm:pt>
    <dgm:pt modelId="{8D86B303-BC02-4120-A086-AB36F0BED304}" type="pres">
      <dgm:prSet presAssocID="{2820A0A0-4DD9-4B26-BA70-D94E84974EE2}" presName="compNode" presStyleCnt="0"/>
      <dgm:spPr/>
    </dgm:pt>
    <dgm:pt modelId="{75385A76-EB0A-44C7-93C1-F6E1DC605958}" type="pres">
      <dgm:prSet presAssocID="{2820A0A0-4DD9-4B26-BA70-D94E84974EE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tor"/>
        </a:ext>
      </dgm:extLst>
    </dgm:pt>
    <dgm:pt modelId="{887967BC-16DA-4117-BA4F-862F9E59653D}" type="pres">
      <dgm:prSet presAssocID="{2820A0A0-4DD9-4B26-BA70-D94E84974EE2}" presName="spaceRect" presStyleCnt="0"/>
      <dgm:spPr/>
    </dgm:pt>
    <dgm:pt modelId="{3B6307BA-CA56-49DD-B22E-45BF1440C620}" type="pres">
      <dgm:prSet presAssocID="{2820A0A0-4DD9-4B26-BA70-D94E84974EE2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206BB12-90B1-4B1C-82C7-F9844648C284}" type="presOf" srcId="{2820A0A0-4DD9-4B26-BA70-D94E84974EE2}" destId="{3B6307BA-CA56-49DD-B22E-45BF1440C620}" srcOrd="0" destOrd="0" presId="urn:microsoft.com/office/officeart/2018/2/layout/IconLabelList"/>
    <dgm:cxn modelId="{4EA7295C-7F84-4254-88A4-A4B496B44D27}" srcId="{A4DECB54-3E64-43C6-AC7C-A2282B63BBAB}" destId="{2820A0A0-4DD9-4B26-BA70-D94E84974EE2}" srcOrd="1" destOrd="0" parTransId="{3E2B071B-B4A1-4D28-B223-CF44D3758033}" sibTransId="{FA805B05-A44A-4A74-A3EC-78784EB1E0E2}"/>
    <dgm:cxn modelId="{2D23D167-09B6-4DAC-B7F5-0F81DFD0E380}" srcId="{A4DECB54-3E64-43C6-AC7C-A2282B63BBAB}" destId="{6E6C4A12-9304-41F5-B101-178B9FE9035C}" srcOrd="0" destOrd="0" parTransId="{0301424A-179C-4499-8AE5-6CD2CC0E4857}" sibTransId="{39838B3C-90BC-4723-A549-E1A0FCA50835}"/>
    <dgm:cxn modelId="{0F5E09B8-DB51-461D-A9F9-823EFD375DB1}" type="presOf" srcId="{A4DECB54-3E64-43C6-AC7C-A2282B63BBAB}" destId="{98470D5E-3A0D-4A8B-946B-31A84559BC87}" srcOrd="0" destOrd="0" presId="urn:microsoft.com/office/officeart/2018/2/layout/IconLabelList"/>
    <dgm:cxn modelId="{AC9207EA-05C4-4338-97C7-95615D81AA17}" type="presOf" srcId="{6E6C4A12-9304-41F5-B101-178B9FE9035C}" destId="{9055369E-4B00-4ED9-930B-0270F6DA9A18}" srcOrd="0" destOrd="0" presId="urn:microsoft.com/office/officeart/2018/2/layout/IconLabelList"/>
    <dgm:cxn modelId="{71CA4E9E-232D-4D2A-8948-C7C6386C71E0}" type="presParOf" srcId="{98470D5E-3A0D-4A8B-946B-31A84559BC87}" destId="{0852D322-8892-483A-B7E9-34F012E20934}" srcOrd="0" destOrd="0" presId="urn:microsoft.com/office/officeart/2018/2/layout/IconLabelList"/>
    <dgm:cxn modelId="{F8EE1517-097F-4A85-A3EE-52160E341928}" type="presParOf" srcId="{0852D322-8892-483A-B7E9-34F012E20934}" destId="{1208F7C2-BB20-4ECC-B3B0-81C6D3DB1116}" srcOrd="0" destOrd="0" presId="urn:microsoft.com/office/officeart/2018/2/layout/IconLabelList"/>
    <dgm:cxn modelId="{4D57F1C4-39C5-4682-9C5E-980A16FB24DD}" type="presParOf" srcId="{0852D322-8892-483A-B7E9-34F012E20934}" destId="{C0BC1535-EEC7-40CA-A8E9-6899C65429C3}" srcOrd="1" destOrd="0" presId="urn:microsoft.com/office/officeart/2018/2/layout/IconLabelList"/>
    <dgm:cxn modelId="{C46B6518-3001-4125-A278-9667EDB3D2EB}" type="presParOf" srcId="{0852D322-8892-483A-B7E9-34F012E20934}" destId="{9055369E-4B00-4ED9-930B-0270F6DA9A18}" srcOrd="2" destOrd="0" presId="urn:microsoft.com/office/officeart/2018/2/layout/IconLabelList"/>
    <dgm:cxn modelId="{65F3A001-5368-46A6-A5E7-F6CD53DDA4AA}" type="presParOf" srcId="{98470D5E-3A0D-4A8B-946B-31A84559BC87}" destId="{AB79B16F-CA0B-4C70-B49B-F0A9C3B48435}" srcOrd="1" destOrd="0" presId="urn:microsoft.com/office/officeart/2018/2/layout/IconLabelList"/>
    <dgm:cxn modelId="{226D32A4-65CF-4235-83EA-14F6F93CEF88}" type="presParOf" srcId="{98470D5E-3A0D-4A8B-946B-31A84559BC87}" destId="{8D86B303-BC02-4120-A086-AB36F0BED304}" srcOrd="2" destOrd="0" presId="urn:microsoft.com/office/officeart/2018/2/layout/IconLabelList"/>
    <dgm:cxn modelId="{A9BF2999-4D4A-4ACB-B55F-E0AAF9564082}" type="presParOf" srcId="{8D86B303-BC02-4120-A086-AB36F0BED304}" destId="{75385A76-EB0A-44C7-93C1-F6E1DC605958}" srcOrd="0" destOrd="0" presId="urn:microsoft.com/office/officeart/2018/2/layout/IconLabelList"/>
    <dgm:cxn modelId="{25D866A8-A94F-4189-9696-454682CC9AAA}" type="presParOf" srcId="{8D86B303-BC02-4120-A086-AB36F0BED304}" destId="{887967BC-16DA-4117-BA4F-862F9E59653D}" srcOrd="1" destOrd="0" presId="urn:microsoft.com/office/officeart/2018/2/layout/IconLabelList"/>
    <dgm:cxn modelId="{2066A2F6-EFC1-4F09-B9A6-D9B706278CEE}" type="presParOf" srcId="{8D86B303-BC02-4120-A086-AB36F0BED304}" destId="{3B6307BA-CA56-49DD-B22E-45BF1440C62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4EB0A26-3986-4DBF-863B-B870AD458200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26BE0F3-2DD0-40AC-854B-9DCB0BE40848}">
      <dgm:prSet/>
      <dgm:spPr/>
      <dgm:t>
        <a:bodyPr/>
        <a:lstStyle/>
        <a:p>
          <a:r>
            <a:rPr lang="en-US"/>
            <a:t>Have decrease in the number of diarrhea stools</a:t>
          </a:r>
        </a:p>
      </dgm:t>
    </dgm:pt>
    <dgm:pt modelId="{D2C8BB83-BDFA-4E3F-8321-81C205B8242A}" type="parTrans" cxnId="{1D87BFA7-C9CB-499C-8B46-3E10993457C1}">
      <dgm:prSet/>
      <dgm:spPr/>
      <dgm:t>
        <a:bodyPr/>
        <a:lstStyle/>
        <a:p>
          <a:endParaRPr lang="en-US"/>
        </a:p>
      </dgm:t>
    </dgm:pt>
    <dgm:pt modelId="{59061BC7-3DC5-428C-8D8D-A445258934D2}" type="sibTrans" cxnId="{1D87BFA7-C9CB-499C-8B46-3E10993457C1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2F85A37E-02CB-4E35-B42A-7DDF8EE8427F}">
      <dgm:prSet/>
      <dgm:spPr/>
      <dgm:t>
        <a:bodyPr/>
        <a:lstStyle/>
        <a:p>
          <a:r>
            <a:rPr lang="en-US"/>
            <a:t>Maintain body weight within the normal range</a:t>
          </a:r>
        </a:p>
      </dgm:t>
    </dgm:pt>
    <dgm:pt modelId="{41FB994C-1B86-42BF-ADF8-665F9D2C3551}" type="parTrans" cxnId="{AD91E5F6-B305-4DAF-9325-4A43EE94B8E4}">
      <dgm:prSet/>
      <dgm:spPr/>
      <dgm:t>
        <a:bodyPr/>
        <a:lstStyle/>
        <a:p>
          <a:endParaRPr lang="en-US"/>
        </a:p>
      </dgm:t>
    </dgm:pt>
    <dgm:pt modelId="{9A1681FD-7E7E-4A76-A794-A34B1097BE53}" type="sibTrans" cxnId="{AD91E5F6-B305-4DAF-9325-4A43EE94B8E4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CE3EFF37-EE7B-4BAB-AE36-C7A0FBFF526D}">
      <dgm:prSet/>
      <dgm:spPr/>
      <dgm:t>
        <a:bodyPr/>
        <a:lstStyle/>
        <a:p>
          <a:r>
            <a:rPr lang="en-US"/>
            <a:t>Be free from pain and discomfort</a:t>
          </a:r>
        </a:p>
      </dgm:t>
    </dgm:pt>
    <dgm:pt modelId="{4C618DC2-16B7-4D57-98B7-7028B535F92B}" type="parTrans" cxnId="{E42692D4-5998-4AB1-9702-E63822C565D4}">
      <dgm:prSet/>
      <dgm:spPr/>
      <dgm:t>
        <a:bodyPr/>
        <a:lstStyle/>
        <a:p>
          <a:endParaRPr lang="en-US"/>
        </a:p>
      </dgm:t>
    </dgm:pt>
    <dgm:pt modelId="{8DBA9D97-5B46-4F47-9B7A-80E18A5D6DEE}" type="sibTrans" cxnId="{E42692D4-5998-4AB1-9702-E63822C565D4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F922D7C1-8792-41B9-9964-42AA42D87671}">
      <dgm:prSet/>
      <dgm:spPr/>
      <dgm:t>
        <a:bodyPr/>
        <a:lstStyle/>
        <a:p>
          <a:r>
            <a:rPr lang="en-US"/>
            <a:t>Use effective coping strategies</a:t>
          </a:r>
        </a:p>
      </dgm:t>
    </dgm:pt>
    <dgm:pt modelId="{3863D84C-270F-48C4-98BB-C76BF7490C11}" type="parTrans" cxnId="{4DDAA2C2-833F-474B-9751-9F912FD4B498}">
      <dgm:prSet/>
      <dgm:spPr/>
      <dgm:t>
        <a:bodyPr/>
        <a:lstStyle/>
        <a:p>
          <a:endParaRPr lang="en-US"/>
        </a:p>
      </dgm:t>
    </dgm:pt>
    <dgm:pt modelId="{F45A5F5A-71CC-4EE7-B77D-35B823570F5B}" type="sibTrans" cxnId="{4DDAA2C2-833F-474B-9751-9F912FD4B498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1E076B37-8BC4-4A53-8A67-B2BD8E48B926}" type="pres">
      <dgm:prSet presAssocID="{E4EB0A26-3986-4DBF-863B-B870AD458200}" presName="Name0" presStyleCnt="0">
        <dgm:presLayoutVars>
          <dgm:animLvl val="lvl"/>
          <dgm:resizeHandles val="exact"/>
        </dgm:presLayoutVars>
      </dgm:prSet>
      <dgm:spPr/>
    </dgm:pt>
    <dgm:pt modelId="{43B1A8D2-A7B7-4DD9-8FAA-DCC723CC0985}" type="pres">
      <dgm:prSet presAssocID="{726BE0F3-2DD0-40AC-854B-9DCB0BE40848}" presName="compositeNode" presStyleCnt="0">
        <dgm:presLayoutVars>
          <dgm:bulletEnabled val="1"/>
        </dgm:presLayoutVars>
      </dgm:prSet>
      <dgm:spPr/>
    </dgm:pt>
    <dgm:pt modelId="{FF84C136-01A5-4E4B-A123-7EE3547D7E91}" type="pres">
      <dgm:prSet presAssocID="{726BE0F3-2DD0-40AC-854B-9DCB0BE40848}" presName="bgRect" presStyleLbl="bgAccFollowNode1" presStyleIdx="0" presStyleCnt="4"/>
      <dgm:spPr/>
    </dgm:pt>
    <dgm:pt modelId="{7E4BDB2F-C00E-43A0-B9AD-05A1BD561316}" type="pres">
      <dgm:prSet presAssocID="{59061BC7-3DC5-428C-8D8D-A445258934D2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AEED0489-A42D-47DC-BE08-F120CDB52D83}" type="pres">
      <dgm:prSet presAssocID="{726BE0F3-2DD0-40AC-854B-9DCB0BE40848}" presName="bottomLine" presStyleLbl="alignNode1" presStyleIdx="1" presStyleCnt="8">
        <dgm:presLayoutVars/>
      </dgm:prSet>
      <dgm:spPr/>
    </dgm:pt>
    <dgm:pt modelId="{A3FCB563-69AB-4F89-8308-ECBF69DD73A6}" type="pres">
      <dgm:prSet presAssocID="{726BE0F3-2DD0-40AC-854B-9DCB0BE40848}" presName="nodeText" presStyleLbl="bgAccFollowNode1" presStyleIdx="0" presStyleCnt="4">
        <dgm:presLayoutVars>
          <dgm:bulletEnabled val="1"/>
        </dgm:presLayoutVars>
      </dgm:prSet>
      <dgm:spPr/>
    </dgm:pt>
    <dgm:pt modelId="{5C639425-65F3-477F-B1E2-13D167AA7970}" type="pres">
      <dgm:prSet presAssocID="{59061BC7-3DC5-428C-8D8D-A445258934D2}" presName="sibTrans" presStyleCnt="0"/>
      <dgm:spPr/>
    </dgm:pt>
    <dgm:pt modelId="{110979E9-7143-45A9-A0EE-8BA578D8DB6A}" type="pres">
      <dgm:prSet presAssocID="{2F85A37E-02CB-4E35-B42A-7DDF8EE8427F}" presName="compositeNode" presStyleCnt="0">
        <dgm:presLayoutVars>
          <dgm:bulletEnabled val="1"/>
        </dgm:presLayoutVars>
      </dgm:prSet>
      <dgm:spPr/>
    </dgm:pt>
    <dgm:pt modelId="{84D39C7C-D9EC-45EA-B9AA-15E19001987B}" type="pres">
      <dgm:prSet presAssocID="{2F85A37E-02CB-4E35-B42A-7DDF8EE8427F}" presName="bgRect" presStyleLbl="bgAccFollowNode1" presStyleIdx="1" presStyleCnt="4"/>
      <dgm:spPr/>
    </dgm:pt>
    <dgm:pt modelId="{119542EB-E428-460D-B00B-432CCE04C57C}" type="pres">
      <dgm:prSet presAssocID="{9A1681FD-7E7E-4A76-A794-A34B1097BE53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F609BB47-6BE0-4F1E-8CE2-1462048842E0}" type="pres">
      <dgm:prSet presAssocID="{2F85A37E-02CB-4E35-B42A-7DDF8EE8427F}" presName="bottomLine" presStyleLbl="alignNode1" presStyleIdx="3" presStyleCnt="8">
        <dgm:presLayoutVars/>
      </dgm:prSet>
      <dgm:spPr/>
    </dgm:pt>
    <dgm:pt modelId="{D1F5EB5F-3D94-4DBC-9176-09CC7A021AE1}" type="pres">
      <dgm:prSet presAssocID="{2F85A37E-02CB-4E35-B42A-7DDF8EE8427F}" presName="nodeText" presStyleLbl="bgAccFollowNode1" presStyleIdx="1" presStyleCnt="4">
        <dgm:presLayoutVars>
          <dgm:bulletEnabled val="1"/>
        </dgm:presLayoutVars>
      </dgm:prSet>
      <dgm:spPr/>
    </dgm:pt>
    <dgm:pt modelId="{47828B14-6190-47AB-A702-A03608FB9A32}" type="pres">
      <dgm:prSet presAssocID="{9A1681FD-7E7E-4A76-A794-A34B1097BE53}" presName="sibTrans" presStyleCnt="0"/>
      <dgm:spPr/>
    </dgm:pt>
    <dgm:pt modelId="{BF92E545-F958-498C-A37E-9EC4B78DFC49}" type="pres">
      <dgm:prSet presAssocID="{CE3EFF37-EE7B-4BAB-AE36-C7A0FBFF526D}" presName="compositeNode" presStyleCnt="0">
        <dgm:presLayoutVars>
          <dgm:bulletEnabled val="1"/>
        </dgm:presLayoutVars>
      </dgm:prSet>
      <dgm:spPr/>
    </dgm:pt>
    <dgm:pt modelId="{3CCE0099-6DEE-4CC4-AAC0-8C4DCCBEFD8D}" type="pres">
      <dgm:prSet presAssocID="{CE3EFF37-EE7B-4BAB-AE36-C7A0FBFF526D}" presName="bgRect" presStyleLbl="bgAccFollowNode1" presStyleIdx="2" presStyleCnt="4"/>
      <dgm:spPr/>
    </dgm:pt>
    <dgm:pt modelId="{5E1B5DCF-9EDE-4DA1-8887-B8C81F8EF81F}" type="pres">
      <dgm:prSet presAssocID="{8DBA9D97-5B46-4F47-9B7A-80E18A5D6DEE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AD9101FC-FAE1-497C-AAFD-D4B70493F54C}" type="pres">
      <dgm:prSet presAssocID="{CE3EFF37-EE7B-4BAB-AE36-C7A0FBFF526D}" presName="bottomLine" presStyleLbl="alignNode1" presStyleIdx="5" presStyleCnt="8">
        <dgm:presLayoutVars/>
      </dgm:prSet>
      <dgm:spPr/>
    </dgm:pt>
    <dgm:pt modelId="{3CB052B5-6B7F-46ED-8543-D517FF56D8A5}" type="pres">
      <dgm:prSet presAssocID="{CE3EFF37-EE7B-4BAB-AE36-C7A0FBFF526D}" presName="nodeText" presStyleLbl="bgAccFollowNode1" presStyleIdx="2" presStyleCnt="4">
        <dgm:presLayoutVars>
          <dgm:bulletEnabled val="1"/>
        </dgm:presLayoutVars>
      </dgm:prSet>
      <dgm:spPr/>
    </dgm:pt>
    <dgm:pt modelId="{40BFA717-CD8E-4AFE-AB30-DC0504595AB3}" type="pres">
      <dgm:prSet presAssocID="{8DBA9D97-5B46-4F47-9B7A-80E18A5D6DEE}" presName="sibTrans" presStyleCnt="0"/>
      <dgm:spPr/>
    </dgm:pt>
    <dgm:pt modelId="{D5E85C78-756B-4FF9-B21F-EE7408AB38C1}" type="pres">
      <dgm:prSet presAssocID="{F922D7C1-8792-41B9-9964-42AA42D87671}" presName="compositeNode" presStyleCnt="0">
        <dgm:presLayoutVars>
          <dgm:bulletEnabled val="1"/>
        </dgm:presLayoutVars>
      </dgm:prSet>
      <dgm:spPr/>
    </dgm:pt>
    <dgm:pt modelId="{696DC067-BA0C-4463-9BB0-4DF30270E42E}" type="pres">
      <dgm:prSet presAssocID="{F922D7C1-8792-41B9-9964-42AA42D87671}" presName="bgRect" presStyleLbl="bgAccFollowNode1" presStyleIdx="3" presStyleCnt="4"/>
      <dgm:spPr/>
    </dgm:pt>
    <dgm:pt modelId="{2B395F97-35A0-44FE-BE80-3AA0FCB0A85F}" type="pres">
      <dgm:prSet presAssocID="{F45A5F5A-71CC-4EE7-B77D-35B823570F5B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6A9CD118-7032-47D7-ABEE-26265635AE66}" type="pres">
      <dgm:prSet presAssocID="{F922D7C1-8792-41B9-9964-42AA42D87671}" presName="bottomLine" presStyleLbl="alignNode1" presStyleIdx="7" presStyleCnt="8">
        <dgm:presLayoutVars/>
      </dgm:prSet>
      <dgm:spPr/>
    </dgm:pt>
    <dgm:pt modelId="{F0B05FA8-754B-4C74-91E1-92CAB6CD26D0}" type="pres">
      <dgm:prSet presAssocID="{F922D7C1-8792-41B9-9964-42AA42D87671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176B590F-D291-4F43-8A49-E84609A229A5}" type="presOf" srcId="{726BE0F3-2DD0-40AC-854B-9DCB0BE40848}" destId="{FF84C136-01A5-4E4B-A123-7EE3547D7E91}" srcOrd="0" destOrd="0" presId="urn:microsoft.com/office/officeart/2016/7/layout/BasicLinearProcessNumbered"/>
    <dgm:cxn modelId="{667E6F19-4D10-4EF3-94DC-2CA23165E986}" type="presOf" srcId="{CE3EFF37-EE7B-4BAB-AE36-C7A0FBFF526D}" destId="{3CB052B5-6B7F-46ED-8543-D517FF56D8A5}" srcOrd="1" destOrd="0" presId="urn:microsoft.com/office/officeart/2016/7/layout/BasicLinearProcessNumbered"/>
    <dgm:cxn modelId="{632C2F2A-61F9-4A3E-A346-D2D53269148B}" type="presOf" srcId="{E4EB0A26-3986-4DBF-863B-B870AD458200}" destId="{1E076B37-8BC4-4A53-8A67-B2BD8E48B926}" srcOrd="0" destOrd="0" presId="urn:microsoft.com/office/officeart/2016/7/layout/BasicLinearProcessNumbered"/>
    <dgm:cxn modelId="{C0CED941-F3E3-440E-9F20-DEF1EAC3D2D4}" type="presOf" srcId="{2F85A37E-02CB-4E35-B42A-7DDF8EE8427F}" destId="{D1F5EB5F-3D94-4DBC-9176-09CC7A021AE1}" srcOrd="1" destOrd="0" presId="urn:microsoft.com/office/officeart/2016/7/layout/BasicLinearProcessNumbered"/>
    <dgm:cxn modelId="{7C1C6E54-A874-4D69-A66A-C7C1F0A8E0DF}" type="presOf" srcId="{726BE0F3-2DD0-40AC-854B-9DCB0BE40848}" destId="{A3FCB563-69AB-4F89-8308-ECBF69DD73A6}" srcOrd="1" destOrd="0" presId="urn:microsoft.com/office/officeart/2016/7/layout/BasicLinearProcessNumbered"/>
    <dgm:cxn modelId="{DF4B6A7F-A509-4931-95EB-F464899953C7}" type="presOf" srcId="{F922D7C1-8792-41B9-9964-42AA42D87671}" destId="{696DC067-BA0C-4463-9BB0-4DF30270E42E}" srcOrd="0" destOrd="0" presId="urn:microsoft.com/office/officeart/2016/7/layout/BasicLinearProcessNumbered"/>
    <dgm:cxn modelId="{F590BD8D-A3F9-4343-B7BC-2AEA572A7233}" type="presOf" srcId="{F45A5F5A-71CC-4EE7-B77D-35B823570F5B}" destId="{2B395F97-35A0-44FE-BE80-3AA0FCB0A85F}" srcOrd="0" destOrd="0" presId="urn:microsoft.com/office/officeart/2016/7/layout/BasicLinearProcessNumbered"/>
    <dgm:cxn modelId="{1D87BFA7-C9CB-499C-8B46-3E10993457C1}" srcId="{E4EB0A26-3986-4DBF-863B-B870AD458200}" destId="{726BE0F3-2DD0-40AC-854B-9DCB0BE40848}" srcOrd="0" destOrd="0" parTransId="{D2C8BB83-BDFA-4E3F-8321-81C205B8242A}" sibTransId="{59061BC7-3DC5-428C-8D8D-A445258934D2}"/>
    <dgm:cxn modelId="{E8A9CCAC-B310-4CD9-9D22-1D36D7DB6FF9}" type="presOf" srcId="{8DBA9D97-5B46-4F47-9B7A-80E18A5D6DEE}" destId="{5E1B5DCF-9EDE-4DA1-8887-B8C81F8EF81F}" srcOrd="0" destOrd="0" presId="urn:microsoft.com/office/officeart/2016/7/layout/BasicLinearProcessNumbered"/>
    <dgm:cxn modelId="{F59F8DAE-3233-4754-BAC8-A334BED5F3D7}" type="presOf" srcId="{9A1681FD-7E7E-4A76-A794-A34B1097BE53}" destId="{119542EB-E428-460D-B00B-432CCE04C57C}" srcOrd="0" destOrd="0" presId="urn:microsoft.com/office/officeart/2016/7/layout/BasicLinearProcessNumbered"/>
    <dgm:cxn modelId="{8AB46AB5-1943-43A8-AC25-CEFC0AF9BA7F}" type="presOf" srcId="{F922D7C1-8792-41B9-9964-42AA42D87671}" destId="{F0B05FA8-754B-4C74-91E1-92CAB6CD26D0}" srcOrd="1" destOrd="0" presId="urn:microsoft.com/office/officeart/2016/7/layout/BasicLinearProcessNumbered"/>
    <dgm:cxn modelId="{F8BD8DBA-958B-4F0A-8DA4-07356C6C1C30}" type="presOf" srcId="{CE3EFF37-EE7B-4BAB-AE36-C7A0FBFF526D}" destId="{3CCE0099-6DEE-4CC4-AAC0-8C4DCCBEFD8D}" srcOrd="0" destOrd="0" presId="urn:microsoft.com/office/officeart/2016/7/layout/BasicLinearProcessNumbered"/>
    <dgm:cxn modelId="{4DC5C8C1-A023-4CCA-9B0B-677F251DAD91}" type="presOf" srcId="{59061BC7-3DC5-428C-8D8D-A445258934D2}" destId="{7E4BDB2F-C00E-43A0-B9AD-05A1BD561316}" srcOrd="0" destOrd="0" presId="urn:microsoft.com/office/officeart/2016/7/layout/BasicLinearProcessNumbered"/>
    <dgm:cxn modelId="{4DDAA2C2-833F-474B-9751-9F912FD4B498}" srcId="{E4EB0A26-3986-4DBF-863B-B870AD458200}" destId="{F922D7C1-8792-41B9-9964-42AA42D87671}" srcOrd="3" destOrd="0" parTransId="{3863D84C-270F-48C4-98BB-C76BF7490C11}" sibTransId="{F45A5F5A-71CC-4EE7-B77D-35B823570F5B}"/>
    <dgm:cxn modelId="{E42692D4-5998-4AB1-9702-E63822C565D4}" srcId="{E4EB0A26-3986-4DBF-863B-B870AD458200}" destId="{CE3EFF37-EE7B-4BAB-AE36-C7A0FBFF526D}" srcOrd="2" destOrd="0" parTransId="{4C618DC2-16B7-4D57-98B7-7028B535F92B}" sibTransId="{8DBA9D97-5B46-4F47-9B7A-80E18A5D6DEE}"/>
    <dgm:cxn modelId="{D9C970F4-044F-4514-84B1-9C2A48BA6061}" type="presOf" srcId="{2F85A37E-02CB-4E35-B42A-7DDF8EE8427F}" destId="{84D39C7C-D9EC-45EA-B9AA-15E19001987B}" srcOrd="0" destOrd="0" presId="urn:microsoft.com/office/officeart/2016/7/layout/BasicLinearProcessNumbered"/>
    <dgm:cxn modelId="{AD91E5F6-B305-4DAF-9325-4A43EE94B8E4}" srcId="{E4EB0A26-3986-4DBF-863B-B870AD458200}" destId="{2F85A37E-02CB-4E35-B42A-7DDF8EE8427F}" srcOrd="1" destOrd="0" parTransId="{41FB994C-1B86-42BF-ADF8-665F9D2C3551}" sibTransId="{9A1681FD-7E7E-4A76-A794-A34B1097BE53}"/>
    <dgm:cxn modelId="{B41CE611-4CDB-4207-8C13-B1E9C6FB0795}" type="presParOf" srcId="{1E076B37-8BC4-4A53-8A67-B2BD8E48B926}" destId="{43B1A8D2-A7B7-4DD9-8FAA-DCC723CC0985}" srcOrd="0" destOrd="0" presId="urn:microsoft.com/office/officeart/2016/7/layout/BasicLinearProcessNumbered"/>
    <dgm:cxn modelId="{64987CC3-ED11-4CA3-B222-A62BE16AF1F1}" type="presParOf" srcId="{43B1A8D2-A7B7-4DD9-8FAA-DCC723CC0985}" destId="{FF84C136-01A5-4E4B-A123-7EE3547D7E91}" srcOrd="0" destOrd="0" presId="urn:microsoft.com/office/officeart/2016/7/layout/BasicLinearProcessNumbered"/>
    <dgm:cxn modelId="{DE7FDCEB-A49D-4531-BE9B-2D2B0FCB0F3E}" type="presParOf" srcId="{43B1A8D2-A7B7-4DD9-8FAA-DCC723CC0985}" destId="{7E4BDB2F-C00E-43A0-B9AD-05A1BD561316}" srcOrd="1" destOrd="0" presId="urn:microsoft.com/office/officeart/2016/7/layout/BasicLinearProcessNumbered"/>
    <dgm:cxn modelId="{BF84F86B-5E1A-403C-B44B-F529789E3F4B}" type="presParOf" srcId="{43B1A8D2-A7B7-4DD9-8FAA-DCC723CC0985}" destId="{AEED0489-A42D-47DC-BE08-F120CDB52D83}" srcOrd="2" destOrd="0" presId="urn:microsoft.com/office/officeart/2016/7/layout/BasicLinearProcessNumbered"/>
    <dgm:cxn modelId="{A96A01F2-5F17-4B0F-A317-5D33CF2C13BE}" type="presParOf" srcId="{43B1A8D2-A7B7-4DD9-8FAA-DCC723CC0985}" destId="{A3FCB563-69AB-4F89-8308-ECBF69DD73A6}" srcOrd="3" destOrd="0" presId="urn:microsoft.com/office/officeart/2016/7/layout/BasicLinearProcessNumbered"/>
    <dgm:cxn modelId="{D0B85941-52A8-4796-9FD5-6C8AE9816FE6}" type="presParOf" srcId="{1E076B37-8BC4-4A53-8A67-B2BD8E48B926}" destId="{5C639425-65F3-477F-B1E2-13D167AA7970}" srcOrd="1" destOrd="0" presId="urn:microsoft.com/office/officeart/2016/7/layout/BasicLinearProcessNumbered"/>
    <dgm:cxn modelId="{C500D046-ACA5-4564-8D50-0CBE849A5BB9}" type="presParOf" srcId="{1E076B37-8BC4-4A53-8A67-B2BD8E48B926}" destId="{110979E9-7143-45A9-A0EE-8BA578D8DB6A}" srcOrd="2" destOrd="0" presId="urn:microsoft.com/office/officeart/2016/7/layout/BasicLinearProcessNumbered"/>
    <dgm:cxn modelId="{65E6B417-D888-4FEB-BED3-CB615ECF67FC}" type="presParOf" srcId="{110979E9-7143-45A9-A0EE-8BA578D8DB6A}" destId="{84D39C7C-D9EC-45EA-B9AA-15E19001987B}" srcOrd="0" destOrd="0" presId="urn:microsoft.com/office/officeart/2016/7/layout/BasicLinearProcessNumbered"/>
    <dgm:cxn modelId="{C22A59EE-8A9D-4F6F-8C18-A2274E84C61A}" type="presParOf" srcId="{110979E9-7143-45A9-A0EE-8BA578D8DB6A}" destId="{119542EB-E428-460D-B00B-432CCE04C57C}" srcOrd="1" destOrd="0" presId="urn:microsoft.com/office/officeart/2016/7/layout/BasicLinearProcessNumbered"/>
    <dgm:cxn modelId="{3E4F798B-406A-43AC-BDE7-ED5E9DDEA3F5}" type="presParOf" srcId="{110979E9-7143-45A9-A0EE-8BA578D8DB6A}" destId="{F609BB47-6BE0-4F1E-8CE2-1462048842E0}" srcOrd="2" destOrd="0" presId="urn:microsoft.com/office/officeart/2016/7/layout/BasicLinearProcessNumbered"/>
    <dgm:cxn modelId="{A98F4148-4F72-4DB6-90CF-E2FE68FF6C35}" type="presParOf" srcId="{110979E9-7143-45A9-A0EE-8BA578D8DB6A}" destId="{D1F5EB5F-3D94-4DBC-9176-09CC7A021AE1}" srcOrd="3" destOrd="0" presId="urn:microsoft.com/office/officeart/2016/7/layout/BasicLinearProcessNumbered"/>
    <dgm:cxn modelId="{F6FE70C2-46D8-4F17-9A6E-6DB496382563}" type="presParOf" srcId="{1E076B37-8BC4-4A53-8A67-B2BD8E48B926}" destId="{47828B14-6190-47AB-A702-A03608FB9A32}" srcOrd="3" destOrd="0" presId="urn:microsoft.com/office/officeart/2016/7/layout/BasicLinearProcessNumbered"/>
    <dgm:cxn modelId="{50D06F46-E9CE-42FD-AFE0-970CAD828C49}" type="presParOf" srcId="{1E076B37-8BC4-4A53-8A67-B2BD8E48B926}" destId="{BF92E545-F958-498C-A37E-9EC4B78DFC49}" srcOrd="4" destOrd="0" presId="urn:microsoft.com/office/officeart/2016/7/layout/BasicLinearProcessNumbered"/>
    <dgm:cxn modelId="{4C084A2F-F61F-4261-8E46-4FF161EAA683}" type="presParOf" srcId="{BF92E545-F958-498C-A37E-9EC4B78DFC49}" destId="{3CCE0099-6DEE-4CC4-AAC0-8C4DCCBEFD8D}" srcOrd="0" destOrd="0" presId="urn:microsoft.com/office/officeart/2016/7/layout/BasicLinearProcessNumbered"/>
    <dgm:cxn modelId="{EAE06C14-3686-4456-8333-0AB4594C40E5}" type="presParOf" srcId="{BF92E545-F958-498C-A37E-9EC4B78DFC49}" destId="{5E1B5DCF-9EDE-4DA1-8887-B8C81F8EF81F}" srcOrd="1" destOrd="0" presId="urn:microsoft.com/office/officeart/2016/7/layout/BasicLinearProcessNumbered"/>
    <dgm:cxn modelId="{D79FEF8A-B495-4A85-BA36-C395E50EC6F7}" type="presParOf" srcId="{BF92E545-F958-498C-A37E-9EC4B78DFC49}" destId="{AD9101FC-FAE1-497C-AAFD-D4B70493F54C}" srcOrd="2" destOrd="0" presId="urn:microsoft.com/office/officeart/2016/7/layout/BasicLinearProcessNumbered"/>
    <dgm:cxn modelId="{5517B1E6-6169-438C-A185-E4B6488E4D3B}" type="presParOf" srcId="{BF92E545-F958-498C-A37E-9EC4B78DFC49}" destId="{3CB052B5-6B7F-46ED-8543-D517FF56D8A5}" srcOrd="3" destOrd="0" presId="urn:microsoft.com/office/officeart/2016/7/layout/BasicLinearProcessNumbered"/>
    <dgm:cxn modelId="{E12466C2-00CF-4B9E-AC87-DFB19BD1C5BB}" type="presParOf" srcId="{1E076B37-8BC4-4A53-8A67-B2BD8E48B926}" destId="{40BFA717-CD8E-4AFE-AB30-DC0504595AB3}" srcOrd="5" destOrd="0" presId="urn:microsoft.com/office/officeart/2016/7/layout/BasicLinearProcessNumbered"/>
    <dgm:cxn modelId="{1027F134-A367-41D9-AE59-1465633A1D2A}" type="presParOf" srcId="{1E076B37-8BC4-4A53-8A67-B2BD8E48B926}" destId="{D5E85C78-756B-4FF9-B21F-EE7408AB38C1}" srcOrd="6" destOrd="0" presId="urn:microsoft.com/office/officeart/2016/7/layout/BasicLinearProcessNumbered"/>
    <dgm:cxn modelId="{861B06BB-0D4A-4ACC-8819-CB0E246F8E19}" type="presParOf" srcId="{D5E85C78-756B-4FF9-B21F-EE7408AB38C1}" destId="{696DC067-BA0C-4463-9BB0-4DF30270E42E}" srcOrd="0" destOrd="0" presId="urn:microsoft.com/office/officeart/2016/7/layout/BasicLinearProcessNumbered"/>
    <dgm:cxn modelId="{6E46BC45-1ED0-4CCB-A85E-64D2CAB3CCCB}" type="presParOf" srcId="{D5E85C78-756B-4FF9-B21F-EE7408AB38C1}" destId="{2B395F97-35A0-44FE-BE80-3AA0FCB0A85F}" srcOrd="1" destOrd="0" presId="urn:microsoft.com/office/officeart/2016/7/layout/BasicLinearProcessNumbered"/>
    <dgm:cxn modelId="{844D3403-4F3A-4AAB-8759-BDCC44B74EF8}" type="presParOf" srcId="{D5E85C78-756B-4FF9-B21F-EE7408AB38C1}" destId="{6A9CD118-7032-47D7-ABEE-26265635AE66}" srcOrd="2" destOrd="0" presId="urn:microsoft.com/office/officeart/2016/7/layout/BasicLinearProcessNumbered"/>
    <dgm:cxn modelId="{8D1750AF-770F-49BB-B6B9-3871DBF13AB7}" type="presParOf" srcId="{D5E85C78-756B-4FF9-B21F-EE7408AB38C1}" destId="{F0B05FA8-754B-4C74-91E1-92CAB6CD26D0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6CE4A5D-DEEC-45D5-B09B-009D096F51D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3A6EA95-5F52-4D97-A44D-772DBC39E1A3}">
      <dgm:prSet/>
      <dgm:spPr/>
      <dgm:t>
        <a:bodyPr/>
        <a:lstStyle/>
        <a:p>
          <a:r>
            <a:rPr lang="en-US"/>
            <a:t>Patient Problems</a:t>
          </a:r>
        </a:p>
      </dgm:t>
    </dgm:pt>
    <dgm:pt modelId="{3A18E3AE-365C-41E9-BF18-40B7175F682D}" type="parTrans" cxnId="{FB1241AB-CFF4-4FF3-BF4D-5322BA67505C}">
      <dgm:prSet/>
      <dgm:spPr/>
      <dgm:t>
        <a:bodyPr/>
        <a:lstStyle/>
        <a:p>
          <a:endParaRPr lang="en-US"/>
        </a:p>
      </dgm:t>
    </dgm:pt>
    <dgm:pt modelId="{6E51AB85-69CF-4DA4-B32B-AD8E318C57FB}" type="sibTrans" cxnId="{FB1241AB-CFF4-4FF3-BF4D-5322BA67505C}">
      <dgm:prSet/>
      <dgm:spPr/>
      <dgm:t>
        <a:bodyPr/>
        <a:lstStyle/>
        <a:p>
          <a:endParaRPr lang="en-US"/>
        </a:p>
      </dgm:t>
    </dgm:pt>
    <dgm:pt modelId="{D7A6E836-0B10-4870-9E42-048D5E806B6E}">
      <dgm:prSet/>
      <dgm:spPr/>
      <dgm:t>
        <a:bodyPr/>
        <a:lstStyle/>
        <a:p>
          <a:r>
            <a:rPr lang="en-US"/>
            <a:t>Acute pain</a:t>
          </a:r>
        </a:p>
      </dgm:t>
    </dgm:pt>
    <dgm:pt modelId="{C7FC1A4E-52B9-49D3-9E3C-14DB419CC011}" type="parTrans" cxnId="{D6C9739D-DB88-44C6-BCE7-D922B9A3CEDF}">
      <dgm:prSet/>
      <dgm:spPr/>
      <dgm:t>
        <a:bodyPr/>
        <a:lstStyle/>
        <a:p>
          <a:endParaRPr lang="en-US"/>
        </a:p>
      </dgm:t>
    </dgm:pt>
    <dgm:pt modelId="{22DC8149-248A-4862-A414-758C4F4A2E9E}" type="sibTrans" cxnId="{D6C9739D-DB88-44C6-BCE7-D922B9A3CEDF}">
      <dgm:prSet/>
      <dgm:spPr/>
      <dgm:t>
        <a:bodyPr/>
        <a:lstStyle/>
        <a:p>
          <a:endParaRPr lang="en-US"/>
        </a:p>
      </dgm:t>
    </dgm:pt>
    <dgm:pt modelId="{72B5CAE6-AE39-4978-8D29-2C9A1FABEFAA}">
      <dgm:prSet/>
      <dgm:spPr/>
      <dgm:t>
        <a:bodyPr/>
        <a:lstStyle/>
        <a:p>
          <a:r>
            <a:rPr lang="en-US"/>
            <a:t>Fluid imbalance</a:t>
          </a:r>
        </a:p>
      </dgm:t>
    </dgm:pt>
    <dgm:pt modelId="{6D053CEC-A4B1-49EF-9E14-C434BC739078}" type="parTrans" cxnId="{0197B29D-B84F-4F2D-8938-82E2F9D78AD6}">
      <dgm:prSet/>
      <dgm:spPr/>
      <dgm:t>
        <a:bodyPr/>
        <a:lstStyle/>
        <a:p>
          <a:endParaRPr lang="en-US"/>
        </a:p>
      </dgm:t>
    </dgm:pt>
    <dgm:pt modelId="{66D3EBC3-CEDB-4CE8-92CF-2E81B587E8BC}" type="sibTrans" cxnId="{0197B29D-B84F-4F2D-8938-82E2F9D78AD6}">
      <dgm:prSet/>
      <dgm:spPr/>
      <dgm:t>
        <a:bodyPr/>
        <a:lstStyle/>
        <a:p>
          <a:endParaRPr lang="en-US"/>
        </a:p>
      </dgm:t>
    </dgm:pt>
    <dgm:pt modelId="{04F5B900-E6A9-4177-A2C9-7C3B5B276D25}">
      <dgm:prSet/>
      <dgm:spPr/>
      <dgm:t>
        <a:bodyPr/>
        <a:lstStyle/>
        <a:p>
          <a:r>
            <a:rPr lang="en-US"/>
            <a:t>Planning (Goals)</a:t>
          </a:r>
        </a:p>
      </dgm:t>
    </dgm:pt>
    <dgm:pt modelId="{CC44AA40-FEF8-4F4A-96A0-C047A82C9BEC}" type="parTrans" cxnId="{7B2EFB0C-CF61-4A32-B575-FEC46E77D1B3}">
      <dgm:prSet/>
      <dgm:spPr/>
      <dgm:t>
        <a:bodyPr/>
        <a:lstStyle/>
        <a:p>
          <a:endParaRPr lang="en-US"/>
        </a:p>
      </dgm:t>
    </dgm:pt>
    <dgm:pt modelId="{A4BD3FED-EC4D-42ED-9BDD-83DBCC42B123}" type="sibTrans" cxnId="{7B2EFB0C-CF61-4A32-B575-FEC46E77D1B3}">
      <dgm:prSet/>
      <dgm:spPr/>
      <dgm:t>
        <a:bodyPr/>
        <a:lstStyle/>
        <a:p>
          <a:endParaRPr lang="en-US"/>
        </a:p>
      </dgm:t>
    </dgm:pt>
    <dgm:pt modelId="{29E1173F-4369-4B48-AD75-8E4F0E9D3696}">
      <dgm:prSet/>
      <dgm:spPr/>
      <dgm:t>
        <a:bodyPr/>
        <a:lstStyle/>
        <a:p>
          <a:r>
            <a:rPr lang="en-US"/>
            <a:t>Relief of obstruction and return to normal bowel function</a:t>
          </a:r>
        </a:p>
      </dgm:t>
    </dgm:pt>
    <dgm:pt modelId="{F523CE74-92FF-4D5D-84B1-B4E4B4CC4099}" type="parTrans" cxnId="{EFAA3D4B-02F7-466B-8D62-FB9482A30774}">
      <dgm:prSet/>
      <dgm:spPr/>
      <dgm:t>
        <a:bodyPr/>
        <a:lstStyle/>
        <a:p>
          <a:endParaRPr lang="en-US"/>
        </a:p>
      </dgm:t>
    </dgm:pt>
    <dgm:pt modelId="{72433DD1-32AC-4273-A0D5-10CF3565B456}" type="sibTrans" cxnId="{EFAA3D4B-02F7-466B-8D62-FB9482A30774}">
      <dgm:prSet/>
      <dgm:spPr/>
      <dgm:t>
        <a:bodyPr/>
        <a:lstStyle/>
        <a:p>
          <a:endParaRPr lang="en-US"/>
        </a:p>
      </dgm:t>
    </dgm:pt>
    <dgm:pt modelId="{2D0604F9-0A71-452D-8A4B-6BFBA302066D}">
      <dgm:prSet/>
      <dgm:spPr/>
      <dgm:t>
        <a:bodyPr/>
        <a:lstStyle/>
        <a:p>
          <a:r>
            <a:rPr lang="en-US"/>
            <a:t>Minimal to no discomfort</a:t>
          </a:r>
        </a:p>
      </dgm:t>
    </dgm:pt>
    <dgm:pt modelId="{B80C84CC-B33B-4C4F-A068-BEEB8EAD0BE3}" type="parTrans" cxnId="{332B55E2-A7BE-441A-BE19-B4621B6C733E}">
      <dgm:prSet/>
      <dgm:spPr/>
      <dgm:t>
        <a:bodyPr/>
        <a:lstStyle/>
        <a:p>
          <a:endParaRPr lang="en-US"/>
        </a:p>
      </dgm:t>
    </dgm:pt>
    <dgm:pt modelId="{70284C7D-1E7D-4610-9895-66B61CEE467C}" type="sibTrans" cxnId="{332B55E2-A7BE-441A-BE19-B4621B6C733E}">
      <dgm:prSet/>
      <dgm:spPr/>
      <dgm:t>
        <a:bodyPr/>
        <a:lstStyle/>
        <a:p>
          <a:endParaRPr lang="en-US"/>
        </a:p>
      </dgm:t>
    </dgm:pt>
    <dgm:pt modelId="{E7AD0CEA-8083-40A6-AB48-2C4FCF42538B}">
      <dgm:prSet/>
      <dgm:spPr/>
      <dgm:t>
        <a:bodyPr/>
        <a:lstStyle/>
        <a:p>
          <a:r>
            <a:rPr lang="en-US"/>
            <a:t>Normal fluid and electrolyte and acid-base balance</a:t>
          </a:r>
        </a:p>
      </dgm:t>
    </dgm:pt>
    <dgm:pt modelId="{DFE4CF9C-B3A0-41AA-A350-DE9144A35E6E}" type="parTrans" cxnId="{604D61E2-F0BB-4D86-9E95-0CC7EAEE757B}">
      <dgm:prSet/>
      <dgm:spPr/>
      <dgm:t>
        <a:bodyPr/>
        <a:lstStyle/>
        <a:p>
          <a:endParaRPr lang="en-US"/>
        </a:p>
      </dgm:t>
    </dgm:pt>
    <dgm:pt modelId="{8C754B99-F21E-4A0F-AD9E-552AF0D7ABF4}" type="sibTrans" cxnId="{604D61E2-F0BB-4D86-9E95-0CC7EAEE757B}">
      <dgm:prSet/>
      <dgm:spPr/>
      <dgm:t>
        <a:bodyPr/>
        <a:lstStyle/>
        <a:p>
          <a:endParaRPr lang="en-US"/>
        </a:p>
      </dgm:t>
    </dgm:pt>
    <dgm:pt modelId="{C6B14071-7662-4C89-BE17-D88B468DB54F}">
      <dgm:prSet/>
      <dgm:spPr/>
      <dgm:t>
        <a:bodyPr/>
        <a:lstStyle/>
        <a:p>
          <a:r>
            <a:rPr lang="en-US"/>
            <a:t>Assessments / Interventions:</a:t>
          </a:r>
        </a:p>
      </dgm:t>
    </dgm:pt>
    <dgm:pt modelId="{AD2518DE-B702-4353-A4A4-4EF664BD8C7A}" type="parTrans" cxnId="{BE37B11A-8122-4EB9-8A8E-9C8DB47DE5B3}">
      <dgm:prSet/>
      <dgm:spPr/>
      <dgm:t>
        <a:bodyPr/>
        <a:lstStyle/>
        <a:p>
          <a:endParaRPr lang="en-US"/>
        </a:p>
      </dgm:t>
    </dgm:pt>
    <dgm:pt modelId="{F646D5DE-08D6-46F1-A2DC-D3B440C76082}" type="sibTrans" cxnId="{BE37B11A-8122-4EB9-8A8E-9C8DB47DE5B3}">
      <dgm:prSet/>
      <dgm:spPr/>
      <dgm:t>
        <a:bodyPr/>
        <a:lstStyle/>
        <a:p>
          <a:endParaRPr lang="en-US"/>
        </a:p>
      </dgm:t>
    </dgm:pt>
    <dgm:pt modelId="{7EEDD402-EFC2-4ED3-B84A-9BBB4D177504}">
      <dgm:prSet/>
      <dgm:spPr/>
      <dgm:t>
        <a:bodyPr/>
        <a:lstStyle/>
        <a:p>
          <a:r>
            <a:rPr lang="en-US"/>
            <a:t>Monitor for signs of dehydration</a:t>
          </a:r>
        </a:p>
      </dgm:t>
    </dgm:pt>
    <dgm:pt modelId="{71C0687F-219F-4B61-B948-FCB22333144D}" type="parTrans" cxnId="{1D624E85-325B-4134-BCCD-15632351E4E8}">
      <dgm:prSet/>
      <dgm:spPr/>
      <dgm:t>
        <a:bodyPr/>
        <a:lstStyle/>
        <a:p>
          <a:endParaRPr lang="en-US"/>
        </a:p>
      </dgm:t>
    </dgm:pt>
    <dgm:pt modelId="{10BFE923-0D24-47A4-B965-7EB4B0F69EDA}" type="sibTrans" cxnId="{1D624E85-325B-4134-BCCD-15632351E4E8}">
      <dgm:prSet/>
      <dgm:spPr/>
      <dgm:t>
        <a:bodyPr/>
        <a:lstStyle/>
        <a:p>
          <a:endParaRPr lang="en-US"/>
        </a:p>
      </dgm:t>
    </dgm:pt>
    <dgm:pt modelId="{D0A3ABB7-0405-4EA8-ADB6-B092EF3586BD}">
      <dgm:prSet/>
      <dgm:spPr/>
      <dgm:t>
        <a:bodyPr/>
        <a:lstStyle/>
        <a:p>
          <a:r>
            <a:rPr lang="en-US"/>
            <a:t>IVF as ordered</a:t>
          </a:r>
        </a:p>
      </dgm:t>
    </dgm:pt>
    <dgm:pt modelId="{8BED2517-5354-497C-B17B-55C2F90341A2}" type="parTrans" cxnId="{951642FC-20AC-4346-9E85-02C7ADAE5A68}">
      <dgm:prSet/>
      <dgm:spPr/>
      <dgm:t>
        <a:bodyPr/>
        <a:lstStyle/>
        <a:p>
          <a:endParaRPr lang="en-US"/>
        </a:p>
      </dgm:t>
    </dgm:pt>
    <dgm:pt modelId="{F1004007-8B7B-409B-A5D1-6CC069024B1F}" type="sibTrans" cxnId="{951642FC-20AC-4346-9E85-02C7ADAE5A68}">
      <dgm:prSet/>
      <dgm:spPr/>
      <dgm:t>
        <a:bodyPr/>
        <a:lstStyle/>
        <a:p>
          <a:endParaRPr lang="en-US"/>
        </a:p>
      </dgm:t>
    </dgm:pt>
    <dgm:pt modelId="{36D4C053-8D7C-4904-8359-4DF048B664AE}">
      <dgm:prSet/>
      <dgm:spPr/>
      <dgm:t>
        <a:bodyPr/>
        <a:lstStyle/>
        <a:p>
          <a:r>
            <a:rPr lang="en-US"/>
            <a:t>Metabolic alkalosis (high obstruction) vs metabolic acidosis (lower obstruction)</a:t>
          </a:r>
        </a:p>
      </dgm:t>
    </dgm:pt>
    <dgm:pt modelId="{7282BED4-B51E-4529-82AC-51DF5CB69CA9}" type="parTrans" cxnId="{5A60671A-24D9-40AC-BFC4-DB472365C0C8}">
      <dgm:prSet/>
      <dgm:spPr/>
      <dgm:t>
        <a:bodyPr/>
        <a:lstStyle/>
        <a:p>
          <a:endParaRPr lang="en-US"/>
        </a:p>
      </dgm:t>
    </dgm:pt>
    <dgm:pt modelId="{67E781F4-4640-4766-BC51-F435F3B84626}" type="sibTrans" cxnId="{5A60671A-24D9-40AC-BFC4-DB472365C0C8}">
      <dgm:prSet/>
      <dgm:spPr/>
      <dgm:t>
        <a:bodyPr/>
        <a:lstStyle/>
        <a:p>
          <a:endParaRPr lang="en-US"/>
        </a:p>
      </dgm:t>
    </dgm:pt>
    <dgm:pt modelId="{19D7C7AD-8B31-4F1A-A488-34E74EF68ED9}">
      <dgm:prSet/>
      <dgm:spPr/>
      <dgm:t>
        <a:bodyPr/>
        <a:lstStyle/>
        <a:p>
          <a:r>
            <a:rPr lang="en-US"/>
            <a:t>Comfort measures and restful environment</a:t>
          </a:r>
        </a:p>
      </dgm:t>
    </dgm:pt>
    <dgm:pt modelId="{540B3159-254B-4DA1-A29C-5D3E7BD57884}" type="parTrans" cxnId="{B9BD6CA1-638E-4853-B221-FB97C41BAF01}">
      <dgm:prSet/>
      <dgm:spPr/>
      <dgm:t>
        <a:bodyPr/>
        <a:lstStyle/>
        <a:p>
          <a:endParaRPr lang="en-US"/>
        </a:p>
      </dgm:t>
    </dgm:pt>
    <dgm:pt modelId="{7D8DAF89-F253-43B2-8E6E-16C08F78A6D7}" type="sibTrans" cxnId="{B9BD6CA1-638E-4853-B221-FB97C41BAF01}">
      <dgm:prSet/>
      <dgm:spPr/>
      <dgm:t>
        <a:bodyPr/>
        <a:lstStyle/>
        <a:p>
          <a:endParaRPr lang="en-US"/>
        </a:p>
      </dgm:t>
    </dgm:pt>
    <dgm:pt modelId="{E4F2D964-DEDB-4464-AC80-E7FCA148695C}">
      <dgm:prSet/>
      <dgm:spPr/>
      <dgm:t>
        <a:bodyPr/>
        <a:lstStyle/>
        <a:p>
          <a:r>
            <a:rPr lang="en-US"/>
            <a:t>NGT placement- oral care important, dry lips, check nose for signs of skin breakdown/irritation, check tube placement Q4h for patency</a:t>
          </a:r>
        </a:p>
      </dgm:t>
    </dgm:pt>
    <dgm:pt modelId="{49701F48-9A1A-41B6-A2DB-097A1AF2C575}" type="parTrans" cxnId="{B5952E36-EDF7-492A-82AB-07BACB3B8A76}">
      <dgm:prSet/>
      <dgm:spPr/>
      <dgm:t>
        <a:bodyPr/>
        <a:lstStyle/>
        <a:p>
          <a:endParaRPr lang="en-US"/>
        </a:p>
      </dgm:t>
    </dgm:pt>
    <dgm:pt modelId="{5DBCC041-99B7-4398-94B6-98073AC748BB}" type="sibTrans" cxnId="{B5952E36-EDF7-492A-82AB-07BACB3B8A76}">
      <dgm:prSet/>
      <dgm:spPr/>
      <dgm:t>
        <a:bodyPr/>
        <a:lstStyle/>
        <a:p>
          <a:endParaRPr lang="en-US"/>
        </a:p>
      </dgm:t>
    </dgm:pt>
    <dgm:pt modelId="{290AD2FA-F65D-4F0E-A149-26FBE4587BD8}" type="pres">
      <dgm:prSet presAssocID="{16CE4A5D-DEEC-45D5-B09B-009D096F51DD}" presName="linear" presStyleCnt="0">
        <dgm:presLayoutVars>
          <dgm:animLvl val="lvl"/>
          <dgm:resizeHandles val="exact"/>
        </dgm:presLayoutVars>
      </dgm:prSet>
      <dgm:spPr/>
    </dgm:pt>
    <dgm:pt modelId="{8DABC036-4581-46D7-9D32-AEE7AD5234AD}" type="pres">
      <dgm:prSet presAssocID="{03A6EA95-5F52-4D97-A44D-772DBC39E1A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6D40C92-6FD1-45D7-8BCF-C20E93565353}" type="pres">
      <dgm:prSet presAssocID="{03A6EA95-5F52-4D97-A44D-772DBC39E1A3}" presName="childText" presStyleLbl="revTx" presStyleIdx="0" presStyleCnt="3">
        <dgm:presLayoutVars>
          <dgm:bulletEnabled val="1"/>
        </dgm:presLayoutVars>
      </dgm:prSet>
      <dgm:spPr/>
    </dgm:pt>
    <dgm:pt modelId="{8061FE15-70C2-4B50-A432-7B141108C7D1}" type="pres">
      <dgm:prSet presAssocID="{04F5B900-E6A9-4177-A2C9-7C3B5B276D2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8AE566B-C7E7-4524-920B-AC0E435D2548}" type="pres">
      <dgm:prSet presAssocID="{04F5B900-E6A9-4177-A2C9-7C3B5B276D25}" presName="childText" presStyleLbl="revTx" presStyleIdx="1" presStyleCnt="3">
        <dgm:presLayoutVars>
          <dgm:bulletEnabled val="1"/>
        </dgm:presLayoutVars>
      </dgm:prSet>
      <dgm:spPr/>
    </dgm:pt>
    <dgm:pt modelId="{624B9B0A-0B68-4970-A4E1-9A78B2351D7D}" type="pres">
      <dgm:prSet presAssocID="{C6B14071-7662-4C89-BE17-D88B468DB54F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84A8D9F-A322-4058-A21B-0379D930D633}" type="pres">
      <dgm:prSet presAssocID="{C6B14071-7662-4C89-BE17-D88B468DB54F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7B2EFB0C-CF61-4A32-B575-FEC46E77D1B3}" srcId="{16CE4A5D-DEEC-45D5-B09B-009D096F51DD}" destId="{04F5B900-E6A9-4177-A2C9-7C3B5B276D25}" srcOrd="1" destOrd="0" parTransId="{CC44AA40-FEF8-4F4A-96A0-C047A82C9BEC}" sibTransId="{A4BD3FED-EC4D-42ED-9BDD-83DBCC42B123}"/>
    <dgm:cxn modelId="{E3123514-39D8-45ED-AE12-47BE9498FA0F}" type="presOf" srcId="{72B5CAE6-AE39-4978-8D29-2C9A1FABEFAA}" destId="{96D40C92-6FD1-45D7-8BCF-C20E93565353}" srcOrd="0" destOrd="1" presId="urn:microsoft.com/office/officeart/2005/8/layout/vList2"/>
    <dgm:cxn modelId="{5A60671A-24D9-40AC-BFC4-DB472365C0C8}" srcId="{C6B14071-7662-4C89-BE17-D88B468DB54F}" destId="{36D4C053-8D7C-4904-8359-4DF048B664AE}" srcOrd="2" destOrd="0" parTransId="{7282BED4-B51E-4529-82AC-51DF5CB69CA9}" sibTransId="{67E781F4-4640-4766-BC51-F435F3B84626}"/>
    <dgm:cxn modelId="{BE37B11A-8122-4EB9-8A8E-9C8DB47DE5B3}" srcId="{16CE4A5D-DEEC-45D5-B09B-009D096F51DD}" destId="{C6B14071-7662-4C89-BE17-D88B468DB54F}" srcOrd="2" destOrd="0" parTransId="{AD2518DE-B702-4353-A4A4-4EF664BD8C7A}" sibTransId="{F646D5DE-08D6-46F1-A2DC-D3B440C76082}"/>
    <dgm:cxn modelId="{A017311D-8088-4DC8-8FC0-94A7D9C4CC0A}" type="presOf" srcId="{04F5B900-E6A9-4177-A2C9-7C3B5B276D25}" destId="{8061FE15-70C2-4B50-A432-7B141108C7D1}" srcOrd="0" destOrd="0" presId="urn:microsoft.com/office/officeart/2005/8/layout/vList2"/>
    <dgm:cxn modelId="{25E67C1E-3F14-420F-ABC3-E5892F0F4EFA}" type="presOf" srcId="{D7A6E836-0B10-4870-9E42-048D5E806B6E}" destId="{96D40C92-6FD1-45D7-8BCF-C20E93565353}" srcOrd="0" destOrd="0" presId="urn:microsoft.com/office/officeart/2005/8/layout/vList2"/>
    <dgm:cxn modelId="{B5952E36-EDF7-492A-82AB-07BACB3B8A76}" srcId="{C6B14071-7662-4C89-BE17-D88B468DB54F}" destId="{E4F2D964-DEDB-4464-AC80-E7FCA148695C}" srcOrd="4" destOrd="0" parTransId="{49701F48-9A1A-41B6-A2DB-097A1AF2C575}" sibTransId="{5DBCC041-99B7-4398-94B6-98073AC748BB}"/>
    <dgm:cxn modelId="{6116C83A-518D-46FA-8B7B-C1F190F8AECE}" type="presOf" srcId="{19D7C7AD-8B31-4F1A-A488-34E74EF68ED9}" destId="{484A8D9F-A322-4058-A21B-0379D930D633}" srcOrd="0" destOrd="3" presId="urn:microsoft.com/office/officeart/2005/8/layout/vList2"/>
    <dgm:cxn modelId="{EFAA3D4B-02F7-466B-8D62-FB9482A30774}" srcId="{04F5B900-E6A9-4177-A2C9-7C3B5B276D25}" destId="{29E1173F-4369-4B48-AD75-8E4F0E9D3696}" srcOrd="0" destOrd="0" parTransId="{F523CE74-92FF-4D5D-84B1-B4E4B4CC4099}" sibTransId="{72433DD1-32AC-4273-A0D5-10CF3565B456}"/>
    <dgm:cxn modelId="{AF22336C-FD67-47E7-9185-4C46D26B0EDC}" type="presOf" srcId="{36D4C053-8D7C-4904-8359-4DF048B664AE}" destId="{484A8D9F-A322-4058-A21B-0379D930D633}" srcOrd="0" destOrd="2" presId="urn:microsoft.com/office/officeart/2005/8/layout/vList2"/>
    <dgm:cxn modelId="{D1C7BA70-AACB-4239-B58B-80B077871770}" type="presOf" srcId="{03A6EA95-5F52-4D97-A44D-772DBC39E1A3}" destId="{8DABC036-4581-46D7-9D32-AEE7AD5234AD}" srcOrd="0" destOrd="0" presId="urn:microsoft.com/office/officeart/2005/8/layout/vList2"/>
    <dgm:cxn modelId="{C1F91471-89D0-463E-8AD0-358B73A49D5F}" type="presOf" srcId="{2D0604F9-0A71-452D-8A4B-6BFBA302066D}" destId="{E8AE566B-C7E7-4524-920B-AC0E435D2548}" srcOrd="0" destOrd="1" presId="urn:microsoft.com/office/officeart/2005/8/layout/vList2"/>
    <dgm:cxn modelId="{53BBCD7E-B3EE-4054-B52B-E21C3054EEA0}" type="presOf" srcId="{16CE4A5D-DEEC-45D5-B09B-009D096F51DD}" destId="{290AD2FA-F65D-4F0E-A149-26FBE4587BD8}" srcOrd="0" destOrd="0" presId="urn:microsoft.com/office/officeart/2005/8/layout/vList2"/>
    <dgm:cxn modelId="{04EB9482-CC65-447A-9949-551557E36149}" type="presOf" srcId="{D0A3ABB7-0405-4EA8-ADB6-B092EF3586BD}" destId="{484A8D9F-A322-4058-A21B-0379D930D633}" srcOrd="0" destOrd="1" presId="urn:microsoft.com/office/officeart/2005/8/layout/vList2"/>
    <dgm:cxn modelId="{1D624E85-325B-4134-BCCD-15632351E4E8}" srcId="{C6B14071-7662-4C89-BE17-D88B468DB54F}" destId="{7EEDD402-EFC2-4ED3-B84A-9BBB4D177504}" srcOrd="0" destOrd="0" parTransId="{71C0687F-219F-4B61-B948-FCB22333144D}" sibTransId="{10BFE923-0D24-47A4-B965-7EB4B0F69EDA}"/>
    <dgm:cxn modelId="{EEF2CC8C-ECE1-488F-9C38-548DF05A64A2}" type="presOf" srcId="{29E1173F-4369-4B48-AD75-8E4F0E9D3696}" destId="{E8AE566B-C7E7-4524-920B-AC0E435D2548}" srcOrd="0" destOrd="0" presId="urn:microsoft.com/office/officeart/2005/8/layout/vList2"/>
    <dgm:cxn modelId="{D5E29893-62C9-47D4-85B7-80FB57FF7368}" type="presOf" srcId="{E4F2D964-DEDB-4464-AC80-E7FCA148695C}" destId="{484A8D9F-A322-4058-A21B-0379D930D633}" srcOrd="0" destOrd="4" presId="urn:microsoft.com/office/officeart/2005/8/layout/vList2"/>
    <dgm:cxn modelId="{E48ED893-E01B-43D4-BCCA-64769932EE64}" type="presOf" srcId="{C6B14071-7662-4C89-BE17-D88B468DB54F}" destId="{624B9B0A-0B68-4970-A4E1-9A78B2351D7D}" srcOrd="0" destOrd="0" presId="urn:microsoft.com/office/officeart/2005/8/layout/vList2"/>
    <dgm:cxn modelId="{C0FEFF9C-304C-4731-B421-3E37154AB8BE}" type="presOf" srcId="{7EEDD402-EFC2-4ED3-B84A-9BBB4D177504}" destId="{484A8D9F-A322-4058-A21B-0379D930D633}" srcOrd="0" destOrd="0" presId="urn:microsoft.com/office/officeart/2005/8/layout/vList2"/>
    <dgm:cxn modelId="{D6C9739D-DB88-44C6-BCE7-D922B9A3CEDF}" srcId="{03A6EA95-5F52-4D97-A44D-772DBC39E1A3}" destId="{D7A6E836-0B10-4870-9E42-048D5E806B6E}" srcOrd="0" destOrd="0" parTransId="{C7FC1A4E-52B9-49D3-9E3C-14DB419CC011}" sibTransId="{22DC8149-248A-4862-A414-758C4F4A2E9E}"/>
    <dgm:cxn modelId="{0197B29D-B84F-4F2D-8938-82E2F9D78AD6}" srcId="{03A6EA95-5F52-4D97-A44D-772DBC39E1A3}" destId="{72B5CAE6-AE39-4978-8D29-2C9A1FABEFAA}" srcOrd="1" destOrd="0" parTransId="{6D053CEC-A4B1-49EF-9E14-C434BC739078}" sibTransId="{66D3EBC3-CEDB-4CE8-92CF-2E81B587E8BC}"/>
    <dgm:cxn modelId="{B9BD6CA1-638E-4853-B221-FB97C41BAF01}" srcId="{C6B14071-7662-4C89-BE17-D88B468DB54F}" destId="{19D7C7AD-8B31-4F1A-A488-34E74EF68ED9}" srcOrd="3" destOrd="0" parTransId="{540B3159-254B-4DA1-A29C-5D3E7BD57884}" sibTransId="{7D8DAF89-F253-43B2-8E6E-16C08F78A6D7}"/>
    <dgm:cxn modelId="{FB1241AB-CFF4-4FF3-BF4D-5322BA67505C}" srcId="{16CE4A5D-DEEC-45D5-B09B-009D096F51DD}" destId="{03A6EA95-5F52-4D97-A44D-772DBC39E1A3}" srcOrd="0" destOrd="0" parTransId="{3A18E3AE-365C-41E9-BF18-40B7175F682D}" sibTransId="{6E51AB85-69CF-4DA4-B32B-AD8E318C57FB}"/>
    <dgm:cxn modelId="{08ADFECD-E14A-46F0-8261-22B8D7604AB0}" type="presOf" srcId="{E7AD0CEA-8083-40A6-AB48-2C4FCF42538B}" destId="{E8AE566B-C7E7-4524-920B-AC0E435D2548}" srcOrd="0" destOrd="2" presId="urn:microsoft.com/office/officeart/2005/8/layout/vList2"/>
    <dgm:cxn modelId="{604D61E2-F0BB-4D86-9E95-0CC7EAEE757B}" srcId="{04F5B900-E6A9-4177-A2C9-7C3B5B276D25}" destId="{E7AD0CEA-8083-40A6-AB48-2C4FCF42538B}" srcOrd="2" destOrd="0" parTransId="{DFE4CF9C-B3A0-41AA-A350-DE9144A35E6E}" sibTransId="{8C754B99-F21E-4A0F-AD9E-552AF0D7ABF4}"/>
    <dgm:cxn modelId="{332B55E2-A7BE-441A-BE19-B4621B6C733E}" srcId="{04F5B900-E6A9-4177-A2C9-7C3B5B276D25}" destId="{2D0604F9-0A71-452D-8A4B-6BFBA302066D}" srcOrd="1" destOrd="0" parTransId="{B80C84CC-B33B-4C4F-A068-BEEB8EAD0BE3}" sibTransId="{70284C7D-1E7D-4610-9895-66B61CEE467C}"/>
    <dgm:cxn modelId="{951642FC-20AC-4346-9E85-02C7ADAE5A68}" srcId="{C6B14071-7662-4C89-BE17-D88B468DB54F}" destId="{D0A3ABB7-0405-4EA8-ADB6-B092EF3586BD}" srcOrd="1" destOrd="0" parTransId="{8BED2517-5354-497C-B17B-55C2F90341A2}" sibTransId="{F1004007-8B7B-409B-A5D1-6CC069024B1F}"/>
    <dgm:cxn modelId="{0C23212E-75F9-4DBB-9DC9-9A982BF4D29B}" type="presParOf" srcId="{290AD2FA-F65D-4F0E-A149-26FBE4587BD8}" destId="{8DABC036-4581-46D7-9D32-AEE7AD5234AD}" srcOrd="0" destOrd="0" presId="urn:microsoft.com/office/officeart/2005/8/layout/vList2"/>
    <dgm:cxn modelId="{0A6DE4C8-6E54-40B2-A989-0DB972527CDF}" type="presParOf" srcId="{290AD2FA-F65D-4F0E-A149-26FBE4587BD8}" destId="{96D40C92-6FD1-45D7-8BCF-C20E93565353}" srcOrd="1" destOrd="0" presId="urn:microsoft.com/office/officeart/2005/8/layout/vList2"/>
    <dgm:cxn modelId="{5C8EAAB7-43C8-4467-88DF-D4E14B9661DA}" type="presParOf" srcId="{290AD2FA-F65D-4F0E-A149-26FBE4587BD8}" destId="{8061FE15-70C2-4B50-A432-7B141108C7D1}" srcOrd="2" destOrd="0" presId="urn:microsoft.com/office/officeart/2005/8/layout/vList2"/>
    <dgm:cxn modelId="{2B0C4553-B598-4069-A96E-9A769840659C}" type="presParOf" srcId="{290AD2FA-F65D-4F0E-A149-26FBE4587BD8}" destId="{E8AE566B-C7E7-4524-920B-AC0E435D2548}" srcOrd="3" destOrd="0" presId="urn:microsoft.com/office/officeart/2005/8/layout/vList2"/>
    <dgm:cxn modelId="{256059DE-4E6F-4CAD-8BCE-CBB7FE04D0FA}" type="presParOf" srcId="{290AD2FA-F65D-4F0E-A149-26FBE4587BD8}" destId="{624B9B0A-0B68-4970-A4E1-9A78B2351D7D}" srcOrd="4" destOrd="0" presId="urn:microsoft.com/office/officeart/2005/8/layout/vList2"/>
    <dgm:cxn modelId="{B4502239-CA31-41B1-9B1D-14A9B90CB740}" type="presParOf" srcId="{290AD2FA-F65D-4F0E-A149-26FBE4587BD8}" destId="{484A8D9F-A322-4058-A21B-0379D930D63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270C469-0655-4346-9C4F-610354C506CF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AF8F2B4-B396-4D00-AF49-4E4D4DE4D9EA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PREVENT</a:t>
          </a:r>
        </a:p>
      </dgm:t>
    </dgm:pt>
    <dgm:pt modelId="{498D6A12-3280-46DE-AE44-300527A6FA1D}" type="parTrans" cxnId="{29153906-DAB4-4EB4-AF1E-6C9A2481AFC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357AF291-8BA7-42C6-BFA2-D366DA6BE337}" type="sibTrans" cxnId="{29153906-DAB4-4EB4-AF1E-6C9A2481AFC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5E3B199D-915D-447E-9A38-531D905B4D6A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Flexible sigmoidoscopy</a:t>
          </a:r>
        </a:p>
      </dgm:t>
    </dgm:pt>
    <dgm:pt modelId="{A84537B6-399B-4341-90B8-310C2E854750}" type="parTrans" cxnId="{0A236682-C24C-455C-9FB8-DFFB49C4A09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5CD0C3F-E86D-4633-B70C-D0CB102761B8}" type="sibTrans" cxnId="{0A236682-C24C-455C-9FB8-DFFB49C4A097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03D8D26-5874-4D03-9F4B-FB9EB4DF5935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Colonoscopy </a:t>
          </a:r>
        </a:p>
      </dgm:t>
    </dgm:pt>
    <dgm:pt modelId="{04D1FB82-62C7-42A6-A385-8C21207FFC05}" type="parTrans" cxnId="{15AA90B8-2F6E-4146-A9A3-50041EE27B6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7C0B7FA6-0608-414C-8E01-A45895C69AE2}" type="sibTrans" cxnId="{15AA90B8-2F6E-4146-A9A3-50041EE27B6D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B72968AF-5BB6-4F0E-B64C-9300F8B8F63D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Double contrast barium enema</a:t>
          </a:r>
        </a:p>
      </dgm:t>
    </dgm:pt>
    <dgm:pt modelId="{1B602096-8D64-4B12-9D7B-17140C173132}" type="parTrans" cxnId="{3EFC955F-F5B0-4D06-8E58-8B6E2E5B2F4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DD8664AF-941A-43D2-AA77-03481D41D68A}" type="sibTrans" cxnId="{3EFC955F-F5B0-4D06-8E58-8B6E2E5B2F4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4B44503-5F07-447E-BD23-2E0031079588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CT scan</a:t>
          </a:r>
        </a:p>
      </dgm:t>
    </dgm:pt>
    <dgm:pt modelId="{A50BFE3F-A92D-441F-9DC4-6704C7946957}" type="parTrans" cxnId="{E109CB0E-5988-44E4-80B8-4558B53F54A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68799D8D-5D38-45E3-8BFA-99886B46DC8B}" type="sibTrans" cxnId="{E109CB0E-5988-44E4-80B8-4558B53F54A3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3EA8441-C609-4692-9B40-EB30C92F4F21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Guaiac test</a:t>
          </a:r>
        </a:p>
      </dgm:t>
    </dgm:pt>
    <dgm:pt modelId="{3944F8AD-71FF-42F9-8ED1-4FF5DAF9B8F5}" type="parTrans" cxnId="{FC457F4A-3EFF-4B49-82A6-44B43C0E9EB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BD6116DE-1F44-4AD7-803A-59E9AD94BC23}" type="sibTrans" cxnId="{FC457F4A-3EFF-4B49-82A6-44B43C0E9EB6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4B74E079-BA70-4D73-B8F7-FD7B04455E46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Fecal immunochemical test</a:t>
          </a:r>
        </a:p>
      </dgm:t>
    </dgm:pt>
    <dgm:pt modelId="{5D92AA65-E51C-4356-87FC-BE00E5026FD3}" type="parTrans" cxnId="{333BE5F9-C555-4EBD-B771-32BBFDB39F1E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8903F84B-A375-46DE-B8A2-7F15BA5D52E2}" type="sibTrans" cxnId="{333BE5F9-C555-4EBD-B771-32BBFDB39F1E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5CEA4059-F372-424F-A9A0-867357E74F94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Stool DNA test</a:t>
          </a:r>
        </a:p>
      </dgm:t>
    </dgm:pt>
    <dgm:pt modelId="{AC2785B1-5E97-444F-8299-2B1ACC5D0AB7}" type="parTrans" cxnId="{8A9705F9-CB36-42E2-B47E-350744FD2E4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FF2927DF-2B43-4751-9747-DC62805CF2A9}" type="sibTrans" cxnId="{8A9705F9-CB36-42E2-B47E-350744FD2E41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E6D5FD3-9202-4F8D-BC23-62A448F9A4EA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Biopsy for definitive diagnosis</a:t>
          </a:r>
        </a:p>
      </dgm:t>
    </dgm:pt>
    <dgm:pt modelId="{A9D2D862-9073-41D4-B855-C31F26E53E06}" type="parTrans" cxnId="{04C87D88-F432-494E-9867-D52362959B0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C1D9A1FA-6865-4E77-AA2F-BE177CA4BB59}" type="sibTrans" cxnId="{04C87D88-F432-494E-9867-D52362959B0A}">
      <dgm:prSet/>
      <dgm:spPr/>
      <dgm:t>
        <a:bodyPr/>
        <a:lstStyle/>
        <a:p>
          <a:endParaRPr lang="en-US">
            <a:solidFill>
              <a:schemeClr val="tx2"/>
            </a:solidFill>
          </a:endParaRPr>
        </a:p>
      </dgm:t>
    </dgm:pt>
    <dgm:pt modelId="{90198E33-2FD7-4C09-9B84-DE15E31829A1}" type="pres">
      <dgm:prSet presAssocID="{E270C469-0655-4346-9C4F-610354C506CF}" presName="diagram" presStyleCnt="0">
        <dgm:presLayoutVars>
          <dgm:dir/>
          <dgm:resizeHandles val="exact"/>
        </dgm:presLayoutVars>
      </dgm:prSet>
      <dgm:spPr/>
    </dgm:pt>
    <dgm:pt modelId="{0BCF212C-46E7-4488-B940-E46E5002CABC}" type="pres">
      <dgm:prSet presAssocID="{4AF8F2B4-B396-4D00-AF49-4E4D4DE4D9EA}" presName="node" presStyleLbl="node1" presStyleIdx="0" presStyleCnt="9">
        <dgm:presLayoutVars>
          <dgm:bulletEnabled val="1"/>
        </dgm:presLayoutVars>
      </dgm:prSet>
      <dgm:spPr/>
    </dgm:pt>
    <dgm:pt modelId="{0BB61E24-138A-4D00-8746-47F3426C638A}" type="pres">
      <dgm:prSet presAssocID="{357AF291-8BA7-42C6-BFA2-D366DA6BE337}" presName="sibTrans" presStyleCnt="0"/>
      <dgm:spPr/>
    </dgm:pt>
    <dgm:pt modelId="{48FB5BE9-6CE1-4A12-8F63-9044C56F6454}" type="pres">
      <dgm:prSet presAssocID="{5E3B199D-915D-447E-9A38-531D905B4D6A}" presName="node" presStyleLbl="node1" presStyleIdx="1" presStyleCnt="9">
        <dgm:presLayoutVars>
          <dgm:bulletEnabled val="1"/>
        </dgm:presLayoutVars>
      </dgm:prSet>
      <dgm:spPr/>
    </dgm:pt>
    <dgm:pt modelId="{55D5DEB1-A345-4499-9114-2BA9DB3B0B81}" type="pres">
      <dgm:prSet presAssocID="{45CD0C3F-E86D-4633-B70C-D0CB102761B8}" presName="sibTrans" presStyleCnt="0"/>
      <dgm:spPr/>
    </dgm:pt>
    <dgm:pt modelId="{408AB952-FACE-4E79-BF00-11CA9B9AC5A4}" type="pres">
      <dgm:prSet presAssocID="{403D8D26-5874-4D03-9F4B-FB9EB4DF5935}" presName="node" presStyleLbl="node1" presStyleIdx="2" presStyleCnt="9">
        <dgm:presLayoutVars>
          <dgm:bulletEnabled val="1"/>
        </dgm:presLayoutVars>
      </dgm:prSet>
      <dgm:spPr/>
    </dgm:pt>
    <dgm:pt modelId="{B1F1B678-27BB-424E-A50A-4977008F4415}" type="pres">
      <dgm:prSet presAssocID="{7C0B7FA6-0608-414C-8E01-A45895C69AE2}" presName="sibTrans" presStyleCnt="0"/>
      <dgm:spPr/>
    </dgm:pt>
    <dgm:pt modelId="{9622EFAA-DB70-438C-A203-0AF2C6952664}" type="pres">
      <dgm:prSet presAssocID="{B72968AF-5BB6-4F0E-B64C-9300F8B8F63D}" presName="node" presStyleLbl="node1" presStyleIdx="3" presStyleCnt="9">
        <dgm:presLayoutVars>
          <dgm:bulletEnabled val="1"/>
        </dgm:presLayoutVars>
      </dgm:prSet>
      <dgm:spPr/>
    </dgm:pt>
    <dgm:pt modelId="{DF2C4967-50CF-4233-8188-528B2800C920}" type="pres">
      <dgm:prSet presAssocID="{DD8664AF-941A-43D2-AA77-03481D41D68A}" presName="sibTrans" presStyleCnt="0"/>
      <dgm:spPr/>
    </dgm:pt>
    <dgm:pt modelId="{61F1637F-69FD-4C01-86F7-8F1F25136DE8}" type="pres">
      <dgm:prSet presAssocID="{94B44503-5F07-447E-BD23-2E0031079588}" presName="node" presStyleLbl="node1" presStyleIdx="4" presStyleCnt="9">
        <dgm:presLayoutVars>
          <dgm:bulletEnabled val="1"/>
        </dgm:presLayoutVars>
      </dgm:prSet>
      <dgm:spPr/>
    </dgm:pt>
    <dgm:pt modelId="{0654744F-13E7-4E60-8741-C3C93CA1392C}" type="pres">
      <dgm:prSet presAssocID="{68799D8D-5D38-45E3-8BFA-99886B46DC8B}" presName="sibTrans" presStyleCnt="0"/>
      <dgm:spPr/>
    </dgm:pt>
    <dgm:pt modelId="{219D788E-5726-450C-B935-93B69C9760BC}" type="pres">
      <dgm:prSet presAssocID="{C3EA8441-C609-4692-9B40-EB30C92F4F21}" presName="node" presStyleLbl="node1" presStyleIdx="5" presStyleCnt="9">
        <dgm:presLayoutVars>
          <dgm:bulletEnabled val="1"/>
        </dgm:presLayoutVars>
      </dgm:prSet>
      <dgm:spPr/>
    </dgm:pt>
    <dgm:pt modelId="{B4007DCA-C177-4C0B-88C7-B1898377CF3C}" type="pres">
      <dgm:prSet presAssocID="{BD6116DE-1F44-4AD7-803A-59E9AD94BC23}" presName="sibTrans" presStyleCnt="0"/>
      <dgm:spPr/>
    </dgm:pt>
    <dgm:pt modelId="{38992C07-7007-4934-82CA-499217E59C2B}" type="pres">
      <dgm:prSet presAssocID="{4B74E079-BA70-4D73-B8F7-FD7B04455E46}" presName="node" presStyleLbl="node1" presStyleIdx="6" presStyleCnt="9">
        <dgm:presLayoutVars>
          <dgm:bulletEnabled val="1"/>
        </dgm:presLayoutVars>
      </dgm:prSet>
      <dgm:spPr/>
    </dgm:pt>
    <dgm:pt modelId="{E10413A8-F0A6-42AE-A81A-8C074F7A8999}" type="pres">
      <dgm:prSet presAssocID="{8903F84B-A375-46DE-B8A2-7F15BA5D52E2}" presName="sibTrans" presStyleCnt="0"/>
      <dgm:spPr/>
    </dgm:pt>
    <dgm:pt modelId="{B73DBC9E-626C-43FE-95D8-24BA0A8CE093}" type="pres">
      <dgm:prSet presAssocID="{5CEA4059-F372-424F-A9A0-867357E74F94}" presName="node" presStyleLbl="node1" presStyleIdx="7" presStyleCnt="9">
        <dgm:presLayoutVars>
          <dgm:bulletEnabled val="1"/>
        </dgm:presLayoutVars>
      </dgm:prSet>
      <dgm:spPr/>
    </dgm:pt>
    <dgm:pt modelId="{A22BE658-CEF6-4C28-B7E5-AA6AA111FF95}" type="pres">
      <dgm:prSet presAssocID="{FF2927DF-2B43-4751-9747-DC62805CF2A9}" presName="sibTrans" presStyleCnt="0"/>
      <dgm:spPr/>
    </dgm:pt>
    <dgm:pt modelId="{3775462B-11B2-4EE7-B98C-A6758BDA8B04}" type="pres">
      <dgm:prSet presAssocID="{CE6D5FD3-9202-4F8D-BC23-62A448F9A4EA}" presName="node" presStyleLbl="node1" presStyleIdx="8" presStyleCnt="9">
        <dgm:presLayoutVars>
          <dgm:bulletEnabled val="1"/>
        </dgm:presLayoutVars>
      </dgm:prSet>
      <dgm:spPr/>
    </dgm:pt>
  </dgm:ptLst>
  <dgm:cxnLst>
    <dgm:cxn modelId="{29153906-DAB4-4EB4-AF1E-6C9A2481AFCD}" srcId="{E270C469-0655-4346-9C4F-610354C506CF}" destId="{4AF8F2B4-B396-4D00-AF49-4E4D4DE4D9EA}" srcOrd="0" destOrd="0" parTransId="{498D6A12-3280-46DE-AE44-300527A6FA1D}" sibTransId="{357AF291-8BA7-42C6-BFA2-D366DA6BE337}"/>
    <dgm:cxn modelId="{E109CB0E-5988-44E4-80B8-4558B53F54A3}" srcId="{E270C469-0655-4346-9C4F-610354C506CF}" destId="{94B44503-5F07-447E-BD23-2E0031079588}" srcOrd="4" destOrd="0" parTransId="{A50BFE3F-A92D-441F-9DC4-6704C7946957}" sibTransId="{68799D8D-5D38-45E3-8BFA-99886B46DC8B}"/>
    <dgm:cxn modelId="{DC388F5E-758B-4700-813E-552F8DDC8388}" type="presOf" srcId="{4AF8F2B4-B396-4D00-AF49-4E4D4DE4D9EA}" destId="{0BCF212C-46E7-4488-B940-E46E5002CABC}" srcOrd="0" destOrd="0" presId="urn:microsoft.com/office/officeart/2005/8/layout/default"/>
    <dgm:cxn modelId="{3EFC955F-F5B0-4D06-8E58-8B6E2E5B2F46}" srcId="{E270C469-0655-4346-9C4F-610354C506CF}" destId="{B72968AF-5BB6-4F0E-B64C-9300F8B8F63D}" srcOrd="3" destOrd="0" parTransId="{1B602096-8D64-4B12-9D7B-17140C173132}" sibTransId="{DD8664AF-941A-43D2-AA77-03481D41D68A}"/>
    <dgm:cxn modelId="{7305A141-1DB2-4097-A1E0-F7AEEE518AC1}" type="presOf" srcId="{403D8D26-5874-4D03-9F4B-FB9EB4DF5935}" destId="{408AB952-FACE-4E79-BF00-11CA9B9AC5A4}" srcOrd="0" destOrd="0" presId="urn:microsoft.com/office/officeart/2005/8/layout/default"/>
    <dgm:cxn modelId="{FC457F4A-3EFF-4B49-82A6-44B43C0E9EB6}" srcId="{E270C469-0655-4346-9C4F-610354C506CF}" destId="{C3EA8441-C609-4692-9B40-EB30C92F4F21}" srcOrd="5" destOrd="0" parTransId="{3944F8AD-71FF-42F9-8ED1-4FF5DAF9B8F5}" sibTransId="{BD6116DE-1F44-4AD7-803A-59E9AD94BC23}"/>
    <dgm:cxn modelId="{B1E72957-4EF1-493D-BFD1-B35850703F1B}" type="presOf" srcId="{C3EA8441-C609-4692-9B40-EB30C92F4F21}" destId="{219D788E-5726-450C-B935-93B69C9760BC}" srcOrd="0" destOrd="0" presId="urn:microsoft.com/office/officeart/2005/8/layout/default"/>
    <dgm:cxn modelId="{0A236682-C24C-455C-9FB8-DFFB49C4A097}" srcId="{E270C469-0655-4346-9C4F-610354C506CF}" destId="{5E3B199D-915D-447E-9A38-531D905B4D6A}" srcOrd="1" destOrd="0" parTransId="{A84537B6-399B-4341-90B8-310C2E854750}" sibTransId="{45CD0C3F-E86D-4633-B70C-D0CB102761B8}"/>
    <dgm:cxn modelId="{04C87D88-F432-494E-9867-D52362959B0A}" srcId="{E270C469-0655-4346-9C4F-610354C506CF}" destId="{CE6D5FD3-9202-4F8D-BC23-62A448F9A4EA}" srcOrd="8" destOrd="0" parTransId="{A9D2D862-9073-41D4-B855-C31F26E53E06}" sibTransId="{C1D9A1FA-6865-4E77-AA2F-BE177CA4BB59}"/>
    <dgm:cxn modelId="{074A9391-FF5E-4692-854F-83EF861DC214}" type="presOf" srcId="{4B74E079-BA70-4D73-B8F7-FD7B04455E46}" destId="{38992C07-7007-4934-82CA-499217E59C2B}" srcOrd="0" destOrd="0" presId="urn:microsoft.com/office/officeart/2005/8/layout/default"/>
    <dgm:cxn modelId="{0A6FF8B0-0F6A-45B0-8D65-D9A75E635F7C}" type="presOf" srcId="{94B44503-5F07-447E-BD23-2E0031079588}" destId="{61F1637F-69FD-4C01-86F7-8F1F25136DE8}" srcOrd="0" destOrd="0" presId="urn:microsoft.com/office/officeart/2005/8/layout/default"/>
    <dgm:cxn modelId="{15AA90B8-2F6E-4146-A9A3-50041EE27B6D}" srcId="{E270C469-0655-4346-9C4F-610354C506CF}" destId="{403D8D26-5874-4D03-9F4B-FB9EB4DF5935}" srcOrd="2" destOrd="0" parTransId="{04D1FB82-62C7-42A6-A385-8C21207FFC05}" sibTransId="{7C0B7FA6-0608-414C-8E01-A45895C69AE2}"/>
    <dgm:cxn modelId="{106AE1B9-5115-407A-874D-7F1F77A698DD}" type="presOf" srcId="{CE6D5FD3-9202-4F8D-BC23-62A448F9A4EA}" destId="{3775462B-11B2-4EE7-B98C-A6758BDA8B04}" srcOrd="0" destOrd="0" presId="urn:microsoft.com/office/officeart/2005/8/layout/default"/>
    <dgm:cxn modelId="{14F7A4CF-4F5D-4EFC-9770-BFB5A2C048F8}" type="presOf" srcId="{5E3B199D-915D-447E-9A38-531D905B4D6A}" destId="{48FB5BE9-6CE1-4A12-8F63-9044C56F6454}" srcOrd="0" destOrd="0" presId="urn:microsoft.com/office/officeart/2005/8/layout/default"/>
    <dgm:cxn modelId="{7046A6D2-977D-481D-A0BF-94BAE3785616}" type="presOf" srcId="{5CEA4059-F372-424F-A9A0-867357E74F94}" destId="{B73DBC9E-626C-43FE-95D8-24BA0A8CE093}" srcOrd="0" destOrd="0" presId="urn:microsoft.com/office/officeart/2005/8/layout/default"/>
    <dgm:cxn modelId="{EB7251F8-7C9B-4AA6-9208-D391796519F8}" type="presOf" srcId="{E270C469-0655-4346-9C4F-610354C506CF}" destId="{90198E33-2FD7-4C09-9B84-DE15E31829A1}" srcOrd="0" destOrd="0" presId="urn:microsoft.com/office/officeart/2005/8/layout/default"/>
    <dgm:cxn modelId="{8A9705F9-CB36-42E2-B47E-350744FD2E41}" srcId="{E270C469-0655-4346-9C4F-610354C506CF}" destId="{5CEA4059-F372-424F-A9A0-867357E74F94}" srcOrd="7" destOrd="0" parTransId="{AC2785B1-5E97-444F-8299-2B1ACC5D0AB7}" sibTransId="{FF2927DF-2B43-4751-9747-DC62805CF2A9}"/>
    <dgm:cxn modelId="{333BE5F9-C555-4EBD-B771-32BBFDB39F1E}" srcId="{E270C469-0655-4346-9C4F-610354C506CF}" destId="{4B74E079-BA70-4D73-B8F7-FD7B04455E46}" srcOrd="6" destOrd="0" parTransId="{5D92AA65-E51C-4356-87FC-BE00E5026FD3}" sibTransId="{8903F84B-A375-46DE-B8A2-7F15BA5D52E2}"/>
    <dgm:cxn modelId="{F5C1B8FB-02EA-4CE7-95E4-AB01110B92E7}" type="presOf" srcId="{B72968AF-5BB6-4F0E-B64C-9300F8B8F63D}" destId="{9622EFAA-DB70-438C-A203-0AF2C6952664}" srcOrd="0" destOrd="0" presId="urn:microsoft.com/office/officeart/2005/8/layout/default"/>
    <dgm:cxn modelId="{1460E82A-B34E-4230-9DEA-4722D589FD73}" type="presParOf" srcId="{90198E33-2FD7-4C09-9B84-DE15E31829A1}" destId="{0BCF212C-46E7-4488-B940-E46E5002CABC}" srcOrd="0" destOrd="0" presId="urn:microsoft.com/office/officeart/2005/8/layout/default"/>
    <dgm:cxn modelId="{A2E87E4D-335E-4236-9908-44D379C12417}" type="presParOf" srcId="{90198E33-2FD7-4C09-9B84-DE15E31829A1}" destId="{0BB61E24-138A-4D00-8746-47F3426C638A}" srcOrd="1" destOrd="0" presId="urn:microsoft.com/office/officeart/2005/8/layout/default"/>
    <dgm:cxn modelId="{BA6CA288-DC36-43B8-A490-0CB873D58FBD}" type="presParOf" srcId="{90198E33-2FD7-4C09-9B84-DE15E31829A1}" destId="{48FB5BE9-6CE1-4A12-8F63-9044C56F6454}" srcOrd="2" destOrd="0" presId="urn:microsoft.com/office/officeart/2005/8/layout/default"/>
    <dgm:cxn modelId="{EFA7BB4E-10B6-42AB-B1AB-F6F90DF8DB98}" type="presParOf" srcId="{90198E33-2FD7-4C09-9B84-DE15E31829A1}" destId="{55D5DEB1-A345-4499-9114-2BA9DB3B0B81}" srcOrd="3" destOrd="0" presId="urn:microsoft.com/office/officeart/2005/8/layout/default"/>
    <dgm:cxn modelId="{3E64D21D-F07F-4EAE-9A44-0C59A95FA80B}" type="presParOf" srcId="{90198E33-2FD7-4C09-9B84-DE15E31829A1}" destId="{408AB952-FACE-4E79-BF00-11CA9B9AC5A4}" srcOrd="4" destOrd="0" presId="urn:microsoft.com/office/officeart/2005/8/layout/default"/>
    <dgm:cxn modelId="{D99EA88E-46FC-4634-866B-1051CE33CDF2}" type="presParOf" srcId="{90198E33-2FD7-4C09-9B84-DE15E31829A1}" destId="{B1F1B678-27BB-424E-A50A-4977008F4415}" srcOrd="5" destOrd="0" presId="urn:microsoft.com/office/officeart/2005/8/layout/default"/>
    <dgm:cxn modelId="{2B125DC3-51B4-4197-BCB2-8217D3CEA0A1}" type="presParOf" srcId="{90198E33-2FD7-4C09-9B84-DE15E31829A1}" destId="{9622EFAA-DB70-438C-A203-0AF2C6952664}" srcOrd="6" destOrd="0" presId="urn:microsoft.com/office/officeart/2005/8/layout/default"/>
    <dgm:cxn modelId="{6186CDE6-812C-42A5-A3FC-97709468F3D8}" type="presParOf" srcId="{90198E33-2FD7-4C09-9B84-DE15E31829A1}" destId="{DF2C4967-50CF-4233-8188-528B2800C920}" srcOrd="7" destOrd="0" presId="urn:microsoft.com/office/officeart/2005/8/layout/default"/>
    <dgm:cxn modelId="{C0F8C72A-3540-499B-85B3-FF0B6CDFDC4F}" type="presParOf" srcId="{90198E33-2FD7-4C09-9B84-DE15E31829A1}" destId="{61F1637F-69FD-4C01-86F7-8F1F25136DE8}" srcOrd="8" destOrd="0" presId="urn:microsoft.com/office/officeart/2005/8/layout/default"/>
    <dgm:cxn modelId="{BF7ECFDD-EB86-410A-A49D-1F5B61C8EF8C}" type="presParOf" srcId="{90198E33-2FD7-4C09-9B84-DE15E31829A1}" destId="{0654744F-13E7-4E60-8741-C3C93CA1392C}" srcOrd="9" destOrd="0" presId="urn:microsoft.com/office/officeart/2005/8/layout/default"/>
    <dgm:cxn modelId="{935A29BB-A4EE-4836-820C-D5135A83D1F9}" type="presParOf" srcId="{90198E33-2FD7-4C09-9B84-DE15E31829A1}" destId="{219D788E-5726-450C-B935-93B69C9760BC}" srcOrd="10" destOrd="0" presId="urn:microsoft.com/office/officeart/2005/8/layout/default"/>
    <dgm:cxn modelId="{D7E7D192-21A1-4D4B-BE4B-E2F96951B4BC}" type="presParOf" srcId="{90198E33-2FD7-4C09-9B84-DE15E31829A1}" destId="{B4007DCA-C177-4C0B-88C7-B1898377CF3C}" srcOrd="11" destOrd="0" presId="urn:microsoft.com/office/officeart/2005/8/layout/default"/>
    <dgm:cxn modelId="{2880D13A-1A37-4A28-B98A-6B3BEA8C3E37}" type="presParOf" srcId="{90198E33-2FD7-4C09-9B84-DE15E31829A1}" destId="{38992C07-7007-4934-82CA-499217E59C2B}" srcOrd="12" destOrd="0" presId="urn:microsoft.com/office/officeart/2005/8/layout/default"/>
    <dgm:cxn modelId="{DB0202EA-C4F4-4323-AF8A-77EC6F76691D}" type="presParOf" srcId="{90198E33-2FD7-4C09-9B84-DE15E31829A1}" destId="{E10413A8-F0A6-42AE-A81A-8C074F7A8999}" srcOrd="13" destOrd="0" presId="urn:microsoft.com/office/officeart/2005/8/layout/default"/>
    <dgm:cxn modelId="{A066D6BF-B8B6-4F33-A5F7-CB754B1EEE9C}" type="presParOf" srcId="{90198E33-2FD7-4C09-9B84-DE15E31829A1}" destId="{B73DBC9E-626C-43FE-95D8-24BA0A8CE093}" srcOrd="14" destOrd="0" presId="urn:microsoft.com/office/officeart/2005/8/layout/default"/>
    <dgm:cxn modelId="{A0E4D873-FFAC-45EF-BAB0-4C6361C30B96}" type="presParOf" srcId="{90198E33-2FD7-4C09-9B84-DE15E31829A1}" destId="{A22BE658-CEF6-4C28-B7E5-AA6AA111FF95}" srcOrd="15" destOrd="0" presId="urn:microsoft.com/office/officeart/2005/8/layout/default"/>
    <dgm:cxn modelId="{5BEFF8A0-875F-4845-B725-5C686C7C2869}" type="presParOf" srcId="{90198E33-2FD7-4C09-9B84-DE15E31829A1}" destId="{3775462B-11B2-4EE7-B98C-A6758BDA8B04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6C3B5E-7D8D-45D2-AC5E-9E2A1E15E507}">
      <dsp:nvSpPr>
        <dsp:cNvPr id="0" name=""/>
        <dsp:cNvSpPr/>
      </dsp:nvSpPr>
      <dsp:spPr>
        <a:xfrm>
          <a:off x="0" y="769690"/>
          <a:ext cx="10042093" cy="74353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>
              <a:solidFill>
                <a:schemeClr val="tx2"/>
              </a:solidFill>
            </a:rPr>
            <a:t>May originate from abdominal structures or be referred pain</a:t>
          </a:r>
        </a:p>
      </dsp:txBody>
      <dsp:txXfrm>
        <a:off x="36296" y="805986"/>
        <a:ext cx="9969501" cy="670943"/>
      </dsp:txXfrm>
    </dsp:sp>
    <dsp:sp modelId="{2C8E93A5-CB76-446C-9C4B-C8B8308AB241}">
      <dsp:nvSpPr>
        <dsp:cNvPr id="0" name=""/>
        <dsp:cNvSpPr/>
      </dsp:nvSpPr>
      <dsp:spPr>
        <a:xfrm>
          <a:off x="0" y="1602505"/>
          <a:ext cx="10042093" cy="743535"/>
        </a:xfrm>
        <a:prstGeom prst="roundRect">
          <a:avLst/>
        </a:prstGeom>
        <a:solidFill>
          <a:schemeClr val="accent2">
            <a:hueOff val="-723100"/>
            <a:satOff val="-4962"/>
            <a:lumOff val="2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>
              <a:solidFill>
                <a:schemeClr val="tx2"/>
              </a:solidFill>
            </a:rPr>
            <a:t>Usually dull, aching, or diffuse</a:t>
          </a:r>
        </a:p>
      </dsp:txBody>
      <dsp:txXfrm>
        <a:off x="36296" y="1638801"/>
        <a:ext cx="9969501" cy="670943"/>
      </dsp:txXfrm>
    </dsp:sp>
    <dsp:sp modelId="{E020AB00-F5B8-42D6-A027-A05D572927C4}">
      <dsp:nvSpPr>
        <dsp:cNvPr id="0" name=""/>
        <dsp:cNvSpPr/>
      </dsp:nvSpPr>
      <dsp:spPr>
        <a:xfrm>
          <a:off x="0" y="2435320"/>
          <a:ext cx="10042093" cy="743535"/>
        </a:xfrm>
        <a:prstGeom prst="round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>
              <a:solidFill>
                <a:schemeClr val="tx2"/>
              </a:solidFill>
            </a:rPr>
            <a:t>Common causes</a:t>
          </a:r>
        </a:p>
      </dsp:txBody>
      <dsp:txXfrm>
        <a:off x="36296" y="2471616"/>
        <a:ext cx="9969501" cy="67094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FD599-D6C9-436E-BE4E-1DB89C7F5C7D}">
      <dsp:nvSpPr>
        <dsp:cNvPr id="0" name=""/>
        <dsp:cNvSpPr/>
      </dsp:nvSpPr>
      <dsp:spPr>
        <a:xfrm>
          <a:off x="54" y="19625"/>
          <a:ext cx="5178072" cy="777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Patient Problems:</a:t>
          </a:r>
        </a:p>
      </dsp:txBody>
      <dsp:txXfrm>
        <a:off x="54" y="19625"/>
        <a:ext cx="5178072" cy="777600"/>
      </dsp:txXfrm>
    </dsp:sp>
    <dsp:sp modelId="{78E28851-59B7-4D64-A1A3-00EF762DCF9B}">
      <dsp:nvSpPr>
        <dsp:cNvPr id="0" name=""/>
        <dsp:cNvSpPr/>
      </dsp:nvSpPr>
      <dsp:spPr>
        <a:xfrm>
          <a:off x="54" y="797225"/>
          <a:ext cx="5178072" cy="324253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Diarrhea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Constipation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Anxiety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Difficulty coping</a:t>
          </a:r>
        </a:p>
      </dsp:txBody>
      <dsp:txXfrm>
        <a:off x="54" y="797225"/>
        <a:ext cx="5178072" cy="3242531"/>
      </dsp:txXfrm>
    </dsp:sp>
    <dsp:sp modelId="{B0828C86-5DFA-4CF0-BFE6-F45BFC5D7A40}">
      <dsp:nvSpPr>
        <dsp:cNvPr id="0" name=""/>
        <dsp:cNvSpPr/>
      </dsp:nvSpPr>
      <dsp:spPr>
        <a:xfrm>
          <a:off x="5903056" y="19625"/>
          <a:ext cx="5178072" cy="777600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accent2">
              <a:hueOff val="-1446200"/>
              <a:satOff val="-9924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09728" rIns="192024" bIns="109728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Planning (Goals)</a:t>
          </a:r>
        </a:p>
      </dsp:txBody>
      <dsp:txXfrm>
        <a:off x="5903056" y="19625"/>
        <a:ext cx="5178072" cy="777600"/>
      </dsp:txXfrm>
    </dsp:sp>
    <dsp:sp modelId="{80FBA0C3-B129-4536-B7C7-DAA70E565042}">
      <dsp:nvSpPr>
        <dsp:cNvPr id="0" name=""/>
        <dsp:cNvSpPr/>
      </dsp:nvSpPr>
      <dsp:spPr>
        <a:xfrm>
          <a:off x="5903056" y="797225"/>
          <a:ext cx="5178072" cy="3242531"/>
        </a:xfrm>
        <a:prstGeom prst="rect">
          <a:avLst/>
        </a:prstGeom>
        <a:solidFill>
          <a:schemeClr val="accent2">
            <a:tint val="40000"/>
            <a:alpha val="90000"/>
            <a:hueOff val="-1757410"/>
            <a:satOff val="-6624"/>
            <a:lumOff val="72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757410"/>
              <a:satOff val="-6624"/>
              <a:lumOff val="7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018" tIns="144018" rIns="192024" bIns="216027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 dirty="0"/>
            <a:t>Normal bowel elimination patterns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Quality of life appropriate to the disease progression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Relief of pain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kern="1200"/>
            <a:t>Feelings of comfort and well-being</a:t>
          </a:r>
        </a:p>
      </dsp:txBody>
      <dsp:txXfrm>
        <a:off x="5903056" y="797225"/>
        <a:ext cx="5178072" cy="324253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2EA25-FE78-4D2C-8590-9B4318F1E8B3}">
      <dsp:nvSpPr>
        <dsp:cNvPr id="0" name=""/>
        <dsp:cNvSpPr/>
      </dsp:nvSpPr>
      <dsp:spPr>
        <a:xfrm>
          <a:off x="213" y="429767"/>
          <a:ext cx="2574175" cy="30890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0" rIns="254271" bIns="33020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Encourage all persons over 45 to have regular CRC screening</a:t>
          </a:r>
        </a:p>
      </dsp:txBody>
      <dsp:txXfrm>
        <a:off x="213" y="1665371"/>
        <a:ext cx="2574175" cy="1853406"/>
      </dsp:txXfrm>
    </dsp:sp>
    <dsp:sp modelId="{11278A14-24F6-4BBF-9F25-76F8A7175B23}">
      <dsp:nvSpPr>
        <dsp:cNvPr id="0" name=""/>
        <dsp:cNvSpPr/>
      </dsp:nvSpPr>
      <dsp:spPr>
        <a:xfrm>
          <a:off x="213" y="429767"/>
          <a:ext cx="2574175" cy="1235604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165100" rIns="254271" bIns="165100" numCol="1" spcCol="1270" anchor="ctr" anchorCtr="0">
          <a:noAutofit/>
        </a:bodyPr>
        <a:lstStyle/>
        <a:p>
          <a:pPr marL="0" lvl="0" indent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400" kern="1200"/>
            <a:t>01</a:t>
          </a:r>
        </a:p>
      </dsp:txBody>
      <dsp:txXfrm>
        <a:off x="213" y="429767"/>
        <a:ext cx="2574175" cy="1235604"/>
      </dsp:txXfrm>
    </dsp:sp>
    <dsp:sp modelId="{F621ABD7-1C81-400B-B4F5-3D62FEE7E234}">
      <dsp:nvSpPr>
        <dsp:cNvPr id="0" name=""/>
        <dsp:cNvSpPr/>
      </dsp:nvSpPr>
      <dsp:spPr>
        <a:xfrm>
          <a:off x="2780322" y="429767"/>
          <a:ext cx="2574175" cy="30890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0" rIns="254271" bIns="33020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Help id those at high risk for earlier screening</a:t>
          </a:r>
        </a:p>
      </dsp:txBody>
      <dsp:txXfrm>
        <a:off x="2780322" y="1665371"/>
        <a:ext cx="2574175" cy="1853406"/>
      </dsp:txXfrm>
    </dsp:sp>
    <dsp:sp modelId="{1844E69B-CB4D-4F25-B364-1DB35A37DB14}">
      <dsp:nvSpPr>
        <dsp:cNvPr id="0" name=""/>
        <dsp:cNvSpPr/>
      </dsp:nvSpPr>
      <dsp:spPr>
        <a:xfrm>
          <a:off x="2780322" y="429767"/>
          <a:ext cx="2574175" cy="1235604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165100" rIns="254271" bIns="165100" numCol="1" spcCol="1270" anchor="ctr" anchorCtr="0">
          <a:noAutofit/>
        </a:bodyPr>
        <a:lstStyle/>
        <a:p>
          <a:pPr marL="0" lvl="0" indent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400" kern="1200"/>
            <a:t>02</a:t>
          </a:r>
        </a:p>
      </dsp:txBody>
      <dsp:txXfrm>
        <a:off x="2780322" y="429767"/>
        <a:ext cx="2574175" cy="1235604"/>
      </dsp:txXfrm>
    </dsp:sp>
    <dsp:sp modelId="{383E5875-E26E-4C84-AD0C-4F8AAC795080}">
      <dsp:nvSpPr>
        <dsp:cNvPr id="0" name=""/>
        <dsp:cNvSpPr/>
      </dsp:nvSpPr>
      <dsp:spPr>
        <a:xfrm>
          <a:off x="5560431" y="429767"/>
          <a:ext cx="2574175" cy="30890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0" rIns="254271" bIns="33020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Recognize barriers to screening</a:t>
          </a:r>
        </a:p>
      </dsp:txBody>
      <dsp:txXfrm>
        <a:off x="5560431" y="1665371"/>
        <a:ext cx="2574175" cy="1853406"/>
      </dsp:txXfrm>
    </dsp:sp>
    <dsp:sp modelId="{DF2FDE8C-55AB-46B7-AE2F-44A4291B879C}">
      <dsp:nvSpPr>
        <dsp:cNvPr id="0" name=""/>
        <dsp:cNvSpPr/>
      </dsp:nvSpPr>
      <dsp:spPr>
        <a:xfrm>
          <a:off x="5560431" y="429767"/>
          <a:ext cx="2574175" cy="1235604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165100" rIns="254271" bIns="165100" numCol="1" spcCol="1270" anchor="ctr" anchorCtr="0">
          <a:noAutofit/>
        </a:bodyPr>
        <a:lstStyle/>
        <a:p>
          <a:pPr marL="0" lvl="0" indent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400" kern="1200"/>
            <a:t>03</a:t>
          </a:r>
        </a:p>
      </dsp:txBody>
      <dsp:txXfrm>
        <a:off x="5560431" y="429767"/>
        <a:ext cx="2574175" cy="1235604"/>
      </dsp:txXfrm>
    </dsp:sp>
    <dsp:sp modelId="{75CC776A-9698-4709-BED8-C1182A72EAFB}">
      <dsp:nvSpPr>
        <dsp:cNvPr id="0" name=""/>
        <dsp:cNvSpPr/>
      </dsp:nvSpPr>
      <dsp:spPr>
        <a:xfrm>
          <a:off x="8340540" y="429767"/>
          <a:ext cx="2574175" cy="30890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0" rIns="254271" bIns="33020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Provide teaching about colonoscopy preparation (bowel cleansing/prep)</a:t>
          </a:r>
        </a:p>
      </dsp:txBody>
      <dsp:txXfrm>
        <a:off x="8340540" y="1665371"/>
        <a:ext cx="2574175" cy="1853406"/>
      </dsp:txXfrm>
    </dsp:sp>
    <dsp:sp modelId="{57EC58F3-BEEB-4A39-9EEE-F46BDF34FC04}">
      <dsp:nvSpPr>
        <dsp:cNvPr id="0" name=""/>
        <dsp:cNvSpPr/>
      </dsp:nvSpPr>
      <dsp:spPr>
        <a:xfrm>
          <a:off x="8340540" y="429767"/>
          <a:ext cx="2574175" cy="1235604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271" tIns="165100" rIns="254271" bIns="165100" numCol="1" spcCol="1270" anchor="ctr" anchorCtr="0">
          <a:noAutofit/>
        </a:bodyPr>
        <a:lstStyle/>
        <a:p>
          <a:pPr marL="0" lvl="0" indent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400" kern="1200"/>
            <a:t>04</a:t>
          </a:r>
        </a:p>
      </dsp:txBody>
      <dsp:txXfrm>
        <a:off x="8340540" y="429767"/>
        <a:ext cx="2574175" cy="123560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A75827-6420-42EF-B71F-4E419094D720}">
      <dsp:nvSpPr>
        <dsp:cNvPr id="0" name=""/>
        <dsp:cNvSpPr/>
      </dsp:nvSpPr>
      <dsp:spPr>
        <a:xfrm>
          <a:off x="3066" y="344195"/>
          <a:ext cx="2432963" cy="14597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Care after colon resection discussed in ostomy lecture</a:t>
          </a:r>
        </a:p>
      </dsp:txBody>
      <dsp:txXfrm>
        <a:off x="3066" y="344195"/>
        <a:ext cx="2432963" cy="1459778"/>
      </dsp:txXfrm>
    </dsp:sp>
    <dsp:sp modelId="{AA76C80D-8D3C-4443-AB06-18C715D6FD16}">
      <dsp:nvSpPr>
        <dsp:cNvPr id="0" name=""/>
        <dsp:cNvSpPr/>
      </dsp:nvSpPr>
      <dsp:spPr>
        <a:xfrm>
          <a:off x="2679326" y="344195"/>
          <a:ext cx="2432963" cy="1459778"/>
        </a:xfrm>
        <a:prstGeom prst="rect">
          <a:avLst/>
        </a:prstGeom>
        <a:solidFill>
          <a:schemeClr val="accent2">
            <a:hueOff val="-241033"/>
            <a:satOff val="-1654"/>
            <a:lumOff val="8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NPO until bowel sounds return</a:t>
          </a:r>
        </a:p>
      </dsp:txBody>
      <dsp:txXfrm>
        <a:off x="2679326" y="344195"/>
        <a:ext cx="2432963" cy="1459778"/>
      </dsp:txXfrm>
    </dsp:sp>
    <dsp:sp modelId="{77075A22-68DC-4690-B617-AF0AF247CAC9}">
      <dsp:nvSpPr>
        <dsp:cNvPr id="0" name=""/>
        <dsp:cNvSpPr/>
      </dsp:nvSpPr>
      <dsp:spPr>
        <a:xfrm>
          <a:off x="5355587" y="344195"/>
          <a:ext cx="2432963" cy="1459778"/>
        </a:xfrm>
        <a:prstGeom prst="rect">
          <a:avLst/>
        </a:prstGeom>
        <a:solidFill>
          <a:schemeClr val="accent2">
            <a:hueOff val="-482067"/>
            <a:satOff val="-3308"/>
            <a:lumOff val="16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Start with clears and advance as tolerated</a:t>
          </a:r>
        </a:p>
      </dsp:txBody>
      <dsp:txXfrm>
        <a:off x="5355587" y="344195"/>
        <a:ext cx="2432963" cy="1459778"/>
      </dsp:txXfrm>
    </dsp:sp>
    <dsp:sp modelId="{2ABCAE70-1DDF-4AA4-A8FF-541B05102F67}">
      <dsp:nvSpPr>
        <dsp:cNvPr id="0" name=""/>
        <dsp:cNvSpPr/>
      </dsp:nvSpPr>
      <dsp:spPr>
        <a:xfrm>
          <a:off x="8031847" y="344195"/>
          <a:ext cx="2432963" cy="1459778"/>
        </a:xfrm>
        <a:prstGeom prst="rect">
          <a:avLst/>
        </a:prstGeom>
        <a:solidFill>
          <a:schemeClr val="accent2">
            <a:hueOff val="-723100"/>
            <a:satOff val="-4962"/>
            <a:lumOff val="2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Monitor bowel function return</a:t>
          </a:r>
        </a:p>
      </dsp:txBody>
      <dsp:txXfrm>
        <a:off x="8031847" y="344195"/>
        <a:ext cx="2432963" cy="1459778"/>
      </dsp:txXfrm>
    </dsp:sp>
    <dsp:sp modelId="{4DC9FAD1-5383-4364-80A0-1BC5372BEBC1}">
      <dsp:nvSpPr>
        <dsp:cNvPr id="0" name=""/>
        <dsp:cNvSpPr/>
      </dsp:nvSpPr>
      <dsp:spPr>
        <a:xfrm>
          <a:off x="1341196" y="2047269"/>
          <a:ext cx="2432963" cy="1459778"/>
        </a:xfrm>
        <a:prstGeom prst="rect">
          <a:avLst/>
        </a:prstGeom>
        <a:solidFill>
          <a:schemeClr val="accent2">
            <a:hueOff val="-964133"/>
            <a:satOff val="-6616"/>
            <a:lumOff val="33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Routine postop care</a:t>
          </a:r>
        </a:p>
      </dsp:txBody>
      <dsp:txXfrm>
        <a:off x="1341196" y="2047269"/>
        <a:ext cx="2432963" cy="1459778"/>
      </dsp:txXfrm>
    </dsp:sp>
    <dsp:sp modelId="{818DC136-C0C6-4331-9B20-44E61619FB85}">
      <dsp:nvSpPr>
        <dsp:cNvPr id="0" name=""/>
        <dsp:cNvSpPr/>
      </dsp:nvSpPr>
      <dsp:spPr>
        <a:xfrm>
          <a:off x="4017457" y="2047269"/>
          <a:ext cx="2432963" cy="1459778"/>
        </a:xfrm>
        <a:prstGeom prst="rect">
          <a:avLst/>
        </a:prstGeom>
        <a:solidFill>
          <a:schemeClr val="accent2">
            <a:hueOff val="-1205167"/>
            <a:satOff val="-8270"/>
            <a:lumOff val="42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Open wound or drains- monitor and educate on care</a:t>
          </a:r>
        </a:p>
      </dsp:txBody>
      <dsp:txXfrm>
        <a:off x="4017457" y="2047269"/>
        <a:ext cx="2432963" cy="1459778"/>
      </dsp:txXfrm>
    </dsp:sp>
    <dsp:sp modelId="{657F4945-F09F-452F-82E5-2BF872165E0A}">
      <dsp:nvSpPr>
        <dsp:cNvPr id="0" name=""/>
        <dsp:cNvSpPr/>
      </dsp:nvSpPr>
      <dsp:spPr>
        <a:xfrm>
          <a:off x="6693717" y="2047269"/>
          <a:ext cx="2432963" cy="1459778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>
              <a:solidFill>
                <a:schemeClr val="tx2"/>
              </a:solidFill>
            </a:rPr>
            <a:t>Ostomy care education</a:t>
          </a:r>
        </a:p>
      </dsp:txBody>
      <dsp:txXfrm>
        <a:off x="6693717" y="2047269"/>
        <a:ext cx="2432963" cy="14597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106EC-84ED-499B-A240-ED9EA8B06F95}">
      <dsp:nvSpPr>
        <dsp:cNvPr id="0" name=""/>
        <dsp:cNvSpPr/>
      </dsp:nvSpPr>
      <dsp:spPr>
        <a:xfrm>
          <a:off x="0" y="656296"/>
          <a:ext cx="10554711" cy="6236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2"/>
              </a:solidFill>
            </a:rPr>
            <a:t>Psychological support for patient and caregiver dealing with CRC diagnosis</a:t>
          </a:r>
        </a:p>
      </dsp:txBody>
      <dsp:txXfrm>
        <a:off x="30442" y="686738"/>
        <a:ext cx="10493827" cy="562726"/>
      </dsp:txXfrm>
    </dsp:sp>
    <dsp:sp modelId="{834BDF83-7C6E-4207-B29B-C175BB89D635}">
      <dsp:nvSpPr>
        <dsp:cNvPr id="0" name=""/>
        <dsp:cNvSpPr/>
      </dsp:nvSpPr>
      <dsp:spPr>
        <a:xfrm>
          <a:off x="0" y="1354786"/>
          <a:ext cx="10554711" cy="623610"/>
        </a:xfrm>
        <a:prstGeom prst="roundRect">
          <a:avLst/>
        </a:prstGeom>
        <a:solidFill>
          <a:schemeClr val="accent2">
            <a:hueOff val="-482067"/>
            <a:satOff val="-3308"/>
            <a:lumOff val="16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2"/>
              </a:solidFill>
            </a:rPr>
            <a:t>Prognosis and future screening</a:t>
          </a:r>
        </a:p>
      </dsp:txBody>
      <dsp:txXfrm>
        <a:off x="30442" y="1385228"/>
        <a:ext cx="10493827" cy="562726"/>
      </dsp:txXfrm>
    </dsp:sp>
    <dsp:sp modelId="{343CE94F-1903-47BB-A499-E5A0996B63D6}">
      <dsp:nvSpPr>
        <dsp:cNvPr id="0" name=""/>
        <dsp:cNvSpPr/>
      </dsp:nvSpPr>
      <dsp:spPr>
        <a:xfrm>
          <a:off x="0" y="2053276"/>
          <a:ext cx="10554711" cy="623610"/>
        </a:xfrm>
        <a:prstGeom prst="roundRect">
          <a:avLst/>
        </a:prstGeom>
        <a:solidFill>
          <a:schemeClr val="accent2">
            <a:hueOff val="-964133"/>
            <a:satOff val="-6616"/>
            <a:lumOff val="33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2"/>
              </a:solidFill>
            </a:rPr>
            <a:t>Education for management of changes that result from CRC</a:t>
          </a:r>
        </a:p>
      </dsp:txBody>
      <dsp:txXfrm>
        <a:off x="30442" y="2083718"/>
        <a:ext cx="10493827" cy="562726"/>
      </dsp:txXfrm>
    </dsp:sp>
    <dsp:sp modelId="{5049F99A-040F-4174-9B6E-0585C448D785}">
      <dsp:nvSpPr>
        <dsp:cNvPr id="0" name=""/>
        <dsp:cNvSpPr/>
      </dsp:nvSpPr>
      <dsp:spPr>
        <a:xfrm>
          <a:off x="0" y="2751766"/>
          <a:ext cx="10554711" cy="623610"/>
        </a:xfrm>
        <a:prstGeom prst="round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2"/>
              </a:solidFill>
            </a:rPr>
            <a:t>Wound care and ostomy nurse consult</a:t>
          </a:r>
        </a:p>
      </dsp:txBody>
      <dsp:txXfrm>
        <a:off x="30442" y="2782208"/>
        <a:ext cx="10493827" cy="56272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2C2DD6-3328-4967-BCBB-CBC14A4150C1}">
      <dsp:nvSpPr>
        <dsp:cNvPr id="0" name=""/>
        <dsp:cNvSpPr/>
      </dsp:nvSpPr>
      <dsp:spPr>
        <a:xfrm>
          <a:off x="3209" y="281757"/>
          <a:ext cx="2546528" cy="356514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537" tIns="330200" rIns="19853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Have minimal changes in bowel elimination patterns</a:t>
          </a:r>
        </a:p>
      </dsp:txBody>
      <dsp:txXfrm>
        <a:off x="3209" y="1636510"/>
        <a:ext cx="2546528" cy="2139084"/>
      </dsp:txXfrm>
    </dsp:sp>
    <dsp:sp modelId="{F31A625A-D7E9-42A7-9926-36A0A471C508}">
      <dsp:nvSpPr>
        <dsp:cNvPr id="0" name=""/>
        <dsp:cNvSpPr/>
      </dsp:nvSpPr>
      <dsp:spPr>
        <a:xfrm>
          <a:off x="741703" y="638271"/>
          <a:ext cx="1069542" cy="106954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386" tIns="12700" rIns="8338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898334" y="794902"/>
        <a:ext cx="756280" cy="756280"/>
      </dsp:txXfrm>
    </dsp:sp>
    <dsp:sp modelId="{91B081D8-1EF5-42A0-807A-017F06042723}">
      <dsp:nvSpPr>
        <dsp:cNvPr id="0" name=""/>
        <dsp:cNvSpPr/>
      </dsp:nvSpPr>
      <dsp:spPr>
        <a:xfrm>
          <a:off x="3209" y="3846825"/>
          <a:ext cx="2546528" cy="72"/>
        </a:xfrm>
        <a:prstGeom prst="rect">
          <a:avLst/>
        </a:prstGeom>
        <a:solidFill>
          <a:schemeClr val="accent5">
            <a:hueOff val="112493"/>
            <a:satOff val="6041"/>
            <a:lumOff val="-2185"/>
            <a:alphaOff val="0"/>
          </a:schemeClr>
        </a:solidFill>
        <a:ln w="12700" cap="flat" cmpd="sng" algn="ctr">
          <a:solidFill>
            <a:schemeClr val="accent5">
              <a:hueOff val="112493"/>
              <a:satOff val="6041"/>
              <a:lumOff val="-21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CBB1C9-88D1-41CE-9645-2A3DBC127EC8}">
      <dsp:nvSpPr>
        <dsp:cNvPr id="0" name=""/>
        <dsp:cNvSpPr/>
      </dsp:nvSpPr>
      <dsp:spPr>
        <a:xfrm>
          <a:off x="2804391" y="281757"/>
          <a:ext cx="2546528" cy="3565140"/>
        </a:xfrm>
        <a:prstGeom prst="rect">
          <a:avLst/>
        </a:prstGeom>
        <a:solidFill>
          <a:schemeClr val="accent5">
            <a:tint val="40000"/>
            <a:alpha val="90000"/>
            <a:hueOff val="445746"/>
            <a:satOff val="7357"/>
            <a:lumOff val="-475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445746"/>
              <a:satOff val="7357"/>
              <a:lumOff val="-4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537" tIns="330200" rIns="19853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Achieve optimal nutritional intake</a:t>
          </a:r>
        </a:p>
      </dsp:txBody>
      <dsp:txXfrm>
        <a:off x="2804391" y="1636510"/>
        <a:ext cx="2546528" cy="2139084"/>
      </dsp:txXfrm>
    </dsp:sp>
    <dsp:sp modelId="{C20DD3C2-D2D1-418D-A086-4BBE1687A897}">
      <dsp:nvSpPr>
        <dsp:cNvPr id="0" name=""/>
        <dsp:cNvSpPr/>
      </dsp:nvSpPr>
      <dsp:spPr>
        <a:xfrm>
          <a:off x="3542884" y="638271"/>
          <a:ext cx="1069542" cy="1069542"/>
        </a:xfrm>
        <a:prstGeom prst="ellipse">
          <a:avLst/>
        </a:prstGeom>
        <a:solidFill>
          <a:schemeClr val="accent5">
            <a:hueOff val="224986"/>
            <a:satOff val="12082"/>
            <a:lumOff val="-4370"/>
            <a:alphaOff val="0"/>
          </a:schemeClr>
        </a:solidFill>
        <a:ln w="12700" cap="flat" cmpd="sng" algn="ctr">
          <a:solidFill>
            <a:schemeClr val="accent5">
              <a:hueOff val="224986"/>
              <a:satOff val="12082"/>
              <a:lumOff val="-43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386" tIns="12700" rIns="8338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3699515" y="794902"/>
        <a:ext cx="756280" cy="756280"/>
      </dsp:txXfrm>
    </dsp:sp>
    <dsp:sp modelId="{B91EAA95-9FBF-4141-A459-7280E7778014}">
      <dsp:nvSpPr>
        <dsp:cNvPr id="0" name=""/>
        <dsp:cNvSpPr/>
      </dsp:nvSpPr>
      <dsp:spPr>
        <a:xfrm>
          <a:off x="2804391" y="3846825"/>
          <a:ext cx="2546528" cy="72"/>
        </a:xfrm>
        <a:prstGeom prst="rect">
          <a:avLst/>
        </a:prstGeom>
        <a:solidFill>
          <a:schemeClr val="accent5">
            <a:hueOff val="337478"/>
            <a:satOff val="18123"/>
            <a:lumOff val="-6555"/>
            <a:alphaOff val="0"/>
          </a:schemeClr>
        </a:solidFill>
        <a:ln w="12700" cap="flat" cmpd="sng" algn="ctr">
          <a:solidFill>
            <a:schemeClr val="accent5">
              <a:hueOff val="337478"/>
              <a:satOff val="18123"/>
              <a:lumOff val="-65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94BF41-4EE3-48C4-9DF0-EE60FC37F1F7}">
      <dsp:nvSpPr>
        <dsp:cNvPr id="0" name=""/>
        <dsp:cNvSpPr/>
      </dsp:nvSpPr>
      <dsp:spPr>
        <a:xfrm>
          <a:off x="5605572" y="281757"/>
          <a:ext cx="2546528" cy="3565140"/>
        </a:xfrm>
        <a:prstGeom prst="rect">
          <a:avLst/>
        </a:prstGeom>
        <a:solidFill>
          <a:schemeClr val="accent5">
            <a:tint val="40000"/>
            <a:alpha val="90000"/>
            <a:hueOff val="891491"/>
            <a:satOff val="14713"/>
            <a:lumOff val="-95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891491"/>
              <a:satOff val="14713"/>
              <a:lumOff val="-9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537" tIns="330200" rIns="19853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Experience quality of life appropriate to disease progression</a:t>
          </a:r>
        </a:p>
      </dsp:txBody>
      <dsp:txXfrm>
        <a:off x="5605572" y="1636510"/>
        <a:ext cx="2546528" cy="2139084"/>
      </dsp:txXfrm>
    </dsp:sp>
    <dsp:sp modelId="{45CAE13E-0A20-440B-A89C-115E62986950}">
      <dsp:nvSpPr>
        <dsp:cNvPr id="0" name=""/>
        <dsp:cNvSpPr/>
      </dsp:nvSpPr>
      <dsp:spPr>
        <a:xfrm>
          <a:off x="6344066" y="638271"/>
          <a:ext cx="1069542" cy="1069542"/>
        </a:xfrm>
        <a:prstGeom prst="ellipse">
          <a:avLst/>
        </a:prstGeom>
        <a:solidFill>
          <a:schemeClr val="accent5">
            <a:hueOff val="449971"/>
            <a:satOff val="24165"/>
            <a:lumOff val="-8739"/>
            <a:alphaOff val="0"/>
          </a:schemeClr>
        </a:solidFill>
        <a:ln w="12700" cap="flat" cmpd="sng" algn="ctr">
          <a:solidFill>
            <a:schemeClr val="accent5">
              <a:hueOff val="449971"/>
              <a:satOff val="24165"/>
              <a:lumOff val="-87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386" tIns="12700" rIns="8338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6500697" y="794902"/>
        <a:ext cx="756280" cy="756280"/>
      </dsp:txXfrm>
    </dsp:sp>
    <dsp:sp modelId="{55400413-E130-45EB-BE8F-D694DE9C8D99}">
      <dsp:nvSpPr>
        <dsp:cNvPr id="0" name=""/>
        <dsp:cNvSpPr/>
      </dsp:nvSpPr>
      <dsp:spPr>
        <a:xfrm>
          <a:off x="5605572" y="3846825"/>
          <a:ext cx="2546528" cy="72"/>
        </a:xfrm>
        <a:prstGeom prst="rect">
          <a:avLst/>
        </a:prstGeom>
        <a:solidFill>
          <a:schemeClr val="accent5">
            <a:hueOff val="562464"/>
            <a:satOff val="30206"/>
            <a:lumOff val="-10924"/>
            <a:alphaOff val="0"/>
          </a:schemeClr>
        </a:solidFill>
        <a:ln w="12700" cap="flat" cmpd="sng" algn="ctr">
          <a:solidFill>
            <a:schemeClr val="accent5">
              <a:hueOff val="562464"/>
              <a:satOff val="30206"/>
              <a:lumOff val="-109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37E085-C15E-4747-9CF2-21C11FBCF5CC}">
      <dsp:nvSpPr>
        <dsp:cNvPr id="0" name=""/>
        <dsp:cNvSpPr/>
      </dsp:nvSpPr>
      <dsp:spPr>
        <a:xfrm>
          <a:off x="8406754" y="281757"/>
          <a:ext cx="2546528" cy="3565140"/>
        </a:xfrm>
        <a:prstGeom prst="rect">
          <a:avLst/>
        </a:prstGeom>
        <a:solidFill>
          <a:schemeClr val="accent5">
            <a:tint val="40000"/>
            <a:alpha val="90000"/>
            <a:hueOff val="1337237"/>
            <a:satOff val="22070"/>
            <a:lumOff val="-1425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1337237"/>
              <a:satOff val="22070"/>
              <a:lumOff val="-14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537" tIns="330200" rIns="19853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Have feelings of comfort and well-being</a:t>
          </a:r>
        </a:p>
      </dsp:txBody>
      <dsp:txXfrm>
        <a:off x="8406754" y="1636510"/>
        <a:ext cx="2546528" cy="2139084"/>
      </dsp:txXfrm>
    </dsp:sp>
    <dsp:sp modelId="{42F00E9F-89D7-4104-BEFC-0A2FFADBD5BE}">
      <dsp:nvSpPr>
        <dsp:cNvPr id="0" name=""/>
        <dsp:cNvSpPr/>
      </dsp:nvSpPr>
      <dsp:spPr>
        <a:xfrm>
          <a:off x="9145247" y="638271"/>
          <a:ext cx="1069542" cy="1069542"/>
        </a:xfrm>
        <a:prstGeom prst="ellipse">
          <a:avLst/>
        </a:prstGeom>
        <a:solidFill>
          <a:schemeClr val="accent5">
            <a:hueOff val="674957"/>
            <a:satOff val="36247"/>
            <a:lumOff val="-13109"/>
            <a:alphaOff val="0"/>
          </a:schemeClr>
        </a:solidFill>
        <a:ln w="12700" cap="flat" cmpd="sng" algn="ctr">
          <a:solidFill>
            <a:schemeClr val="accent5">
              <a:hueOff val="674957"/>
              <a:satOff val="36247"/>
              <a:lumOff val="-131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386" tIns="12700" rIns="83386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4</a:t>
          </a:r>
        </a:p>
      </dsp:txBody>
      <dsp:txXfrm>
        <a:off x="9301878" y="794902"/>
        <a:ext cx="756280" cy="756280"/>
      </dsp:txXfrm>
    </dsp:sp>
    <dsp:sp modelId="{B2B32A1D-F751-4671-9FDF-26FA2B9AF5EE}">
      <dsp:nvSpPr>
        <dsp:cNvPr id="0" name=""/>
        <dsp:cNvSpPr/>
      </dsp:nvSpPr>
      <dsp:spPr>
        <a:xfrm>
          <a:off x="8406754" y="3846825"/>
          <a:ext cx="2546528" cy="72"/>
        </a:xfrm>
        <a:prstGeom prst="rect">
          <a:avLst/>
        </a:prstGeom>
        <a:solidFill>
          <a:schemeClr val="accent5">
            <a:hueOff val="787450"/>
            <a:satOff val="42288"/>
            <a:lumOff val="-15294"/>
            <a:alphaOff val="0"/>
          </a:schemeClr>
        </a:solidFill>
        <a:ln w="12700" cap="flat" cmpd="sng" algn="ctr">
          <a:solidFill>
            <a:schemeClr val="accent5">
              <a:hueOff val="787450"/>
              <a:satOff val="42288"/>
              <a:lumOff val="-15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54FACB-B963-4BA8-BD30-28CDE14C6EAE}">
      <dsp:nvSpPr>
        <dsp:cNvPr id="0" name=""/>
        <dsp:cNvSpPr/>
      </dsp:nvSpPr>
      <dsp:spPr>
        <a:xfrm>
          <a:off x="943992" y="494321"/>
          <a:ext cx="1012921" cy="101292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122876-EDF2-4053-8BB0-D606AFB90C5B}">
      <dsp:nvSpPr>
        <dsp:cNvPr id="0" name=""/>
        <dsp:cNvSpPr/>
      </dsp:nvSpPr>
      <dsp:spPr>
        <a:xfrm>
          <a:off x="3421" y="1621735"/>
          <a:ext cx="2894062" cy="43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500" kern="1200"/>
            <a:t>Pain</a:t>
          </a:r>
        </a:p>
      </dsp:txBody>
      <dsp:txXfrm>
        <a:off x="3421" y="1621735"/>
        <a:ext cx="2894062" cy="434109"/>
      </dsp:txXfrm>
    </dsp:sp>
    <dsp:sp modelId="{A4106D6A-FEC1-47A9-ABAD-FC37B7153BBB}">
      <dsp:nvSpPr>
        <dsp:cNvPr id="0" name=""/>
        <dsp:cNvSpPr/>
      </dsp:nvSpPr>
      <dsp:spPr>
        <a:xfrm>
          <a:off x="3421" y="2109097"/>
          <a:ext cx="2894062" cy="1047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Worse with activities that increase intraabdominal pressure</a:t>
          </a:r>
        </a:p>
      </dsp:txBody>
      <dsp:txXfrm>
        <a:off x="3421" y="2109097"/>
        <a:ext cx="2894062" cy="1047830"/>
      </dsp:txXfrm>
    </dsp:sp>
    <dsp:sp modelId="{C44B0656-AF62-43F0-BE5A-000DFAF6F079}">
      <dsp:nvSpPr>
        <dsp:cNvPr id="0" name=""/>
        <dsp:cNvSpPr/>
      </dsp:nvSpPr>
      <dsp:spPr>
        <a:xfrm>
          <a:off x="4344515" y="494321"/>
          <a:ext cx="1012921" cy="101292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9E7AC-B87F-4A40-BA33-3FE6B4EF617A}">
      <dsp:nvSpPr>
        <dsp:cNvPr id="0" name=""/>
        <dsp:cNvSpPr/>
      </dsp:nvSpPr>
      <dsp:spPr>
        <a:xfrm>
          <a:off x="3403945" y="1621735"/>
          <a:ext cx="2894062" cy="43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500" kern="1200"/>
            <a:t>May be readily visible</a:t>
          </a:r>
        </a:p>
      </dsp:txBody>
      <dsp:txXfrm>
        <a:off x="3403945" y="1621735"/>
        <a:ext cx="2894062" cy="434109"/>
      </dsp:txXfrm>
    </dsp:sp>
    <dsp:sp modelId="{BD8A3216-9FDA-4166-A8A4-835E353D8EEA}">
      <dsp:nvSpPr>
        <dsp:cNvPr id="0" name=""/>
        <dsp:cNvSpPr/>
      </dsp:nvSpPr>
      <dsp:spPr>
        <a:xfrm>
          <a:off x="3403945" y="2109097"/>
          <a:ext cx="2894062" cy="1047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6E173F-8E58-47F8-9B6E-8933408DF6F4}">
      <dsp:nvSpPr>
        <dsp:cNvPr id="0" name=""/>
        <dsp:cNvSpPr/>
      </dsp:nvSpPr>
      <dsp:spPr>
        <a:xfrm>
          <a:off x="7745039" y="494321"/>
          <a:ext cx="1012921" cy="101292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0AE04E-C916-43BE-85B9-20818C4F720E}">
      <dsp:nvSpPr>
        <dsp:cNvPr id="0" name=""/>
        <dsp:cNvSpPr/>
      </dsp:nvSpPr>
      <dsp:spPr>
        <a:xfrm>
          <a:off x="6804468" y="1621735"/>
          <a:ext cx="2894062" cy="43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500" kern="1200"/>
            <a:t>If strangulated</a:t>
          </a:r>
        </a:p>
      </dsp:txBody>
      <dsp:txXfrm>
        <a:off x="6804468" y="1621735"/>
        <a:ext cx="2894062" cy="434109"/>
      </dsp:txXfrm>
    </dsp:sp>
    <dsp:sp modelId="{DE51FBAE-5E43-483A-B7C8-6BE8552D9EDB}">
      <dsp:nvSpPr>
        <dsp:cNvPr id="0" name=""/>
        <dsp:cNvSpPr/>
      </dsp:nvSpPr>
      <dsp:spPr>
        <a:xfrm>
          <a:off x="6804468" y="2109097"/>
          <a:ext cx="2894062" cy="1047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Severe pain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Symptoms of bowel obstruction- vomiting, cramping abdominal pain, and distention</a:t>
          </a:r>
        </a:p>
      </dsp:txBody>
      <dsp:txXfrm>
        <a:off x="6804468" y="2109097"/>
        <a:ext cx="2894062" cy="104783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2767D-FC02-44AE-B06E-25EEFD306520}">
      <dsp:nvSpPr>
        <dsp:cNvPr id="0" name=""/>
        <dsp:cNvSpPr/>
      </dsp:nvSpPr>
      <dsp:spPr>
        <a:xfrm>
          <a:off x="0" y="13905"/>
          <a:ext cx="11192020" cy="6475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solidFill>
                <a:schemeClr val="tx2"/>
              </a:solidFill>
            </a:rPr>
            <a:t>Depending on location, may have trouble voiding</a:t>
          </a:r>
        </a:p>
      </dsp:txBody>
      <dsp:txXfrm>
        <a:off x="31613" y="45518"/>
        <a:ext cx="11128794" cy="584369"/>
      </dsp:txXfrm>
    </dsp:sp>
    <dsp:sp modelId="{78A67DBA-7E97-40DC-A87C-B4FFD09A61E9}">
      <dsp:nvSpPr>
        <dsp:cNvPr id="0" name=""/>
        <dsp:cNvSpPr/>
      </dsp:nvSpPr>
      <dsp:spPr>
        <a:xfrm>
          <a:off x="0" y="739260"/>
          <a:ext cx="11192020" cy="647595"/>
        </a:xfrm>
        <a:prstGeom prst="roundRect">
          <a:avLst/>
        </a:prstGeom>
        <a:solidFill>
          <a:schemeClr val="accent2">
            <a:hueOff val="-361550"/>
            <a:satOff val="-2481"/>
            <a:lumOff val="1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solidFill>
                <a:schemeClr val="tx2"/>
              </a:solidFill>
            </a:rPr>
            <a:t>Scrotal edema after inguinal hernia repair</a:t>
          </a:r>
        </a:p>
      </dsp:txBody>
      <dsp:txXfrm>
        <a:off x="31613" y="770873"/>
        <a:ext cx="11128794" cy="584369"/>
      </dsp:txXfrm>
    </dsp:sp>
    <dsp:sp modelId="{182A9A4A-B45C-4D74-BF26-84C1B23E8DDB}">
      <dsp:nvSpPr>
        <dsp:cNvPr id="0" name=""/>
        <dsp:cNvSpPr/>
      </dsp:nvSpPr>
      <dsp:spPr>
        <a:xfrm>
          <a:off x="0" y="1386855"/>
          <a:ext cx="11192020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347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>
              <a:solidFill>
                <a:schemeClr val="tx2"/>
              </a:solidFill>
            </a:rPr>
            <a:t>Scrotal support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100" kern="1200">
              <a:solidFill>
                <a:schemeClr val="tx2"/>
              </a:solidFill>
            </a:rPr>
            <a:t>Ice and elevation</a:t>
          </a:r>
        </a:p>
      </dsp:txBody>
      <dsp:txXfrm>
        <a:off x="0" y="1386855"/>
        <a:ext cx="11192020" cy="726570"/>
      </dsp:txXfrm>
    </dsp:sp>
    <dsp:sp modelId="{E16A3606-0D20-47A5-9755-FABB8FE76F7C}">
      <dsp:nvSpPr>
        <dsp:cNvPr id="0" name=""/>
        <dsp:cNvSpPr/>
      </dsp:nvSpPr>
      <dsp:spPr>
        <a:xfrm>
          <a:off x="0" y="2113425"/>
          <a:ext cx="11192020" cy="647595"/>
        </a:xfrm>
        <a:prstGeom prst="roundRect">
          <a:avLst/>
        </a:prstGeom>
        <a:solidFill>
          <a:schemeClr val="accent2">
            <a:hueOff val="-723100"/>
            <a:satOff val="-4962"/>
            <a:lumOff val="2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solidFill>
                <a:schemeClr val="tx2"/>
              </a:solidFill>
            </a:rPr>
            <a:t>Encourage deep breathing, but not coughing</a:t>
          </a:r>
        </a:p>
      </dsp:txBody>
      <dsp:txXfrm>
        <a:off x="31613" y="2145038"/>
        <a:ext cx="11128794" cy="584369"/>
      </dsp:txXfrm>
    </dsp:sp>
    <dsp:sp modelId="{7462D29D-A02C-4438-B234-9C8C545681F8}">
      <dsp:nvSpPr>
        <dsp:cNvPr id="0" name=""/>
        <dsp:cNvSpPr/>
      </dsp:nvSpPr>
      <dsp:spPr>
        <a:xfrm>
          <a:off x="0" y="2838780"/>
          <a:ext cx="11192020" cy="647595"/>
        </a:xfrm>
        <a:prstGeom prst="roundRect">
          <a:avLst/>
        </a:prstGeom>
        <a:solidFill>
          <a:schemeClr val="accent2">
            <a:hueOff val="-1084650"/>
            <a:satOff val="-7443"/>
            <a:lumOff val="3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solidFill>
                <a:schemeClr val="tx2"/>
              </a:solidFill>
            </a:rPr>
            <a:t>Teach to splint incision and keep mouth open when coughing or sneezing</a:t>
          </a:r>
        </a:p>
      </dsp:txBody>
      <dsp:txXfrm>
        <a:off x="31613" y="2870393"/>
        <a:ext cx="11128794" cy="584369"/>
      </dsp:txXfrm>
    </dsp:sp>
    <dsp:sp modelId="{A81F2091-FE52-40E3-8829-66A7FCD614F0}">
      <dsp:nvSpPr>
        <dsp:cNvPr id="0" name=""/>
        <dsp:cNvSpPr/>
      </dsp:nvSpPr>
      <dsp:spPr>
        <a:xfrm>
          <a:off x="0" y="3564135"/>
          <a:ext cx="11192020" cy="647595"/>
        </a:xfrm>
        <a:prstGeom prst="round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>
              <a:solidFill>
                <a:schemeClr val="tx2"/>
              </a:solidFill>
            </a:rPr>
            <a:t>Restricted from heavy lifting (&gt;10lbs) for 6-8 weeks</a:t>
          </a:r>
        </a:p>
      </dsp:txBody>
      <dsp:txXfrm>
        <a:off x="31613" y="3595748"/>
        <a:ext cx="11128794" cy="58436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7EA53-5869-45DD-BE95-0A06396E6999}">
      <dsp:nvSpPr>
        <dsp:cNvPr id="0" name=""/>
        <dsp:cNvSpPr/>
      </dsp:nvSpPr>
      <dsp:spPr>
        <a:xfrm>
          <a:off x="363823" y="271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Autoimmune disease that causes damage to the small intestinal mucosa</a:t>
          </a:r>
        </a:p>
      </dsp:txBody>
      <dsp:txXfrm>
        <a:off x="363823" y="2718"/>
        <a:ext cx="2804470" cy="1682682"/>
      </dsp:txXfrm>
    </dsp:sp>
    <dsp:sp modelId="{78163694-7C82-4866-88FB-BC032A2E26F1}">
      <dsp:nvSpPr>
        <dsp:cNvPr id="0" name=""/>
        <dsp:cNvSpPr/>
      </dsp:nvSpPr>
      <dsp:spPr>
        <a:xfrm>
          <a:off x="3448741" y="271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Triggered by ingesting gluten</a:t>
          </a:r>
        </a:p>
      </dsp:txBody>
      <dsp:txXfrm>
        <a:off x="3448741" y="2718"/>
        <a:ext cx="2804470" cy="1682682"/>
      </dsp:txXfrm>
    </dsp:sp>
    <dsp:sp modelId="{4AAA31DF-C347-4F32-B9B1-CBB3706F97C9}">
      <dsp:nvSpPr>
        <dsp:cNvPr id="0" name=""/>
        <dsp:cNvSpPr/>
      </dsp:nvSpPr>
      <dsp:spPr>
        <a:xfrm>
          <a:off x="6533658" y="271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Can occur at any age</a:t>
          </a:r>
        </a:p>
      </dsp:txBody>
      <dsp:txXfrm>
        <a:off x="6533658" y="2718"/>
        <a:ext cx="2804470" cy="1682682"/>
      </dsp:txXfrm>
    </dsp:sp>
    <dsp:sp modelId="{8A041D7E-A56F-4E8C-A154-10D2650DBD76}">
      <dsp:nvSpPr>
        <dsp:cNvPr id="0" name=""/>
        <dsp:cNvSpPr/>
      </dsp:nvSpPr>
      <dsp:spPr>
        <a:xfrm>
          <a:off x="1906282" y="196584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Wide variety of symptoms</a:t>
          </a:r>
        </a:p>
      </dsp:txBody>
      <dsp:txXfrm>
        <a:off x="1906282" y="1965848"/>
        <a:ext cx="2804470" cy="1682682"/>
      </dsp:txXfrm>
    </dsp:sp>
    <dsp:sp modelId="{00784D10-9B74-4BB0-A09A-CBBFB59BD5CD}">
      <dsp:nvSpPr>
        <dsp:cNvPr id="0" name=""/>
        <dsp:cNvSpPr/>
      </dsp:nvSpPr>
      <dsp:spPr>
        <a:xfrm>
          <a:off x="4991200" y="196584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Three factors for developing: genetic predisposition, gluten ingestion, and immune-mediated response</a:t>
          </a:r>
        </a:p>
      </dsp:txBody>
      <dsp:txXfrm>
        <a:off x="4991200" y="1965848"/>
        <a:ext cx="2804470" cy="168268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B3DCD-079E-43AB-86D6-6491BEA87B6D}">
      <dsp:nvSpPr>
        <dsp:cNvPr id="0" name=""/>
        <dsp:cNvSpPr/>
      </dsp:nvSpPr>
      <dsp:spPr>
        <a:xfrm>
          <a:off x="363823" y="271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 &amp; P</a:t>
          </a:r>
        </a:p>
      </dsp:txBody>
      <dsp:txXfrm>
        <a:off x="363823" y="2718"/>
        <a:ext cx="2804470" cy="1682682"/>
      </dsp:txXfrm>
    </dsp:sp>
    <dsp:sp modelId="{58783D0E-0F52-4820-B80F-9AE485DD37FE}">
      <dsp:nvSpPr>
        <dsp:cNvPr id="0" name=""/>
        <dsp:cNvSpPr/>
      </dsp:nvSpPr>
      <dsp:spPr>
        <a:xfrm>
          <a:off x="3448741" y="271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Serology testing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Immunoglobulin A (IgA) antitissue transgluaminase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IgA endomysial antibody</a:t>
          </a:r>
        </a:p>
      </dsp:txBody>
      <dsp:txXfrm>
        <a:off x="3448741" y="2718"/>
        <a:ext cx="2804470" cy="1682682"/>
      </dsp:txXfrm>
    </dsp:sp>
    <dsp:sp modelId="{6B9AFCFB-7ACD-4477-B301-80033F0E7ECE}">
      <dsp:nvSpPr>
        <dsp:cNvPr id="0" name=""/>
        <dsp:cNvSpPr/>
      </dsp:nvSpPr>
      <dsp:spPr>
        <a:xfrm>
          <a:off x="6533658" y="271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Histologic analysis of small intestine biopsies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Gold standard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Will show flattened mucosa and noticeable loss of villi</a:t>
          </a:r>
        </a:p>
      </dsp:txBody>
      <dsp:txXfrm>
        <a:off x="6533658" y="2718"/>
        <a:ext cx="2804470" cy="1682682"/>
      </dsp:txXfrm>
    </dsp:sp>
    <dsp:sp modelId="{F06879E5-D3CA-49A3-8E28-B6E420B931B1}">
      <dsp:nvSpPr>
        <dsp:cNvPr id="0" name=""/>
        <dsp:cNvSpPr/>
      </dsp:nvSpPr>
      <dsp:spPr>
        <a:xfrm>
          <a:off x="1906282" y="196584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Genotyping</a:t>
          </a:r>
        </a:p>
      </dsp:txBody>
      <dsp:txXfrm>
        <a:off x="1906282" y="1965848"/>
        <a:ext cx="2804470" cy="1682682"/>
      </dsp:txXfrm>
    </dsp:sp>
    <dsp:sp modelId="{9003DE4F-7CF7-4B5A-8450-3D111AEEB8DB}">
      <dsp:nvSpPr>
        <dsp:cNvPr id="0" name=""/>
        <dsp:cNvSpPr/>
      </dsp:nvSpPr>
      <dsp:spPr>
        <a:xfrm>
          <a:off x="4991200" y="1965848"/>
          <a:ext cx="2804470" cy="16826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Complete all testing prior to diet modifications</a:t>
          </a:r>
        </a:p>
      </dsp:txBody>
      <dsp:txXfrm>
        <a:off x="4991200" y="1965848"/>
        <a:ext cx="2804470" cy="168268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B7E600-B56D-49A2-B2BB-5D14B4681510}">
      <dsp:nvSpPr>
        <dsp:cNvPr id="0" name=""/>
        <dsp:cNvSpPr/>
      </dsp:nvSpPr>
      <dsp:spPr>
        <a:xfrm>
          <a:off x="3258" y="307767"/>
          <a:ext cx="2585169" cy="15511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Dehydration</a:t>
          </a:r>
        </a:p>
      </dsp:txBody>
      <dsp:txXfrm>
        <a:off x="3258" y="307767"/>
        <a:ext cx="2585169" cy="1551101"/>
      </dsp:txXfrm>
    </dsp:sp>
    <dsp:sp modelId="{743D57B7-2DC2-41C0-8456-C4F318FC36BF}">
      <dsp:nvSpPr>
        <dsp:cNvPr id="0" name=""/>
        <dsp:cNvSpPr/>
      </dsp:nvSpPr>
      <dsp:spPr>
        <a:xfrm>
          <a:off x="2846945" y="307767"/>
          <a:ext cx="2585169" cy="1551101"/>
        </a:xfrm>
        <a:prstGeom prst="rect">
          <a:avLst/>
        </a:prstGeom>
        <a:solidFill>
          <a:schemeClr val="accent2">
            <a:hueOff val="-241033"/>
            <a:satOff val="-1654"/>
            <a:lumOff val="85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Weight loss</a:t>
          </a:r>
        </a:p>
      </dsp:txBody>
      <dsp:txXfrm>
        <a:off x="2846945" y="307767"/>
        <a:ext cx="2585169" cy="1551101"/>
      </dsp:txXfrm>
    </dsp:sp>
    <dsp:sp modelId="{EF84BCA9-AA1B-4DC2-8E15-2A0DF81F4560}">
      <dsp:nvSpPr>
        <dsp:cNvPr id="0" name=""/>
        <dsp:cNvSpPr/>
      </dsp:nvSpPr>
      <dsp:spPr>
        <a:xfrm>
          <a:off x="5690631" y="307767"/>
          <a:ext cx="2585169" cy="1551101"/>
        </a:xfrm>
        <a:prstGeom prst="rect">
          <a:avLst/>
        </a:prstGeom>
        <a:solidFill>
          <a:schemeClr val="accent2">
            <a:hueOff val="-482067"/>
            <a:satOff val="-3308"/>
            <a:lumOff val="16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Diarrhea</a:t>
          </a:r>
        </a:p>
      </dsp:txBody>
      <dsp:txXfrm>
        <a:off x="5690631" y="307767"/>
        <a:ext cx="2585169" cy="1551101"/>
      </dsp:txXfrm>
    </dsp:sp>
    <dsp:sp modelId="{E70B6363-E876-4151-818C-97A428740F3B}">
      <dsp:nvSpPr>
        <dsp:cNvPr id="0" name=""/>
        <dsp:cNvSpPr/>
      </dsp:nvSpPr>
      <dsp:spPr>
        <a:xfrm>
          <a:off x="8534318" y="307767"/>
          <a:ext cx="2585169" cy="1551101"/>
        </a:xfrm>
        <a:prstGeom prst="rect">
          <a:avLst/>
        </a:prstGeom>
        <a:solidFill>
          <a:schemeClr val="accent2">
            <a:hueOff val="-723100"/>
            <a:satOff val="-4962"/>
            <a:lumOff val="2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Malnutrition</a:t>
          </a:r>
        </a:p>
      </dsp:txBody>
      <dsp:txXfrm>
        <a:off x="8534318" y="307767"/>
        <a:ext cx="2585169" cy="1551101"/>
      </dsp:txXfrm>
    </dsp:sp>
    <dsp:sp modelId="{77674028-3D06-4DBC-9855-4880C6CFEFFB}">
      <dsp:nvSpPr>
        <dsp:cNvPr id="0" name=""/>
        <dsp:cNvSpPr/>
      </dsp:nvSpPr>
      <dsp:spPr>
        <a:xfrm>
          <a:off x="1425101" y="2117385"/>
          <a:ext cx="2585169" cy="1551101"/>
        </a:xfrm>
        <a:prstGeom prst="rect">
          <a:avLst/>
        </a:prstGeom>
        <a:solidFill>
          <a:schemeClr val="accent2">
            <a:hueOff val="-964133"/>
            <a:satOff val="-6616"/>
            <a:lumOff val="33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Vitamin deficiencies</a:t>
          </a:r>
        </a:p>
      </dsp:txBody>
      <dsp:txXfrm>
        <a:off x="1425101" y="2117385"/>
        <a:ext cx="2585169" cy="1551101"/>
      </dsp:txXfrm>
    </dsp:sp>
    <dsp:sp modelId="{D881AFB7-8A8A-4CE6-AE22-D4585BFB2DD9}">
      <dsp:nvSpPr>
        <dsp:cNvPr id="0" name=""/>
        <dsp:cNvSpPr/>
      </dsp:nvSpPr>
      <dsp:spPr>
        <a:xfrm>
          <a:off x="4268788" y="2117385"/>
          <a:ext cx="2585169" cy="1551101"/>
        </a:xfrm>
        <a:prstGeom prst="rect">
          <a:avLst/>
        </a:prstGeom>
        <a:solidFill>
          <a:schemeClr val="accent2">
            <a:hueOff val="-1205167"/>
            <a:satOff val="-8270"/>
            <a:lumOff val="42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Electrolyte imbalances</a:t>
          </a:r>
        </a:p>
      </dsp:txBody>
      <dsp:txXfrm>
        <a:off x="4268788" y="2117385"/>
        <a:ext cx="2585169" cy="1551101"/>
      </dsp:txXfrm>
    </dsp:sp>
    <dsp:sp modelId="{AE88DE75-F137-4392-AF01-A04930BF7BD7}">
      <dsp:nvSpPr>
        <dsp:cNvPr id="0" name=""/>
        <dsp:cNvSpPr/>
      </dsp:nvSpPr>
      <dsp:spPr>
        <a:xfrm>
          <a:off x="7112475" y="2117385"/>
          <a:ext cx="2585169" cy="1551101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1"/>
              </a:solidFill>
            </a:rPr>
            <a:t>May develop lactase deficiency and bacterial overgrowth</a:t>
          </a:r>
        </a:p>
      </dsp:txBody>
      <dsp:txXfrm>
        <a:off x="7112475" y="2117385"/>
        <a:ext cx="2585169" cy="1551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7DEFAE-F068-4EEB-BEAA-8C35FE7F295D}">
      <dsp:nvSpPr>
        <dsp:cNvPr id="0" name=""/>
        <dsp:cNvSpPr/>
      </dsp:nvSpPr>
      <dsp:spPr>
        <a:xfrm>
          <a:off x="0" y="37182"/>
          <a:ext cx="5205500" cy="6762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Intestinal contents and bacteria irritate the normally sterile peritoneum</a:t>
          </a:r>
        </a:p>
      </dsp:txBody>
      <dsp:txXfrm>
        <a:off x="33012" y="70194"/>
        <a:ext cx="5139476" cy="610236"/>
      </dsp:txXfrm>
    </dsp:sp>
    <dsp:sp modelId="{FA0D3053-7B29-417A-BDD8-A0DFB8D80B22}">
      <dsp:nvSpPr>
        <dsp:cNvPr id="0" name=""/>
        <dsp:cNvSpPr/>
      </dsp:nvSpPr>
      <dsp:spPr>
        <a:xfrm>
          <a:off x="0" y="762402"/>
          <a:ext cx="5205500" cy="676260"/>
        </a:xfrm>
        <a:prstGeom prst="roundRect">
          <a:avLst/>
        </a:prstGeom>
        <a:gradFill rotWithShape="0">
          <a:gsLst>
            <a:gs pos="0">
              <a:schemeClr val="accent5">
                <a:hueOff val="196862"/>
                <a:satOff val="10572"/>
                <a:lumOff val="-3823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196862"/>
                <a:satOff val="10572"/>
                <a:lumOff val="-3823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196862"/>
                <a:satOff val="10572"/>
                <a:lumOff val="-3823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Produce initial chemical peritonitis</a:t>
          </a:r>
        </a:p>
      </dsp:txBody>
      <dsp:txXfrm>
        <a:off x="33012" y="795414"/>
        <a:ext cx="5139476" cy="610236"/>
      </dsp:txXfrm>
    </dsp:sp>
    <dsp:sp modelId="{967345B3-EA2C-4D6B-AFC6-FDC45CA5AACB}">
      <dsp:nvSpPr>
        <dsp:cNvPr id="0" name=""/>
        <dsp:cNvSpPr/>
      </dsp:nvSpPr>
      <dsp:spPr>
        <a:xfrm>
          <a:off x="0" y="1487622"/>
          <a:ext cx="5205500" cy="676260"/>
        </a:xfrm>
        <a:prstGeom prst="roundRect">
          <a:avLst/>
        </a:prstGeom>
        <a:gradFill rotWithShape="0">
          <a:gsLst>
            <a:gs pos="0">
              <a:schemeClr val="accent5">
                <a:hueOff val="393725"/>
                <a:satOff val="21144"/>
                <a:lumOff val="-7647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393725"/>
                <a:satOff val="21144"/>
                <a:lumOff val="-7647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393725"/>
                <a:satOff val="21144"/>
                <a:lumOff val="-7647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Bacterial peritonitis developes</a:t>
          </a:r>
        </a:p>
      </dsp:txBody>
      <dsp:txXfrm>
        <a:off x="33012" y="1520634"/>
        <a:ext cx="5139476" cy="610236"/>
      </dsp:txXfrm>
    </dsp:sp>
    <dsp:sp modelId="{5BA32E3B-87F3-4780-9CF9-FA302FE744DC}">
      <dsp:nvSpPr>
        <dsp:cNvPr id="0" name=""/>
        <dsp:cNvSpPr/>
      </dsp:nvSpPr>
      <dsp:spPr>
        <a:xfrm>
          <a:off x="0" y="2212842"/>
          <a:ext cx="5205500" cy="676260"/>
        </a:xfrm>
        <a:prstGeom prst="roundRect">
          <a:avLst/>
        </a:prstGeom>
        <a:gradFill rotWithShape="0">
          <a:gsLst>
            <a:gs pos="0">
              <a:schemeClr val="accent5">
                <a:hueOff val="590587"/>
                <a:satOff val="31716"/>
                <a:lumOff val="-1147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590587"/>
                <a:satOff val="31716"/>
                <a:lumOff val="-1147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590587"/>
                <a:satOff val="31716"/>
                <a:lumOff val="-1147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Inflammatory response leads to massive fluid shifts (Peritoneal edema)</a:t>
          </a:r>
        </a:p>
      </dsp:txBody>
      <dsp:txXfrm>
        <a:off x="33012" y="2245854"/>
        <a:ext cx="5139476" cy="610236"/>
      </dsp:txXfrm>
    </dsp:sp>
    <dsp:sp modelId="{3D69FCA5-6481-45A0-886D-A9D079C06436}">
      <dsp:nvSpPr>
        <dsp:cNvPr id="0" name=""/>
        <dsp:cNvSpPr/>
      </dsp:nvSpPr>
      <dsp:spPr>
        <a:xfrm>
          <a:off x="0" y="2938061"/>
          <a:ext cx="5205500" cy="676260"/>
        </a:xfrm>
        <a:prstGeom prst="roundRect">
          <a:avLst/>
        </a:prstGeom>
        <a:gradFill rotWithShape="0">
          <a:gsLst>
            <a:gs pos="0">
              <a:schemeClr val="accent5">
                <a:hueOff val="787450"/>
                <a:satOff val="42288"/>
                <a:lumOff val="-1529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5">
                <a:hueOff val="787450"/>
                <a:satOff val="42288"/>
                <a:lumOff val="-1529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5">
                <a:hueOff val="787450"/>
                <a:satOff val="42288"/>
                <a:lumOff val="-15294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7150" dist="25400" dir="5400000" algn="ctr" rotWithShape="0">
            <a:srgbClr val="000000">
              <a:alpha val="2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Adhesions form</a:t>
          </a:r>
        </a:p>
      </dsp:txBody>
      <dsp:txXfrm>
        <a:off x="33012" y="2971073"/>
        <a:ext cx="5139476" cy="61023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BC4DFB-FF96-4432-ADBD-EF30A668E31F}">
      <dsp:nvSpPr>
        <dsp:cNvPr id="0" name=""/>
        <dsp:cNvSpPr/>
      </dsp:nvSpPr>
      <dsp:spPr>
        <a:xfrm>
          <a:off x="0" y="46587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Uncommon in general population </a:t>
          </a:r>
        </a:p>
      </dsp:txBody>
      <dsp:txXfrm>
        <a:off x="34906" y="81493"/>
        <a:ext cx="4393803" cy="645240"/>
      </dsp:txXfrm>
    </dsp:sp>
    <dsp:sp modelId="{875723C1-C2FE-4030-9ABF-649527990623}">
      <dsp:nvSpPr>
        <dsp:cNvPr id="0" name=""/>
        <dsp:cNvSpPr/>
      </dsp:nvSpPr>
      <dsp:spPr>
        <a:xfrm>
          <a:off x="0" y="813480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Usually, older adults</a:t>
          </a:r>
        </a:p>
      </dsp:txBody>
      <dsp:txXfrm>
        <a:off x="34906" y="848386"/>
        <a:ext cx="4393803" cy="645240"/>
      </dsp:txXfrm>
    </dsp:sp>
    <dsp:sp modelId="{7C0A59FA-0CD5-479B-8830-2B1D32817654}">
      <dsp:nvSpPr>
        <dsp:cNvPr id="0" name=""/>
        <dsp:cNvSpPr/>
      </dsp:nvSpPr>
      <dsp:spPr>
        <a:xfrm>
          <a:off x="0" y="1580373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HPV is associated with about 80% of cases</a:t>
          </a:r>
        </a:p>
      </dsp:txBody>
      <dsp:txXfrm>
        <a:off x="34906" y="1615279"/>
        <a:ext cx="4393803" cy="645240"/>
      </dsp:txXfrm>
    </dsp:sp>
    <dsp:sp modelId="{EF352BDA-FB24-407F-9907-6B7DF4AFA15C}">
      <dsp:nvSpPr>
        <dsp:cNvPr id="0" name=""/>
        <dsp:cNvSpPr/>
      </dsp:nvSpPr>
      <dsp:spPr>
        <a:xfrm>
          <a:off x="0" y="2347266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High risk persons</a:t>
          </a:r>
        </a:p>
      </dsp:txBody>
      <dsp:txXfrm>
        <a:off x="34906" y="2382172"/>
        <a:ext cx="4393803" cy="645240"/>
      </dsp:txXfrm>
    </dsp:sp>
    <dsp:sp modelId="{BFB1665B-BF09-4826-8423-6FCFEFC0A928}">
      <dsp:nvSpPr>
        <dsp:cNvPr id="0" name=""/>
        <dsp:cNvSpPr/>
      </dsp:nvSpPr>
      <dsp:spPr>
        <a:xfrm>
          <a:off x="0" y="3114158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S/Sx</a:t>
          </a:r>
        </a:p>
      </dsp:txBody>
      <dsp:txXfrm>
        <a:off x="34906" y="3149064"/>
        <a:ext cx="4393803" cy="645240"/>
      </dsp:txXfrm>
    </dsp:sp>
    <dsp:sp modelId="{538DED0E-57A9-4FED-AE50-D13B7582ACD9}">
      <dsp:nvSpPr>
        <dsp:cNvPr id="0" name=""/>
        <dsp:cNvSpPr/>
      </dsp:nvSpPr>
      <dsp:spPr>
        <a:xfrm>
          <a:off x="0" y="3881051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Dx: Screen high risk patients with digital rectal exams and anal pap test</a:t>
          </a:r>
        </a:p>
      </dsp:txBody>
      <dsp:txXfrm>
        <a:off x="34906" y="3915957"/>
        <a:ext cx="4393803" cy="645240"/>
      </dsp:txXfrm>
    </dsp:sp>
    <dsp:sp modelId="{ABD694C9-2FCB-4C37-AD78-2979E59D1ED3}">
      <dsp:nvSpPr>
        <dsp:cNvPr id="0" name=""/>
        <dsp:cNvSpPr/>
      </dsp:nvSpPr>
      <dsp:spPr>
        <a:xfrm>
          <a:off x="0" y="4647944"/>
          <a:ext cx="4463615" cy="7150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Tx: depends on size and depth of lesions</a:t>
          </a:r>
        </a:p>
      </dsp:txBody>
      <dsp:txXfrm>
        <a:off x="34906" y="4682850"/>
        <a:ext cx="4393803" cy="645240"/>
      </dsp:txXfrm>
    </dsp:sp>
    <dsp:sp modelId="{E8FDEF5E-7757-47AE-BD9B-E01A661F686A}">
      <dsp:nvSpPr>
        <dsp:cNvPr id="0" name=""/>
        <dsp:cNvSpPr/>
      </dsp:nvSpPr>
      <dsp:spPr>
        <a:xfrm>
          <a:off x="0" y="5362997"/>
          <a:ext cx="4463615" cy="11550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720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Surgery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Low-dose radiation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Chemotherapy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May opt to remove pre-cancerous lesions found on routine exams</a:t>
          </a:r>
        </a:p>
      </dsp:txBody>
      <dsp:txXfrm>
        <a:off x="0" y="5362997"/>
        <a:ext cx="4463615" cy="11550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57254-436A-4A3F-B7AA-A533180C9EBF}">
      <dsp:nvSpPr>
        <dsp:cNvPr id="0" name=""/>
        <dsp:cNvSpPr/>
      </dsp:nvSpPr>
      <dsp:spPr>
        <a:xfrm>
          <a:off x="285516" y="2064"/>
          <a:ext cx="2032157" cy="121929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Abdominal pain</a:t>
          </a:r>
        </a:p>
      </dsp:txBody>
      <dsp:txXfrm>
        <a:off x="285516" y="2064"/>
        <a:ext cx="2032157" cy="1219294"/>
      </dsp:txXfrm>
    </dsp:sp>
    <dsp:sp modelId="{35FE0AA2-669E-41A1-8C18-3F7BBECFAC99}">
      <dsp:nvSpPr>
        <dsp:cNvPr id="0" name=""/>
        <dsp:cNvSpPr/>
      </dsp:nvSpPr>
      <dsp:spPr>
        <a:xfrm>
          <a:off x="2520889" y="2064"/>
          <a:ext cx="2032157" cy="1219294"/>
        </a:xfrm>
        <a:prstGeom prst="rect">
          <a:avLst/>
        </a:prstGeom>
        <a:solidFill>
          <a:schemeClr val="accent2">
            <a:hueOff val="-131473"/>
            <a:satOff val="-902"/>
            <a:lumOff val="4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Rigid board-like abdomen</a:t>
          </a:r>
        </a:p>
      </dsp:txBody>
      <dsp:txXfrm>
        <a:off x="2520889" y="2064"/>
        <a:ext cx="2032157" cy="1219294"/>
      </dsp:txXfrm>
    </dsp:sp>
    <dsp:sp modelId="{B9943684-3D17-4C0F-A79A-F6FD35C083FB}">
      <dsp:nvSpPr>
        <dsp:cNvPr id="0" name=""/>
        <dsp:cNvSpPr/>
      </dsp:nvSpPr>
      <dsp:spPr>
        <a:xfrm>
          <a:off x="4756263" y="2064"/>
          <a:ext cx="2032157" cy="1219294"/>
        </a:xfrm>
        <a:prstGeom prst="rect">
          <a:avLst/>
        </a:prstGeom>
        <a:solidFill>
          <a:schemeClr val="accent2">
            <a:hueOff val="-262945"/>
            <a:satOff val="-1804"/>
            <a:lumOff val="9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Tenderness over involved area</a:t>
          </a:r>
        </a:p>
      </dsp:txBody>
      <dsp:txXfrm>
        <a:off x="4756263" y="2064"/>
        <a:ext cx="2032157" cy="1219294"/>
      </dsp:txXfrm>
    </dsp:sp>
    <dsp:sp modelId="{B7F52C19-327F-4FDD-816C-DE26648B4C98}">
      <dsp:nvSpPr>
        <dsp:cNvPr id="0" name=""/>
        <dsp:cNvSpPr/>
      </dsp:nvSpPr>
      <dsp:spPr>
        <a:xfrm>
          <a:off x="6991636" y="2064"/>
          <a:ext cx="2032157" cy="1219294"/>
        </a:xfrm>
        <a:prstGeom prst="rect">
          <a:avLst/>
        </a:prstGeom>
        <a:solidFill>
          <a:schemeClr val="accent2">
            <a:hueOff val="-394418"/>
            <a:satOff val="-2707"/>
            <a:lumOff val="13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Rebound tenderness</a:t>
          </a:r>
        </a:p>
      </dsp:txBody>
      <dsp:txXfrm>
        <a:off x="6991636" y="2064"/>
        <a:ext cx="2032157" cy="1219294"/>
      </dsp:txXfrm>
    </dsp:sp>
    <dsp:sp modelId="{35FB3D1A-7FD4-4348-8476-9F52AD57BE5C}">
      <dsp:nvSpPr>
        <dsp:cNvPr id="0" name=""/>
        <dsp:cNvSpPr/>
      </dsp:nvSpPr>
      <dsp:spPr>
        <a:xfrm>
          <a:off x="9227009" y="2064"/>
          <a:ext cx="2032157" cy="1219294"/>
        </a:xfrm>
        <a:prstGeom prst="rect">
          <a:avLst/>
        </a:prstGeom>
        <a:solidFill>
          <a:schemeClr val="accent2">
            <a:hueOff val="-525891"/>
            <a:satOff val="-3609"/>
            <a:lumOff val="18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Spasms</a:t>
          </a:r>
        </a:p>
      </dsp:txBody>
      <dsp:txXfrm>
        <a:off x="9227009" y="2064"/>
        <a:ext cx="2032157" cy="1219294"/>
      </dsp:txXfrm>
    </dsp:sp>
    <dsp:sp modelId="{32D9F81C-B059-4AF5-BD23-479FB8520732}">
      <dsp:nvSpPr>
        <dsp:cNvPr id="0" name=""/>
        <dsp:cNvSpPr/>
      </dsp:nvSpPr>
      <dsp:spPr>
        <a:xfrm>
          <a:off x="285516" y="1424574"/>
          <a:ext cx="2032157" cy="1219294"/>
        </a:xfrm>
        <a:prstGeom prst="rect">
          <a:avLst/>
        </a:prstGeom>
        <a:solidFill>
          <a:schemeClr val="accent2">
            <a:hueOff val="-657364"/>
            <a:satOff val="-4511"/>
            <a:lumOff val="23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Lying still and taking shallow breaths</a:t>
          </a:r>
        </a:p>
      </dsp:txBody>
      <dsp:txXfrm>
        <a:off x="285516" y="1424574"/>
        <a:ext cx="2032157" cy="1219294"/>
      </dsp:txXfrm>
    </dsp:sp>
    <dsp:sp modelId="{B8DC06DF-4850-4765-828A-CBEC9243BAF1}">
      <dsp:nvSpPr>
        <dsp:cNvPr id="0" name=""/>
        <dsp:cNvSpPr/>
      </dsp:nvSpPr>
      <dsp:spPr>
        <a:xfrm>
          <a:off x="2520889" y="1424574"/>
          <a:ext cx="2032157" cy="1219294"/>
        </a:xfrm>
        <a:prstGeom prst="rect">
          <a:avLst/>
        </a:prstGeom>
        <a:solidFill>
          <a:schemeClr val="accent2">
            <a:hueOff val="-788836"/>
            <a:satOff val="-5413"/>
            <a:lumOff val="27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Abdominal distention</a:t>
          </a:r>
        </a:p>
      </dsp:txBody>
      <dsp:txXfrm>
        <a:off x="2520889" y="1424574"/>
        <a:ext cx="2032157" cy="1219294"/>
      </dsp:txXfrm>
    </dsp:sp>
    <dsp:sp modelId="{17C5FDC9-3568-45BE-B850-A06C55DF16CA}">
      <dsp:nvSpPr>
        <dsp:cNvPr id="0" name=""/>
        <dsp:cNvSpPr/>
      </dsp:nvSpPr>
      <dsp:spPr>
        <a:xfrm>
          <a:off x="4756263" y="1424574"/>
          <a:ext cx="2032157" cy="1219294"/>
        </a:xfrm>
        <a:prstGeom prst="rect">
          <a:avLst/>
        </a:prstGeom>
        <a:solidFill>
          <a:schemeClr val="accent2">
            <a:hueOff val="-920309"/>
            <a:satOff val="-6315"/>
            <a:lumOff val="324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Fever</a:t>
          </a:r>
        </a:p>
      </dsp:txBody>
      <dsp:txXfrm>
        <a:off x="4756263" y="1424574"/>
        <a:ext cx="2032157" cy="1219294"/>
      </dsp:txXfrm>
    </dsp:sp>
    <dsp:sp modelId="{ECCC0529-50A5-49C2-AB37-12A87DD9146C}">
      <dsp:nvSpPr>
        <dsp:cNvPr id="0" name=""/>
        <dsp:cNvSpPr/>
      </dsp:nvSpPr>
      <dsp:spPr>
        <a:xfrm>
          <a:off x="6991636" y="1424574"/>
          <a:ext cx="2032157" cy="1219294"/>
        </a:xfrm>
        <a:prstGeom prst="rect">
          <a:avLst/>
        </a:prstGeom>
        <a:solidFill>
          <a:schemeClr val="accent2">
            <a:hueOff val="-1051782"/>
            <a:satOff val="-7217"/>
            <a:lumOff val="37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Tachycardia</a:t>
          </a:r>
        </a:p>
      </dsp:txBody>
      <dsp:txXfrm>
        <a:off x="6991636" y="1424574"/>
        <a:ext cx="2032157" cy="1219294"/>
      </dsp:txXfrm>
    </dsp:sp>
    <dsp:sp modelId="{40655224-9306-460F-87AE-BAB92DD4661B}">
      <dsp:nvSpPr>
        <dsp:cNvPr id="0" name=""/>
        <dsp:cNvSpPr/>
      </dsp:nvSpPr>
      <dsp:spPr>
        <a:xfrm>
          <a:off x="9227009" y="1424574"/>
          <a:ext cx="2032157" cy="1219294"/>
        </a:xfrm>
        <a:prstGeom prst="rect">
          <a:avLst/>
        </a:prstGeom>
        <a:solidFill>
          <a:schemeClr val="accent2">
            <a:hueOff val="-1183255"/>
            <a:satOff val="-8120"/>
            <a:lumOff val="41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Tachypnea</a:t>
          </a:r>
        </a:p>
      </dsp:txBody>
      <dsp:txXfrm>
        <a:off x="9227009" y="1424574"/>
        <a:ext cx="2032157" cy="1219294"/>
      </dsp:txXfrm>
    </dsp:sp>
    <dsp:sp modelId="{ED13A262-4E4A-4716-AED5-15A8407C8DA3}">
      <dsp:nvSpPr>
        <dsp:cNvPr id="0" name=""/>
        <dsp:cNvSpPr/>
      </dsp:nvSpPr>
      <dsp:spPr>
        <a:xfrm>
          <a:off x="3638576" y="2847085"/>
          <a:ext cx="2032157" cy="1219294"/>
        </a:xfrm>
        <a:prstGeom prst="rect">
          <a:avLst/>
        </a:prstGeom>
        <a:solidFill>
          <a:schemeClr val="accent2">
            <a:hueOff val="-1314727"/>
            <a:satOff val="-9022"/>
            <a:lumOff val="46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Nausea/Vomiting</a:t>
          </a:r>
        </a:p>
      </dsp:txBody>
      <dsp:txXfrm>
        <a:off x="3638576" y="2847085"/>
        <a:ext cx="2032157" cy="1219294"/>
      </dsp:txXfrm>
    </dsp:sp>
    <dsp:sp modelId="{40981E59-CA97-4287-8748-3A71E17DE7A4}">
      <dsp:nvSpPr>
        <dsp:cNvPr id="0" name=""/>
        <dsp:cNvSpPr/>
      </dsp:nvSpPr>
      <dsp:spPr>
        <a:xfrm>
          <a:off x="5873949" y="2847085"/>
          <a:ext cx="2032157" cy="1219294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Altered bowel habits</a:t>
          </a:r>
        </a:p>
      </dsp:txBody>
      <dsp:txXfrm>
        <a:off x="5873949" y="2847085"/>
        <a:ext cx="2032157" cy="12192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824ABC-69B6-42F7-AF0F-AD23D5DA63AE}">
      <dsp:nvSpPr>
        <dsp:cNvPr id="0" name=""/>
        <dsp:cNvSpPr/>
      </dsp:nvSpPr>
      <dsp:spPr>
        <a:xfrm>
          <a:off x="42" y="134952"/>
          <a:ext cx="4098529" cy="6336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Patient Problems</a:t>
          </a:r>
        </a:p>
      </dsp:txBody>
      <dsp:txXfrm>
        <a:off x="42" y="134952"/>
        <a:ext cx="4098529" cy="633600"/>
      </dsp:txXfrm>
    </dsp:sp>
    <dsp:sp modelId="{FBD61E5C-5AF2-4B32-B88A-C6B2CF6279A4}">
      <dsp:nvSpPr>
        <dsp:cNvPr id="0" name=""/>
        <dsp:cNvSpPr/>
      </dsp:nvSpPr>
      <dsp:spPr>
        <a:xfrm>
          <a:off x="42" y="768552"/>
          <a:ext cx="4098529" cy="274774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Diarrhea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Impaired nutritional status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Difficulty coping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Chronic pain</a:t>
          </a:r>
        </a:p>
      </dsp:txBody>
      <dsp:txXfrm>
        <a:off x="42" y="768552"/>
        <a:ext cx="4098529" cy="2747744"/>
      </dsp:txXfrm>
    </dsp:sp>
    <dsp:sp modelId="{BF4C5ECC-A94E-4BB0-AABF-F1B05A941D4A}">
      <dsp:nvSpPr>
        <dsp:cNvPr id="0" name=""/>
        <dsp:cNvSpPr/>
      </dsp:nvSpPr>
      <dsp:spPr>
        <a:xfrm>
          <a:off x="4672366" y="134952"/>
          <a:ext cx="4098529" cy="633600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accent2">
              <a:hueOff val="-1446200"/>
              <a:satOff val="-9924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Planning (Goals)</a:t>
          </a:r>
        </a:p>
      </dsp:txBody>
      <dsp:txXfrm>
        <a:off x="4672366" y="134952"/>
        <a:ext cx="4098529" cy="633600"/>
      </dsp:txXfrm>
    </dsp:sp>
    <dsp:sp modelId="{5A1E22E7-8DAF-405C-94B6-67A3CE8C1B67}">
      <dsp:nvSpPr>
        <dsp:cNvPr id="0" name=""/>
        <dsp:cNvSpPr/>
      </dsp:nvSpPr>
      <dsp:spPr>
        <a:xfrm>
          <a:off x="4672366" y="768552"/>
          <a:ext cx="4098529" cy="2747744"/>
        </a:xfrm>
        <a:prstGeom prst="rect">
          <a:avLst/>
        </a:prstGeom>
        <a:solidFill>
          <a:schemeClr val="accent2">
            <a:tint val="40000"/>
            <a:alpha val="90000"/>
            <a:hueOff val="-1757410"/>
            <a:satOff val="-6624"/>
            <a:lumOff val="72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757410"/>
              <a:satOff val="-6624"/>
              <a:lumOff val="7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Have fewer and less severe acute exacerbations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Maintain normal F/E balance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Be free from pain or discomfort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Adhere to medical regimens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Maintain nutritional balance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/>
            <a:t>Have improved quality of life</a:t>
          </a:r>
        </a:p>
      </dsp:txBody>
      <dsp:txXfrm>
        <a:off x="4672366" y="768552"/>
        <a:ext cx="4098529" cy="27477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6869DF-ABC0-4E92-9847-B67A8A564B7E}">
      <dsp:nvSpPr>
        <dsp:cNvPr id="0" name=""/>
        <dsp:cNvSpPr/>
      </dsp:nvSpPr>
      <dsp:spPr>
        <a:xfrm>
          <a:off x="2842" y="359910"/>
          <a:ext cx="2254946" cy="135296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Hemodynamic stability</a:t>
          </a:r>
        </a:p>
      </dsp:txBody>
      <dsp:txXfrm>
        <a:off x="2842" y="359910"/>
        <a:ext cx="2254946" cy="1352967"/>
      </dsp:txXfrm>
    </dsp:sp>
    <dsp:sp modelId="{61200F8B-B294-43F1-9696-BC8457B4A4A4}">
      <dsp:nvSpPr>
        <dsp:cNvPr id="0" name=""/>
        <dsp:cNvSpPr/>
      </dsp:nvSpPr>
      <dsp:spPr>
        <a:xfrm>
          <a:off x="2483283" y="359910"/>
          <a:ext cx="2254946" cy="1352967"/>
        </a:xfrm>
        <a:prstGeom prst="rect">
          <a:avLst/>
        </a:prstGeom>
        <a:solidFill>
          <a:schemeClr val="accent2">
            <a:hueOff val="-206600"/>
            <a:satOff val="-1418"/>
            <a:lumOff val="7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F/E balance</a:t>
          </a:r>
        </a:p>
      </dsp:txBody>
      <dsp:txXfrm>
        <a:off x="2483283" y="359910"/>
        <a:ext cx="2254946" cy="1352967"/>
      </dsp:txXfrm>
    </dsp:sp>
    <dsp:sp modelId="{369834FD-9850-4822-91CA-EB7E80EF17BD}">
      <dsp:nvSpPr>
        <dsp:cNvPr id="0" name=""/>
        <dsp:cNvSpPr/>
      </dsp:nvSpPr>
      <dsp:spPr>
        <a:xfrm>
          <a:off x="4963723" y="359910"/>
          <a:ext cx="2254946" cy="1352967"/>
        </a:xfrm>
        <a:prstGeom prst="rect">
          <a:avLst/>
        </a:prstGeom>
        <a:solidFill>
          <a:schemeClr val="accent2">
            <a:hueOff val="-413200"/>
            <a:satOff val="-2835"/>
            <a:lumOff val="14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Monitor I &amp; O</a:t>
          </a:r>
        </a:p>
      </dsp:txBody>
      <dsp:txXfrm>
        <a:off x="4963723" y="359910"/>
        <a:ext cx="2254946" cy="1352967"/>
      </dsp:txXfrm>
    </dsp:sp>
    <dsp:sp modelId="{B951FB3C-BF97-488D-8F3C-1CC800FB1391}">
      <dsp:nvSpPr>
        <dsp:cNvPr id="0" name=""/>
        <dsp:cNvSpPr/>
      </dsp:nvSpPr>
      <dsp:spPr>
        <a:xfrm>
          <a:off x="7444164" y="359910"/>
          <a:ext cx="2254946" cy="1352967"/>
        </a:xfrm>
        <a:prstGeom prst="rect">
          <a:avLst/>
        </a:prstGeom>
        <a:solidFill>
          <a:schemeClr val="accent2">
            <a:hueOff val="-619800"/>
            <a:satOff val="-4253"/>
            <a:lumOff val="21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Help patient stay clean, dry, and odor free</a:t>
          </a:r>
        </a:p>
      </dsp:txBody>
      <dsp:txXfrm>
        <a:off x="7444164" y="359910"/>
        <a:ext cx="2254946" cy="1352967"/>
      </dsp:txXfrm>
    </dsp:sp>
    <dsp:sp modelId="{138B280E-C9D8-4181-B2A1-20ED2862131D}">
      <dsp:nvSpPr>
        <dsp:cNvPr id="0" name=""/>
        <dsp:cNvSpPr/>
      </dsp:nvSpPr>
      <dsp:spPr>
        <a:xfrm>
          <a:off x="2842" y="1938372"/>
          <a:ext cx="2254946" cy="1352967"/>
        </a:xfrm>
        <a:prstGeom prst="rect">
          <a:avLst/>
        </a:prstGeom>
        <a:solidFill>
          <a:schemeClr val="accent2">
            <a:hueOff val="-826400"/>
            <a:satOff val="-5671"/>
            <a:lumOff val="29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Meticulous perianal skin care</a:t>
          </a:r>
        </a:p>
      </dsp:txBody>
      <dsp:txXfrm>
        <a:off x="2842" y="1938372"/>
        <a:ext cx="2254946" cy="1352967"/>
      </dsp:txXfrm>
    </dsp:sp>
    <dsp:sp modelId="{C21902EB-1787-412C-9B43-F8620AB1CC91}">
      <dsp:nvSpPr>
        <dsp:cNvPr id="0" name=""/>
        <dsp:cNvSpPr/>
      </dsp:nvSpPr>
      <dsp:spPr>
        <a:xfrm>
          <a:off x="2483283" y="1938372"/>
          <a:ext cx="2254946" cy="1352967"/>
        </a:xfrm>
        <a:prstGeom prst="rect">
          <a:avLst/>
        </a:prstGeom>
        <a:solidFill>
          <a:schemeClr val="accent2">
            <a:hueOff val="-1033000"/>
            <a:satOff val="-7089"/>
            <a:lumOff val="36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Daily weights</a:t>
          </a:r>
        </a:p>
      </dsp:txBody>
      <dsp:txXfrm>
        <a:off x="2483283" y="1938372"/>
        <a:ext cx="2254946" cy="1352967"/>
      </dsp:txXfrm>
    </dsp:sp>
    <dsp:sp modelId="{D4301D66-C42A-47E6-999C-0173518428AD}">
      <dsp:nvSpPr>
        <dsp:cNvPr id="0" name=""/>
        <dsp:cNvSpPr/>
      </dsp:nvSpPr>
      <dsp:spPr>
        <a:xfrm>
          <a:off x="4963723" y="1938372"/>
          <a:ext cx="2254946" cy="1352967"/>
        </a:xfrm>
        <a:prstGeom prst="rect">
          <a:avLst/>
        </a:prstGeom>
        <a:solidFill>
          <a:schemeClr val="accent2">
            <a:hueOff val="-1239600"/>
            <a:satOff val="-8506"/>
            <a:lumOff val="43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Dietary consult</a:t>
          </a:r>
        </a:p>
      </dsp:txBody>
      <dsp:txXfrm>
        <a:off x="4963723" y="1938372"/>
        <a:ext cx="2254946" cy="1352967"/>
      </dsp:txXfrm>
    </dsp:sp>
    <dsp:sp modelId="{96DDD7B8-A9CF-493E-BD34-9997E6E1882B}">
      <dsp:nvSpPr>
        <dsp:cNvPr id="0" name=""/>
        <dsp:cNvSpPr/>
      </dsp:nvSpPr>
      <dsp:spPr>
        <a:xfrm>
          <a:off x="7444164" y="1938372"/>
          <a:ext cx="2254946" cy="1352967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Post-op care after surgical procedures PRN</a:t>
          </a:r>
        </a:p>
      </dsp:txBody>
      <dsp:txXfrm>
        <a:off x="7444164" y="1938372"/>
        <a:ext cx="2254946" cy="13529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08F7C2-BB20-4ECC-B3B0-81C6D3DB1116}">
      <dsp:nvSpPr>
        <dsp:cNvPr id="0" name=""/>
        <dsp:cNvSpPr/>
      </dsp:nvSpPr>
      <dsp:spPr>
        <a:xfrm>
          <a:off x="1661594" y="45383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55369E-4B00-4ED9-930B-0270F6DA9A18}">
      <dsp:nvSpPr>
        <dsp:cNvPr id="0" name=""/>
        <dsp:cNvSpPr/>
      </dsp:nvSpPr>
      <dsp:spPr>
        <a:xfrm>
          <a:off x="473594" y="2582639"/>
          <a:ext cx="4320000" cy="141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Assist in accepting and learning about disease process</a:t>
          </a:r>
        </a:p>
      </dsp:txBody>
      <dsp:txXfrm>
        <a:off x="473594" y="2582639"/>
        <a:ext cx="4320000" cy="1417500"/>
      </dsp:txXfrm>
    </dsp:sp>
    <dsp:sp modelId="{75385A76-EB0A-44C7-93C1-F6E1DC605958}">
      <dsp:nvSpPr>
        <dsp:cNvPr id="0" name=""/>
        <dsp:cNvSpPr/>
      </dsp:nvSpPr>
      <dsp:spPr>
        <a:xfrm>
          <a:off x="6737594" y="45383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6307BA-CA56-49DD-B22E-45BF1440C620}">
      <dsp:nvSpPr>
        <dsp:cNvPr id="0" name=""/>
        <dsp:cNvSpPr/>
      </dsp:nvSpPr>
      <dsp:spPr>
        <a:xfrm>
          <a:off x="5549594" y="2582639"/>
          <a:ext cx="4320000" cy="141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Teaching includes weight management, rest and diet management, perianal skin care, medications, reducing exacerbations, when to seek medical care, ways to reduce stress </a:t>
          </a:r>
        </a:p>
      </dsp:txBody>
      <dsp:txXfrm>
        <a:off x="5549594" y="2582639"/>
        <a:ext cx="4320000" cy="1417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4C136-01A5-4E4B-A123-7EE3547D7E91}">
      <dsp:nvSpPr>
        <dsp:cNvPr id="0" name=""/>
        <dsp:cNvSpPr/>
      </dsp:nvSpPr>
      <dsp:spPr>
        <a:xfrm>
          <a:off x="2842" y="247162"/>
          <a:ext cx="2254946" cy="315692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804" tIns="330200" rIns="17580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Have decrease in the number of diarrhea stools</a:t>
          </a:r>
        </a:p>
      </dsp:txBody>
      <dsp:txXfrm>
        <a:off x="2842" y="1446794"/>
        <a:ext cx="2254946" cy="1894154"/>
      </dsp:txXfrm>
    </dsp:sp>
    <dsp:sp modelId="{7E4BDB2F-C00E-43A0-B9AD-05A1BD561316}">
      <dsp:nvSpPr>
        <dsp:cNvPr id="0" name=""/>
        <dsp:cNvSpPr/>
      </dsp:nvSpPr>
      <dsp:spPr>
        <a:xfrm>
          <a:off x="656776" y="562855"/>
          <a:ext cx="947077" cy="94707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838" tIns="12700" rIns="73838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795472" y="701551"/>
        <a:ext cx="669685" cy="669685"/>
      </dsp:txXfrm>
    </dsp:sp>
    <dsp:sp modelId="{AEED0489-A42D-47DC-BE08-F120CDB52D83}">
      <dsp:nvSpPr>
        <dsp:cNvPr id="0" name=""/>
        <dsp:cNvSpPr/>
      </dsp:nvSpPr>
      <dsp:spPr>
        <a:xfrm>
          <a:off x="2842" y="3404015"/>
          <a:ext cx="2254946" cy="72"/>
        </a:xfrm>
        <a:prstGeom prst="rect">
          <a:avLst/>
        </a:prstGeom>
        <a:solidFill>
          <a:schemeClr val="accent2">
            <a:hueOff val="-206600"/>
            <a:satOff val="-1418"/>
            <a:lumOff val="728"/>
            <a:alphaOff val="0"/>
          </a:schemeClr>
        </a:solidFill>
        <a:ln w="12700" cap="flat" cmpd="sng" algn="ctr">
          <a:solidFill>
            <a:schemeClr val="accent2">
              <a:hueOff val="-206600"/>
              <a:satOff val="-1418"/>
              <a:lumOff val="7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D39C7C-D9EC-45EA-B9AA-15E19001987B}">
      <dsp:nvSpPr>
        <dsp:cNvPr id="0" name=""/>
        <dsp:cNvSpPr/>
      </dsp:nvSpPr>
      <dsp:spPr>
        <a:xfrm>
          <a:off x="2483283" y="247162"/>
          <a:ext cx="2254946" cy="3156924"/>
        </a:xfrm>
        <a:prstGeom prst="rect">
          <a:avLst/>
        </a:prstGeom>
        <a:solidFill>
          <a:schemeClr val="accent2">
            <a:tint val="40000"/>
            <a:alpha val="90000"/>
            <a:hueOff val="-585803"/>
            <a:satOff val="-2208"/>
            <a:lumOff val="24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85803"/>
              <a:satOff val="-2208"/>
              <a:lumOff val="2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804" tIns="330200" rIns="17580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Maintain body weight within the normal range</a:t>
          </a:r>
        </a:p>
      </dsp:txBody>
      <dsp:txXfrm>
        <a:off x="2483283" y="1446794"/>
        <a:ext cx="2254946" cy="1894154"/>
      </dsp:txXfrm>
    </dsp:sp>
    <dsp:sp modelId="{119542EB-E428-460D-B00B-432CCE04C57C}">
      <dsp:nvSpPr>
        <dsp:cNvPr id="0" name=""/>
        <dsp:cNvSpPr/>
      </dsp:nvSpPr>
      <dsp:spPr>
        <a:xfrm>
          <a:off x="3137217" y="562855"/>
          <a:ext cx="947077" cy="947077"/>
        </a:xfrm>
        <a:prstGeom prst="ellipse">
          <a:avLst/>
        </a:prstGeom>
        <a:solidFill>
          <a:schemeClr val="accent2">
            <a:hueOff val="-413200"/>
            <a:satOff val="-2835"/>
            <a:lumOff val="1457"/>
            <a:alphaOff val="0"/>
          </a:schemeClr>
        </a:solidFill>
        <a:ln w="12700" cap="flat" cmpd="sng" algn="ctr">
          <a:solidFill>
            <a:schemeClr val="accent2">
              <a:hueOff val="-413200"/>
              <a:satOff val="-2835"/>
              <a:lumOff val="14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838" tIns="12700" rIns="73838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275913" y="701551"/>
        <a:ext cx="669685" cy="669685"/>
      </dsp:txXfrm>
    </dsp:sp>
    <dsp:sp modelId="{F609BB47-6BE0-4F1E-8CE2-1462048842E0}">
      <dsp:nvSpPr>
        <dsp:cNvPr id="0" name=""/>
        <dsp:cNvSpPr/>
      </dsp:nvSpPr>
      <dsp:spPr>
        <a:xfrm>
          <a:off x="2483283" y="3404015"/>
          <a:ext cx="2254946" cy="72"/>
        </a:xfrm>
        <a:prstGeom prst="rect">
          <a:avLst/>
        </a:prstGeom>
        <a:solidFill>
          <a:schemeClr val="accent2">
            <a:hueOff val="-619800"/>
            <a:satOff val="-4253"/>
            <a:lumOff val="2185"/>
            <a:alphaOff val="0"/>
          </a:schemeClr>
        </a:solidFill>
        <a:ln w="12700" cap="flat" cmpd="sng" algn="ctr">
          <a:solidFill>
            <a:schemeClr val="accent2">
              <a:hueOff val="-619800"/>
              <a:satOff val="-4253"/>
              <a:lumOff val="21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CE0099-6DEE-4CC4-AAC0-8C4DCCBEFD8D}">
      <dsp:nvSpPr>
        <dsp:cNvPr id="0" name=""/>
        <dsp:cNvSpPr/>
      </dsp:nvSpPr>
      <dsp:spPr>
        <a:xfrm>
          <a:off x="4963723" y="247162"/>
          <a:ext cx="2254946" cy="3156924"/>
        </a:xfrm>
        <a:prstGeom prst="rect">
          <a:avLst/>
        </a:prstGeom>
        <a:solidFill>
          <a:schemeClr val="accent2">
            <a:tint val="40000"/>
            <a:alpha val="90000"/>
            <a:hueOff val="-1171607"/>
            <a:satOff val="-4416"/>
            <a:lumOff val="48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171607"/>
              <a:satOff val="-4416"/>
              <a:lumOff val="4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804" tIns="330200" rIns="17580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Be free from pain and discomfort</a:t>
          </a:r>
        </a:p>
      </dsp:txBody>
      <dsp:txXfrm>
        <a:off x="4963723" y="1446794"/>
        <a:ext cx="2254946" cy="1894154"/>
      </dsp:txXfrm>
    </dsp:sp>
    <dsp:sp modelId="{5E1B5DCF-9EDE-4DA1-8887-B8C81F8EF81F}">
      <dsp:nvSpPr>
        <dsp:cNvPr id="0" name=""/>
        <dsp:cNvSpPr/>
      </dsp:nvSpPr>
      <dsp:spPr>
        <a:xfrm>
          <a:off x="5617658" y="562855"/>
          <a:ext cx="947077" cy="947077"/>
        </a:xfrm>
        <a:prstGeom prst="ellipse">
          <a:avLst/>
        </a:prstGeom>
        <a:solidFill>
          <a:schemeClr val="accent2">
            <a:hueOff val="-826400"/>
            <a:satOff val="-5671"/>
            <a:lumOff val="2913"/>
            <a:alphaOff val="0"/>
          </a:schemeClr>
        </a:solidFill>
        <a:ln w="12700" cap="flat" cmpd="sng" algn="ctr">
          <a:solidFill>
            <a:schemeClr val="accent2">
              <a:hueOff val="-826400"/>
              <a:satOff val="-5671"/>
              <a:lumOff val="291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838" tIns="12700" rIns="73838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756354" y="701551"/>
        <a:ext cx="669685" cy="669685"/>
      </dsp:txXfrm>
    </dsp:sp>
    <dsp:sp modelId="{AD9101FC-FAE1-497C-AAFD-D4B70493F54C}">
      <dsp:nvSpPr>
        <dsp:cNvPr id="0" name=""/>
        <dsp:cNvSpPr/>
      </dsp:nvSpPr>
      <dsp:spPr>
        <a:xfrm>
          <a:off x="4963723" y="3404015"/>
          <a:ext cx="2254946" cy="72"/>
        </a:xfrm>
        <a:prstGeom prst="rect">
          <a:avLst/>
        </a:prstGeom>
        <a:solidFill>
          <a:schemeClr val="accent2">
            <a:hueOff val="-1033000"/>
            <a:satOff val="-7089"/>
            <a:lumOff val="3641"/>
            <a:alphaOff val="0"/>
          </a:schemeClr>
        </a:solidFill>
        <a:ln w="12700" cap="flat" cmpd="sng" algn="ctr">
          <a:solidFill>
            <a:schemeClr val="accent2">
              <a:hueOff val="-1033000"/>
              <a:satOff val="-7089"/>
              <a:lumOff val="36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6DC067-BA0C-4463-9BB0-4DF30270E42E}">
      <dsp:nvSpPr>
        <dsp:cNvPr id="0" name=""/>
        <dsp:cNvSpPr/>
      </dsp:nvSpPr>
      <dsp:spPr>
        <a:xfrm>
          <a:off x="7444164" y="247162"/>
          <a:ext cx="2254946" cy="3156924"/>
        </a:xfrm>
        <a:prstGeom prst="rect">
          <a:avLst/>
        </a:prstGeom>
        <a:solidFill>
          <a:schemeClr val="accent2">
            <a:tint val="40000"/>
            <a:alpha val="90000"/>
            <a:hueOff val="-1757410"/>
            <a:satOff val="-6624"/>
            <a:lumOff val="72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757410"/>
              <a:satOff val="-6624"/>
              <a:lumOff val="7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804" tIns="330200" rIns="175804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Use effective coping strategies</a:t>
          </a:r>
        </a:p>
      </dsp:txBody>
      <dsp:txXfrm>
        <a:off x="7444164" y="1446794"/>
        <a:ext cx="2254946" cy="1894154"/>
      </dsp:txXfrm>
    </dsp:sp>
    <dsp:sp modelId="{2B395F97-35A0-44FE-BE80-3AA0FCB0A85F}">
      <dsp:nvSpPr>
        <dsp:cNvPr id="0" name=""/>
        <dsp:cNvSpPr/>
      </dsp:nvSpPr>
      <dsp:spPr>
        <a:xfrm>
          <a:off x="8098098" y="562855"/>
          <a:ext cx="947077" cy="947077"/>
        </a:xfrm>
        <a:prstGeom prst="ellipse">
          <a:avLst/>
        </a:prstGeom>
        <a:solidFill>
          <a:schemeClr val="accent2">
            <a:hueOff val="-1239600"/>
            <a:satOff val="-8506"/>
            <a:lumOff val="4370"/>
            <a:alphaOff val="0"/>
          </a:schemeClr>
        </a:solidFill>
        <a:ln w="12700" cap="flat" cmpd="sng" algn="ctr">
          <a:solidFill>
            <a:schemeClr val="accent2">
              <a:hueOff val="-1239600"/>
              <a:satOff val="-8506"/>
              <a:lumOff val="437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838" tIns="12700" rIns="73838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236794" y="701551"/>
        <a:ext cx="669685" cy="669685"/>
      </dsp:txXfrm>
    </dsp:sp>
    <dsp:sp modelId="{6A9CD118-7032-47D7-ABEE-26265635AE66}">
      <dsp:nvSpPr>
        <dsp:cNvPr id="0" name=""/>
        <dsp:cNvSpPr/>
      </dsp:nvSpPr>
      <dsp:spPr>
        <a:xfrm>
          <a:off x="7444164" y="3404015"/>
          <a:ext cx="2254946" cy="72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accent2">
              <a:hueOff val="-1446200"/>
              <a:satOff val="-9924"/>
              <a:lumOff val="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BC036-4581-46D7-9D32-AEE7AD5234AD}">
      <dsp:nvSpPr>
        <dsp:cNvPr id="0" name=""/>
        <dsp:cNvSpPr/>
      </dsp:nvSpPr>
      <dsp:spPr>
        <a:xfrm>
          <a:off x="0" y="265653"/>
          <a:ext cx="6266539" cy="50368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Patient Problems</a:t>
          </a:r>
        </a:p>
      </dsp:txBody>
      <dsp:txXfrm>
        <a:off x="24588" y="290241"/>
        <a:ext cx="6217363" cy="454509"/>
      </dsp:txXfrm>
    </dsp:sp>
    <dsp:sp modelId="{96D40C92-6FD1-45D7-8BCF-C20E93565353}">
      <dsp:nvSpPr>
        <dsp:cNvPr id="0" name=""/>
        <dsp:cNvSpPr/>
      </dsp:nvSpPr>
      <dsp:spPr>
        <a:xfrm>
          <a:off x="0" y="769338"/>
          <a:ext cx="6266539" cy="5542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96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Acute pain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Fluid imbalance</a:t>
          </a:r>
        </a:p>
      </dsp:txBody>
      <dsp:txXfrm>
        <a:off x="0" y="769338"/>
        <a:ext cx="6266539" cy="554242"/>
      </dsp:txXfrm>
    </dsp:sp>
    <dsp:sp modelId="{8061FE15-70C2-4B50-A432-7B141108C7D1}">
      <dsp:nvSpPr>
        <dsp:cNvPr id="0" name=""/>
        <dsp:cNvSpPr/>
      </dsp:nvSpPr>
      <dsp:spPr>
        <a:xfrm>
          <a:off x="0" y="1323581"/>
          <a:ext cx="6266539" cy="503685"/>
        </a:xfrm>
        <a:prstGeom prst="roundRect">
          <a:avLst/>
        </a:prstGeom>
        <a:solidFill>
          <a:schemeClr val="accent5">
            <a:hueOff val="393725"/>
            <a:satOff val="21144"/>
            <a:lumOff val="-764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Planning (Goals)</a:t>
          </a:r>
        </a:p>
      </dsp:txBody>
      <dsp:txXfrm>
        <a:off x="24588" y="1348169"/>
        <a:ext cx="6217363" cy="454509"/>
      </dsp:txXfrm>
    </dsp:sp>
    <dsp:sp modelId="{E8AE566B-C7E7-4524-920B-AC0E435D2548}">
      <dsp:nvSpPr>
        <dsp:cNvPr id="0" name=""/>
        <dsp:cNvSpPr/>
      </dsp:nvSpPr>
      <dsp:spPr>
        <a:xfrm>
          <a:off x="0" y="1827266"/>
          <a:ext cx="6266539" cy="825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96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Relief of obstruction and return to normal bowel function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Minimal to no discomfort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Normal fluid and electrolyte and acid-base balance</a:t>
          </a:r>
        </a:p>
      </dsp:txBody>
      <dsp:txXfrm>
        <a:off x="0" y="1827266"/>
        <a:ext cx="6266539" cy="825930"/>
      </dsp:txXfrm>
    </dsp:sp>
    <dsp:sp modelId="{624B9B0A-0B68-4970-A4E1-9A78B2351D7D}">
      <dsp:nvSpPr>
        <dsp:cNvPr id="0" name=""/>
        <dsp:cNvSpPr/>
      </dsp:nvSpPr>
      <dsp:spPr>
        <a:xfrm>
          <a:off x="0" y="2653196"/>
          <a:ext cx="6266539" cy="503685"/>
        </a:xfrm>
        <a:prstGeom prst="roundRect">
          <a:avLst/>
        </a:prstGeom>
        <a:solidFill>
          <a:schemeClr val="accent5">
            <a:hueOff val="787450"/>
            <a:satOff val="42288"/>
            <a:lumOff val="-15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Assessments / Interventions:</a:t>
          </a:r>
        </a:p>
      </dsp:txBody>
      <dsp:txXfrm>
        <a:off x="24588" y="2677784"/>
        <a:ext cx="6217363" cy="454509"/>
      </dsp:txXfrm>
    </dsp:sp>
    <dsp:sp modelId="{484A8D9F-A322-4058-A21B-0379D930D633}">
      <dsp:nvSpPr>
        <dsp:cNvPr id="0" name=""/>
        <dsp:cNvSpPr/>
      </dsp:nvSpPr>
      <dsp:spPr>
        <a:xfrm>
          <a:off x="0" y="3156881"/>
          <a:ext cx="6266539" cy="1825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96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Monitor for signs of dehydration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IVF as ordered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Metabolic alkalosis (high obstruction) vs metabolic acidosis (lower obstruction)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Comfort measures and restful environment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NGT placement- oral care important, dry lips, check nose for signs of skin breakdown/irritation, check tube placement Q4h for patency</a:t>
          </a:r>
        </a:p>
      </dsp:txBody>
      <dsp:txXfrm>
        <a:off x="0" y="3156881"/>
        <a:ext cx="6266539" cy="18257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CF212C-46E7-4488-B940-E46E5002CABC}">
      <dsp:nvSpPr>
        <dsp:cNvPr id="0" name=""/>
        <dsp:cNvSpPr/>
      </dsp:nvSpPr>
      <dsp:spPr>
        <a:xfrm>
          <a:off x="3806" y="676235"/>
          <a:ext cx="2060923" cy="123655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PREVENT</a:t>
          </a:r>
        </a:p>
      </dsp:txBody>
      <dsp:txXfrm>
        <a:off x="3806" y="676235"/>
        <a:ext cx="2060923" cy="1236554"/>
      </dsp:txXfrm>
    </dsp:sp>
    <dsp:sp modelId="{48FB5BE9-6CE1-4A12-8F63-9044C56F6454}">
      <dsp:nvSpPr>
        <dsp:cNvPr id="0" name=""/>
        <dsp:cNvSpPr/>
      </dsp:nvSpPr>
      <dsp:spPr>
        <a:xfrm>
          <a:off x="2270822" y="676235"/>
          <a:ext cx="2060923" cy="1236554"/>
        </a:xfrm>
        <a:prstGeom prst="rect">
          <a:avLst/>
        </a:prstGeom>
        <a:solidFill>
          <a:schemeClr val="accent2">
            <a:hueOff val="-180775"/>
            <a:satOff val="-1241"/>
            <a:lumOff val="6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Flexible sigmoidoscopy</a:t>
          </a:r>
        </a:p>
      </dsp:txBody>
      <dsp:txXfrm>
        <a:off x="2270822" y="676235"/>
        <a:ext cx="2060923" cy="1236554"/>
      </dsp:txXfrm>
    </dsp:sp>
    <dsp:sp modelId="{408AB952-FACE-4E79-BF00-11CA9B9AC5A4}">
      <dsp:nvSpPr>
        <dsp:cNvPr id="0" name=""/>
        <dsp:cNvSpPr/>
      </dsp:nvSpPr>
      <dsp:spPr>
        <a:xfrm>
          <a:off x="4537839" y="676235"/>
          <a:ext cx="2060923" cy="1236554"/>
        </a:xfrm>
        <a:prstGeom prst="rect">
          <a:avLst/>
        </a:prstGeom>
        <a:solidFill>
          <a:schemeClr val="accent2">
            <a:hueOff val="-361550"/>
            <a:satOff val="-2481"/>
            <a:lumOff val="12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Colonoscopy </a:t>
          </a:r>
        </a:p>
      </dsp:txBody>
      <dsp:txXfrm>
        <a:off x="4537839" y="676235"/>
        <a:ext cx="2060923" cy="1236554"/>
      </dsp:txXfrm>
    </dsp:sp>
    <dsp:sp modelId="{9622EFAA-DB70-438C-A203-0AF2C6952664}">
      <dsp:nvSpPr>
        <dsp:cNvPr id="0" name=""/>
        <dsp:cNvSpPr/>
      </dsp:nvSpPr>
      <dsp:spPr>
        <a:xfrm>
          <a:off x="6804855" y="676235"/>
          <a:ext cx="2060923" cy="1236554"/>
        </a:xfrm>
        <a:prstGeom prst="rect">
          <a:avLst/>
        </a:prstGeom>
        <a:solidFill>
          <a:schemeClr val="accent2">
            <a:hueOff val="-542325"/>
            <a:satOff val="-3722"/>
            <a:lumOff val="19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Double contrast barium enema</a:t>
          </a:r>
        </a:p>
      </dsp:txBody>
      <dsp:txXfrm>
        <a:off x="6804855" y="676235"/>
        <a:ext cx="2060923" cy="1236554"/>
      </dsp:txXfrm>
    </dsp:sp>
    <dsp:sp modelId="{61F1637F-69FD-4C01-86F7-8F1F25136DE8}">
      <dsp:nvSpPr>
        <dsp:cNvPr id="0" name=""/>
        <dsp:cNvSpPr/>
      </dsp:nvSpPr>
      <dsp:spPr>
        <a:xfrm>
          <a:off x="9071871" y="676235"/>
          <a:ext cx="2060923" cy="1236554"/>
        </a:xfrm>
        <a:prstGeom prst="rect">
          <a:avLst/>
        </a:prstGeom>
        <a:solidFill>
          <a:schemeClr val="accent2">
            <a:hueOff val="-723100"/>
            <a:satOff val="-4962"/>
            <a:lumOff val="254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CT scan</a:t>
          </a:r>
        </a:p>
      </dsp:txBody>
      <dsp:txXfrm>
        <a:off x="9071871" y="676235"/>
        <a:ext cx="2060923" cy="1236554"/>
      </dsp:txXfrm>
    </dsp:sp>
    <dsp:sp modelId="{219D788E-5726-450C-B935-93B69C9760BC}">
      <dsp:nvSpPr>
        <dsp:cNvPr id="0" name=""/>
        <dsp:cNvSpPr/>
      </dsp:nvSpPr>
      <dsp:spPr>
        <a:xfrm>
          <a:off x="1137314" y="2118882"/>
          <a:ext cx="2060923" cy="1236554"/>
        </a:xfrm>
        <a:prstGeom prst="rect">
          <a:avLst/>
        </a:prstGeom>
        <a:solidFill>
          <a:schemeClr val="accent2">
            <a:hueOff val="-903875"/>
            <a:satOff val="-6203"/>
            <a:lumOff val="31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Guaiac test</a:t>
          </a:r>
        </a:p>
      </dsp:txBody>
      <dsp:txXfrm>
        <a:off x="1137314" y="2118882"/>
        <a:ext cx="2060923" cy="1236554"/>
      </dsp:txXfrm>
    </dsp:sp>
    <dsp:sp modelId="{38992C07-7007-4934-82CA-499217E59C2B}">
      <dsp:nvSpPr>
        <dsp:cNvPr id="0" name=""/>
        <dsp:cNvSpPr/>
      </dsp:nvSpPr>
      <dsp:spPr>
        <a:xfrm>
          <a:off x="3404330" y="2118882"/>
          <a:ext cx="2060923" cy="1236554"/>
        </a:xfrm>
        <a:prstGeom prst="rect">
          <a:avLst/>
        </a:prstGeom>
        <a:solidFill>
          <a:schemeClr val="accent2">
            <a:hueOff val="-1084650"/>
            <a:satOff val="-7443"/>
            <a:lumOff val="3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Fecal immunochemical test</a:t>
          </a:r>
        </a:p>
      </dsp:txBody>
      <dsp:txXfrm>
        <a:off x="3404330" y="2118882"/>
        <a:ext cx="2060923" cy="1236554"/>
      </dsp:txXfrm>
    </dsp:sp>
    <dsp:sp modelId="{B73DBC9E-626C-43FE-95D8-24BA0A8CE093}">
      <dsp:nvSpPr>
        <dsp:cNvPr id="0" name=""/>
        <dsp:cNvSpPr/>
      </dsp:nvSpPr>
      <dsp:spPr>
        <a:xfrm>
          <a:off x="5671347" y="2118882"/>
          <a:ext cx="2060923" cy="1236554"/>
        </a:xfrm>
        <a:prstGeom prst="rect">
          <a:avLst/>
        </a:prstGeom>
        <a:solidFill>
          <a:schemeClr val="accent2">
            <a:hueOff val="-1265425"/>
            <a:satOff val="-8684"/>
            <a:lumOff val="44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Stool DNA test</a:t>
          </a:r>
        </a:p>
      </dsp:txBody>
      <dsp:txXfrm>
        <a:off x="5671347" y="2118882"/>
        <a:ext cx="2060923" cy="1236554"/>
      </dsp:txXfrm>
    </dsp:sp>
    <dsp:sp modelId="{3775462B-11B2-4EE7-B98C-A6758BDA8B04}">
      <dsp:nvSpPr>
        <dsp:cNvPr id="0" name=""/>
        <dsp:cNvSpPr/>
      </dsp:nvSpPr>
      <dsp:spPr>
        <a:xfrm>
          <a:off x="7938363" y="2118882"/>
          <a:ext cx="2060923" cy="1236554"/>
        </a:xfrm>
        <a:prstGeom prst="rect">
          <a:avLst/>
        </a:prstGeom>
        <a:solidFill>
          <a:schemeClr val="accent2">
            <a:hueOff val="-1446200"/>
            <a:satOff val="-9924"/>
            <a:lumOff val="50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>
              <a:solidFill>
                <a:schemeClr val="tx2"/>
              </a:solidFill>
            </a:rPr>
            <a:t>Biopsy for definitive diagnosis</a:t>
          </a:r>
        </a:p>
      </dsp:txBody>
      <dsp:txXfrm>
        <a:off x="7938363" y="2118882"/>
        <a:ext cx="2060923" cy="12365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5849ABE-9CCD-40DF-99FD-BDB6B4FE918A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3CC5841-7480-453D-A676-C00F1873CF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674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019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0866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959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70818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410145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641918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19806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07600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582003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Diverticula- </a:t>
            </a:r>
            <a:r>
              <a:rPr lang="en-US" dirty="0" err="1"/>
              <a:t>Outpuchings</a:t>
            </a:r>
            <a:r>
              <a:rPr lang="en-US" dirty="0"/>
              <a:t> of mucosa that develop anywhere in the colon </a:t>
            </a:r>
          </a:p>
          <a:p>
            <a:pPr lvl="1"/>
            <a:r>
              <a:rPr lang="en-US" dirty="0"/>
              <a:t>Most common in the left (descending, sigmoid) colon</a:t>
            </a:r>
          </a:p>
          <a:p>
            <a:pPr lvl="1"/>
            <a:r>
              <a:rPr lang="en-US" dirty="0"/>
              <a:t>Occur at weakest points in the bowel wall</a:t>
            </a:r>
          </a:p>
          <a:p>
            <a:pPr lvl="1"/>
            <a:endParaRPr lang="en-US" dirty="0"/>
          </a:p>
          <a:p>
            <a:r>
              <a:rPr lang="en-US" dirty="0"/>
              <a:t>Diverticulosis- Presence of multiple </a:t>
            </a:r>
            <a:r>
              <a:rPr lang="en-US" dirty="0" err="1"/>
              <a:t>noninflammed</a:t>
            </a:r>
            <a:r>
              <a:rPr lang="en-US" dirty="0"/>
              <a:t> diverticula</a:t>
            </a:r>
          </a:p>
          <a:p>
            <a:endParaRPr lang="en-US" dirty="0"/>
          </a:p>
          <a:p>
            <a:r>
              <a:rPr lang="en-US" dirty="0"/>
              <a:t>Diverticulitis- Inflammation of one or more diverticula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61975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458958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69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320250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384059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632724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454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1646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Abnormal tract between 2 hollow organs or a hollow organ and the skin</a:t>
            </a:r>
          </a:p>
          <a:p>
            <a:r>
              <a:rPr lang="en-US" dirty="0"/>
              <a:t>Named for the track they follow from one area to another</a:t>
            </a:r>
          </a:p>
          <a:p>
            <a:pPr lvl="1"/>
            <a:r>
              <a:rPr lang="en-US" dirty="0" err="1"/>
              <a:t>Enterocutaneous</a:t>
            </a:r>
            <a:r>
              <a:rPr lang="en-US" dirty="0"/>
              <a:t> fistula</a:t>
            </a:r>
          </a:p>
          <a:p>
            <a:pPr lvl="1"/>
            <a:r>
              <a:rPr lang="en-US" dirty="0" err="1"/>
              <a:t>Enterovaginal</a:t>
            </a:r>
            <a:r>
              <a:rPr lang="en-US" dirty="0"/>
              <a:t> fistula</a:t>
            </a:r>
          </a:p>
          <a:p>
            <a:r>
              <a:rPr lang="en-US" dirty="0"/>
              <a:t>GI fistulas occur between lumen of GI tract and another organ or skin</a:t>
            </a:r>
          </a:p>
          <a:p>
            <a:r>
              <a:rPr lang="en-US" dirty="0"/>
              <a:t>Many occur after surgery, associated with IBD, cancer, radiation, diverticulitis, pancreatitis, and trauma</a:t>
            </a:r>
          </a:p>
          <a:p>
            <a:r>
              <a:rPr lang="en-US" dirty="0"/>
              <a:t>Simple or complex</a:t>
            </a:r>
          </a:p>
          <a:p>
            <a:r>
              <a:rPr lang="en-US" dirty="0"/>
              <a:t>Can be anywhere from 50ml-500ml/day of output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561358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37998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355466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https://www.youtube.com/watch?v=ZjpPJ4M-3-k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21916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Protrusion of contents through an abnormal opening or weakened area in the wall of the cavity in which it is normally contained</a:t>
            </a:r>
          </a:p>
          <a:p>
            <a:r>
              <a:rPr lang="en-US" dirty="0"/>
              <a:t>May occur anywhere, but most common in abdomen</a:t>
            </a:r>
          </a:p>
          <a:p>
            <a:r>
              <a:rPr lang="en-US" dirty="0"/>
              <a:t>Reducible- easily return into abdominal cavity</a:t>
            </a:r>
          </a:p>
          <a:p>
            <a:pPr lvl="1"/>
            <a:r>
              <a:rPr lang="en-US" dirty="0"/>
              <a:t>Done manually or may occur spontaneously</a:t>
            </a:r>
          </a:p>
          <a:p>
            <a:r>
              <a:rPr lang="en-US" dirty="0"/>
              <a:t>Irreducible or incarcerated= cannot be placed back into abdominal cavity</a:t>
            </a:r>
          </a:p>
          <a:p>
            <a:pPr lvl="1"/>
            <a:r>
              <a:rPr lang="en-US" dirty="0"/>
              <a:t>Abdominal contents trapped in opening</a:t>
            </a:r>
          </a:p>
          <a:p>
            <a:pPr lvl="1"/>
            <a:r>
              <a:rPr lang="en-US" dirty="0"/>
              <a:t>Strangulation occurs if blood supply is cut off</a:t>
            </a:r>
          </a:p>
          <a:p>
            <a:pPr lvl="1"/>
            <a:r>
              <a:rPr lang="en-US" dirty="0"/>
              <a:t>Results in acute intestinal obstruction</a:t>
            </a:r>
          </a:p>
          <a:p>
            <a:pPr lvl="1"/>
            <a:r>
              <a:rPr lang="en-US" dirty="0"/>
              <a:t>Gangrene and necrosis can occur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10901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Umbilical- occurs when rectus muscle is weak or umbilical opening does not close after birth</a:t>
            </a:r>
          </a:p>
          <a:p>
            <a:endParaRPr lang="en-US" dirty="0"/>
          </a:p>
          <a:p>
            <a:r>
              <a:rPr lang="en-US" dirty="0"/>
              <a:t>Femoral- protrusion through the femoral ring into femoral canal. Appears as bulge below inguinal ligament. Easily strangulate</a:t>
            </a:r>
          </a:p>
          <a:p>
            <a:endParaRPr lang="en-US" dirty="0"/>
          </a:p>
          <a:p>
            <a:r>
              <a:rPr lang="en-US" dirty="0"/>
              <a:t>Inguinal- most common type. Occurs at point of weakness in abdominal wall where spermatic cord (men) or round ligament (women) emerges</a:t>
            </a:r>
          </a:p>
          <a:p>
            <a:endParaRPr lang="en-US" dirty="0"/>
          </a:p>
          <a:p>
            <a:r>
              <a:rPr lang="en-US" dirty="0"/>
              <a:t>Ventral or incisional- due to weakness of abdominal wall at site of previous incision. Occur most often with obesity, multiple surgical incisions in the same area, inadequate wound healing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646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71731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96497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H&amp;P- if patient lays on back, flexes</a:t>
            </a:r>
            <a:r>
              <a:rPr lang="en-US" baseline="0" dirty="0"/>
              <a:t> knees and lifts head, hernia will make itself shown</a:t>
            </a:r>
            <a:endParaRPr lang="en-US" dirty="0"/>
          </a:p>
          <a:p>
            <a:endParaRPr lang="en-US" dirty="0"/>
          </a:p>
          <a:p>
            <a:r>
              <a:rPr lang="en-US" dirty="0"/>
              <a:t>Treatments:</a:t>
            </a:r>
          </a:p>
          <a:p>
            <a:r>
              <a:rPr lang="en-US" dirty="0"/>
              <a:t>Laparoscopic surgery</a:t>
            </a:r>
          </a:p>
          <a:p>
            <a:r>
              <a:rPr lang="en-US" dirty="0" err="1"/>
              <a:t>Herniorrhaphy</a:t>
            </a:r>
            <a:r>
              <a:rPr lang="en-US" dirty="0"/>
              <a:t>- surgical repair of hernia</a:t>
            </a:r>
          </a:p>
          <a:p>
            <a:pPr lvl="1"/>
            <a:r>
              <a:rPr lang="en-US" dirty="0"/>
              <a:t>Usually outpatient</a:t>
            </a:r>
          </a:p>
          <a:p>
            <a:r>
              <a:rPr lang="en-US" dirty="0" err="1"/>
              <a:t>Hernioplasty</a:t>
            </a:r>
            <a:r>
              <a:rPr lang="en-US" dirty="0"/>
              <a:t>- reinforcement of weakened area with wire, fascia, or mesh</a:t>
            </a:r>
          </a:p>
          <a:p>
            <a:r>
              <a:rPr lang="en-US" dirty="0"/>
              <a:t>Emergency surgery for strangulated hernias or inflamed, irreducible hernias</a:t>
            </a:r>
          </a:p>
          <a:p>
            <a:pPr lvl="1"/>
            <a:r>
              <a:rPr lang="en-US" dirty="0"/>
              <a:t>Bowel resection</a:t>
            </a:r>
          </a:p>
          <a:p>
            <a:pPr lvl="1"/>
            <a:r>
              <a:rPr lang="en-US" dirty="0"/>
              <a:t>May need temporary colostomy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879358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60520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28360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Impaired absorption of fats, carbohydrates, proteins, minerals, and vitamins</a:t>
            </a:r>
          </a:p>
          <a:p>
            <a:r>
              <a:rPr lang="en-US" dirty="0"/>
              <a:t>Most common signs of malabsorption are:</a:t>
            </a:r>
          </a:p>
          <a:p>
            <a:pPr lvl="1"/>
            <a:r>
              <a:rPr lang="en-US" dirty="0"/>
              <a:t>Weight loss</a:t>
            </a:r>
          </a:p>
          <a:p>
            <a:pPr lvl="1"/>
            <a:r>
              <a:rPr lang="en-US" dirty="0"/>
              <a:t>Diarrhea</a:t>
            </a:r>
          </a:p>
          <a:p>
            <a:pPr lvl="1"/>
            <a:r>
              <a:rPr lang="en-US" dirty="0"/>
              <a:t>Steatorrhea</a:t>
            </a:r>
          </a:p>
          <a:p>
            <a:r>
              <a:rPr lang="en-US" dirty="0"/>
              <a:t>Diagnosis includes:</a:t>
            </a:r>
          </a:p>
          <a:p>
            <a:pPr lvl="1"/>
            <a:r>
              <a:rPr lang="en-US" dirty="0"/>
              <a:t>Qualitative exam of stool for fat</a:t>
            </a:r>
          </a:p>
          <a:p>
            <a:pPr lvl="1"/>
            <a:r>
              <a:rPr lang="en-US" dirty="0"/>
              <a:t>72-hour stool collection</a:t>
            </a:r>
          </a:p>
          <a:p>
            <a:pPr lvl="1"/>
            <a:r>
              <a:rPr lang="en-US" dirty="0"/>
              <a:t>Serologic testing for celiac disease</a:t>
            </a:r>
          </a:p>
          <a:p>
            <a:pPr lvl="1"/>
            <a:r>
              <a:rPr lang="en-US" dirty="0"/>
              <a:t>Fecal elastase testing to determine pancreatic insufficiency</a:t>
            </a:r>
          </a:p>
          <a:p>
            <a:pPr lvl="1"/>
            <a:r>
              <a:rPr lang="en-US" dirty="0"/>
              <a:t>CT</a:t>
            </a:r>
          </a:p>
          <a:p>
            <a:pPr lvl="1"/>
            <a:r>
              <a:rPr lang="en-US" dirty="0"/>
              <a:t>endoscopy, capsule endoscopy</a:t>
            </a:r>
          </a:p>
          <a:p>
            <a:r>
              <a:rPr lang="en-US" dirty="0"/>
              <a:t>Treatment depends on disease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07806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78285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121308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50781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7607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59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931774">
              <a:defRPr/>
            </a:pPr>
            <a:r>
              <a:rPr lang="en-US" dirty="0"/>
              <a:t>Soap and water only for C. diff, no alcohol rub</a:t>
            </a:r>
          </a:p>
          <a:p>
            <a:r>
              <a:rPr lang="en-US" dirty="0"/>
              <a:t>Wipe surfaces</a:t>
            </a:r>
          </a:p>
          <a:p>
            <a:pPr lvl="1"/>
            <a:r>
              <a:rPr lang="en-US" dirty="0"/>
              <a:t>Sani-cloths</a:t>
            </a:r>
          </a:p>
          <a:p>
            <a:pPr lvl="1"/>
            <a:r>
              <a:rPr lang="en-US" dirty="0"/>
              <a:t>Bleach wipes (C. diff)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83310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39254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11917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Treatment:</a:t>
            </a:r>
          </a:p>
          <a:p>
            <a:r>
              <a:rPr lang="en-US" dirty="0"/>
              <a:t>Eliminate lactose from diet- avoid milk and milk products</a:t>
            </a:r>
          </a:p>
          <a:p>
            <a:r>
              <a:rPr lang="en-US" dirty="0"/>
              <a:t>Many lactose-free products commercially available</a:t>
            </a:r>
          </a:p>
          <a:p>
            <a:r>
              <a:rPr lang="en-US" dirty="0"/>
              <a:t>Lactose free diet results in resolution of symptoms</a:t>
            </a:r>
          </a:p>
          <a:p>
            <a:r>
              <a:rPr lang="en-US" dirty="0"/>
              <a:t>Lactase enzyme (Lactaid) is available over the counter</a:t>
            </a:r>
          </a:p>
          <a:p>
            <a:pPr lvl="1"/>
            <a:r>
              <a:rPr lang="en-US" dirty="0"/>
              <a:t>Breaks down lactose present in ingested milk</a:t>
            </a:r>
          </a:p>
          <a:p>
            <a:r>
              <a:rPr lang="en-US" dirty="0"/>
              <a:t>Some lactose-intolerant people may be able to tolerate small amounts of lactose in their diet</a:t>
            </a:r>
          </a:p>
          <a:p>
            <a:pPr lvl="1"/>
            <a:r>
              <a:rPr lang="en-US" dirty="0"/>
              <a:t>Cheese has significantly less lactose in it than milk and ice cream</a:t>
            </a:r>
          </a:p>
          <a:p>
            <a:pPr lvl="1"/>
            <a:r>
              <a:rPr lang="en-US" dirty="0"/>
              <a:t>Live culture yogurt has less lactose because bacteria help digest lactose</a:t>
            </a:r>
          </a:p>
          <a:p>
            <a:pPr lvl="1"/>
            <a:r>
              <a:rPr lang="en-US" dirty="0"/>
              <a:t>Some people can tolerate lactose when taken with meals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33183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065252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3511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Nutritional support</a:t>
            </a:r>
          </a:p>
          <a:p>
            <a:pPr lvl="1"/>
            <a:r>
              <a:rPr lang="en-US" dirty="0"/>
              <a:t>TPN</a:t>
            </a:r>
          </a:p>
          <a:p>
            <a:pPr lvl="1"/>
            <a:r>
              <a:rPr lang="en-US" dirty="0"/>
              <a:t>Enteral Nutrition</a:t>
            </a:r>
          </a:p>
          <a:p>
            <a:pPr lvl="1"/>
            <a:r>
              <a:rPr lang="en-US" dirty="0"/>
              <a:t>Medications</a:t>
            </a:r>
          </a:p>
          <a:p>
            <a:pPr lvl="1"/>
            <a:r>
              <a:rPr lang="en-US" dirty="0"/>
              <a:t>Tailored diet</a:t>
            </a:r>
          </a:p>
          <a:p>
            <a:r>
              <a:rPr lang="en-US" dirty="0"/>
              <a:t>Dietary referral</a:t>
            </a:r>
          </a:p>
          <a:p>
            <a:pPr lvl="1"/>
            <a:r>
              <a:rPr lang="en-US" dirty="0"/>
              <a:t>High protein</a:t>
            </a:r>
          </a:p>
          <a:p>
            <a:pPr lvl="1"/>
            <a:r>
              <a:rPr lang="en-US" dirty="0"/>
              <a:t>High complex carbohydrates</a:t>
            </a:r>
          </a:p>
          <a:p>
            <a:pPr lvl="1"/>
            <a:r>
              <a:rPr lang="en-US" dirty="0"/>
              <a:t>Low fat</a:t>
            </a:r>
          </a:p>
          <a:p>
            <a:pPr lvl="1"/>
            <a:r>
              <a:rPr lang="en-US" dirty="0"/>
              <a:t>Low sweets</a:t>
            </a:r>
          </a:p>
          <a:p>
            <a:r>
              <a:rPr lang="en-US" dirty="0"/>
              <a:t>Supplements of vitamins and minerals</a:t>
            </a:r>
          </a:p>
          <a:p>
            <a:r>
              <a:rPr lang="en-US" dirty="0"/>
              <a:t>Soluble fiber encouraged if colon is present</a:t>
            </a:r>
          </a:p>
          <a:p>
            <a:r>
              <a:rPr lang="en-US" dirty="0"/>
              <a:t>6 small meals per day</a:t>
            </a:r>
          </a:p>
          <a:p>
            <a:r>
              <a:rPr lang="en-US" dirty="0"/>
              <a:t>Intestinal transplantation</a:t>
            </a:r>
          </a:p>
          <a:p>
            <a:pPr lvl="1"/>
            <a:r>
              <a:rPr lang="en-US" dirty="0"/>
              <a:t>Done at few transplant centers</a:t>
            </a:r>
          </a:p>
          <a:p>
            <a:pPr lvl="1"/>
            <a:r>
              <a:rPr lang="en-US" dirty="0"/>
              <a:t>Only long-term treatment option</a:t>
            </a:r>
          </a:p>
          <a:p>
            <a:pPr lvl="1"/>
            <a:r>
              <a:rPr lang="en-US" dirty="0"/>
              <a:t>Last resort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2583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78999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Dilated </a:t>
            </a:r>
            <a:r>
              <a:rPr lang="en-US" dirty="0" err="1"/>
              <a:t>hemorrhoidal</a:t>
            </a:r>
            <a:r>
              <a:rPr lang="en-US" dirty="0"/>
              <a:t> veins</a:t>
            </a:r>
          </a:p>
          <a:p>
            <a:r>
              <a:rPr lang="en-US" dirty="0"/>
              <a:t>Internal (above internal sphincter) or external (outside external sphincter)</a:t>
            </a:r>
          </a:p>
          <a:p>
            <a:r>
              <a:rPr lang="en-US" dirty="0"/>
              <a:t>Develop 2* to increased anal pressure and weakening of the connective tissue that supports </a:t>
            </a:r>
            <a:r>
              <a:rPr lang="en-US" dirty="0" err="1"/>
              <a:t>hemorrhoidal</a:t>
            </a:r>
            <a:r>
              <a:rPr lang="en-US" dirty="0"/>
              <a:t> veins</a:t>
            </a:r>
          </a:p>
          <a:p>
            <a:pPr lvl="1"/>
            <a:r>
              <a:rPr lang="en-US" dirty="0"/>
              <a:t>Causes displacement and dilation</a:t>
            </a:r>
          </a:p>
          <a:p>
            <a:endParaRPr lang="en-US" dirty="0"/>
          </a:p>
          <a:p>
            <a:r>
              <a:rPr lang="en-US" dirty="0"/>
              <a:t>Risk factors include:</a:t>
            </a:r>
          </a:p>
          <a:p>
            <a:pPr lvl="1"/>
            <a:r>
              <a:rPr lang="en-US" dirty="0"/>
              <a:t>Pregnancy</a:t>
            </a:r>
          </a:p>
          <a:p>
            <a:pPr lvl="1"/>
            <a:r>
              <a:rPr lang="en-US" dirty="0"/>
              <a:t>Constipation</a:t>
            </a:r>
          </a:p>
          <a:p>
            <a:pPr lvl="1"/>
            <a:r>
              <a:rPr lang="en-US" dirty="0"/>
              <a:t>Straining to defecate</a:t>
            </a:r>
          </a:p>
          <a:p>
            <a:pPr lvl="1"/>
            <a:r>
              <a:rPr lang="en-US" dirty="0"/>
              <a:t>Diarrhea</a:t>
            </a:r>
          </a:p>
          <a:p>
            <a:pPr lvl="1"/>
            <a:r>
              <a:rPr lang="en-US" dirty="0"/>
              <a:t>Heavy lifting</a:t>
            </a:r>
          </a:p>
          <a:p>
            <a:pPr lvl="1"/>
            <a:r>
              <a:rPr lang="en-US" dirty="0"/>
              <a:t>Prolonged standing and sitting</a:t>
            </a:r>
          </a:p>
          <a:p>
            <a:pPr lvl="1"/>
            <a:r>
              <a:rPr lang="en-US" dirty="0"/>
              <a:t>Obesity</a:t>
            </a:r>
          </a:p>
          <a:p>
            <a:pPr lvl="1"/>
            <a:r>
              <a:rPr lang="en-US" dirty="0"/>
              <a:t>Ascites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78093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7186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Based on cause</a:t>
            </a:r>
          </a:p>
          <a:p>
            <a:r>
              <a:rPr lang="en-US" dirty="0"/>
              <a:t>High fiber diet and increased fluids to prevent constipation and reduce straining</a:t>
            </a:r>
          </a:p>
          <a:p>
            <a:r>
              <a:rPr lang="en-US" dirty="0"/>
              <a:t>Ointments, creams, suppositories, and impregnated pads that may help with pain, inflammation, and shrink mucous membranes include:</a:t>
            </a:r>
          </a:p>
          <a:p>
            <a:pPr lvl="1"/>
            <a:r>
              <a:rPr lang="en-US" dirty="0"/>
              <a:t>Hydrocortisone</a:t>
            </a:r>
          </a:p>
          <a:p>
            <a:pPr lvl="1"/>
            <a:r>
              <a:rPr lang="en-US" dirty="0"/>
              <a:t>Witch hazel</a:t>
            </a:r>
          </a:p>
          <a:p>
            <a:pPr lvl="1"/>
            <a:r>
              <a:rPr lang="en-US" dirty="0"/>
              <a:t>Benzocaine</a:t>
            </a:r>
          </a:p>
          <a:p>
            <a:r>
              <a:rPr lang="en-US" dirty="0" err="1"/>
              <a:t>Sitz</a:t>
            </a:r>
            <a:r>
              <a:rPr lang="en-US" dirty="0"/>
              <a:t> bath</a:t>
            </a:r>
          </a:p>
          <a:p>
            <a:r>
              <a:rPr lang="en-US" dirty="0"/>
              <a:t>Rubber band ligation </a:t>
            </a:r>
          </a:p>
          <a:p>
            <a:r>
              <a:rPr lang="en-US" dirty="0" err="1"/>
              <a:t>Hemorrhoidectomy</a:t>
            </a:r>
            <a:r>
              <a:rPr lang="en-US" dirty="0"/>
              <a:t> if severe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15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025318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04367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Skin ulcer or crack in the lining of anal wall</a:t>
            </a:r>
          </a:p>
          <a:p>
            <a:r>
              <a:rPr lang="en-US" dirty="0"/>
              <a:t>Usually caused by passage of hard stool, foreign body insertion, local infections, or inflammation</a:t>
            </a:r>
          </a:p>
          <a:p>
            <a:r>
              <a:rPr lang="en-US" dirty="0"/>
              <a:t>Acute or Chronic</a:t>
            </a:r>
          </a:p>
          <a:p>
            <a:pPr lvl="1"/>
            <a:r>
              <a:rPr lang="en-US" dirty="0"/>
              <a:t>acute- &lt;6 weeks onset</a:t>
            </a:r>
          </a:p>
          <a:p>
            <a:pPr lvl="1"/>
            <a:r>
              <a:rPr lang="en-US" dirty="0"/>
              <a:t>Chronic- may develop perianal skin tag and fibrotic edges</a:t>
            </a:r>
          </a:p>
          <a:p>
            <a:r>
              <a:rPr lang="en-US" dirty="0"/>
              <a:t>Hallmark= anal pain, worse with defecation or sitting</a:t>
            </a:r>
          </a:p>
          <a:p>
            <a:r>
              <a:rPr lang="en-US" dirty="0"/>
              <a:t>May bleed with wiping</a:t>
            </a:r>
          </a:p>
          <a:p>
            <a:r>
              <a:rPr lang="en-US" dirty="0"/>
              <a:t>Treat with increased fiber and fluids</a:t>
            </a:r>
          </a:p>
          <a:p>
            <a:r>
              <a:rPr lang="en-US" dirty="0"/>
              <a:t>Topical preparations- nitrates and calcium channel blockers decrease rectal anal pressure and allow fissure to heal without sphincter damage</a:t>
            </a:r>
          </a:p>
          <a:p>
            <a:r>
              <a:rPr lang="en-US" dirty="0"/>
              <a:t>Stool softener</a:t>
            </a:r>
          </a:p>
          <a:p>
            <a:r>
              <a:rPr lang="en-US" dirty="0"/>
              <a:t>Warm </a:t>
            </a:r>
            <a:r>
              <a:rPr lang="en-US" dirty="0" err="1"/>
              <a:t>sitz</a:t>
            </a:r>
            <a:r>
              <a:rPr lang="en-US" dirty="0"/>
              <a:t> baths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973132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Abnormal tunneling leading from anus or rectum</a:t>
            </a:r>
          </a:p>
          <a:p>
            <a:r>
              <a:rPr lang="en-US" dirty="0"/>
              <a:t>May extend to outside of skin, vagina, or buttocks</a:t>
            </a:r>
          </a:p>
          <a:p>
            <a:r>
              <a:rPr lang="en-US" dirty="0"/>
              <a:t>Often precedes an abscess</a:t>
            </a:r>
          </a:p>
          <a:p>
            <a:r>
              <a:rPr lang="en-US" dirty="0"/>
              <a:t>Feces may enter fistula and cause infection</a:t>
            </a:r>
          </a:p>
          <a:p>
            <a:r>
              <a:rPr lang="en-US" dirty="0"/>
              <a:t>Persistent bloody or purulent discharge, or stool leaking form fistula</a:t>
            </a:r>
          </a:p>
          <a:p>
            <a:r>
              <a:rPr lang="en-US" dirty="0"/>
              <a:t>May need to wear a pad to avoid staining clothes</a:t>
            </a:r>
          </a:p>
          <a:p>
            <a:r>
              <a:rPr lang="en-US" dirty="0"/>
              <a:t>Surgical treatment depends on location and nature of fistula</a:t>
            </a:r>
          </a:p>
          <a:p>
            <a:r>
              <a:rPr lang="en-US" dirty="0" err="1"/>
              <a:t>Fistulotomy</a:t>
            </a:r>
            <a:r>
              <a:rPr lang="en-US" dirty="0"/>
              <a:t>- HCP opens fistula and healthy tissue is allowed to granulate towards the wound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68295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Collection of perianal pus</a:t>
            </a:r>
          </a:p>
          <a:p>
            <a:r>
              <a:rPr lang="en-US" dirty="0"/>
              <a:t>Results from obstruction of anal glands leading to infection and abscess formation</a:t>
            </a:r>
          </a:p>
          <a:p>
            <a:r>
              <a:rPr lang="en-US" dirty="0"/>
              <a:t>Occurs with anal fissures, trauma, or IBD</a:t>
            </a:r>
          </a:p>
          <a:p>
            <a:r>
              <a:rPr lang="en-US" dirty="0"/>
              <a:t>S/</a:t>
            </a:r>
            <a:r>
              <a:rPr lang="en-US" dirty="0" err="1"/>
              <a:t>Sx</a:t>
            </a:r>
            <a:r>
              <a:rPr lang="en-US" dirty="0"/>
              <a:t>: local severe pain and swelling, foul-smelling drainage, tenderness, </a:t>
            </a:r>
            <a:r>
              <a:rPr lang="en-US" dirty="0" err="1"/>
              <a:t>fecer</a:t>
            </a:r>
            <a:endParaRPr lang="en-US" dirty="0"/>
          </a:p>
          <a:p>
            <a:r>
              <a:rPr lang="en-US" dirty="0"/>
              <a:t>Complication: Sepsis can occur</a:t>
            </a:r>
          </a:p>
          <a:p>
            <a:r>
              <a:rPr lang="en-US" dirty="0" err="1"/>
              <a:t>Dx</a:t>
            </a:r>
            <a:r>
              <a:rPr lang="en-US" dirty="0"/>
              <a:t>: rectal exam</a:t>
            </a:r>
          </a:p>
          <a:p>
            <a:r>
              <a:rPr lang="en-US" dirty="0" err="1"/>
              <a:t>Tx</a:t>
            </a:r>
            <a:r>
              <a:rPr lang="en-US" dirty="0"/>
              <a:t>: surgical drainage</a:t>
            </a:r>
          </a:p>
          <a:p>
            <a:pPr lvl="1"/>
            <a:r>
              <a:rPr lang="en-US" dirty="0"/>
              <a:t>With or without packing</a:t>
            </a:r>
          </a:p>
          <a:p>
            <a:pPr lvl="1"/>
            <a:r>
              <a:rPr lang="en-US" dirty="0"/>
              <a:t>May need Penrose drain</a:t>
            </a:r>
          </a:p>
          <a:p>
            <a:pPr lvl="1"/>
            <a:r>
              <a:rPr lang="en-US" dirty="0"/>
              <a:t>Heals by granulation</a:t>
            </a:r>
          </a:p>
          <a:p>
            <a:r>
              <a:rPr lang="en-US" dirty="0"/>
              <a:t>Post-op Nursing Care:</a:t>
            </a:r>
          </a:p>
          <a:p>
            <a:pPr lvl="1"/>
            <a:r>
              <a:rPr lang="en-US" dirty="0"/>
              <a:t>May need </a:t>
            </a:r>
            <a:r>
              <a:rPr lang="en-US" dirty="0" err="1"/>
              <a:t>Abx</a:t>
            </a:r>
            <a:endParaRPr lang="en-US" dirty="0"/>
          </a:p>
          <a:p>
            <a:pPr lvl="1"/>
            <a:r>
              <a:rPr lang="en-US" dirty="0"/>
              <a:t>Warm moist heat</a:t>
            </a:r>
          </a:p>
          <a:p>
            <a:pPr lvl="1"/>
            <a:r>
              <a:rPr lang="en-US" dirty="0"/>
              <a:t>Packing changed daily</a:t>
            </a:r>
          </a:p>
          <a:p>
            <a:pPr lvl="1"/>
            <a:r>
              <a:rPr lang="en-US" dirty="0"/>
              <a:t>Low fiber diet</a:t>
            </a:r>
          </a:p>
          <a:p>
            <a:pPr lvl="1"/>
            <a:r>
              <a:rPr lang="en-US" dirty="0"/>
              <a:t>Thorough cleansing after bathroom usage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53502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Uncommon in general population </a:t>
            </a:r>
          </a:p>
          <a:p>
            <a:r>
              <a:rPr lang="en-US" dirty="0"/>
              <a:t>Usually older adults</a:t>
            </a:r>
          </a:p>
          <a:p>
            <a:r>
              <a:rPr lang="en-US" dirty="0"/>
              <a:t>HPV is associated with about 80% of cases</a:t>
            </a:r>
          </a:p>
          <a:p>
            <a:r>
              <a:rPr lang="en-US" dirty="0"/>
              <a:t>High risk includes:</a:t>
            </a:r>
          </a:p>
          <a:p>
            <a:pPr lvl="1"/>
            <a:r>
              <a:rPr lang="en-US" dirty="0"/>
              <a:t>Smoker</a:t>
            </a:r>
          </a:p>
          <a:p>
            <a:pPr lvl="1"/>
            <a:r>
              <a:rPr lang="en-US" dirty="0"/>
              <a:t>HIV positive homosexual men</a:t>
            </a:r>
          </a:p>
          <a:p>
            <a:pPr lvl="1"/>
            <a:r>
              <a:rPr lang="en-US" dirty="0"/>
              <a:t>Immunocompromised</a:t>
            </a:r>
          </a:p>
          <a:p>
            <a:pPr lvl="1"/>
            <a:r>
              <a:rPr lang="en-US" dirty="0"/>
              <a:t>Women with cervical, vaginal, or vulvar cancer</a:t>
            </a:r>
          </a:p>
          <a:p>
            <a:r>
              <a:rPr lang="en-US" dirty="0"/>
              <a:t>S/</a:t>
            </a:r>
            <a:r>
              <a:rPr lang="en-US" dirty="0" err="1"/>
              <a:t>Sx</a:t>
            </a:r>
            <a:r>
              <a:rPr lang="en-US" dirty="0"/>
              <a:t>: rectal bleeding, fullness, changes in bowel habits</a:t>
            </a:r>
          </a:p>
          <a:p>
            <a:pPr lvl="1"/>
            <a:r>
              <a:rPr lang="en-US" dirty="0"/>
              <a:t>Some people have no S/</a:t>
            </a:r>
            <a:r>
              <a:rPr lang="en-US" dirty="0" err="1"/>
              <a:t>Sx</a:t>
            </a:r>
            <a:endParaRPr lang="en-US" dirty="0"/>
          </a:p>
          <a:p>
            <a:r>
              <a:rPr lang="en-US" dirty="0" err="1"/>
              <a:t>Dx</a:t>
            </a:r>
            <a:r>
              <a:rPr lang="en-US" dirty="0"/>
              <a:t>: Screen high risk patients with digital rectal exams and anal pap test</a:t>
            </a:r>
          </a:p>
          <a:p>
            <a:r>
              <a:rPr lang="en-US" dirty="0" err="1"/>
              <a:t>Tx</a:t>
            </a:r>
            <a:r>
              <a:rPr lang="en-US" dirty="0"/>
              <a:t>: depends on size and depth of lesions</a:t>
            </a:r>
          </a:p>
          <a:p>
            <a:pPr lvl="1"/>
            <a:r>
              <a:rPr lang="en-US" dirty="0"/>
              <a:t>Surgery</a:t>
            </a:r>
          </a:p>
          <a:p>
            <a:pPr lvl="1"/>
            <a:r>
              <a:rPr lang="en-US" dirty="0"/>
              <a:t>Low-dose radiation</a:t>
            </a:r>
          </a:p>
          <a:p>
            <a:pPr lvl="1"/>
            <a:r>
              <a:rPr lang="en-US" dirty="0"/>
              <a:t>Chemotherapy </a:t>
            </a:r>
          </a:p>
          <a:p>
            <a:pPr lvl="1"/>
            <a:r>
              <a:rPr lang="en-US" dirty="0"/>
              <a:t>May opt to remove pre-cancerous lesions found on routine exams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52707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Small tract under the skin between buttocks and </a:t>
            </a:r>
            <a:r>
              <a:rPr lang="en-US" dirty="0" err="1"/>
              <a:t>sacrococcygeal</a:t>
            </a:r>
            <a:r>
              <a:rPr lang="en-US" dirty="0"/>
              <a:t> area</a:t>
            </a:r>
          </a:p>
          <a:p>
            <a:r>
              <a:rPr lang="en-US" dirty="0"/>
              <a:t>Thought to be of congenital origin</a:t>
            </a:r>
          </a:p>
          <a:p>
            <a:r>
              <a:rPr lang="en-US" dirty="0"/>
              <a:t>May have several openings and is lined with </a:t>
            </a:r>
            <a:r>
              <a:rPr lang="en-US" dirty="0" err="1"/>
              <a:t>peithelium</a:t>
            </a:r>
            <a:r>
              <a:rPr lang="en-US" dirty="0"/>
              <a:t> </a:t>
            </a:r>
            <a:r>
              <a:rPr lang="en-US"/>
              <a:t>and</a:t>
            </a:r>
            <a:r>
              <a:rPr lang="en-US" baseline="0"/>
              <a:t> hair</a:t>
            </a:r>
            <a:endParaRPr lang="en-US" dirty="0"/>
          </a:p>
          <a:p>
            <a:r>
              <a:rPr lang="en-US" dirty="0"/>
              <a:t>Skin is moist, and movement of buttocks causes the short wiry hair to penetrate skin</a:t>
            </a:r>
          </a:p>
          <a:p>
            <a:r>
              <a:rPr lang="en-US" dirty="0"/>
              <a:t>Irritated skin can become infected</a:t>
            </a:r>
          </a:p>
          <a:p>
            <a:pPr lvl="1"/>
            <a:r>
              <a:rPr lang="en-US" dirty="0"/>
              <a:t>Pilonidal cyst</a:t>
            </a:r>
          </a:p>
          <a:p>
            <a:pPr lvl="1"/>
            <a:r>
              <a:rPr lang="en-US" dirty="0"/>
              <a:t>Pilonidal abscess</a:t>
            </a:r>
          </a:p>
          <a:p>
            <a:r>
              <a:rPr lang="en-US" dirty="0"/>
              <a:t>Usually have pain at base of spine</a:t>
            </a:r>
          </a:p>
          <a:p>
            <a:r>
              <a:rPr lang="en-US" dirty="0"/>
              <a:t>Requires I&amp;D</a:t>
            </a:r>
          </a:p>
          <a:p>
            <a:pPr lvl="1"/>
            <a:r>
              <a:rPr lang="en-US" dirty="0"/>
              <a:t>May be closed or left open to heal</a:t>
            </a:r>
          </a:p>
          <a:p>
            <a:pPr lvl="1"/>
            <a:r>
              <a:rPr lang="en-US" dirty="0"/>
              <a:t>Wound will be packed</a:t>
            </a:r>
          </a:p>
          <a:p>
            <a:pPr lvl="1"/>
            <a:r>
              <a:rPr lang="en-US" dirty="0" err="1"/>
              <a:t>Sitz</a:t>
            </a:r>
            <a:r>
              <a:rPr lang="en-US" dirty="0"/>
              <a:t> baths ordered</a:t>
            </a:r>
          </a:p>
          <a:p>
            <a:pPr lvl="1"/>
            <a:r>
              <a:rPr lang="en-US" dirty="0"/>
              <a:t>Warm moist heat when abscess is present</a:t>
            </a:r>
          </a:p>
          <a:p>
            <a:pPr lvl="1"/>
            <a:r>
              <a:rPr lang="en-US" dirty="0"/>
              <a:t>Teach to avoid straining when possible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11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Anal</a:t>
            </a:r>
            <a:r>
              <a:rPr lang="en-US" baseline="0" dirty="0"/>
              <a:t> sphincter injury- childbirth, perineal trauma</a:t>
            </a:r>
          </a:p>
          <a:p>
            <a:endParaRPr lang="en-US" baseline="0" dirty="0"/>
          </a:p>
          <a:p>
            <a:r>
              <a:rPr lang="en-US" baseline="0" dirty="0"/>
              <a:t>Neurologic Disease- congenital abnormalities (spina bifida), dementia, MS, spinal cord injuries, stroke</a:t>
            </a:r>
          </a:p>
          <a:p>
            <a:endParaRPr lang="en-US" baseline="0" dirty="0"/>
          </a:p>
          <a:p>
            <a:r>
              <a:rPr lang="en-US" baseline="0" dirty="0"/>
              <a:t>Chronic constipation/fecal impaction- liquid stool seeps around hardened feces. Straining contributes to incontinence because it weakens the pelvic floor muscles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295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065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Help maintain normal stool consistency and bowel management program</a:t>
            </a:r>
          </a:p>
          <a:p>
            <a:pPr lvl="1"/>
            <a:r>
              <a:rPr lang="en-US" dirty="0"/>
              <a:t>Regular defecation (retrain)</a:t>
            </a:r>
          </a:p>
          <a:p>
            <a:pPr lvl="1"/>
            <a:r>
              <a:rPr lang="en-US" dirty="0"/>
              <a:t>High-fiber diet</a:t>
            </a:r>
          </a:p>
          <a:p>
            <a:pPr lvl="1"/>
            <a:r>
              <a:rPr lang="en-US" dirty="0"/>
              <a:t>Increased intake of caffeine-free fluids</a:t>
            </a:r>
          </a:p>
          <a:p>
            <a:pPr lvl="1"/>
            <a:r>
              <a:rPr lang="en-US" dirty="0"/>
              <a:t>Bulk-forming laxatives increase stool bulk, firm consistency, and promote sensation of rectal filling</a:t>
            </a:r>
          </a:p>
          <a:p>
            <a:pPr lvl="1"/>
            <a:r>
              <a:rPr lang="en-US" dirty="0"/>
              <a:t>Reduce intake of foods that cause diarrhea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Physical Therapy and Biofeedback training to improve awareness of rectal sensation, coordinate internal and external anal sphincters, increase strength of external sphincter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Mild electric stimulation of sacral nerves targets communication between brain and nerves that control pelvic floor muscles and sphincters</a:t>
            </a:r>
          </a:p>
          <a:p>
            <a:endParaRPr lang="en-US" dirty="0"/>
          </a:p>
          <a:p>
            <a:r>
              <a:rPr lang="en-US" dirty="0"/>
              <a:t>Surgery to repair damage may include colostomy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9889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 a bowel movement routine</a:t>
            </a:r>
          </a:p>
          <a:p>
            <a:r>
              <a:rPr lang="en-US" dirty="0"/>
              <a:t>Bedpan, bedside commode, regular walks to bathroom</a:t>
            </a:r>
          </a:p>
          <a:p>
            <a:r>
              <a:rPr lang="en-US" dirty="0"/>
              <a:t>Best time to schedule bowel elimination is within 30 minutes after breakfast</a:t>
            </a:r>
          </a:p>
          <a:p>
            <a:r>
              <a:rPr lang="en-US" dirty="0"/>
              <a:t>May need enema or suppository to stimulate </a:t>
            </a:r>
            <a:r>
              <a:rPr lang="en-US" dirty="0" err="1"/>
              <a:t>anorectal</a:t>
            </a:r>
            <a:r>
              <a:rPr lang="en-US" dirty="0"/>
              <a:t> reflex</a:t>
            </a:r>
          </a:p>
          <a:p>
            <a:r>
              <a:rPr lang="en-US" dirty="0"/>
              <a:t>Maintain </a:t>
            </a:r>
            <a:r>
              <a:rPr lang="en-US" dirty="0" err="1"/>
              <a:t>perineal</a:t>
            </a:r>
            <a:r>
              <a:rPr lang="en-US" dirty="0"/>
              <a:t> skin integrity</a:t>
            </a:r>
          </a:p>
          <a:p>
            <a:pPr lvl="1"/>
            <a:r>
              <a:rPr lang="en-US" dirty="0"/>
              <a:t>Especially bedridden patients</a:t>
            </a:r>
          </a:p>
          <a:p>
            <a:pPr lvl="1"/>
            <a:r>
              <a:rPr lang="en-US" dirty="0"/>
              <a:t>Fecal containment system</a:t>
            </a:r>
          </a:p>
          <a:p>
            <a:pPr lvl="2"/>
            <a:r>
              <a:rPr lang="en-US" dirty="0"/>
              <a:t>Flexi-seal, </a:t>
            </a:r>
            <a:r>
              <a:rPr lang="en-US" dirty="0" err="1"/>
              <a:t>dignicare</a:t>
            </a:r>
            <a:r>
              <a:rPr lang="en-US" dirty="0"/>
              <a:t>, </a:t>
            </a:r>
            <a:r>
              <a:rPr lang="en-US" dirty="0" err="1"/>
              <a:t>actiflo</a:t>
            </a:r>
            <a:endParaRPr lang="en-US" dirty="0"/>
          </a:p>
          <a:p>
            <a:pPr lvl="1"/>
            <a:r>
              <a:rPr lang="en-US" dirty="0"/>
              <a:t>Frequent skin assessments</a:t>
            </a:r>
          </a:p>
          <a:p>
            <a:r>
              <a:rPr lang="en-US" dirty="0"/>
              <a:t>Absorbent products</a:t>
            </a:r>
          </a:p>
          <a:p>
            <a:pPr lvl="1"/>
            <a:r>
              <a:rPr lang="en-US" dirty="0"/>
              <a:t>Prompt cleansing and changing of products</a:t>
            </a:r>
          </a:p>
          <a:p>
            <a:r>
              <a:rPr lang="en-US" dirty="0"/>
              <a:t>Be sensitive to fears</a:t>
            </a:r>
          </a:p>
          <a:p>
            <a:r>
              <a:rPr lang="en-US" dirty="0"/>
              <a:t>Teach ways to reduce incontinent episodes</a:t>
            </a:r>
          </a:p>
          <a:p>
            <a:r>
              <a:rPr lang="en-US" dirty="0"/>
              <a:t>ID trigger foods and educate to avoid them</a:t>
            </a:r>
          </a:p>
          <a:p>
            <a:r>
              <a:rPr lang="en-US" dirty="0"/>
              <a:t>Use bathrooms when available</a:t>
            </a:r>
          </a:p>
          <a:p>
            <a:r>
              <a:rPr lang="en-US" dirty="0"/>
              <a:t>Do not hold stool if bathroom is available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0458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97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924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Ignoring defecation urge</a:t>
            </a:r>
          </a:p>
          <a:p>
            <a:pPr lvl="1"/>
            <a:r>
              <a:rPr lang="en-US" dirty="0"/>
              <a:t>Muscles and mucosa of rectum become insensitive to presence of feces</a:t>
            </a:r>
          </a:p>
          <a:p>
            <a:pPr lvl="1"/>
            <a:r>
              <a:rPr lang="en-US" dirty="0"/>
              <a:t>Drying of stool due to water reabsorption</a:t>
            </a:r>
          </a:p>
          <a:p>
            <a:pPr lvl="1"/>
            <a:r>
              <a:rPr lang="en-US" dirty="0"/>
              <a:t>Hard, dry stool makes it harder to expel</a:t>
            </a:r>
          </a:p>
          <a:p>
            <a:r>
              <a:rPr lang="en-US" dirty="0"/>
              <a:t>Chronic laxative use</a:t>
            </a:r>
          </a:p>
          <a:p>
            <a:pPr lvl="1"/>
            <a:r>
              <a:rPr lang="en-US" dirty="0"/>
              <a:t>Leads to not being able to have a bowel movement without a laxative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578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728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730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Increasing dietary fiber, fluid intake, and exercise</a:t>
            </a:r>
          </a:p>
          <a:p>
            <a:pPr lvl="1"/>
            <a:r>
              <a:rPr lang="en-US" dirty="0"/>
              <a:t>Fruits, vegetables, grains</a:t>
            </a:r>
          </a:p>
          <a:p>
            <a:pPr lvl="1"/>
            <a:r>
              <a:rPr lang="en-US" dirty="0"/>
              <a:t>2L water per day (caution with heart and renal patients)</a:t>
            </a:r>
          </a:p>
          <a:p>
            <a:endParaRPr lang="en-US" dirty="0"/>
          </a:p>
          <a:p>
            <a:r>
              <a:rPr lang="en-US" dirty="0"/>
              <a:t>Proper positioning</a:t>
            </a:r>
          </a:p>
          <a:p>
            <a:pPr lvl="1"/>
            <a:r>
              <a:rPr lang="en-US" dirty="0"/>
              <a:t>Knees higher than hips</a:t>
            </a:r>
          </a:p>
          <a:p>
            <a:pPr lvl="1"/>
            <a:r>
              <a:rPr lang="en-US" dirty="0"/>
              <a:t>Think squatty potty</a:t>
            </a:r>
          </a:p>
          <a:p>
            <a:endParaRPr lang="en-US" dirty="0"/>
          </a:p>
          <a:p>
            <a:r>
              <a:rPr lang="en-US" dirty="0"/>
              <a:t>Laxatives and enemas</a:t>
            </a:r>
          </a:p>
          <a:p>
            <a:pPr lvl="1"/>
            <a:r>
              <a:rPr lang="en-US" dirty="0"/>
              <a:t>Different types that work different ways</a:t>
            </a:r>
          </a:p>
          <a:p>
            <a:pPr lvl="1"/>
            <a:r>
              <a:rPr lang="en-US" dirty="0"/>
              <a:t>Caution with dependence- short term use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07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https://www.youtube.com/watch?v=YbYWhdLO43Q</a:t>
            </a:r>
          </a:p>
          <a:p>
            <a:endParaRPr lang="en-US" dirty="0"/>
          </a:p>
          <a:p>
            <a:r>
              <a:rPr lang="en-US" dirty="0"/>
              <a:t>Stop around 2 minutes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284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07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962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124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04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Acute: &lt;/=14</a:t>
            </a:r>
            <a:r>
              <a:rPr lang="en-US" baseline="0" dirty="0"/>
              <a:t> days</a:t>
            </a:r>
          </a:p>
          <a:p>
            <a:r>
              <a:rPr lang="en-US" baseline="0" dirty="0"/>
              <a:t>Chronic: &gt;/=30 days</a:t>
            </a:r>
          </a:p>
          <a:p>
            <a:endParaRPr lang="en-US" baseline="0" dirty="0"/>
          </a:p>
          <a:p>
            <a:r>
              <a:rPr lang="en-US" dirty="0"/>
              <a:t>Large Volume:</a:t>
            </a:r>
          </a:p>
          <a:p>
            <a:pPr lvl="1"/>
            <a:r>
              <a:rPr lang="en-US" dirty="0"/>
              <a:t>Excess fecal water</a:t>
            </a:r>
          </a:p>
          <a:p>
            <a:pPr lvl="1"/>
            <a:r>
              <a:rPr lang="en-US" dirty="0"/>
              <a:t>Watery stools, cramping, abdominal pain</a:t>
            </a:r>
          </a:p>
          <a:p>
            <a:pPr lvl="1"/>
            <a:r>
              <a:rPr lang="en-US" dirty="0"/>
              <a:t>Usually caused by infections of the upper GI tract</a:t>
            </a:r>
          </a:p>
          <a:p>
            <a:endParaRPr lang="en-US" dirty="0"/>
          </a:p>
          <a:p>
            <a:r>
              <a:rPr lang="en-US" dirty="0"/>
              <a:t>Small Volume:</a:t>
            </a:r>
          </a:p>
          <a:p>
            <a:pPr lvl="1"/>
            <a:r>
              <a:rPr lang="en-US" dirty="0"/>
              <a:t>Without excess fecal water</a:t>
            </a:r>
          </a:p>
          <a:p>
            <a:pPr lvl="1"/>
            <a:r>
              <a:rPr lang="en-US" dirty="0"/>
              <a:t>Small, frequent, painful bowel movements</a:t>
            </a:r>
          </a:p>
          <a:p>
            <a:pPr lvl="1"/>
            <a:r>
              <a:rPr lang="en-US" dirty="0"/>
              <a:t>Caused by infections of the colon and distal small bowel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900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https://www.youtube.com/watch?v=3ZJA9KsixpI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10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092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9921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792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75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need diagnostic laparoscopy</a:t>
            </a:r>
          </a:p>
          <a:p>
            <a:pPr lvl="1"/>
            <a:r>
              <a:rPr lang="en-US" dirty="0"/>
              <a:t>Inspect surface of abdominal organs</a:t>
            </a:r>
          </a:p>
          <a:p>
            <a:pPr lvl="1"/>
            <a:r>
              <a:rPr lang="en-US" dirty="0"/>
              <a:t>Obtain biopsy specimens</a:t>
            </a:r>
          </a:p>
          <a:p>
            <a:pPr lvl="1"/>
            <a:r>
              <a:rPr lang="en-US" dirty="0"/>
              <a:t>Perform laparoscopic U/S</a:t>
            </a:r>
          </a:p>
          <a:p>
            <a:pPr lvl="1"/>
            <a:r>
              <a:rPr lang="en-US" dirty="0"/>
              <a:t>Remove organs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530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VS-</a:t>
            </a:r>
            <a:r>
              <a:rPr lang="en-US" baseline="0" dirty="0"/>
              <a:t>       </a:t>
            </a:r>
            <a:r>
              <a:rPr lang="en-US" dirty="0"/>
              <a:t>Increasing pulse and decreasing BP= impending shock</a:t>
            </a:r>
          </a:p>
          <a:p>
            <a:pPr lvl="1"/>
            <a:r>
              <a:rPr lang="en-US" dirty="0"/>
              <a:t> Fever indicates inflammatory or infectious process</a:t>
            </a:r>
          </a:p>
          <a:p>
            <a:endParaRPr lang="en-US" dirty="0"/>
          </a:p>
          <a:p>
            <a:r>
              <a:rPr lang="en-US" dirty="0"/>
              <a:t>Inspect abdomen for distention, masses, abnormal pulsation, symmetry, hernias, rashes, scars, pigmentation changes</a:t>
            </a:r>
          </a:p>
          <a:p>
            <a:endParaRPr lang="en-US" dirty="0"/>
          </a:p>
          <a:p>
            <a:r>
              <a:rPr lang="en-US" dirty="0"/>
              <a:t>Auscultate bowel sounds-</a:t>
            </a:r>
            <a:r>
              <a:rPr lang="en-US" baseline="0" dirty="0"/>
              <a:t>  </a:t>
            </a:r>
            <a:r>
              <a:rPr lang="en-US" dirty="0"/>
              <a:t>Decreased or absent BS in a quadrant may occur with obstruction, peritonitis, or ileus</a:t>
            </a:r>
          </a:p>
          <a:p>
            <a:endParaRPr lang="en-US" dirty="0"/>
          </a:p>
          <a:p>
            <a:r>
              <a:rPr lang="en-US" dirty="0"/>
              <a:t>Gentle palpation to determine location and level of pain</a:t>
            </a:r>
          </a:p>
          <a:p>
            <a:endParaRPr lang="en-US" dirty="0"/>
          </a:p>
          <a:p>
            <a:r>
              <a:rPr lang="en-US" dirty="0"/>
              <a:t>Assess for involuntary guarding and rigidity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4016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943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Irritable bowel syndrome</a:t>
            </a:r>
          </a:p>
          <a:p>
            <a:pPr lvl="0"/>
            <a:r>
              <a:rPr lang="en-US" dirty="0"/>
              <a:t>Peptic ulcer disease</a:t>
            </a:r>
          </a:p>
          <a:p>
            <a:pPr lvl="0"/>
            <a:r>
              <a:rPr lang="en-US" dirty="0"/>
              <a:t>Chronic pancreatitis</a:t>
            </a:r>
          </a:p>
          <a:p>
            <a:pPr lvl="0"/>
            <a:r>
              <a:rPr lang="en-US" dirty="0"/>
              <a:t>Hepatitis</a:t>
            </a:r>
          </a:p>
          <a:p>
            <a:pPr lvl="0"/>
            <a:r>
              <a:rPr lang="en-US" dirty="0"/>
              <a:t>Pelvic inflammatory disease</a:t>
            </a:r>
          </a:p>
          <a:p>
            <a:pPr lvl="0"/>
            <a:r>
              <a:rPr lang="en-US" dirty="0"/>
              <a:t>Adhesions</a:t>
            </a:r>
          </a:p>
          <a:p>
            <a:pPr lvl="0"/>
            <a:r>
              <a:rPr lang="en-US" dirty="0"/>
              <a:t>Vascular insufficiency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863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905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9217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946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known organic cause</a:t>
            </a:r>
          </a:p>
          <a:p>
            <a:pPr lvl="1"/>
            <a:r>
              <a:rPr lang="en-US" dirty="0"/>
              <a:t>Psychological stressors are associated with development and exacerbations</a:t>
            </a:r>
          </a:p>
          <a:p>
            <a:pPr lvl="1"/>
            <a:r>
              <a:rPr lang="en-US" dirty="0"/>
              <a:t>History of GI infections</a:t>
            </a:r>
          </a:p>
          <a:p>
            <a:pPr lvl="1"/>
            <a:r>
              <a:rPr lang="en-US" dirty="0"/>
              <a:t>Adverse reactions to foods</a:t>
            </a:r>
          </a:p>
          <a:p>
            <a:pPr lvl="2"/>
            <a:r>
              <a:rPr lang="en-US" dirty="0"/>
              <a:t>Gluten, fructose, lactose, artificial sweeteners</a:t>
            </a:r>
          </a:p>
          <a:p>
            <a:endParaRPr lang="en-US" dirty="0"/>
          </a:p>
          <a:p>
            <a:r>
              <a:rPr lang="en-US" dirty="0"/>
              <a:t>No single treatment or therapy for everyone</a:t>
            </a:r>
          </a:p>
          <a:p>
            <a:pPr lvl="1"/>
            <a:r>
              <a:rPr lang="en-US" dirty="0"/>
              <a:t>Treatment of underlying problem if psychological stressors are involved</a:t>
            </a:r>
          </a:p>
          <a:p>
            <a:pPr lvl="1"/>
            <a:r>
              <a:rPr lang="en-US" dirty="0"/>
              <a:t>Food diary</a:t>
            </a:r>
          </a:p>
          <a:p>
            <a:pPr lvl="1"/>
            <a:r>
              <a:rPr lang="en-US" dirty="0"/>
              <a:t>Cognitive behavior therapy and stress management techniques</a:t>
            </a:r>
          </a:p>
          <a:p>
            <a:pPr lvl="1"/>
            <a:r>
              <a:rPr lang="en-US" dirty="0"/>
              <a:t>Drug therapy focuses on the main symptom and</a:t>
            </a:r>
            <a:r>
              <a:rPr lang="en-US" baseline="0" dirty="0"/>
              <a:t> </a:t>
            </a:r>
            <a:r>
              <a:rPr lang="en-US" dirty="0"/>
              <a:t>pain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616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common cause is obstruction of the lumen by accumulated feces</a:t>
            </a:r>
          </a:p>
          <a:p>
            <a:pPr lvl="1"/>
            <a:r>
              <a:rPr lang="en-US" dirty="0"/>
              <a:t>Obstruction results in distention, engorgement, and accumulation of mucus and bacteria</a:t>
            </a:r>
          </a:p>
          <a:p>
            <a:pPr lvl="1"/>
            <a:r>
              <a:rPr lang="en-US" dirty="0"/>
              <a:t>Can lead to gangrene, perforation, and peritonitis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753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931774">
              <a:defRPr/>
            </a:pPr>
            <a:r>
              <a:rPr lang="en-US" dirty="0" err="1"/>
              <a:t>McBurney’s</a:t>
            </a:r>
            <a:r>
              <a:rPr lang="en-US" dirty="0"/>
              <a:t> Point:</a:t>
            </a:r>
            <a:r>
              <a:rPr lang="en-US" baseline="0" dirty="0"/>
              <a:t> </a:t>
            </a:r>
            <a:r>
              <a:rPr lang="en-US" dirty="0"/>
              <a:t>Halfway between umbilicus and iliac crest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960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Elevated WBCs</a:t>
            </a:r>
          </a:p>
          <a:p>
            <a:endParaRPr lang="en-US" dirty="0"/>
          </a:p>
          <a:p>
            <a:pPr defTabSz="931774">
              <a:defRPr/>
            </a:pPr>
            <a:r>
              <a:rPr lang="en-US" dirty="0"/>
              <a:t>Delay in diagnosis and treatment could result in the appendix rupturing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1964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684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1931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Intestinal contents and bacteria irritate the normally sterile peritoneum </a:t>
            </a:r>
            <a:r>
              <a:rPr lang="en-US" sz="1200" dirty="0">
                <a:sym typeface="Wingdings" panose="05000000000000000000" pitchFamily="2" charset="2"/>
              </a:rPr>
              <a:t> produce initial chemical peritonitis  Bacterial peritonitis develops  inflammatory response leads to massive fluid shifts (peritoneal edema)  adhesions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326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0453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183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3265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58091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4814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65502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S/</a:t>
            </a:r>
            <a:r>
              <a:rPr lang="en-US" u="sng" dirty="0" err="1"/>
              <a:t>Sx</a:t>
            </a:r>
            <a:r>
              <a:rPr lang="en-US" u="sng" dirty="0"/>
              <a:t>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Sudden diarrhea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Nausea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Vomiting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Fever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Abdominal cramping</a:t>
            </a:r>
          </a:p>
          <a:p>
            <a:r>
              <a:rPr lang="en-US" u="sng" dirty="0"/>
              <a:t>Viruses are most common cause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Norovirus is leading cause of foodborne outbreaks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Fecal-oral route</a:t>
            </a:r>
          </a:p>
          <a:p>
            <a:pPr lvl="0"/>
            <a:r>
              <a:rPr lang="en-US" u="sng" dirty="0"/>
              <a:t>Diagnosis: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H &amp; P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May do stool culture</a:t>
            </a:r>
          </a:p>
          <a:p>
            <a:pPr marL="179561" indent="-359121"/>
            <a:r>
              <a:rPr lang="en-US" u="sng" dirty="0"/>
              <a:t>Treatment: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Self-limiting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Encourage fluids with glucose and electrolytes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May need IV rehydration if unable to tolerate PO fluids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Strict hand washing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Accurate I &amp; O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Symptomatic care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6302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Chronic inflammation of GI tract characterized by periods of remission and exacerbation</a:t>
            </a:r>
          </a:p>
          <a:p>
            <a:endParaRPr lang="en-US" dirty="0"/>
          </a:p>
          <a:p>
            <a:r>
              <a:rPr lang="en-US" dirty="0" err="1"/>
              <a:t>Crohn’s</a:t>
            </a:r>
            <a:r>
              <a:rPr lang="en-US" dirty="0"/>
              <a:t> Disease or Ulcerative Colitis</a:t>
            </a:r>
          </a:p>
          <a:p>
            <a:endParaRPr lang="en-US" dirty="0"/>
          </a:p>
          <a:p>
            <a:r>
              <a:rPr lang="en-US" dirty="0"/>
              <a:t>Ulcerative colitis- limited to colon</a:t>
            </a:r>
          </a:p>
          <a:p>
            <a:r>
              <a:rPr lang="en-US" dirty="0" err="1"/>
              <a:t>Crohn’s</a:t>
            </a:r>
            <a:r>
              <a:rPr lang="en-US" dirty="0"/>
              <a:t> Disease- can involve any segment of GI tract from mouth to anus</a:t>
            </a:r>
          </a:p>
          <a:p>
            <a:endParaRPr lang="en-US" dirty="0"/>
          </a:p>
          <a:p>
            <a:r>
              <a:rPr lang="en-US" dirty="0"/>
              <a:t>Etiology unknown, currently no cure</a:t>
            </a:r>
          </a:p>
          <a:p>
            <a:r>
              <a:rPr lang="en-US" dirty="0"/>
              <a:t>Autoimmune disease</a:t>
            </a:r>
          </a:p>
          <a:p>
            <a:r>
              <a:rPr lang="en-US" dirty="0"/>
              <a:t>Multiple factors involved in etiology</a:t>
            </a:r>
          </a:p>
          <a:p>
            <a:pPr lvl="1"/>
            <a:r>
              <a:rPr lang="en-US" dirty="0"/>
              <a:t>Hereditary predisposition</a:t>
            </a:r>
          </a:p>
          <a:p>
            <a:pPr lvl="1"/>
            <a:r>
              <a:rPr lang="en-US" dirty="0"/>
              <a:t>Diet: dietary factors unique to industrialized countries, high intake of refined sugar, total fats, polyunsaturated fatty acid, and omega-6 fatty acids. Fewer raw fruits, vegetables, omega-3 rich foods, and dietary fiber</a:t>
            </a:r>
          </a:p>
          <a:p>
            <a:pPr lvl="1"/>
            <a:r>
              <a:rPr lang="en-US" dirty="0"/>
              <a:t>Smoking</a:t>
            </a:r>
          </a:p>
          <a:p>
            <a:pPr lvl="1"/>
            <a:r>
              <a:rPr lang="en-US" dirty="0"/>
              <a:t>Stress</a:t>
            </a:r>
          </a:p>
          <a:p>
            <a:pPr lvl="1"/>
            <a:r>
              <a:rPr lang="en-US" dirty="0"/>
              <a:t>NSAIDs, antibiotics, oral contraceptives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69441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Ulcerative</a:t>
            </a:r>
            <a:r>
              <a:rPr lang="en-US" u="sng" baseline="0" dirty="0"/>
              <a:t> Colitis</a:t>
            </a:r>
          </a:p>
          <a:p>
            <a:r>
              <a:rPr lang="en-US" dirty="0"/>
              <a:t>Fistulas and abscesses are rare</a:t>
            </a:r>
          </a:p>
          <a:p>
            <a:r>
              <a:rPr lang="en-US" dirty="0"/>
              <a:t>Diarrhea with large fluid and electrolyte losses is common</a:t>
            </a:r>
          </a:p>
          <a:p>
            <a:r>
              <a:rPr lang="en-US" dirty="0"/>
              <a:t>Breakdown of cells= protein in stool</a:t>
            </a:r>
          </a:p>
          <a:p>
            <a:r>
              <a:rPr lang="en-US" dirty="0"/>
              <a:t>Areas of inflamed mucosa form </a:t>
            </a:r>
            <a:r>
              <a:rPr lang="en-US" dirty="0" err="1"/>
              <a:t>pseudopolyps</a:t>
            </a:r>
            <a:r>
              <a:rPr lang="en-US" dirty="0"/>
              <a:t>:</a:t>
            </a:r>
            <a:r>
              <a:rPr lang="en-US" baseline="0" dirty="0"/>
              <a:t> </a:t>
            </a:r>
            <a:r>
              <a:rPr lang="en-US" dirty="0"/>
              <a:t>Tongue—like projections into bowel lumen</a:t>
            </a:r>
          </a:p>
          <a:p>
            <a:endParaRPr lang="en-US" u="sng" dirty="0"/>
          </a:p>
          <a:p>
            <a:r>
              <a:rPr lang="en-US" u="sng" dirty="0" err="1"/>
              <a:t>Crohn’s</a:t>
            </a:r>
            <a:r>
              <a:rPr lang="en-US" u="sng" dirty="0"/>
              <a:t> Disease</a:t>
            </a:r>
          </a:p>
          <a:p>
            <a:r>
              <a:rPr lang="en-US" dirty="0"/>
              <a:t>Segments of normal bowel can occur between diseased portions:</a:t>
            </a:r>
            <a:r>
              <a:rPr lang="en-US" baseline="0" dirty="0"/>
              <a:t> </a:t>
            </a:r>
            <a:r>
              <a:rPr lang="en-US" dirty="0"/>
              <a:t>Skip lesions</a:t>
            </a:r>
          </a:p>
          <a:p>
            <a:r>
              <a:rPr lang="en-US" dirty="0"/>
              <a:t>Ulcerations are deep, longitudinal, penetrate between islands of inflamed edematous mucosa:</a:t>
            </a:r>
            <a:r>
              <a:rPr lang="en-US" baseline="0" dirty="0"/>
              <a:t> </a:t>
            </a:r>
            <a:r>
              <a:rPr lang="en-US" dirty="0"/>
              <a:t>Cobblestone appearance</a:t>
            </a:r>
          </a:p>
          <a:p>
            <a:r>
              <a:rPr lang="en-US" dirty="0"/>
              <a:t>Strictures at area of inflammation are common</a:t>
            </a:r>
          </a:p>
          <a:p>
            <a:r>
              <a:rPr lang="en-US" dirty="0"/>
              <a:t>May develop fistulas in an active flare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95239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00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09515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29770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02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56540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01103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have systemic complications related to autoimmune effects on body</a:t>
            </a:r>
          </a:p>
          <a:p>
            <a:r>
              <a:rPr lang="en-US" dirty="0"/>
              <a:t>Other complications related to inflammatory activity of GI tract:</a:t>
            </a:r>
          </a:p>
          <a:p>
            <a:pPr lvl="1"/>
            <a:r>
              <a:rPr lang="en-US" dirty="0"/>
              <a:t>Malabsorption </a:t>
            </a:r>
          </a:p>
          <a:p>
            <a:pPr lvl="1"/>
            <a:r>
              <a:rPr lang="en-US" dirty="0"/>
              <a:t>Liver disease</a:t>
            </a:r>
          </a:p>
          <a:p>
            <a:pPr lvl="1"/>
            <a:r>
              <a:rPr lang="en-US" dirty="0"/>
              <a:t>Osteoporosis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22164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1000"/>
              </a:lnSpc>
            </a:pPr>
            <a:r>
              <a:rPr lang="en-US" sz="1300" dirty="0"/>
              <a:t>Determine UC vs Crohn’s disease</a:t>
            </a:r>
          </a:p>
          <a:p>
            <a:pPr>
              <a:lnSpc>
                <a:spcPct val="101000"/>
              </a:lnSpc>
            </a:pPr>
            <a:r>
              <a:rPr lang="en-US" sz="1300" dirty="0"/>
              <a:t>CBC/Chem</a:t>
            </a:r>
          </a:p>
          <a:p>
            <a:pPr lvl="1">
              <a:lnSpc>
                <a:spcPct val="101000"/>
              </a:lnSpc>
            </a:pPr>
            <a:r>
              <a:rPr lang="en-US" sz="1300" dirty="0"/>
              <a:t>Anemia and iron deficiency</a:t>
            </a:r>
          </a:p>
          <a:p>
            <a:pPr lvl="1">
              <a:lnSpc>
                <a:spcPct val="101000"/>
              </a:lnSpc>
            </a:pPr>
            <a:r>
              <a:rPr lang="en-US" sz="1300" dirty="0"/>
              <a:t>Possible high WBC count</a:t>
            </a:r>
          </a:p>
          <a:p>
            <a:pPr lvl="1">
              <a:lnSpc>
                <a:spcPct val="101000"/>
              </a:lnSpc>
            </a:pPr>
            <a:r>
              <a:rPr lang="en-US" sz="1300" dirty="0"/>
              <a:t>Decreased electrolyte levels from diarrhea and vomiting</a:t>
            </a:r>
          </a:p>
          <a:p>
            <a:pPr>
              <a:lnSpc>
                <a:spcPct val="101000"/>
              </a:lnSpc>
            </a:pPr>
            <a:r>
              <a:rPr lang="en-US" sz="1300" dirty="0"/>
              <a:t>Stool examined for blood, pus, mucus, and organisms leading to </a:t>
            </a:r>
            <a:r>
              <a:rPr lang="en-US" sz="1300" dirty="0" err="1"/>
              <a:t>infx</a:t>
            </a:r>
            <a:endParaRPr lang="en-US" sz="1300" dirty="0"/>
          </a:p>
          <a:p>
            <a:pPr>
              <a:lnSpc>
                <a:spcPct val="101000"/>
              </a:lnSpc>
            </a:pPr>
            <a:r>
              <a:rPr lang="en-US" sz="1300" dirty="0"/>
              <a:t>Double contrast barium swallow/ enema</a:t>
            </a:r>
          </a:p>
          <a:p>
            <a:pPr>
              <a:lnSpc>
                <a:spcPct val="101000"/>
              </a:lnSpc>
            </a:pPr>
            <a:r>
              <a:rPr lang="en-US" sz="1300" dirty="0"/>
              <a:t>CT/MRI</a:t>
            </a:r>
          </a:p>
          <a:p>
            <a:pPr>
              <a:lnSpc>
                <a:spcPct val="101000"/>
              </a:lnSpc>
            </a:pPr>
            <a:r>
              <a:rPr lang="en-US" sz="1300" dirty="0"/>
              <a:t>Colonoscopy or capsule endoscopy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13735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8493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5-Aminosalicylates</a:t>
            </a:r>
          </a:p>
          <a:p>
            <a:r>
              <a:rPr lang="en-US" dirty="0"/>
              <a:t>Antimicrobials</a:t>
            </a:r>
          </a:p>
          <a:p>
            <a:r>
              <a:rPr lang="en-US" dirty="0"/>
              <a:t>Corticosteroids</a:t>
            </a:r>
          </a:p>
          <a:p>
            <a:r>
              <a:rPr lang="en-US" dirty="0" err="1"/>
              <a:t>Immunosuppressants</a:t>
            </a:r>
            <a:endParaRPr lang="en-US" dirty="0"/>
          </a:p>
          <a:p>
            <a:r>
              <a:rPr lang="en-US" dirty="0"/>
              <a:t>Biologic therapies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2521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0764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15182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UC only occurs in colon/rectum,</a:t>
            </a:r>
            <a:r>
              <a:rPr lang="en-US" baseline="0" dirty="0"/>
              <a:t> removing that area will cure the patient of UC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51121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 curative- skip lesions,</a:t>
            </a:r>
            <a:r>
              <a:rPr lang="en-US" baseline="0" dirty="0"/>
              <a:t> can occur anywhere in GI tract- mouth to anus. Will not cure, will develop lesions in other parts of GI tract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39885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79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1004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5718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9872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846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2193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1482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Intestinal contents cannot pass through the GI tract</a:t>
            </a:r>
          </a:p>
          <a:p>
            <a:r>
              <a:rPr lang="en-US" dirty="0"/>
              <a:t>Small Bowel Obstruction (SBO) or Large Bowel Obstruction (LBO)</a:t>
            </a:r>
          </a:p>
          <a:p>
            <a:r>
              <a:rPr lang="en-US" dirty="0"/>
              <a:t>Partial obstruction- does not completely occlude intestinal lumen, allowing some fluid and gas to pass through. Resolves with conservative measures</a:t>
            </a:r>
          </a:p>
          <a:p>
            <a:r>
              <a:rPr lang="en-US" dirty="0"/>
              <a:t>Complete obstruction- totally occludes lumen and usually requires surgery</a:t>
            </a:r>
          </a:p>
          <a:p>
            <a:r>
              <a:rPr lang="en-US" dirty="0"/>
              <a:t>Simple obstruction- intact blood supply</a:t>
            </a:r>
          </a:p>
          <a:p>
            <a:r>
              <a:rPr lang="en-US" dirty="0"/>
              <a:t>Strangulated obstruction- blood supply is cut off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9595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29278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3952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8303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0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3160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67836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Thorough H &amp; P</a:t>
            </a:r>
          </a:p>
          <a:p>
            <a:r>
              <a:rPr lang="en-US" dirty="0"/>
              <a:t>Imaging can identify obstructions and guide treatment measures:</a:t>
            </a:r>
          </a:p>
          <a:p>
            <a:pPr lvl="1"/>
            <a:r>
              <a:rPr lang="en-US" dirty="0"/>
              <a:t>Abdominal </a:t>
            </a:r>
            <a:r>
              <a:rPr lang="en-US" dirty="0" err="1"/>
              <a:t>Xray</a:t>
            </a:r>
            <a:endParaRPr lang="en-US" dirty="0"/>
          </a:p>
          <a:p>
            <a:pPr lvl="1"/>
            <a:r>
              <a:rPr lang="en-US" dirty="0"/>
              <a:t>CT scan</a:t>
            </a:r>
          </a:p>
          <a:p>
            <a:r>
              <a:rPr lang="en-US" dirty="0"/>
              <a:t>Contrast Enema</a:t>
            </a:r>
          </a:p>
          <a:p>
            <a:r>
              <a:rPr lang="en-US" dirty="0" err="1"/>
              <a:t>Sigmoidoscopy</a:t>
            </a:r>
            <a:r>
              <a:rPr lang="en-US" dirty="0"/>
              <a:t> or colonoscopy provides direct visualization of LBO</a:t>
            </a:r>
          </a:p>
          <a:p>
            <a:r>
              <a:rPr lang="en-US" dirty="0"/>
              <a:t>CBC/ Chemistries</a:t>
            </a:r>
          </a:p>
          <a:p>
            <a:pPr lvl="1"/>
            <a:r>
              <a:rPr lang="en-US" dirty="0"/>
              <a:t>High WBC count= strangulation or </a:t>
            </a:r>
            <a:r>
              <a:rPr lang="en-US" dirty="0" err="1"/>
              <a:t>perf</a:t>
            </a:r>
            <a:endParaRPr lang="en-US" dirty="0"/>
          </a:p>
          <a:p>
            <a:pPr lvl="1"/>
            <a:r>
              <a:rPr lang="en-US" dirty="0"/>
              <a:t>High </a:t>
            </a:r>
            <a:r>
              <a:rPr lang="en-US" dirty="0" err="1"/>
              <a:t>hct</a:t>
            </a:r>
            <a:r>
              <a:rPr lang="en-US" dirty="0"/>
              <a:t>= </a:t>
            </a:r>
            <a:r>
              <a:rPr lang="en-US" dirty="0" err="1"/>
              <a:t>hemoconcentration</a:t>
            </a:r>
            <a:endParaRPr lang="en-US" dirty="0"/>
          </a:p>
          <a:p>
            <a:pPr lvl="1"/>
            <a:r>
              <a:rPr lang="en-US" dirty="0"/>
              <a:t>Low H/H= bleeding</a:t>
            </a:r>
          </a:p>
          <a:p>
            <a:pPr lvl="1"/>
            <a:r>
              <a:rPr lang="en-US" dirty="0"/>
              <a:t>Serum electrolytes for signs of dehydration</a:t>
            </a:r>
          </a:p>
          <a:p>
            <a:pPr lvl="1"/>
            <a:r>
              <a:rPr lang="en-US" dirty="0"/>
              <a:t>ABG- Metabolic alkalosis can occur from vomiting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68955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Depends on cause</a:t>
            </a:r>
          </a:p>
          <a:p>
            <a:r>
              <a:rPr lang="en-US" dirty="0"/>
              <a:t>Strangulation or perforation means emergency surgery</a:t>
            </a:r>
          </a:p>
          <a:p>
            <a:r>
              <a:rPr lang="en-US" dirty="0"/>
              <a:t>Surgery may involve resection and anastomosis</a:t>
            </a:r>
          </a:p>
          <a:p>
            <a:r>
              <a:rPr lang="en-US" dirty="0"/>
              <a:t>Surgery may include LOA</a:t>
            </a:r>
          </a:p>
          <a:p>
            <a:r>
              <a:rPr lang="en-US" dirty="0"/>
              <a:t>Partial or total colectomy, colostomy, or ileostomy may be done with extensive obstruction and necrosis of bowel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087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4034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3185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9763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0892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432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47270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https://www.youtube.com/watch?v=2MXFzu7FrMM</a:t>
            </a:r>
          </a:p>
          <a:p>
            <a:endParaRPr lang="en-US" dirty="0"/>
          </a:p>
          <a:p>
            <a:r>
              <a:rPr lang="en-US" dirty="0"/>
              <a:t>Start around 0:30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723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8342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50795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most common cancer in adults</a:t>
            </a:r>
          </a:p>
          <a:p>
            <a:endParaRPr lang="en-US" dirty="0"/>
          </a:p>
          <a:p>
            <a:r>
              <a:rPr lang="en-US" dirty="0"/>
              <a:t>Risk factors:	</a:t>
            </a:r>
          </a:p>
          <a:p>
            <a:pPr lvl="1"/>
            <a:r>
              <a:rPr lang="en-US" dirty="0"/>
              <a:t>Age (&gt;50)</a:t>
            </a:r>
          </a:p>
          <a:p>
            <a:pPr lvl="1"/>
            <a:r>
              <a:rPr lang="en-US" dirty="0"/>
              <a:t>Family history- start screenings 10 years earlier than youngest first</a:t>
            </a:r>
            <a:r>
              <a:rPr lang="en-US" baseline="0" dirty="0"/>
              <a:t> degree relative diagnosed </a:t>
            </a:r>
            <a:r>
              <a:rPr lang="en-US" baseline="0" dirty="0" err="1"/>
              <a:t>ie</a:t>
            </a:r>
            <a:r>
              <a:rPr lang="en-US" baseline="0" dirty="0"/>
              <a:t>- parent diagnosed at age 40, kids start getting screened at 30</a:t>
            </a:r>
          </a:p>
          <a:p>
            <a:pPr lvl="1"/>
            <a:r>
              <a:rPr lang="en-US" dirty="0"/>
              <a:t>Diet/exercise</a:t>
            </a:r>
          </a:p>
          <a:p>
            <a:pPr lvl="2"/>
            <a:r>
              <a:rPr lang="en-US" dirty="0"/>
              <a:t>Maintain healthy weight, being physically active, limit ETOH use, not smoking, eat diet with large amounts of fruits, vegetables, and grains can reduce risk</a:t>
            </a:r>
          </a:p>
          <a:p>
            <a:pPr lvl="1"/>
            <a:r>
              <a:rPr lang="en-US" dirty="0"/>
              <a:t>History of ulcerative colitis or </a:t>
            </a:r>
            <a:r>
              <a:rPr lang="en-US" dirty="0" err="1"/>
              <a:t>Crohn’s</a:t>
            </a:r>
            <a:r>
              <a:rPr lang="en-US" dirty="0"/>
              <a:t> disease</a:t>
            </a:r>
          </a:p>
          <a:p>
            <a:pPr lvl="1"/>
            <a:r>
              <a:rPr lang="en-US" dirty="0"/>
              <a:t>History of polyps (adenomatous polyps morph into adenocarcinomas)</a:t>
            </a:r>
          </a:p>
          <a:p>
            <a:endParaRPr lang="en-US" dirty="0"/>
          </a:p>
          <a:p>
            <a:r>
              <a:rPr lang="en-US" dirty="0"/>
              <a:t>Easily spread to liver, lungs, bones, brain, and adjacent abdominal structures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348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Right-Sided Cancers:</a:t>
            </a:r>
          </a:p>
          <a:p>
            <a:pPr lvl="1"/>
            <a:r>
              <a:rPr lang="en-US" dirty="0"/>
              <a:t>Diarrhea</a:t>
            </a:r>
          </a:p>
          <a:p>
            <a:pPr lvl="1"/>
            <a:r>
              <a:rPr lang="en-US" dirty="0"/>
              <a:t>Occult blood in stool</a:t>
            </a:r>
          </a:p>
          <a:p>
            <a:r>
              <a:rPr lang="en-US" dirty="0"/>
              <a:t>Left-Sided Cancers:</a:t>
            </a:r>
          </a:p>
          <a:p>
            <a:pPr lvl="1"/>
            <a:r>
              <a:rPr lang="en-US" dirty="0"/>
              <a:t>Bowel obstruction</a:t>
            </a:r>
          </a:p>
          <a:p>
            <a:pPr lvl="1"/>
            <a:r>
              <a:rPr lang="en-US" dirty="0" err="1"/>
              <a:t>Hematochezia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4258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Prevention is KEY- screening recommended starting at 45, earlier with</a:t>
            </a:r>
            <a:r>
              <a:rPr lang="en-US" baseline="0" dirty="0"/>
              <a:t> family history</a:t>
            </a:r>
            <a:endParaRPr lang="en-US" dirty="0"/>
          </a:p>
          <a:p>
            <a:r>
              <a:rPr lang="en-US" dirty="0"/>
              <a:t>Flexible </a:t>
            </a:r>
            <a:r>
              <a:rPr lang="en-US" dirty="0" err="1"/>
              <a:t>sigmoidoscopy</a:t>
            </a:r>
            <a:r>
              <a:rPr lang="en-US" dirty="0"/>
              <a:t> (Q5 years)</a:t>
            </a:r>
          </a:p>
          <a:p>
            <a:r>
              <a:rPr lang="en-US" dirty="0"/>
              <a:t>Colonoscopy (Q10 years)</a:t>
            </a:r>
          </a:p>
          <a:p>
            <a:r>
              <a:rPr lang="en-US" dirty="0"/>
              <a:t>Double contrast barium enema</a:t>
            </a:r>
          </a:p>
          <a:p>
            <a:r>
              <a:rPr lang="en-US" dirty="0"/>
              <a:t>CT scan</a:t>
            </a:r>
          </a:p>
          <a:p>
            <a:r>
              <a:rPr lang="en-US" dirty="0"/>
              <a:t>Guaiac test (occult blood in stool)</a:t>
            </a:r>
          </a:p>
          <a:p>
            <a:r>
              <a:rPr lang="en-US" dirty="0"/>
              <a:t>Fecal immunochemical test</a:t>
            </a:r>
          </a:p>
          <a:p>
            <a:r>
              <a:rPr lang="en-US" dirty="0"/>
              <a:t>Stool DNA test</a:t>
            </a:r>
          </a:p>
          <a:p>
            <a:r>
              <a:rPr lang="en-US" dirty="0"/>
              <a:t>Biopsy for definitive diagnosis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https://www.youtube.com/watch?v=rl4s1D4MGH8</a:t>
            </a:r>
          </a:p>
          <a:p>
            <a:endParaRPr lang="en-US" dirty="0"/>
          </a:p>
          <a:p>
            <a:r>
              <a:rPr lang="en-US" dirty="0"/>
              <a:t>Start around 0:30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4368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09936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93612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94888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008338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19237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C5841-7480-453D-A676-C00F1873CFE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044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894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66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70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3175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565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95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68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85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067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763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89282" y="1"/>
            <a:ext cx="11520781" cy="6864102"/>
          </a:xfrm>
          <a:custGeom>
            <a:avLst/>
            <a:gdLst/>
            <a:ahLst/>
            <a:cxnLst/>
            <a:rect l="0" t="0" r="r" b="b"/>
            <a:pathLst>
              <a:path w="3627" h="2160">
                <a:moveTo>
                  <a:pt x="482" y="15"/>
                </a:moveTo>
                <a:cubicBezTo>
                  <a:pt x="491" y="14"/>
                  <a:pt x="499" y="8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6"/>
                  <a:pt x="482" y="15"/>
                </a:cubicBezTo>
                <a:close/>
                <a:moveTo>
                  <a:pt x="376" y="126"/>
                </a:moveTo>
                <a:cubicBezTo>
                  <a:pt x="375" y="145"/>
                  <a:pt x="388" y="155"/>
                  <a:pt x="407" y="154"/>
                </a:cubicBezTo>
                <a:cubicBezTo>
                  <a:pt x="440" y="123"/>
                  <a:pt x="440" y="121"/>
                  <a:pt x="416" y="88"/>
                </a:cubicBezTo>
                <a:cubicBezTo>
                  <a:pt x="394" y="91"/>
                  <a:pt x="376" y="101"/>
                  <a:pt x="376" y="126"/>
                </a:cubicBezTo>
                <a:close/>
                <a:moveTo>
                  <a:pt x="381" y="225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3"/>
                </a:cubicBezTo>
                <a:cubicBezTo>
                  <a:pt x="413" y="301"/>
                  <a:pt x="430" y="279"/>
                  <a:pt x="428" y="256"/>
                </a:cubicBezTo>
                <a:cubicBezTo>
                  <a:pt x="426" y="238"/>
                  <a:pt x="405" y="224"/>
                  <a:pt x="381" y="225"/>
                </a:cubicBezTo>
                <a:close/>
                <a:moveTo>
                  <a:pt x="250" y="87"/>
                </a:moveTo>
                <a:cubicBezTo>
                  <a:pt x="250" y="106"/>
                  <a:pt x="260" y="117"/>
                  <a:pt x="279" y="120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4"/>
                  <a:pt x="309" y="53"/>
                  <a:pt x="298" y="43"/>
                </a:cubicBezTo>
                <a:cubicBezTo>
                  <a:pt x="262" y="51"/>
                  <a:pt x="251" y="61"/>
                  <a:pt x="250" y="87"/>
                </a:cubicBezTo>
                <a:close/>
                <a:moveTo>
                  <a:pt x="548" y="94"/>
                </a:moveTo>
                <a:cubicBezTo>
                  <a:pt x="555" y="73"/>
                  <a:pt x="546" y="64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8"/>
                  <a:pt x="548" y="94"/>
                </a:cubicBezTo>
                <a:close/>
                <a:moveTo>
                  <a:pt x="714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1" y="110"/>
                  <a:pt x="733" y="92"/>
                  <a:pt x="714" y="94"/>
                </a:cubicBezTo>
                <a:close/>
                <a:moveTo>
                  <a:pt x="609" y="2"/>
                </a:moveTo>
                <a:cubicBezTo>
                  <a:pt x="604" y="19"/>
                  <a:pt x="600" y="34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4"/>
                  <a:pt x="609" y="2"/>
                </a:cubicBezTo>
                <a:close/>
                <a:moveTo>
                  <a:pt x="199" y="184"/>
                </a:moveTo>
                <a:cubicBezTo>
                  <a:pt x="182" y="191"/>
                  <a:pt x="174" y="214"/>
                  <a:pt x="180" y="233"/>
                </a:cubicBezTo>
                <a:cubicBezTo>
                  <a:pt x="189" y="259"/>
                  <a:pt x="203" y="265"/>
                  <a:pt x="242" y="259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3"/>
                  <a:pt x="199" y="184"/>
                </a:cubicBezTo>
                <a:close/>
                <a:moveTo>
                  <a:pt x="587" y="178"/>
                </a:moveTo>
                <a:cubicBezTo>
                  <a:pt x="570" y="181"/>
                  <a:pt x="562" y="184"/>
                  <a:pt x="553" y="185"/>
                </a:cubicBezTo>
                <a:cubicBezTo>
                  <a:pt x="531" y="189"/>
                  <a:pt x="516" y="204"/>
                  <a:pt x="516" y="223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0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0" y="220"/>
                  <a:pt x="595" y="200"/>
                  <a:pt x="587" y="178"/>
                </a:cubicBezTo>
                <a:close/>
                <a:moveTo>
                  <a:pt x="827" y="34"/>
                </a:moveTo>
                <a:cubicBezTo>
                  <a:pt x="846" y="34"/>
                  <a:pt x="858" y="25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3376" y="1873"/>
                </a:moveTo>
                <a:cubicBezTo>
                  <a:pt x="3381" y="1864"/>
                  <a:pt x="3390" y="1855"/>
                  <a:pt x="3394" y="1845"/>
                </a:cubicBezTo>
                <a:cubicBezTo>
                  <a:pt x="3400" y="1828"/>
                  <a:pt x="3388" y="1809"/>
                  <a:pt x="3372" y="1805"/>
                </a:cubicBezTo>
                <a:cubicBezTo>
                  <a:pt x="3357" y="1802"/>
                  <a:pt x="3342" y="1813"/>
                  <a:pt x="3337" y="1831"/>
                </a:cubicBezTo>
                <a:cubicBezTo>
                  <a:pt x="3334" y="1844"/>
                  <a:pt x="3336" y="1856"/>
                  <a:pt x="3346" y="1866"/>
                </a:cubicBezTo>
                <a:cubicBezTo>
                  <a:pt x="3354" y="1868"/>
                  <a:pt x="3363" y="1870"/>
                  <a:pt x="3376" y="1873"/>
                </a:cubicBezTo>
                <a:close/>
                <a:moveTo>
                  <a:pt x="3320" y="2029"/>
                </a:moveTo>
                <a:cubicBezTo>
                  <a:pt x="3320" y="2015"/>
                  <a:pt x="3324" y="2000"/>
                  <a:pt x="3306" y="1997"/>
                </a:cubicBezTo>
                <a:cubicBezTo>
                  <a:pt x="3301" y="1996"/>
                  <a:pt x="3290" y="2002"/>
                  <a:pt x="3288" y="2006"/>
                </a:cubicBezTo>
                <a:cubicBezTo>
                  <a:pt x="3286" y="2014"/>
                  <a:pt x="3285" y="2027"/>
                  <a:pt x="3290" y="2033"/>
                </a:cubicBezTo>
                <a:cubicBezTo>
                  <a:pt x="3298" y="2044"/>
                  <a:pt x="3309" y="2036"/>
                  <a:pt x="3320" y="2029"/>
                </a:cubicBezTo>
                <a:close/>
                <a:moveTo>
                  <a:pt x="3252" y="1846"/>
                </a:moveTo>
                <a:cubicBezTo>
                  <a:pt x="3269" y="1839"/>
                  <a:pt x="3272" y="1832"/>
                  <a:pt x="3269" y="1801"/>
                </a:cubicBezTo>
                <a:cubicBezTo>
                  <a:pt x="3246" y="1789"/>
                  <a:pt x="3238" y="1790"/>
                  <a:pt x="3226" y="1803"/>
                </a:cubicBezTo>
                <a:cubicBezTo>
                  <a:pt x="3217" y="1814"/>
                  <a:pt x="3213" y="1830"/>
                  <a:pt x="3220" y="1838"/>
                </a:cubicBezTo>
                <a:cubicBezTo>
                  <a:pt x="3229" y="1848"/>
                  <a:pt x="3239" y="1851"/>
                  <a:pt x="3252" y="1846"/>
                </a:cubicBezTo>
                <a:close/>
                <a:moveTo>
                  <a:pt x="3501" y="1919"/>
                </a:moveTo>
                <a:cubicBezTo>
                  <a:pt x="3505" y="1910"/>
                  <a:pt x="3510" y="1900"/>
                  <a:pt x="3514" y="1891"/>
                </a:cubicBezTo>
                <a:cubicBezTo>
                  <a:pt x="3502" y="1869"/>
                  <a:pt x="3493" y="1864"/>
                  <a:pt x="3477" y="1870"/>
                </a:cubicBezTo>
                <a:cubicBezTo>
                  <a:pt x="3463" y="1875"/>
                  <a:pt x="3456" y="1887"/>
                  <a:pt x="3460" y="1900"/>
                </a:cubicBezTo>
                <a:cubicBezTo>
                  <a:pt x="3466" y="1918"/>
                  <a:pt x="3474" y="1922"/>
                  <a:pt x="3501" y="1919"/>
                </a:cubicBezTo>
                <a:close/>
                <a:moveTo>
                  <a:pt x="3153" y="1864"/>
                </a:moveTo>
                <a:cubicBezTo>
                  <a:pt x="3155" y="1846"/>
                  <a:pt x="3146" y="1836"/>
                  <a:pt x="3131" y="1830"/>
                </a:cubicBezTo>
                <a:cubicBezTo>
                  <a:pt x="3111" y="1824"/>
                  <a:pt x="3100" y="1836"/>
                  <a:pt x="3085" y="1855"/>
                </a:cubicBezTo>
                <a:cubicBezTo>
                  <a:pt x="3087" y="1861"/>
                  <a:pt x="3090" y="1871"/>
                  <a:pt x="3092" y="1878"/>
                </a:cubicBezTo>
                <a:cubicBezTo>
                  <a:pt x="3124" y="1894"/>
                  <a:pt x="3140" y="1884"/>
                  <a:pt x="3153" y="1864"/>
                </a:cubicBezTo>
                <a:close/>
                <a:moveTo>
                  <a:pt x="54" y="71"/>
                </a:moveTo>
                <a:cubicBezTo>
                  <a:pt x="24" y="70"/>
                  <a:pt x="12" y="91"/>
                  <a:pt x="0" y="118"/>
                </a:cubicBezTo>
                <a:cubicBezTo>
                  <a:pt x="12" y="132"/>
                  <a:pt x="25" y="146"/>
                  <a:pt x="38" y="160"/>
                </a:cubicBezTo>
                <a:cubicBezTo>
                  <a:pt x="82" y="143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206" y="23"/>
                </a:moveTo>
                <a:cubicBezTo>
                  <a:pt x="213" y="15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5" y="13"/>
                  <a:pt x="150" y="22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3146" y="1932"/>
                </a:moveTo>
                <a:cubicBezTo>
                  <a:pt x="3138" y="1943"/>
                  <a:pt x="3143" y="1957"/>
                  <a:pt x="3159" y="1972"/>
                </a:cubicBezTo>
                <a:cubicBezTo>
                  <a:pt x="3185" y="1965"/>
                  <a:pt x="3197" y="1957"/>
                  <a:pt x="3193" y="1944"/>
                </a:cubicBezTo>
                <a:cubicBezTo>
                  <a:pt x="3190" y="1934"/>
                  <a:pt x="3181" y="1924"/>
                  <a:pt x="3172" y="1919"/>
                </a:cubicBezTo>
                <a:cubicBezTo>
                  <a:pt x="3161" y="1913"/>
                  <a:pt x="3152" y="1924"/>
                  <a:pt x="3146" y="1932"/>
                </a:cubicBezTo>
                <a:close/>
                <a:moveTo>
                  <a:pt x="3606" y="2105"/>
                </a:moveTo>
                <a:cubicBezTo>
                  <a:pt x="3592" y="2096"/>
                  <a:pt x="3582" y="2099"/>
                  <a:pt x="3573" y="2112"/>
                </a:cubicBezTo>
                <a:cubicBezTo>
                  <a:pt x="3565" y="2125"/>
                  <a:pt x="3568" y="2144"/>
                  <a:pt x="3580" y="2152"/>
                </a:cubicBezTo>
                <a:cubicBezTo>
                  <a:pt x="3590" y="2160"/>
                  <a:pt x="3610" y="2158"/>
                  <a:pt x="3617" y="2148"/>
                </a:cubicBezTo>
                <a:cubicBezTo>
                  <a:pt x="3627" y="2135"/>
                  <a:pt x="3622" y="2116"/>
                  <a:pt x="3606" y="2105"/>
                </a:cubicBezTo>
                <a:close/>
                <a:moveTo>
                  <a:pt x="3294" y="2158"/>
                </a:moveTo>
                <a:cubicBezTo>
                  <a:pt x="3324" y="2158"/>
                  <a:pt x="3324" y="2158"/>
                  <a:pt x="3324" y="2158"/>
                </a:cubicBezTo>
                <a:cubicBezTo>
                  <a:pt x="3325" y="2151"/>
                  <a:pt x="3325" y="2142"/>
                  <a:pt x="3326" y="2132"/>
                </a:cubicBezTo>
                <a:cubicBezTo>
                  <a:pt x="3312" y="2135"/>
                  <a:pt x="3302" y="2136"/>
                  <a:pt x="3293" y="2138"/>
                </a:cubicBezTo>
                <a:cubicBezTo>
                  <a:pt x="3293" y="2147"/>
                  <a:pt x="3293" y="2154"/>
                  <a:pt x="3294" y="2158"/>
                </a:cubicBezTo>
                <a:close/>
                <a:moveTo>
                  <a:pt x="3324" y="1903"/>
                </a:moveTo>
                <a:cubicBezTo>
                  <a:pt x="3305" y="1914"/>
                  <a:pt x="3309" y="1932"/>
                  <a:pt x="3312" y="1951"/>
                </a:cubicBezTo>
                <a:cubicBezTo>
                  <a:pt x="3329" y="1958"/>
                  <a:pt x="3343" y="1961"/>
                  <a:pt x="3353" y="1946"/>
                </a:cubicBezTo>
                <a:cubicBezTo>
                  <a:pt x="3360" y="1935"/>
                  <a:pt x="3363" y="1923"/>
                  <a:pt x="3352" y="1913"/>
                </a:cubicBezTo>
                <a:cubicBezTo>
                  <a:pt x="3344" y="1906"/>
                  <a:pt x="3336" y="1896"/>
                  <a:pt x="3324" y="1903"/>
                </a:cubicBezTo>
                <a:close/>
                <a:moveTo>
                  <a:pt x="3288" y="2070"/>
                </a:moveTo>
                <a:cubicBezTo>
                  <a:pt x="3282" y="2068"/>
                  <a:pt x="3274" y="2070"/>
                  <a:pt x="3262" y="2071"/>
                </a:cubicBezTo>
                <a:cubicBezTo>
                  <a:pt x="3266" y="2082"/>
                  <a:pt x="3266" y="2092"/>
                  <a:pt x="3271" y="2095"/>
                </a:cubicBezTo>
                <a:cubicBezTo>
                  <a:pt x="3278" y="2101"/>
                  <a:pt x="3287" y="2100"/>
                  <a:pt x="3293" y="2090"/>
                </a:cubicBezTo>
                <a:cubicBezTo>
                  <a:pt x="3298" y="2082"/>
                  <a:pt x="3297" y="2074"/>
                  <a:pt x="3288" y="2070"/>
                </a:cubicBezTo>
                <a:close/>
                <a:moveTo>
                  <a:pt x="3390" y="2058"/>
                </a:moveTo>
                <a:cubicBezTo>
                  <a:pt x="3375" y="2054"/>
                  <a:pt x="3367" y="2064"/>
                  <a:pt x="3362" y="2096"/>
                </a:cubicBezTo>
                <a:cubicBezTo>
                  <a:pt x="3375" y="2101"/>
                  <a:pt x="3386" y="2110"/>
                  <a:pt x="3398" y="2098"/>
                </a:cubicBezTo>
                <a:cubicBezTo>
                  <a:pt x="3405" y="2069"/>
                  <a:pt x="3404" y="2061"/>
                  <a:pt x="3390" y="2058"/>
                </a:cubicBezTo>
                <a:close/>
                <a:moveTo>
                  <a:pt x="3506" y="2108"/>
                </a:moveTo>
                <a:cubicBezTo>
                  <a:pt x="3497" y="2102"/>
                  <a:pt x="3482" y="2103"/>
                  <a:pt x="3476" y="2111"/>
                </a:cubicBezTo>
                <a:cubicBezTo>
                  <a:pt x="3469" y="2121"/>
                  <a:pt x="3471" y="2138"/>
                  <a:pt x="3482" y="2145"/>
                </a:cubicBezTo>
                <a:cubicBezTo>
                  <a:pt x="3491" y="2151"/>
                  <a:pt x="3507" y="2147"/>
                  <a:pt x="3513" y="2137"/>
                </a:cubicBezTo>
                <a:cubicBezTo>
                  <a:pt x="3518" y="2128"/>
                  <a:pt x="3515" y="2114"/>
                  <a:pt x="3506" y="2108"/>
                </a:cubicBezTo>
                <a:close/>
                <a:moveTo>
                  <a:pt x="3266" y="1905"/>
                </a:moveTo>
                <a:cubicBezTo>
                  <a:pt x="3258" y="1900"/>
                  <a:pt x="3247" y="1898"/>
                  <a:pt x="3240" y="1908"/>
                </a:cubicBezTo>
                <a:cubicBezTo>
                  <a:pt x="3230" y="1921"/>
                  <a:pt x="3233" y="1932"/>
                  <a:pt x="3245" y="1943"/>
                </a:cubicBezTo>
                <a:cubicBezTo>
                  <a:pt x="3253" y="1942"/>
                  <a:pt x="3261" y="1941"/>
                  <a:pt x="3270" y="1940"/>
                </a:cubicBezTo>
                <a:cubicBezTo>
                  <a:pt x="3273" y="1927"/>
                  <a:pt x="3283" y="1914"/>
                  <a:pt x="3266" y="1905"/>
                </a:cubicBezTo>
                <a:close/>
                <a:moveTo>
                  <a:pt x="3587" y="2018"/>
                </a:moveTo>
                <a:cubicBezTo>
                  <a:pt x="3596" y="2010"/>
                  <a:pt x="3598" y="1995"/>
                  <a:pt x="3591" y="1983"/>
                </a:cubicBezTo>
                <a:cubicBezTo>
                  <a:pt x="3584" y="1971"/>
                  <a:pt x="3574" y="1964"/>
                  <a:pt x="3559" y="1968"/>
                </a:cubicBezTo>
                <a:cubicBezTo>
                  <a:pt x="3542" y="1971"/>
                  <a:pt x="3537" y="1980"/>
                  <a:pt x="3537" y="2012"/>
                </a:cubicBezTo>
                <a:cubicBezTo>
                  <a:pt x="3561" y="2027"/>
                  <a:pt x="3574" y="2028"/>
                  <a:pt x="3587" y="2018"/>
                </a:cubicBezTo>
                <a:close/>
                <a:moveTo>
                  <a:pt x="2915" y="2148"/>
                </a:moveTo>
                <a:cubicBezTo>
                  <a:pt x="2916" y="2151"/>
                  <a:pt x="2916" y="2155"/>
                  <a:pt x="2917" y="2158"/>
                </a:cubicBezTo>
                <a:cubicBezTo>
                  <a:pt x="2971" y="2158"/>
                  <a:pt x="2971" y="2158"/>
                  <a:pt x="2971" y="2158"/>
                </a:cubicBezTo>
                <a:cubicBezTo>
                  <a:pt x="2970" y="2152"/>
                  <a:pt x="2967" y="2147"/>
                  <a:pt x="2963" y="2144"/>
                </a:cubicBezTo>
                <a:cubicBezTo>
                  <a:pt x="2947" y="2131"/>
                  <a:pt x="2932" y="2138"/>
                  <a:pt x="2915" y="2148"/>
                </a:cubicBezTo>
                <a:close/>
                <a:moveTo>
                  <a:pt x="3389" y="1974"/>
                </a:moveTo>
                <a:cubicBezTo>
                  <a:pt x="3385" y="1983"/>
                  <a:pt x="3389" y="1992"/>
                  <a:pt x="3399" y="1995"/>
                </a:cubicBezTo>
                <a:cubicBezTo>
                  <a:pt x="3406" y="1998"/>
                  <a:pt x="3418" y="1999"/>
                  <a:pt x="3423" y="1995"/>
                </a:cubicBezTo>
                <a:cubicBezTo>
                  <a:pt x="3436" y="1985"/>
                  <a:pt x="3433" y="1971"/>
                  <a:pt x="3423" y="1959"/>
                </a:cubicBezTo>
                <a:cubicBezTo>
                  <a:pt x="3408" y="1956"/>
                  <a:pt x="3395" y="1958"/>
                  <a:pt x="3389" y="1974"/>
                </a:cubicBezTo>
                <a:close/>
                <a:moveTo>
                  <a:pt x="3474" y="2017"/>
                </a:moveTo>
                <a:cubicBezTo>
                  <a:pt x="3463" y="2013"/>
                  <a:pt x="3455" y="2015"/>
                  <a:pt x="3448" y="2025"/>
                </a:cubicBezTo>
                <a:cubicBezTo>
                  <a:pt x="3442" y="2035"/>
                  <a:pt x="3442" y="2054"/>
                  <a:pt x="3451" y="2060"/>
                </a:cubicBezTo>
                <a:cubicBezTo>
                  <a:pt x="3465" y="2070"/>
                  <a:pt x="3479" y="2066"/>
                  <a:pt x="3490" y="2054"/>
                </a:cubicBezTo>
                <a:cubicBezTo>
                  <a:pt x="3493" y="2029"/>
                  <a:pt x="3489" y="2021"/>
                  <a:pt x="3474" y="2017"/>
                </a:cubicBezTo>
                <a:close/>
                <a:moveTo>
                  <a:pt x="3195" y="2009"/>
                </a:moveTo>
                <a:cubicBezTo>
                  <a:pt x="3184" y="2020"/>
                  <a:pt x="3185" y="2032"/>
                  <a:pt x="3201" y="2050"/>
                </a:cubicBezTo>
                <a:cubicBezTo>
                  <a:pt x="3220" y="2050"/>
                  <a:pt x="3230" y="2040"/>
                  <a:pt x="3234" y="2023"/>
                </a:cubicBezTo>
                <a:cubicBezTo>
                  <a:pt x="3214" y="2002"/>
                  <a:pt x="3205" y="1999"/>
                  <a:pt x="3195" y="2009"/>
                </a:cubicBezTo>
                <a:close/>
                <a:moveTo>
                  <a:pt x="3042" y="2140"/>
                </a:moveTo>
                <a:cubicBezTo>
                  <a:pt x="3037" y="2145"/>
                  <a:pt x="3034" y="2151"/>
                  <a:pt x="3036" y="2158"/>
                </a:cubicBezTo>
                <a:cubicBezTo>
                  <a:pt x="3085" y="2158"/>
                  <a:pt x="3085" y="2158"/>
                  <a:pt x="3085" y="2158"/>
                </a:cubicBezTo>
                <a:cubicBezTo>
                  <a:pt x="3086" y="2154"/>
                  <a:pt x="3086" y="2149"/>
                  <a:pt x="3085" y="2144"/>
                </a:cubicBezTo>
                <a:cubicBezTo>
                  <a:pt x="3064" y="2130"/>
                  <a:pt x="3054" y="2130"/>
                  <a:pt x="3042" y="2140"/>
                </a:cubicBezTo>
                <a:close/>
                <a:moveTo>
                  <a:pt x="2952" y="2053"/>
                </a:moveTo>
                <a:cubicBezTo>
                  <a:pt x="2977" y="2061"/>
                  <a:pt x="2984" y="2060"/>
                  <a:pt x="2993" y="2046"/>
                </a:cubicBezTo>
                <a:cubicBezTo>
                  <a:pt x="3004" y="2029"/>
                  <a:pt x="3002" y="2022"/>
                  <a:pt x="2980" y="2000"/>
                </a:cubicBezTo>
                <a:cubicBezTo>
                  <a:pt x="2940" y="2005"/>
                  <a:pt x="2935" y="2016"/>
                  <a:pt x="2952" y="2053"/>
                </a:cubicBezTo>
                <a:close/>
                <a:moveTo>
                  <a:pt x="3065" y="2037"/>
                </a:moveTo>
                <a:cubicBezTo>
                  <a:pt x="3057" y="2037"/>
                  <a:pt x="3046" y="2043"/>
                  <a:pt x="3041" y="2049"/>
                </a:cubicBezTo>
                <a:cubicBezTo>
                  <a:pt x="3033" y="2061"/>
                  <a:pt x="3043" y="2077"/>
                  <a:pt x="3067" y="2094"/>
                </a:cubicBezTo>
                <a:cubicBezTo>
                  <a:pt x="3092" y="2086"/>
                  <a:pt x="3097" y="2080"/>
                  <a:pt x="3095" y="2065"/>
                </a:cubicBezTo>
                <a:cubicBezTo>
                  <a:pt x="3094" y="2053"/>
                  <a:pt x="3078" y="2036"/>
                  <a:pt x="3065" y="2037"/>
                </a:cubicBezTo>
                <a:close/>
                <a:moveTo>
                  <a:pt x="3057" y="1943"/>
                </a:moveTo>
                <a:cubicBezTo>
                  <a:pt x="3064" y="1931"/>
                  <a:pt x="3059" y="1918"/>
                  <a:pt x="3046" y="1911"/>
                </a:cubicBezTo>
                <a:cubicBezTo>
                  <a:pt x="3030" y="1902"/>
                  <a:pt x="3017" y="1905"/>
                  <a:pt x="3011" y="1918"/>
                </a:cubicBezTo>
                <a:cubicBezTo>
                  <a:pt x="3004" y="1931"/>
                  <a:pt x="3008" y="1948"/>
                  <a:pt x="3019" y="1954"/>
                </a:cubicBezTo>
                <a:cubicBezTo>
                  <a:pt x="3032" y="1961"/>
                  <a:pt x="3050" y="1956"/>
                  <a:pt x="3057" y="1943"/>
                </a:cubicBezTo>
                <a:close/>
                <a:moveTo>
                  <a:pt x="3203" y="2092"/>
                </a:moveTo>
                <a:cubicBezTo>
                  <a:pt x="3193" y="2103"/>
                  <a:pt x="3184" y="2113"/>
                  <a:pt x="3193" y="2125"/>
                </a:cubicBezTo>
                <a:cubicBezTo>
                  <a:pt x="3197" y="2129"/>
                  <a:pt x="3205" y="2133"/>
                  <a:pt x="3211" y="2132"/>
                </a:cubicBezTo>
                <a:cubicBezTo>
                  <a:pt x="3226" y="2129"/>
                  <a:pt x="3228" y="2116"/>
                  <a:pt x="3227" y="2100"/>
                </a:cubicBezTo>
                <a:cubicBezTo>
                  <a:pt x="3219" y="2097"/>
                  <a:pt x="3211" y="2094"/>
                  <a:pt x="3203" y="2092"/>
                </a:cubicBezTo>
                <a:close/>
                <a:moveTo>
                  <a:pt x="3097" y="1966"/>
                </a:moveTo>
                <a:cubicBezTo>
                  <a:pt x="3084" y="1968"/>
                  <a:pt x="3080" y="1977"/>
                  <a:pt x="3077" y="1990"/>
                </a:cubicBezTo>
                <a:cubicBezTo>
                  <a:pt x="3083" y="2004"/>
                  <a:pt x="3093" y="2012"/>
                  <a:pt x="3108" y="2008"/>
                </a:cubicBezTo>
                <a:cubicBezTo>
                  <a:pt x="3120" y="2005"/>
                  <a:pt x="3125" y="1993"/>
                  <a:pt x="3125" y="1981"/>
                </a:cubicBezTo>
                <a:cubicBezTo>
                  <a:pt x="3120" y="1968"/>
                  <a:pt x="3110" y="1965"/>
                  <a:pt x="3097" y="1966"/>
                </a:cubicBezTo>
                <a:close/>
                <a:moveTo>
                  <a:pt x="3158" y="2064"/>
                </a:moveTo>
                <a:cubicBezTo>
                  <a:pt x="3148" y="2058"/>
                  <a:pt x="3130" y="2062"/>
                  <a:pt x="3124" y="2072"/>
                </a:cubicBezTo>
                <a:cubicBezTo>
                  <a:pt x="3117" y="2082"/>
                  <a:pt x="3124" y="2103"/>
                  <a:pt x="3136" y="2110"/>
                </a:cubicBezTo>
                <a:cubicBezTo>
                  <a:pt x="3147" y="2117"/>
                  <a:pt x="3155" y="2113"/>
                  <a:pt x="3164" y="2098"/>
                </a:cubicBezTo>
                <a:cubicBezTo>
                  <a:pt x="3172" y="2083"/>
                  <a:pt x="3170" y="2072"/>
                  <a:pt x="3158" y="20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72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25E8633E-E4AC-471A-B42D-2BB68EF877F0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762E7F8-328C-496A-B1D6-22B3DCEC223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85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gif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5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1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4.jpe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3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jpeg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8062F303-65EB-4865-A5A1-635ECAE21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5" y="1"/>
            <a:ext cx="1219223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Upper vs. Lower GI Tract: What Are They? | Austin Gastroenterology"/>
          <p:cNvPicPr>
            <a:picLocks noChangeAspect="1" noChangeArrowheads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4" b="1234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1469" y="2155865"/>
            <a:ext cx="8861388" cy="1515762"/>
          </a:xfrm>
        </p:spPr>
        <p:txBody>
          <a:bodyPr anchor="b">
            <a:normAutofit/>
          </a:bodyPr>
          <a:lstStyle/>
          <a:p>
            <a:pPr algn="ctr"/>
            <a:r>
              <a:rPr lang="en-US" sz="4400">
                <a:solidFill>
                  <a:schemeClr val="tx1"/>
                </a:solidFill>
              </a:rPr>
              <a:t>Problems of Absorption and Elimination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28686" y="3870428"/>
            <a:ext cx="6738270" cy="858821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2022</a:t>
            </a:r>
          </a:p>
        </p:txBody>
      </p:sp>
      <p:cxnSp>
        <p:nvCxnSpPr>
          <p:cNvPr id="1029" name="Straight Connector 72">
            <a:extLst>
              <a:ext uri="{FF2B5EF4-FFF2-40B4-BE49-F238E27FC236}">
                <a16:creationId xmlns:a16="http://schemas.microsoft.com/office/drawing/2014/main" id="{CD98575A-559E-4B27-9C9E-CCC6EE2BD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0200" y="3765326"/>
            <a:ext cx="1371600" cy="0"/>
          </a:xfrm>
          <a:prstGeom prst="line">
            <a:avLst/>
          </a:prstGeom>
          <a:ln w="38100">
            <a:solidFill>
              <a:srgbClr val="D28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1046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1FCB15C0-B744-4977-B02C-DECF4FD92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/>
              <a:t>Diagnostics</a:t>
            </a:r>
            <a:endParaRPr lang="en-US" dirty="0"/>
          </a:p>
        </p:txBody>
      </p:sp>
      <p:pic>
        <p:nvPicPr>
          <p:cNvPr id="1026" name="Picture 2" descr="Diarrhea | Anesthesia Ke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" r="9639" b="1"/>
          <a:stretch/>
        </p:blipFill>
        <p:spPr bwMode="auto">
          <a:xfrm>
            <a:off x="633999" y="640074"/>
            <a:ext cx="4001315" cy="258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0215F99-73E5-4648-A5AA-E90A79324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CFD4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Stool Culture: Procedure, Purpose, Results, Cost, Price, Online booki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r="3" b="3"/>
          <a:stretch/>
        </p:blipFill>
        <p:spPr bwMode="auto">
          <a:xfrm>
            <a:off x="633999" y="3390872"/>
            <a:ext cx="4001315" cy="258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3661955"/>
          </a:xfrm>
        </p:spPr>
        <p:txBody>
          <a:bodyPr numCol="2">
            <a:normAutofit lnSpcReduction="10000"/>
          </a:bodyPr>
          <a:lstStyle/>
          <a:p>
            <a:pPr>
              <a:lnSpc>
                <a:spcPct val="101000"/>
              </a:lnSpc>
            </a:pPr>
            <a:r>
              <a:rPr lang="en-US" dirty="0"/>
              <a:t>Stool cultures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Organisms growing?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Mucus?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WBCs?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Fat?</a:t>
            </a:r>
          </a:p>
          <a:p>
            <a:pPr>
              <a:lnSpc>
                <a:spcPct val="101000"/>
              </a:lnSpc>
            </a:pPr>
            <a:r>
              <a:rPr lang="en-US" dirty="0"/>
              <a:t>Occult blood/ guaiac</a:t>
            </a:r>
          </a:p>
          <a:p>
            <a:pPr>
              <a:lnSpc>
                <a:spcPct val="101000"/>
              </a:lnSpc>
            </a:pPr>
            <a:r>
              <a:rPr lang="en-US" dirty="0"/>
              <a:t>Blood cultures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Sepsis or systemic infection</a:t>
            </a:r>
          </a:p>
          <a:p>
            <a:pPr>
              <a:lnSpc>
                <a:spcPct val="101000"/>
              </a:lnSpc>
            </a:pPr>
            <a:r>
              <a:rPr lang="en-US" dirty="0"/>
              <a:t>Chronic diarrhea?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Stool electrolytes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pH</a:t>
            </a:r>
          </a:p>
          <a:p>
            <a:pPr lvl="1">
              <a:lnSpc>
                <a:spcPct val="101000"/>
              </a:lnSpc>
            </a:pPr>
            <a:r>
              <a:rPr lang="en-US" sz="2000" dirty="0"/>
              <a:t>Osmolality </a:t>
            </a:r>
          </a:p>
        </p:txBody>
      </p:sp>
    </p:spTree>
    <p:extLst>
      <p:ext uri="{BB962C8B-B14F-4D97-AF65-F5344CB8AC3E}">
        <p14:creationId xmlns:p14="http://schemas.microsoft.com/office/powerpoint/2010/main" val="259897212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Bowel Resection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684" y="2286001"/>
            <a:ext cx="4850423" cy="44782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u="sng" dirty="0"/>
              <a:t>Ostomy-</a:t>
            </a:r>
            <a:r>
              <a:rPr lang="en-US" sz="2400" dirty="0"/>
              <a:t> surgically created opening on the abdomen that allows discharge of body waste when the normal elimination route is no longer possible</a:t>
            </a:r>
          </a:p>
          <a:p>
            <a:pPr lvl="1"/>
            <a:r>
              <a:rPr lang="en-US" sz="2000" dirty="0"/>
              <a:t>Outermost part that is visible is called a stoma</a:t>
            </a:r>
          </a:p>
          <a:p>
            <a:pPr lvl="1"/>
            <a:r>
              <a:rPr lang="en-US" sz="2000" dirty="0"/>
              <a:t>Feces comes out of the stoma instead of the anus</a:t>
            </a:r>
          </a:p>
          <a:p>
            <a:pPr lvl="1"/>
            <a:r>
              <a:rPr lang="en-US" sz="2000" dirty="0"/>
              <a:t>May be permanent or temporary</a:t>
            </a:r>
          </a:p>
        </p:txBody>
      </p:sp>
      <p:pic>
        <p:nvPicPr>
          <p:cNvPr id="23554" name="Picture 2" descr="Colostomy | healthdire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127" y="2368063"/>
            <a:ext cx="4235206" cy="423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91160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 dirty="0"/>
              <a:t>Colorectal Cancer: Nursing Process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BA5B6324-F3A7-FC50-7374-FE7F78B37D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543683"/>
              </p:ext>
            </p:extLst>
          </p:nvPr>
        </p:nvGraphicFramePr>
        <p:xfrm>
          <a:off x="623455" y="2438400"/>
          <a:ext cx="11081183" cy="4059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7913509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0A988-3141-4641-8A79-A141FE5B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 dirty="0"/>
              <a:t>Health Promotion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710274F-B1A1-25A0-9996-54C7607568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2438585"/>
              </p:ext>
            </p:extLst>
          </p:nvPr>
        </p:nvGraphicFramePr>
        <p:xfrm>
          <a:off x="638535" y="2341110"/>
          <a:ext cx="10914929" cy="3948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578700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9C64051-31FF-4D5B-A09F-5844B6B8F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C152DA-7D61-4D79-9C87-F78EF783A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 dirty="0"/>
              <a:t>Acute Care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A3E23B-D22F-4E7C-B490-F6CA780C3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9707732-0F62-E54F-63A1-486AA2EF56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755693"/>
              </p:ext>
            </p:extLst>
          </p:nvPr>
        </p:nvGraphicFramePr>
        <p:xfrm>
          <a:off x="862061" y="2438398"/>
          <a:ext cx="10467878" cy="3851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7054156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0E952-C069-4F98-A7BA-277365C60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 dirty="0"/>
              <a:t>Ambulatory Care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E1D3A3F-A203-428A-B40C-32EE77CA69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5416323"/>
              </p:ext>
            </p:extLst>
          </p:nvPr>
        </p:nvGraphicFramePr>
        <p:xfrm>
          <a:off x="1149927" y="2438399"/>
          <a:ext cx="10554711" cy="4031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5403162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4B35A-F34B-4FCD-B8AD-859424F9E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 dirty="0"/>
              <a:t>Evaluation of Nursing Process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4DA7402-786E-F835-DF81-EBC683C470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8537843"/>
              </p:ext>
            </p:extLst>
          </p:nvPr>
        </p:nvGraphicFramePr>
        <p:xfrm>
          <a:off x="617753" y="2355272"/>
          <a:ext cx="10956493" cy="4128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8538968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7">
            <a:extLst>
              <a:ext uri="{FF2B5EF4-FFF2-40B4-BE49-F238E27FC236}">
                <a16:creationId xmlns:a16="http://schemas.microsoft.com/office/drawing/2014/main" id="{0C02A8D8-3D8C-451E-B7B3-8BBEFF2CE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2B4E29A9-E235-4D6B-A7C3-175FC4C0E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0806277-4397-456D-93E2-AE6A512D2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8013191F-212D-4C62-B054-9981FBDC8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37" name="Group 12">
            <a:extLst>
              <a:ext uri="{FF2B5EF4-FFF2-40B4-BE49-F238E27FC236}">
                <a16:creationId xmlns:a16="http://schemas.microsoft.com/office/drawing/2014/main" id="{71018951-FC91-4ED9-B647-33D5DF894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14" name="Freeform 206">
              <a:extLst>
                <a:ext uri="{FF2B5EF4-FFF2-40B4-BE49-F238E27FC236}">
                  <a16:creationId xmlns:a16="http://schemas.microsoft.com/office/drawing/2014/main" id="{40199D0C-C9BF-41DC-85E8-42F694954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C088DAA7-75C8-403C-AA36-F444BBC84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C6C302D-A971-4BE7-8A7B-2F5657584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Rectangle 17">
            <a:extLst>
              <a:ext uri="{FF2B5EF4-FFF2-40B4-BE49-F238E27FC236}">
                <a16:creationId xmlns:a16="http://schemas.microsoft.com/office/drawing/2014/main" id="{664AD677-37FD-49CA-8C27-892991533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19">
            <a:extLst>
              <a:ext uri="{FF2B5EF4-FFF2-40B4-BE49-F238E27FC236}">
                <a16:creationId xmlns:a16="http://schemas.microsoft.com/office/drawing/2014/main" id="{BDFBBA3F-A731-4F4E-9ED1-E9D2BAF29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chemeClr val="accent3">
              <a:alpha val="15000"/>
            </a:schemeClr>
          </a:solidFill>
        </p:grpSpPr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2E15D1C7-59F8-4C43-BF1D-88305355D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rgbClr val="FFCE87"/>
            </a:solidFill>
            <a:ln>
              <a:noFill/>
            </a:ln>
          </p:spPr>
        </p:sp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81510D8F-6D27-4EFD-9DDF-AB3849A8B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rgbClr val="FFCE87"/>
            </a:solidFill>
            <a:ln>
              <a:noFill/>
            </a:ln>
          </p:spPr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B3FA807-188D-4909-8D3C-2B6DD6E8F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rgbClr val="FFCE87"/>
            </a:solidFill>
            <a:ln>
              <a:noFill/>
            </a:ln>
          </p:spPr>
        </p:sp>
      </p:grp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C880B459-CB59-47D5-883D-482F95B0A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467784" y="467784"/>
            <a:ext cx="11260976" cy="5922963"/>
          </a:xfrm>
          <a:prstGeom prst="roundRect">
            <a:avLst>
              <a:gd name="adj" fmla="val 52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9973"/>
          <a:stretch/>
        </p:blipFill>
        <p:spPr>
          <a:xfrm>
            <a:off x="5337548" y="670965"/>
            <a:ext cx="6189620" cy="5516602"/>
          </a:xfrm>
          <a:prstGeom prst="rect">
            <a:avLst/>
          </a:prstGeom>
        </p:spPr>
      </p:pic>
      <p:sp>
        <p:nvSpPr>
          <p:cNvPr id="27" name="Freeform 18">
            <a:extLst>
              <a:ext uri="{FF2B5EF4-FFF2-40B4-BE49-F238E27FC236}">
                <a16:creationId xmlns:a16="http://schemas.microsoft.com/office/drawing/2014/main" id="{AAC4858E-266B-400B-BABE-B712C757B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434" y="474134"/>
            <a:ext cx="11260976" cy="5922963"/>
          </a:xfrm>
          <a:custGeom>
            <a:avLst/>
            <a:gdLst>
              <a:gd name="connsiteX0" fmla="*/ 336522 w 11260976"/>
              <a:gd name="connsiteY0" fmla="*/ 196832 h 5922963"/>
              <a:gd name="connsiteX1" fmla="*/ 209530 w 11260976"/>
              <a:gd name="connsiteY1" fmla="*/ 323824 h 5922963"/>
              <a:gd name="connsiteX2" fmla="*/ 209530 w 11260976"/>
              <a:gd name="connsiteY2" fmla="*/ 5586441 h 5922963"/>
              <a:gd name="connsiteX3" fmla="*/ 336522 w 11260976"/>
              <a:gd name="connsiteY3" fmla="*/ 5713433 h 5922963"/>
              <a:gd name="connsiteX4" fmla="*/ 10938742 w 11260976"/>
              <a:gd name="connsiteY4" fmla="*/ 5713433 h 5922963"/>
              <a:gd name="connsiteX5" fmla="*/ 11065734 w 11260976"/>
              <a:gd name="connsiteY5" fmla="*/ 5586441 h 5922963"/>
              <a:gd name="connsiteX6" fmla="*/ 11065734 w 11260976"/>
              <a:gd name="connsiteY6" fmla="*/ 323824 h 5922963"/>
              <a:gd name="connsiteX7" fmla="*/ 10938742 w 11260976"/>
              <a:gd name="connsiteY7" fmla="*/ 196832 h 5922963"/>
              <a:gd name="connsiteX8" fmla="*/ 309593 w 11260976"/>
              <a:gd name="connsiteY8" fmla="*/ 0 h 5922963"/>
              <a:gd name="connsiteX9" fmla="*/ 10951383 w 11260976"/>
              <a:gd name="connsiteY9" fmla="*/ 0 h 5922963"/>
              <a:gd name="connsiteX10" fmla="*/ 11260976 w 11260976"/>
              <a:gd name="connsiteY10" fmla="*/ 309593 h 5922963"/>
              <a:gd name="connsiteX11" fmla="*/ 11260976 w 11260976"/>
              <a:gd name="connsiteY11" fmla="*/ 5613370 h 5922963"/>
              <a:gd name="connsiteX12" fmla="*/ 10951383 w 11260976"/>
              <a:gd name="connsiteY12" fmla="*/ 5922963 h 5922963"/>
              <a:gd name="connsiteX13" fmla="*/ 309593 w 11260976"/>
              <a:gd name="connsiteY13" fmla="*/ 5922963 h 5922963"/>
              <a:gd name="connsiteX14" fmla="*/ 0 w 11260976"/>
              <a:gd name="connsiteY14" fmla="*/ 5613370 h 5922963"/>
              <a:gd name="connsiteX15" fmla="*/ 0 w 11260976"/>
              <a:gd name="connsiteY15" fmla="*/ 309593 h 5922963"/>
              <a:gd name="connsiteX16" fmla="*/ 309593 w 11260976"/>
              <a:gd name="connsiteY16" fmla="*/ 0 h 592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60976" h="5922963">
                <a:moveTo>
                  <a:pt x="336522" y="196832"/>
                </a:moveTo>
                <a:cubicBezTo>
                  <a:pt x="266386" y="196832"/>
                  <a:pt x="209530" y="253688"/>
                  <a:pt x="209530" y="323824"/>
                </a:cubicBezTo>
                <a:lnTo>
                  <a:pt x="209530" y="5586441"/>
                </a:lnTo>
                <a:cubicBezTo>
                  <a:pt x="209530" y="5656577"/>
                  <a:pt x="266386" y="5713433"/>
                  <a:pt x="336522" y="5713433"/>
                </a:cubicBezTo>
                <a:lnTo>
                  <a:pt x="10938742" y="5713433"/>
                </a:lnTo>
                <a:cubicBezTo>
                  <a:pt x="11008878" y="5713433"/>
                  <a:pt x="11065734" y="5656577"/>
                  <a:pt x="11065734" y="5586441"/>
                </a:cubicBezTo>
                <a:lnTo>
                  <a:pt x="11065734" y="323824"/>
                </a:lnTo>
                <a:cubicBezTo>
                  <a:pt x="11065734" y="253688"/>
                  <a:pt x="11008878" y="196832"/>
                  <a:pt x="10938742" y="196832"/>
                </a:cubicBezTo>
                <a:close/>
                <a:moveTo>
                  <a:pt x="309593" y="0"/>
                </a:moveTo>
                <a:lnTo>
                  <a:pt x="10951383" y="0"/>
                </a:lnTo>
                <a:cubicBezTo>
                  <a:pt x="11122366" y="0"/>
                  <a:pt x="11260976" y="138610"/>
                  <a:pt x="11260976" y="309593"/>
                </a:cubicBezTo>
                <a:lnTo>
                  <a:pt x="11260976" y="5613370"/>
                </a:lnTo>
                <a:cubicBezTo>
                  <a:pt x="11260976" y="5784353"/>
                  <a:pt x="11122366" y="5922963"/>
                  <a:pt x="10951383" y="5922963"/>
                </a:cubicBezTo>
                <a:lnTo>
                  <a:pt x="309593" y="5922963"/>
                </a:lnTo>
                <a:cubicBezTo>
                  <a:pt x="138610" y="5922963"/>
                  <a:pt x="0" y="5784353"/>
                  <a:pt x="0" y="5613370"/>
                </a:cubicBezTo>
                <a:lnTo>
                  <a:pt x="0" y="309593"/>
                </a:lnTo>
                <a:cubicBezTo>
                  <a:pt x="0" y="138610"/>
                  <a:pt x="138610" y="0"/>
                  <a:pt x="30959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Rounded Rectangle 8">
            <a:extLst>
              <a:ext uri="{FF2B5EF4-FFF2-40B4-BE49-F238E27FC236}">
                <a16:creationId xmlns:a16="http://schemas.microsoft.com/office/drawing/2014/main" id="{23D7496E-4C23-4AB2-AC86-6BC6280D9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964" y="670965"/>
            <a:ext cx="10856204" cy="5516602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236" y="1023867"/>
            <a:ext cx="3793678" cy="3349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>
                <a:solidFill>
                  <a:schemeClr val="bg2"/>
                </a:solidFill>
              </a:rPr>
              <a:t>Diverticular Disease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F43F03-C554-4013-AC94-7CF7CB6AA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1100" y="4629095"/>
            <a:ext cx="694944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39797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6F46AE5-9929-4252-B7C3-5302A573A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36152" y="481194"/>
            <a:ext cx="3229574" cy="16916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dirty="0"/>
              <a:t>Diverticula vs Diverticulosis vs Diverticulitis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16234" y="640080"/>
            <a:ext cx="5788775" cy="545592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7827818" y="2438403"/>
            <a:ext cx="3876453" cy="365759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Diverticula</a:t>
            </a:r>
          </a:p>
          <a:p>
            <a:pPr lvl="1"/>
            <a:r>
              <a:rPr lang="en-US" sz="2000" dirty="0"/>
              <a:t>Most common in the left (descending, sigmoid) colon</a:t>
            </a:r>
          </a:p>
          <a:p>
            <a:pPr lvl="1"/>
            <a:r>
              <a:rPr lang="en-US" sz="2000" dirty="0"/>
              <a:t>Occur at weakest points in the bowel wall</a:t>
            </a:r>
          </a:p>
          <a:p>
            <a:r>
              <a:rPr lang="en-US" dirty="0"/>
              <a:t>Diverticulosis</a:t>
            </a:r>
          </a:p>
          <a:p>
            <a:r>
              <a:rPr lang="en-US" dirty="0"/>
              <a:t>Diverticulitis</a:t>
            </a:r>
          </a:p>
        </p:txBody>
      </p:sp>
    </p:spTree>
    <p:extLst>
      <p:ext uri="{BB962C8B-B14F-4D97-AF65-F5344CB8AC3E}">
        <p14:creationId xmlns:p14="http://schemas.microsoft.com/office/powerpoint/2010/main" val="168756250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27" name="Straight Connector 13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15">
            <a:extLst>
              <a:ext uri="{FF2B5EF4-FFF2-40B4-BE49-F238E27FC236}">
                <a16:creationId xmlns:a16="http://schemas.microsoft.com/office/drawing/2014/main" id="{B6F46AE5-9929-4252-B7C3-5302A573A1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4697" y="1508760"/>
            <a:ext cx="3229574" cy="16916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/>
              <a:t>Diverticular Disease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582662" y="640080"/>
            <a:ext cx="5455920" cy="545592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74697" y="3200400"/>
            <a:ext cx="3229574" cy="289995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600"/>
              <a:t>Diverticulitis can cause </a:t>
            </a:r>
          </a:p>
          <a:p>
            <a:pPr lvl="1"/>
            <a:r>
              <a:rPr lang="en-US" sz="1600"/>
              <a:t>Erosion of bowel wall</a:t>
            </a:r>
          </a:p>
          <a:p>
            <a:pPr lvl="1"/>
            <a:r>
              <a:rPr lang="en-US" sz="1600"/>
              <a:t>Perforation into the peritoneum</a:t>
            </a:r>
          </a:p>
          <a:p>
            <a:r>
              <a:rPr lang="en-US" sz="1600"/>
              <a:t>May develop localized abscess</a:t>
            </a:r>
          </a:p>
          <a:p>
            <a:r>
              <a:rPr lang="en-US" sz="1600"/>
              <a:t>Peritonitis can occur</a:t>
            </a:r>
          </a:p>
          <a:p>
            <a:r>
              <a:rPr lang="en-US" sz="1600"/>
              <a:t>Bleeding can be extensive but may stop spontaneously</a:t>
            </a:r>
          </a:p>
        </p:txBody>
      </p:sp>
    </p:spTree>
    <p:extLst>
      <p:ext uri="{BB962C8B-B14F-4D97-AF65-F5344CB8AC3E}">
        <p14:creationId xmlns:p14="http://schemas.microsoft.com/office/powerpoint/2010/main" val="251800985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1029" name="Straight Connector 72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30" name="Rectangle 74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Diverticular Disease: S/Sx</a:t>
            </a:r>
            <a:endParaRPr lang="en-US" dirty="0"/>
          </a:p>
        </p:txBody>
      </p:sp>
      <p:pic>
        <p:nvPicPr>
          <p:cNvPr id="1026" name="Picture 2" descr="Image result for diverticulitis symptom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686754"/>
            <a:ext cx="5455949" cy="316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0" y="2438399"/>
            <a:ext cx="5455949" cy="429490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500" dirty="0"/>
              <a:t>Many people have no symptoms</a:t>
            </a:r>
          </a:p>
          <a:p>
            <a:pPr>
              <a:lnSpc>
                <a:spcPct val="101000"/>
              </a:lnSpc>
            </a:pPr>
            <a:r>
              <a:rPr lang="en-US" sz="1500" dirty="0"/>
              <a:t>With diverticulitis: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Abdominal pain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Bloating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Flatulence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Changes in bowel habits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Distention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Decreased or absent bowel sounds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N/V</a:t>
            </a:r>
          </a:p>
          <a:p>
            <a:pPr lvl="1">
              <a:lnSpc>
                <a:spcPct val="101000"/>
              </a:lnSpc>
            </a:pPr>
            <a:r>
              <a:rPr lang="en-US" sz="1500" dirty="0"/>
              <a:t>Signs of systemic infection</a:t>
            </a:r>
          </a:p>
        </p:txBody>
      </p:sp>
    </p:spTree>
    <p:extLst>
      <p:ext uri="{BB962C8B-B14F-4D97-AF65-F5344CB8AC3E}">
        <p14:creationId xmlns:p14="http://schemas.microsoft.com/office/powerpoint/2010/main" val="2123597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700" y="2278380"/>
            <a:ext cx="8770571" cy="4457700"/>
          </a:xfrm>
        </p:spPr>
        <p:txBody>
          <a:bodyPr numCol="2">
            <a:normAutofit/>
          </a:bodyPr>
          <a:lstStyle/>
          <a:p>
            <a:r>
              <a:rPr lang="en-US" sz="1800" dirty="0"/>
              <a:t>Prevent transmission</a:t>
            </a:r>
          </a:p>
          <a:p>
            <a:r>
              <a:rPr lang="en-US" sz="1800" dirty="0"/>
              <a:t>Replace fluid and electrolytes</a:t>
            </a:r>
          </a:p>
          <a:p>
            <a:r>
              <a:rPr lang="en-US" sz="1800" dirty="0"/>
              <a:t>Protect skin</a:t>
            </a:r>
          </a:p>
          <a:p>
            <a:r>
              <a:rPr lang="en-US" sz="1800" dirty="0"/>
              <a:t>May have oral fluids</a:t>
            </a:r>
          </a:p>
          <a:p>
            <a:r>
              <a:rPr lang="en-US" sz="1800" dirty="0"/>
              <a:t>IV fluids</a:t>
            </a:r>
          </a:p>
          <a:p>
            <a:pPr lvl="1"/>
            <a:r>
              <a:rPr lang="en-US" sz="1600" dirty="0"/>
              <a:t>NS- isotonic, replaces body fluids</a:t>
            </a:r>
          </a:p>
          <a:p>
            <a:pPr lvl="1"/>
            <a:r>
              <a:rPr lang="en-US" sz="1600" dirty="0"/>
              <a:t>Dextrose- different concentrations, adds calories</a:t>
            </a:r>
          </a:p>
          <a:p>
            <a:pPr lvl="1"/>
            <a:r>
              <a:rPr lang="en-US" sz="1600" dirty="0"/>
              <a:t>LR- electrolyte replacement, no calories</a:t>
            </a:r>
          </a:p>
          <a:p>
            <a:pPr lvl="1"/>
            <a:r>
              <a:rPr lang="en-US" sz="1600" dirty="0"/>
              <a:t>Combinations- different combos for different needs</a:t>
            </a:r>
          </a:p>
          <a:p>
            <a:r>
              <a:rPr lang="en-US" sz="1800" dirty="0"/>
              <a:t>Avoid foods and drugs that cause diarrhea</a:t>
            </a:r>
          </a:p>
          <a:p>
            <a:r>
              <a:rPr lang="en-US" sz="1800" dirty="0"/>
              <a:t>Antidiarrheal agents have limited short-term use</a:t>
            </a:r>
          </a:p>
          <a:p>
            <a:pPr lvl="1"/>
            <a:r>
              <a:rPr lang="en-US" sz="1600" dirty="0"/>
              <a:t>Contraindicated in treating some infectious diarrheas as it will prolong exposure to the organism</a:t>
            </a:r>
          </a:p>
          <a:p>
            <a:r>
              <a:rPr lang="en-US" sz="1800" dirty="0"/>
              <a:t>Antibiotics are rarely used</a:t>
            </a:r>
          </a:p>
        </p:txBody>
      </p:sp>
      <p:pic>
        <p:nvPicPr>
          <p:cNvPr id="9218" name="Picture 2" descr="Spicy Foods by silverbee59 - Meme Ce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811" y="4777740"/>
            <a:ext cx="3138364" cy="195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21512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100"/>
              <a:t>Diverticular Disease: Diagnostics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3192" y="1413957"/>
            <a:ext cx="5455949" cy="371004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0" y="2438400"/>
            <a:ext cx="5303471" cy="365150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Usually found on routine sigmoidoscopy or colonoscopy</a:t>
            </a:r>
          </a:p>
          <a:p>
            <a:r>
              <a:rPr lang="en-US"/>
              <a:t>H &amp; P</a:t>
            </a:r>
          </a:p>
          <a:p>
            <a:r>
              <a:rPr lang="en-US"/>
              <a:t>CT with oral contrast</a:t>
            </a:r>
          </a:p>
          <a:p>
            <a:r>
              <a:rPr lang="en-US"/>
              <a:t>Abdominal and Chest Xrays to r/o other causes of abdominal pain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78755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>
            <a:normAutofit/>
          </a:bodyPr>
          <a:lstStyle/>
          <a:p>
            <a:r>
              <a:rPr lang="en-US"/>
              <a:t>Diverticular Disease: Treatment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92" y="1448057"/>
            <a:ext cx="5455949" cy="364184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0" y="2438400"/>
            <a:ext cx="5303471" cy="3651504"/>
          </a:xfrm>
        </p:spPr>
        <p:txBody>
          <a:bodyPr>
            <a:normAutofit/>
          </a:bodyPr>
          <a:lstStyle/>
          <a:p>
            <a:r>
              <a:rPr lang="en-US" sz="2400" dirty="0"/>
              <a:t>High fiber diet</a:t>
            </a:r>
          </a:p>
          <a:p>
            <a:r>
              <a:rPr lang="en-US" sz="2400" dirty="0"/>
              <a:t>Avoid nuts and seeds as they may get trapped</a:t>
            </a:r>
          </a:p>
          <a:p>
            <a:r>
              <a:rPr lang="en-US" sz="2400" dirty="0"/>
              <a:t>Acute Diverticulitis:</a:t>
            </a:r>
          </a:p>
          <a:p>
            <a:pPr lvl="1"/>
            <a:r>
              <a:rPr lang="en-US" sz="2000" dirty="0"/>
              <a:t>Let colon rest and inflammation subside</a:t>
            </a:r>
          </a:p>
          <a:p>
            <a:pPr lvl="1"/>
            <a:r>
              <a:rPr lang="en-US" sz="2000" dirty="0"/>
              <a:t>Clear liquids, bed rest, analgesics</a:t>
            </a:r>
          </a:p>
          <a:p>
            <a:pPr lvl="1"/>
            <a:r>
              <a:rPr lang="en-US" sz="2000" dirty="0"/>
              <a:t>Hospitalize PRN</a:t>
            </a:r>
          </a:p>
        </p:txBody>
      </p:sp>
    </p:spTree>
    <p:extLst>
      <p:ext uri="{BB962C8B-B14F-4D97-AF65-F5344CB8AC3E}">
        <p14:creationId xmlns:p14="http://schemas.microsoft.com/office/powerpoint/2010/main" val="415934795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582C4845-0D78-4D23-853C-D2B548EAE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715" y="1205363"/>
            <a:ext cx="2971848" cy="4447274"/>
          </a:xfrm>
        </p:spPr>
        <p:txBody>
          <a:bodyPr anchor="ctr">
            <a:normAutofit/>
          </a:bodyPr>
          <a:lstStyle/>
          <a:p>
            <a:pPr algn="r"/>
            <a:r>
              <a:rPr lang="en-US" sz="3400"/>
              <a:t>Hospitalized with Diverticulitis</a:t>
            </a:r>
          </a:p>
        </p:txBody>
      </p:sp>
      <p:cxnSp>
        <p:nvCxnSpPr>
          <p:cNvPr id="17" name="Straight Connector 9">
            <a:extLst>
              <a:ext uri="{FF2B5EF4-FFF2-40B4-BE49-F238E27FC236}">
                <a16:creationId xmlns:a16="http://schemas.microsoft.com/office/drawing/2014/main" id="{4E5365E6-B851-45B6-821E-CBF24C76A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964872"/>
            <a:ext cx="0" cy="292825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028" y="1205364"/>
            <a:ext cx="5691965" cy="4447274"/>
          </a:xfrm>
        </p:spPr>
        <p:txBody>
          <a:bodyPr anchor="ctr">
            <a:normAutofit lnSpcReduction="10000"/>
          </a:bodyPr>
          <a:lstStyle/>
          <a:p>
            <a:r>
              <a:rPr lang="en-US" dirty="0"/>
              <a:t>NPO</a:t>
            </a:r>
          </a:p>
          <a:p>
            <a:r>
              <a:rPr lang="en-US" dirty="0"/>
              <a:t>IVF</a:t>
            </a:r>
          </a:p>
          <a:p>
            <a:r>
              <a:rPr lang="en-US" dirty="0"/>
              <a:t>IV Abx</a:t>
            </a:r>
          </a:p>
          <a:p>
            <a:r>
              <a:rPr lang="en-US" dirty="0"/>
              <a:t>Analgesics</a:t>
            </a:r>
          </a:p>
          <a:p>
            <a:r>
              <a:rPr lang="en-US" dirty="0"/>
              <a:t>Observe for signs of abscess, bleeding, peritonitis, and watch WBCs</a:t>
            </a:r>
          </a:p>
          <a:p>
            <a:r>
              <a:rPr lang="en-US" dirty="0"/>
              <a:t>May need NG tube with low wall suction</a:t>
            </a:r>
          </a:p>
          <a:p>
            <a:r>
              <a:rPr lang="en-US" dirty="0"/>
              <a:t>Abscess, obstruction, perforation</a:t>
            </a:r>
          </a:p>
          <a:p>
            <a:pPr lvl="1"/>
            <a:r>
              <a:rPr lang="en-US" dirty="0"/>
              <a:t>Drainage of abscess</a:t>
            </a:r>
          </a:p>
          <a:p>
            <a:pPr lvl="1"/>
            <a:r>
              <a:rPr lang="en-US" dirty="0"/>
              <a:t>Bowel resection</a:t>
            </a:r>
          </a:p>
          <a:p>
            <a:pPr lvl="1"/>
            <a:r>
              <a:rPr lang="en-US" dirty="0"/>
              <a:t>May need temporary diverting colostomy</a:t>
            </a:r>
          </a:p>
        </p:txBody>
      </p:sp>
    </p:spTree>
    <p:extLst>
      <p:ext uri="{BB962C8B-B14F-4D97-AF65-F5344CB8AC3E}">
        <p14:creationId xmlns:p14="http://schemas.microsoft.com/office/powerpoint/2010/main" val="2374903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B2B4C67-B01C-4DBB-A712-50A633A9A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3D3B13AC-BFFD-4483-90B0-02F502EFF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524EF806-4B69-4A4C-AD05-C5A52CE97C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FB1A33D8-914B-4B77-BF3B-3693A05D34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A84C102-01D3-4432-B2EF-1CF9EB1EF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14" name="Freeform 206">
              <a:extLst>
                <a:ext uri="{FF2B5EF4-FFF2-40B4-BE49-F238E27FC236}">
                  <a16:creationId xmlns:a16="http://schemas.microsoft.com/office/drawing/2014/main" id="{65C2A292-D0C0-48A6-A513-EC3225B4BE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BE6B502B-BDCF-43AF-B9CB-867BAF9B5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F89CB6F-C811-4E4C-91DC-0AAD47F5DF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F16F88EB-1D8B-46D1-8DCC-F82D534913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5556"/>
            <a:ext cx="12192000" cy="6858000"/>
          </a:xfrm>
          <a:prstGeom prst="rect">
            <a:avLst/>
          </a:prstGeom>
          <a:solidFill>
            <a:srgbClr val="847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ED5A7E67-0DC3-42C5-AB91-E64F38E4BA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6350" y="-12700"/>
            <a:ext cx="12204700" cy="6872288"/>
          </a:xfrm>
          <a:custGeom>
            <a:avLst/>
            <a:gdLst/>
            <a:ahLst/>
            <a:cxnLst/>
            <a:rect l="0" t="0" r="r" b="b"/>
            <a:pathLst>
              <a:path w="3844" h="2163">
                <a:moveTo>
                  <a:pt x="1593" y="814"/>
                </a:moveTo>
                <a:cubicBezTo>
                  <a:pt x="1583" y="798"/>
                  <a:pt x="1568" y="797"/>
                  <a:pt x="1553" y="805"/>
                </a:cubicBezTo>
                <a:cubicBezTo>
                  <a:pt x="1533" y="815"/>
                  <a:pt x="1535" y="839"/>
                  <a:pt x="1557" y="868"/>
                </a:cubicBezTo>
                <a:cubicBezTo>
                  <a:pt x="1597" y="847"/>
                  <a:pt x="1605" y="833"/>
                  <a:pt x="1593" y="814"/>
                </a:cubicBezTo>
                <a:close/>
                <a:moveTo>
                  <a:pt x="1673" y="1545"/>
                </a:moveTo>
                <a:cubicBezTo>
                  <a:pt x="1696" y="1544"/>
                  <a:pt x="1715" y="1521"/>
                  <a:pt x="1715" y="1493"/>
                </a:cubicBezTo>
                <a:cubicBezTo>
                  <a:pt x="1715" y="1471"/>
                  <a:pt x="1708" y="1453"/>
                  <a:pt x="1689" y="1442"/>
                </a:cubicBezTo>
                <a:cubicBezTo>
                  <a:pt x="1674" y="1443"/>
                  <a:pt x="1661" y="1443"/>
                  <a:pt x="1641" y="1445"/>
                </a:cubicBezTo>
                <a:cubicBezTo>
                  <a:pt x="1635" y="1460"/>
                  <a:pt x="1626" y="1477"/>
                  <a:pt x="1625" y="1494"/>
                </a:cubicBezTo>
                <a:cubicBezTo>
                  <a:pt x="1622" y="1521"/>
                  <a:pt x="1648" y="1545"/>
                  <a:pt x="1673" y="1545"/>
                </a:cubicBezTo>
                <a:close/>
                <a:moveTo>
                  <a:pt x="1887" y="146"/>
                </a:moveTo>
                <a:cubicBezTo>
                  <a:pt x="1906" y="122"/>
                  <a:pt x="1913" y="98"/>
                  <a:pt x="1894" y="76"/>
                </a:cubicBezTo>
                <a:cubicBezTo>
                  <a:pt x="1878" y="56"/>
                  <a:pt x="1854" y="57"/>
                  <a:pt x="1831" y="66"/>
                </a:cubicBezTo>
                <a:cubicBezTo>
                  <a:pt x="1811" y="86"/>
                  <a:pt x="1815" y="107"/>
                  <a:pt x="1828" y="129"/>
                </a:cubicBezTo>
                <a:cubicBezTo>
                  <a:pt x="1842" y="151"/>
                  <a:pt x="1861" y="151"/>
                  <a:pt x="1887" y="146"/>
                </a:cubicBezTo>
                <a:close/>
                <a:moveTo>
                  <a:pt x="1696" y="1229"/>
                </a:moveTo>
                <a:cubicBezTo>
                  <a:pt x="1705" y="1228"/>
                  <a:pt x="1719" y="1216"/>
                  <a:pt x="1720" y="1208"/>
                </a:cubicBezTo>
                <a:cubicBezTo>
                  <a:pt x="1721" y="1195"/>
                  <a:pt x="1716" y="1177"/>
                  <a:pt x="1707" y="1169"/>
                </a:cubicBezTo>
                <a:cubicBezTo>
                  <a:pt x="1690" y="1155"/>
                  <a:pt x="1677" y="1172"/>
                  <a:pt x="1663" y="1187"/>
                </a:cubicBezTo>
                <a:cubicBezTo>
                  <a:pt x="1668" y="1208"/>
                  <a:pt x="1668" y="1232"/>
                  <a:pt x="1696" y="1229"/>
                </a:cubicBezTo>
                <a:close/>
                <a:moveTo>
                  <a:pt x="1646" y="1326"/>
                </a:moveTo>
                <a:cubicBezTo>
                  <a:pt x="1640" y="1344"/>
                  <a:pt x="1640" y="1363"/>
                  <a:pt x="1661" y="1374"/>
                </a:cubicBezTo>
                <a:cubicBezTo>
                  <a:pt x="1675" y="1382"/>
                  <a:pt x="1691" y="1393"/>
                  <a:pt x="1706" y="1379"/>
                </a:cubicBezTo>
                <a:cubicBezTo>
                  <a:pt x="1731" y="1355"/>
                  <a:pt x="1719" y="1329"/>
                  <a:pt x="1706" y="1301"/>
                </a:cubicBezTo>
                <a:cubicBezTo>
                  <a:pt x="1678" y="1298"/>
                  <a:pt x="1654" y="1298"/>
                  <a:pt x="1646" y="1326"/>
                </a:cubicBezTo>
                <a:close/>
                <a:moveTo>
                  <a:pt x="1771" y="551"/>
                </a:moveTo>
                <a:cubicBezTo>
                  <a:pt x="1778" y="534"/>
                  <a:pt x="1777" y="512"/>
                  <a:pt x="1773" y="493"/>
                </a:cubicBezTo>
                <a:cubicBezTo>
                  <a:pt x="1770" y="476"/>
                  <a:pt x="1738" y="463"/>
                  <a:pt x="1719" y="466"/>
                </a:cubicBezTo>
                <a:cubicBezTo>
                  <a:pt x="1700" y="470"/>
                  <a:pt x="1690" y="481"/>
                  <a:pt x="1689" y="501"/>
                </a:cubicBezTo>
                <a:cubicBezTo>
                  <a:pt x="1688" y="522"/>
                  <a:pt x="1686" y="543"/>
                  <a:pt x="1685" y="567"/>
                </a:cubicBezTo>
                <a:cubicBezTo>
                  <a:pt x="1702" y="570"/>
                  <a:pt x="1711" y="571"/>
                  <a:pt x="1720" y="573"/>
                </a:cubicBezTo>
                <a:cubicBezTo>
                  <a:pt x="1743" y="578"/>
                  <a:pt x="1763" y="569"/>
                  <a:pt x="1771" y="551"/>
                </a:cubicBezTo>
                <a:close/>
                <a:moveTo>
                  <a:pt x="1603" y="982"/>
                </a:moveTo>
                <a:cubicBezTo>
                  <a:pt x="1606" y="997"/>
                  <a:pt x="1609" y="1013"/>
                  <a:pt x="1614" y="1033"/>
                </a:cubicBezTo>
                <a:cubicBezTo>
                  <a:pt x="1633" y="1025"/>
                  <a:pt x="1647" y="1018"/>
                  <a:pt x="1661" y="1012"/>
                </a:cubicBezTo>
                <a:cubicBezTo>
                  <a:pt x="1649" y="961"/>
                  <a:pt x="1643" y="958"/>
                  <a:pt x="1603" y="982"/>
                </a:cubicBezTo>
                <a:close/>
                <a:moveTo>
                  <a:pt x="1758" y="664"/>
                </a:moveTo>
                <a:cubicBezTo>
                  <a:pt x="1726" y="642"/>
                  <a:pt x="1707" y="642"/>
                  <a:pt x="1690" y="662"/>
                </a:cubicBezTo>
                <a:cubicBezTo>
                  <a:pt x="1676" y="680"/>
                  <a:pt x="1681" y="692"/>
                  <a:pt x="1715" y="719"/>
                </a:cubicBezTo>
                <a:cubicBezTo>
                  <a:pt x="1756" y="709"/>
                  <a:pt x="1758" y="706"/>
                  <a:pt x="1758" y="664"/>
                </a:cubicBezTo>
                <a:close/>
                <a:moveTo>
                  <a:pt x="1640" y="242"/>
                </a:moveTo>
                <a:cubicBezTo>
                  <a:pt x="1649" y="234"/>
                  <a:pt x="1664" y="220"/>
                  <a:pt x="1674" y="210"/>
                </a:cubicBezTo>
                <a:cubicBezTo>
                  <a:pt x="1677" y="141"/>
                  <a:pt x="1646" y="119"/>
                  <a:pt x="1598" y="113"/>
                </a:cubicBezTo>
                <a:cubicBezTo>
                  <a:pt x="1565" y="124"/>
                  <a:pt x="1554" y="148"/>
                  <a:pt x="1557" y="180"/>
                </a:cubicBezTo>
                <a:cubicBezTo>
                  <a:pt x="1561" y="221"/>
                  <a:pt x="1592" y="231"/>
                  <a:pt x="1640" y="242"/>
                </a:cubicBezTo>
                <a:close/>
                <a:moveTo>
                  <a:pt x="1430" y="33"/>
                </a:moveTo>
                <a:cubicBezTo>
                  <a:pt x="1458" y="41"/>
                  <a:pt x="1488" y="33"/>
                  <a:pt x="1497" y="14"/>
                </a:cubicBezTo>
                <a:cubicBezTo>
                  <a:pt x="1499" y="11"/>
                  <a:pt x="1500" y="8"/>
                  <a:pt x="1501" y="5"/>
                </a:cubicBezTo>
                <a:cubicBezTo>
                  <a:pt x="1395" y="5"/>
                  <a:pt x="1395" y="5"/>
                  <a:pt x="1395" y="5"/>
                </a:cubicBezTo>
                <a:cubicBezTo>
                  <a:pt x="1400" y="20"/>
                  <a:pt x="1411" y="27"/>
                  <a:pt x="1430" y="33"/>
                </a:cubicBezTo>
                <a:close/>
                <a:moveTo>
                  <a:pt x="1530" y="599"/>
                </a:moveTo>
                <a:cubicBezTo>
                  <a:pt x="1550" y="605"/>
                  <a:pt x="1581" y="588"/>
                  <a:pt x="1586" y="569"/>
                </a:cubicBezTo>
                <a:cubicBezTo>
                  <a:pt x="1592" y="550"/>
                  <a:pt x="1574" y="522"/>
                  <a:pt x="1552" y="517"/>
                </a:cubicBezTo>
                <a:cubicBezTo>
                  <a:pt x="1531" y="511"/>
                  <a:pt x="1513" y="523"/>
                  <a:pt x="1507" y="545"/>
                </a:cubicBezTo>
                <a:cubicBezTo>
                  <a:pt x="1501" y="569"/>
                  <a:pt x="1512" y="594"/>
                  <a:pt x="1530" y="599"/>
                </a:cubicBezTo>
                <a:close/>
                <a:moveTo>
                  <a:pt x="1425" y="684"/>
                </a:moveTo>
                <a:cubicBezTo>
                  <a:pt x="1434" y="641"/>
                  <a:pt x="1429" y="627"/>
                  <a:pt x="1399" y="614"/>
                </a:cubicBezTo>
                <a:cubicBezTo>
                  <a:pt x="1381" y="606"/>
                  <a:pt x="1366" y="610"/>
                  <a:pt x="1355" y="626"/>
                </a:cubicBezTo>
                <a:cubicBezTo>
                  <a:pt x="1342" y="642"/>
                  <a:pt x="1344" y="674"/>
                  <a:pt x="1358" y="690"/>
                </a:cubicBezTo>
                <a:cubicBezTo>
                  <a:pt x="1372" y="707"/>
                  <a:pt x="1385" y="706"/>
                  <a:pt x="1425" y="684"/>
                </a:cubicBezTo>
                <a:close/>
                <a:moveTo>
                  <a:pt x="1727" y="70"/>
                </a:moveTo>
                <a:cubicBezTo>
                  <a:pt x="1752" y="75"/>
                  <a:pt x="1773" y="54"/>
                  <a:pt x="1788" y="14"/>
                </a:cubicBezTo>
                <a:cubicBezTo>
                  <a:pt x="1785" y="11"/>
                  <a:pt x="1783" y="8"/>
                  <a:pt x="1780" y="5"/>
                </a:cubicBezTo>
                <a:cubicBezTo>
                  <a:pt x="1689" y="5"/>
                  <a:pt x="1689" y="5"/>
                  <a:pt x="1689" y="5"/>
                </a:cubicBezTo>
                <a:cubicBezTo>
                  <a:pt x="1685" y="14"/>
                  <a:pt x="1682" y="24"/>
                  <a:pt x="1682" y="34"/>
                </a:cubicBezTo>
                <a:cubicBezTo>
                  <a:pt x="1680" y="59"/>
                  <a:pt x="1707" y="66"/>
                  <a:pt x="1727" y="70"/>
                </a:cubicBezTo>
                <a:close/>
                <a:moveTo>
                  <a:pt x="1695" y="1112"/>
                </a:moveTo>
                <a:cubicBezTo>
                  <a:pt x="1705" y="1113"/>
                  <a:pt x="1715" y="1107"/>
                  <a:pt x="1733" y="1101"/>
                </a:cubicBezTo>
                <a:cubicBezTo>
                  <a:pt x="1723" y="1085"/>
                  <a:pt x="1720" y="1071"/>
                  <a:pt x="1711" y="1068"/>
                </a:cubicBezTo>
                <a:cubicBezTo>
                  <a:pt x="1697" y="1061"/>
                  <a:pt x="1684" y="1068"/>
                  <a:pt x="1680" y="1084"/>
                </a:cubicBezTo>
                <a:cubicBezTo>
                  <a:pt x="1675" y="1099"/>
                  <a:pt x="1680" y="1111"/>
                  <a:pt x="1695" y="1112"/>
                </a:cubicBezTo>
                <a:close/>
                <a:moveTo>
                  <a:pt x="1360" y="1002"/>
                </a:moveTo>
                <a:cubicBezTo>
                  <a:pt x="1383" y="1009"/>
                  <a:pt x="1409" y="994"/>
                  <a:pt x="1414" y="971"/>
                </a:cubicBezTo>
                <a:cubicBezTo>
                  <a:pt x="1419" y="949"/>
                  <a:pt x="1401" y="920"/>
                  <a:pt x="1377" y="915"/>
                </a:cubicBezTo>
                <a:cubicBezTo>
                  <a:pt x="1357" y="911"/>
                  <a:pt x="1335" y="927"/>
                  <a:pt x="1329" y="949"/>
                </a:cubicBezTo>
                <a:cubicBezTo>
                  <a:pt x="1323" y="973"/>
                  <a:pt x="1336" y="996"/>
                  <a:pt x="1360" y="1002"/>
                </a:cubicBezTo>
                <a:close/>
                <a:moveTo>
                  <a:pt x="1733" y="909"/>
                </a:moveTo>
                <a:cubicBezTo>
                  <a:pt x="1725" y="903"/>
                  <a:pt x="1707" y="901"/>
                  <a:pt x="1697" y="906"/>
                </a:cubicBezTo>
                <a:cubicBezTo>
                  <a:pt x="1682" y="913"/>
                  <a:pt x="1686" y="931"/>
                  <a:pt x="1708" y="956"/>
                </a:cubicBezTo>
                <a:cubicBezTo>
                  <a:pt x="1737" y="940"/>
                  <a:pt x="1747" y="921"/>
                  <a:pt x="1733" y="909"/>
                </a:cubicBezTo>
                <a:close/>
                <a:moveTo>
                  <a:pt x="1707" y="834"/>
                </a:moveTo>
                <a:cubicBezTo>
                  <a:pt x="1724" y="839"/>
                  <a:pt x="1745" y="825"/>
                  <a:pt x="1749" y="807"/>
                </a:cubicBezTo>
                <a:cubicBezTo>
                  <a:pt x="1752" y="791"/>
                  <a:pt x="1739" y="767"/>
                  <a:pt x="1723" y="763"/>
                </a:cubicBezTo>
                <a:cubicBezTo>
                  <a:pt x="1707" y="759"/>
                  <a:pt x="1688" y="772"/>
                  <a:pt x="1682" y="792"/>
                </a:cubicBezTo>
                <a:cubicBezTo>
                  <a:pt x="1676" y="810"/>
                  <a:pt x="1687" y="828"/>
                  <a:pt x="1707" y="834"/>
                </a:cubicBezTo>
                <a:close/>
                <a:moveTo>
                  <a:pt x="1637" y="1745"/>
                </a:moveTo>
                <a:cubicBezTo>
                  <a:pt x="1636" y="1732"/>
                  <a:pt x="1626" y="1722"/>
                  <a:pt x="1612" y="1720"/>
                </a:cubicBezTo>
                <a:cubicBezTo>
                  <a:pt x="1598" y="1718"/>
                  <a:pt x="1587" y="1722"/>
                  <a:pt x="1581" y="1736"/>
                </a:cubicBezTo>
                <a:cubicBezTo>
                  <a:pt x="1573" y="1751"/>
                  <a:pt x="1577" y="1760"/>
                  <a:pt x="1601" y="1780"/>
                </a:cubicBezTo>
                <a:cubicBezTo>
                  <a:pt x="1628" y="1771"/>
                  <a:pt x="1637" y="1761"/>
                  <a:pt x="1637" y="1745"/>
                </a:cubicBezTo>
                <a:close/>
                <a:moveTo>
                  <a:pt x="1566" y="1832"/>
                </a:moveTo>
                <a:cubicBezTo>
                  <a:pt x="1558" y="1838"/>
                  <a:pt x="1553" y="1845"/>
                  <a:pt x="1557" y="1857"/>
                </a:cubicBezTo>
                <a:cubicBezTo>
                  <a:pt x="1561" y="1868"/>
                  <a:pt x="1576" y="1879"/>
                  <a:pt x="1586" y="1876"/>
                </a:cubicBezTo>
                <a:cubicBezTo>
                  <a:pt x="1603" y="1871"/>
                  <a:pt x="1608" y="1858"/>
                  <a:pt x="1606" y="1842"/>
                </a:cubicBezTo>
                <a:cubicBezTo>
                  <a:pt x="1588" y="1825"/>
                  <a:pt x="1580" y="1823"/>
                  <a:pt x="1566" y="1832"/>
                </a:cubicBezTo>
                <a:close/>
                <a:moveTo>
                  <a:pt x="1545" y="1171"/>
                </a:moveTo>
                <a:cubicBezTo>
                  <a:pt x="1570" y="1170"/>
                  <a:pt x="1578" y="1152"/>
                  <a:pt x="1573" y="1103"/>
                </a:cubicBezTo>
                <a:cubicBezTo>
                  <a:pt x="1551" y="1101"/>
                  <a:pt x="1531" y="1091"/>
                  <a:pt x="1517" y="1113"/>
                </a:cubicBezTo>
                <a:cubicBezTo>
                  <a:pt x="1519" y="1161"/>
                  <a:pt x="1524" y="1171"/>
                  <a:pt x="1545" y="1171"/>
                </a:cubicBezTo>
                <a:close/>
                <a:moveTo>
                  <a:pt x="1455" y="1739"/>
                </a:moveTo>
                <a:cubicBezTo>
                  <a:pt x="1450" y="1753"/>
                  <a:pt x="1455" y="1766"/>
                  <a:pt x="1467" y="1771"/>
                </a:cubicBezTo>
                <a:cubicBezTo>
                  <a:pt x="1485" y="1777"/>
                  <a:pt x="1493" y="1773"/>
                  <a:pt x="1507" y="1750"/>
                </a:cubicBezTo>
                <a:cubicBezTo>
                  <a:pt x="1503" y="1742"/>
                  <a:pt x="1498" y="1732"/>
                  <a:pt x="1494" y="1724"/>
                </a:cubicBezTo>
                <a:cubicBezTo>
                  <a:pt x="1469" y="1719"/>
                  <a:pt x="1460" y="1723"/>
                  <a:pt x="1455" y="1739"/>
                </a:cubicBezTo>
                <a:close/>
                <a:moveTo>
                  <a:pt x="1503" y="1437"/>
                </a:moveTo>
                <a:cubicBezTo>
                  <a:pt x="1487" y="1412"/>
                  <a:pt x="1473" y="1409"/>
                  <a:pt x="1434" y="1425"/>
                </a:cubicBezTo>
                <a:cubicBezTo>
                  <a:pt x="1431" y="1440"/>
                  <a:pt x="1428" y="1456"/>
                  <a:pt x="1425" y="1471"/>
                </a:cubicBezTo>
                <a:cubicBezTo>
                  <a:pt x="1451" y="1500"/>
                  <a:pt x="1467" y="1504"/>
                  <a:pt x="1488" y="1489"/>
                </a:cubicBezTo>
                <a:cubicBezTo>
                  <a:pt x="1508" y="1475"/>
                  <a:pt x="1514" y="1454"/>
                  <a:pt x="1503" y="1437"/>
                </a:cubicBezTo>
                <a:close/>
                <a:moveTo>
                  <a:pt x="1715" y="2037"/>
                </a:moveTo>
                <a:cubicBezTo>
                  <a:pt x="1730" y="2062"/>
                  <a:pt x="1734" y="2062"/>
                  <a:pt x="1756" y="2041"/>
                </a:cubicBezTo>
                <a:cubicBezTo>
                  <a:pt x="1754" y="2034"/>
                  <a:pt x="1751" y="2026"/>
                  <a:pt x="1749" y="2019"/>
                </a:cubicBezTo>
                <a:cubicBezTo>
                  <a:pt x="1732" y="2016"/>
                  <a:pt x="1720" y="2018"/>
                  <a:pt x="1715" y="2037"/>
                </a:cubicBezTo>
                <a:close/>
                <a:moveTo>
                  <a:pt x="1771" y="266"/>
                </a:moveTo>
                <a:cubicBezTo>
                  <a:pt x="1768" y="301"/>
                  <a:pt x="1784" y="323"/>
                  <a:pt x="1812" y="324"/>
                </a:cubicBezTo>
                <a:cubicBezTo>
                  <a:pt x="1841" y="324"/>
                  <a:pt x="1869" y="303"/>
                  <a:pt x="1871" y="278"/>
                </a:cubicBezTo>
                <a:cubicBezTo>
                  <a:pt x="1873" y="250"/>
                  <a:pt x="1848" y="222"/>
                  <a:pt x="1819" y="219"/>
                </a:cubicBezTo>
                <a:cubicBezTo>
                  <a:pt x="1793" y="217"/>
                  <a:pt x="1773" y="236"/>
                  <a:pt x="1771" y="266"/>
                </a:cubicBezTo>
                <a:close/>
                <a:moveTo>
                  <a:pt x="1757" y="1801"/>
                </a:moveTo>
                <a:cubicBezTo>
                  <a:pt x="1753" y="1785"/>
                  <a:pt x="1735" y="1778"/>
                  <a:pt x="1716" y="1784"/>
                </a:cubicBezTo>
                <a:cubicBezTo>
                  <a:pt x="1701" y="1789"/>
                  <a:pt x="1696" y="1799"/>
                  <a:pt x="1702" y="1813"/>
                </a:cubicBezTo>
                <a:cubicBezTo>
                  <a:pt x="1707" y="1827"/>
                  <a:pt x="1723" y="1837"/>
                  <a:pt x="1737" y="1833"/>
                </a:cubicBezTo>
                <a:cubicBezTo>
                  <a:pt x="1749" y="1830"/>
                  <a:pt x="1760" y="1813"/>
                  <a:pt x="1757" y="1801"/>
                </a:cubicBezTo>
                <a:close/>
                <a:moveTo>
                  <a:pt x="1299" y="2034"/>
                </a:moveTo>
                <a:cubicBezTo>
                  <a:pt x="1303" y="2047"/>
                  <a:pt x="1317" y="2051"/>
                  <a:pt x="1338" y="2049"/>
                </a:cubicBezTo>
                <a:cubicBezTo>
                  <a:pt x="1349" y="2024"/>
                  <a:pt x="1350" y="2010"/>
                  <a:pt x="1337" y="2005"/>
                </a:cubicBezTo>
                <a:cubicBezTo>
                  <a:pt x="1328" y="2001"/>
                  <a:pt x="1314" y="2002"/>
                  <a:pt x="1305" y="2006"/>
                </a:cubicBezTo>
                <a:cubicBezTo>
                  <a:pt x="1293" y="2011"/>
                  <a:pt x="1296" y="2024"/>
                  <a:pt x="1299" y="2034"/>
                </a:cubicBezTo>
                <a:close/>
                <a:moveTo>
                  <a:pt x="1515" y="783"/>
                </a:moveTo>
                <a:cubicBezTo>
                  <a:pt x="1530" y="770"/>
                  <a:pt x="1534" y="756"/>
                  <a:pt x="1525" y="738"/>
                </a:cubicBezTo>
                <a:cubicBezTo>
                  <a:pt x="1513" y="716"/>
                  <a:pt x="1492" y="710"/>
                  <a:pt x="1457" y="722"/>
                </a:cubicBezTo>
                <a:cubicBezTo>
                  <a:pt x="1454" y="735"/>
                  <a:pt x="1452" y="750"/>
                  <a:pt x="1449" y="766"/>
                </a:cubicBezTo>
                <a:cubicBezTo>
                  <a:pt x="1486" y="797"/>
                  <a:pt x="1495" y="799"/>
                  <a:pt x="1515" y="783"/>
                </a:cubicBezTo>
                <a:close/>
                <a:moveTo>
                  <a:pt x="1546" y="986"/>
                </a:moveTo>
                <a:cubicBezTo>
                  <a:pt x="1550" y="976"/>
                  <a:pt x="1544" y="959"/>
                  <a:pt x="1537" y="949"/>
                </a:cubicBezTo>
                <a:cubicBezTo>
                  <a:pt x="1524" y="933"/>
                  <a:pt x="1504" y="938"/>
                  <a:pt x="1491" y="948"/>
                </a:cubicBezTo>
                <a:cubicBezTo>
                  <a:pt x="1471" y="963"/>
                  <a:pt x="1472" y="985"/>
                  <a:pt x="1487" y="1008"/>
                </a:cubicBezTo>
                <a:cubicBezTo>
                  <a:pt x="1513" y="1013"/>
                  <a:pt x="1537" y="1013"/>
                  <a:pt x="1546" y="986"/>
                </a:cubicBezTo>
                <a:close/>
                <a:moveTo>
                  <a:pt x="1396" y="824"/>
                </a:moveTo>
                <a:cubicBezTo>
                  <a:pt x="1391" y="835"/>
                  <a:pt x="1387" y="847"/>
                  <a:pt x="1383" y="858"/>
                </a:cubicBezTo>
                <a:cubicBezTo>
                  <a:pt x="1401" y="878"/>
                  <a:pt x="1419" y="886"/>
                  <a:pt x="1444" y="868"/>
                </a:cubicBezTo>
                <a:cubicBezTo>
                  <a:pt x="1447" y="822"/>
                  <a:pt x="1443" y="818"/>
                  <a:pt x="1396" y="824"/>
                </a:cubicBezTo>
                <a:close/>
                <a:moveTo>
                  <a:pt x="1371" y="1839"/>
                </a:moveTo>
                <a:cubicBezTo>
                  <a:pt x="1378" y="1833"/>
                  <a:pt x="1385" y="1828"/>
                  <a:pt x="1394" y="1819"/>
                </a:cubicBezTo>
                <a:cubicBezTo>
                  <a:pt x="1391" y="1809"/>
                  <a:pt x="1390" y="1798"/>
                  <a:pt x="1384" y="1788"/>
                </a:cubicBezTo>
                <a:cubicBezTo>
                  <a:pt x="1375" y="1774"/>
                  <a:pt x="1352" y="1771"/>
                  <a:pt x="1339" y="1781"/>
                </a:cubicBezTo>
                <a:cubicBezTo>
                  <a:pt x="1328" y="1790"/>
                  <a:pt x="1327" y="1809"/>
                  <a:pt x="1338" y="1823"/>
                </a:cubicBezTo>
                <a:cubicBezTo>
                  <a:pt x="1347" y="1834"/>
                  <a:pt x="1357" y="1840"/>
                  <a:pt x="1371" y="1839"/>
                </a:cubicBezTo>
                <a:close/>
                <a:moveTo>
                  <a:pt x="1436" y="1266"/>
                </a:moveTo>
                <a:cubicBezTo>
                  <a:pt x="1453" y="1267"/>
                  <a:pt x="1466" y="1262"/>
                  <a:pt x="1471" y="1244"/>
                </a:cubicBezTo>
                <a:cubicBezTo>
                  <a:pt x="1477" y="1225"/>
                  <a:pt x="1469" y="1197"/>
                  <a:pt x="1453" y="1192"/>
                </a:cubicBezTo>
                <a:cubicBezTo>
                  <a:pt x="1428" y="1183"/>
                  <a:pt x="1409" y="1194"/>
                  <a:pt x="1396" y="1216"/>
                </a:cubicBezTo>
                <a:cubicBezTo>
                  <a:pt x="1402" y="1255"/>
                  <a:pt x="1411" y="1265"/>
                  <a:pt x="1436" y="1266"/>
                </a:cubicBezTo>
                <a:close/>
                <a:moveTo>
                  <a:pt x="1343" y="1299"/>
                </a:moveTo>
                <a:cubicBezTo>
                  <a:pt x="1301" y="1285"/>
                  <a:pt x="1280" y="1288"/>
                  <a:pt x="1265" y="1309"/>
                </a:cubicBezTo>
                <a:cubicBezTo>
                  <a:pt x="1254" y="1325"/>
                  <a:pt x="1257" y="1348"/>
                  <a:pt x="1272" y="1364"/>
                </a:cubicBezTo>
                <a:cubicBezTo>
                  <a:pt x="1288" y="1379"/>
                  <a:pt x="1306" y="1384"/>
                  <a:pt x="1327" y="1374"/>
                </a:cubicBezTo>
                <a:cubicBezTo>
                  <a:pt x="1351" y="1361"/>
                  <a:pt x="1355" y="1346"/>
                  <a:pt x="1343" y="1299"/>
                </a:cubicBezTo>
                <a:close/>
                <a:moveTo>
                  <a:pt x="1373" y="1075"/>
                </a:moveTo>
                <a:cubicBezTo>
                  <a:pt x="1357" y="1070"/>
                  <a:pt x="1334" y="1082"/>
                  <a:pt x="1330" y="1099"/>
                </a:cubicBezTo>
                <a:cubicBezTo>
                  <a:pt x="1325" y="1115"/>
                  <a:pt x="1336" y="1135"/>
                  <a:pt x="1351" y="1141"/>
                </a:cubicBezTo>
                <a:cubicBezTo>
                  <a:pt x="1367" y="1147"/>
                  <a:pt x="1389" y="1139"/>
                  <a:pt x="1395" y="1125"/>
                </a:cubicBezTo>
                <a:cubicBezTo>
                  <a:pt x="1403" y="1107"/>
                  <a:pt x="1392" y="1082"/>
                  <a:pt x="1373" y="1075"/>
                </a:cubicBezTo>
                <a:close/>
                <a:moveTo>
                  <a:pt x="1594" y="656"/>
                </a:moveTo>
                <a:cubicBezTo>
                  <a:pt x="1582" y="660"/>
                  <a:pt x="1567" y="672"/>
                  <a:pt x="1563" y="684"/>
                </a:cubicBezTo>
                <a:cubicBezTo>
                  <a:pt x="1554" y="706"/>
                  <a:pt x="1573" y="716"/>
                  <a:pt x="1596" y="727"/>
                </a:cubicBezTo>
                <a:cubicBezTo>
                  <a:pt x="1608" y="713"/>
                  <a:pt x="1618" y="700"/>
                  <a:pt x="1627" y="689"/>
                </a:cubicBezTo>
                <a:cubicBezTo>
                  <a:pt x="1621" y="669"/>
                  <a:pt x="1617" y="649"/>
                  <a:pt x="1594" y="656"/>
                </a:cubicBezTo>
                <a:close/>
                <a:moveTo>
                  <a:pt x="709" y="178"/>
                </a:moveTo>
                <a:cubicBezTo>
                  <a:pt x="699" y="166"/>
                  <a:pt x="694" y="149"/>
                  <a:pt x="676" y="157"/>
                </a:cubicBezTo>
                <a:cubicBezTo>
                  <a:pt x="666" y="161"/>
                  <a:pt x="657" y="169"/>
                  <a:pt x="660" y="183"/>
                </a:cubicBezTo>
                <a:cubicBezTo>
                  <a:pt x="664" y="200"/>
                  <a:pt x="676" y="205"/>
                  <a:pt x="694" y="202"/>
                </a:cubicBezTo>
                <a:cubicBezTo>
                  <a:pt x="698" y="195"/>
                  <a:pt x="703" y="187"/>
                  <a:pt x="709" y="178"/>
                </a:cubicBezTo>
                <a:close/>
                <a:moveTo>
                  <a:pt x="674" y="588"/>
                </a:moveTo>
                <a:cubicBezTo>
                  <a:pt x="652" y="593"/>
                  <a:pt x="648" y="611"/>
                  <a:pt x="644" y="633"/>
                </a:cubicBezTo>
                <a:cubicBezTo>
                  <a:pt x="656" y="640"/>
                  <a:pt x="668" y="647"/>
                  <a:pt x="680" y="655"/>
                </a:cubicBezTo>
                <a:cubicBezTo>
                  <a:pt x="708" y="634"/>
                  <a:pt x="714" y="624"/>
                  <a:pt x="710" y="611"/>
                </a:cubicBezTo>
                <a:cubicBezTo>
                  <a:pt x="706" y="598"/>
                  <a:pt x="688" y="585"/>
                  <a:pt x="674" y="588"/>
                </a:cubicBezTo>
                <a:close/>
                <a:moveTo>
                  <a:pt x="651" y="425"/>
                </a:moveTo>
                <a:cubicBezTo>
                  <a:pt x="646" y="432"/>
                  <a:pt x="643" y="446"/>
                  <a:pt x="645" y="455"/>
                </a:cubicBezTo>
                <a:cubicBezTo>
                  <a:pt x="650" y="470"/>
                  <a:pt x="671" y="472"/>
                  <a:pt x="703" y="463"/>
                </a:cubicBezTo>
                <a:cubicBezTo>
                  <a:pt x="712" y="435"/>
                  <a:pt x="711" y="427"/>
                  <a:pt x="697" y="417"/>
                </a:cubicBezTo>
                <a:cubicBezTo>
                  <a:pt x="686" y="410"/>
                  <a:pt x="660" y="413"/>
                  <a:pt x="651" y="425"/>
                </a:cubicBezTo>
                <a:close/>
                <a:moveTo>
                  <a:pt x="644" y="333"/>
                </a:moveTo>
                <a:cubicBezTo>
                  <a:pt x="629" y="328"/>
                  <a:pt x="620" y="335"/>
                  <a:pt x="612" y="348"/>
                </a:cubicBezTo>
                <a:cubicBezTo>
                  <a:pt x="604" y="360"/>
                  <a:pt x="609" y="371"/>
                  <a:pt x="618" y="382"/>
                </a:cubicBezTo>
                <a:cubicBezTo>
                  <a:pt x="635" y="386"/>
                  <a:pt x="649" y="383"/>
                  <a:pt x="656" y="368"/>
                </a:cubicBezTo>
                <a:cubicBezTo>
                  <a:pt x="661" y="354"/>
                  <a:pt x="655" y="343"/>
                  <a:pt x="644" y="333"/>
                </a:cubicBezTo>
                <a:close/>
                <a:moveTo>
                  <a:pt x="935" y="1412"/>
                </a:moveTo>
                <a:cubicBezTo>
                  <a:pt x="960" y="1415"/>
                  <a:pt x="990" y="1386"/>
                  <a:pt x="992" y="1357"/>
                </a:cubicBezTo>
                <a:cubicBezTo>
                  <a:pt x="994" y="1331"/>
                  <a:pt x="975" y="1310"/>
                  <a:pt x="946" y="1308"/>
                </a:cubicBezTo>
                <a:cubicBezTo>
                  <a:pt x="916" y="1306"/>
                  <a:pt x="887" y="1325"/>
                  <a:pt x="885" y="1349"/>
                </a:cubicBezTo>
                <a:cubicBezTo>
                  <a:pt x="882" y="1375"/>
                  <a:pt x="910" y="1409"/>
                  <a:pt x="935" y="1412"/>
                </a:cubicBezTo>
                <a:close/>
                <a:moveTo>
                  <a:pt x="936" y="176"/>
                </a:moveTo>
                <a:cubicBezTo>
                  <a:pt x="915" y="149"/>
                  <a:pt x="908" y="146"/>
                  <a:pt x="896" y="155"/>
                </a:cubicBezTo>
                <a:cubicBezTo>
                  <a:pt x="882" y="166"/>
                  <a:pt x="885" y="180"/>
                  <a:pt x="909" y="206"/>
                </a:cubicBezTo>
                <a:cubicBezTo>
                  <a:pt x="922" y="198"/>
                  <a:pt x="938" y="194"/>
                  <a:pt x="936" y="176"/>
                </a:cubicBezTo>
                <a:close/>
                <a:moveTo>
                  <a:pt x="560" y="473"/>
                </a:moveTo>
                <a:cubicBezTo>
                  <a:pt x="537" y="512"/>
                  <a:pt x="543" y="524"/>
                  <a:pt x="587" y="535"/>
                </a:cubicBezTo>
                <a:cubicBezTo>
                  <a:pt x="611" y="518"/>
                  <a:pt x="615" y="511"/>
                  <a:pt x="609" y="494"/>
                </a:cubicBezTo>
                <a:cubicBezTo>
                  <a:pt x="602" y="473"/>
                  <a:pt x="594" y="469"/>
                  <a:pt x="560" y="473"/>
                </a:cubicBezTo>
                <a:close/>
                <a:moveTo>
                  <a:pt x="839" y="435"/>
                </a:moveTo>
                <a:cubicBezTo>
                  <a:pt x="836" y="444"/>
                  <a:pt x="834" y="453"/>
                  <a:pt x="832" y="461"/>
                </a:cubicBezTo>
                <a:cubicBezTo>
                  <a:pt x="844" y="480"/>
                  <a:pt x="858" y="480"/>
                  <a:pt x="873" y="470"/>
                </a:cubicBezTo>
                <a:cubicBezTo>
                  <a:pt x="882" y="463"/>
                  <a:pt x="880" y="453"/>
                  <a:pt x="875" y="443"/>
                </a:cubicBezTo>
                <a:cubicBezTo>
                  <a:pt x="867" y="426"/>
                  <a:pt x="854" y="427"/>
                  <a:pt x="839" y="435"/>
                </a:cubicBezTo>
                <a:close/>
                <a:moveTo>
                  <a:pt x="743" y="537"/>
                </a:moveTo>
                <a:cubicBezTo>
                  <a:pt x="756" y="539"/>
                  <a:pt x="768" y="537"/>
                  <a:pt x="773" y="524"/>
                </a:cubicBezTo>
                <a:cubicBezTo>
                  <a:pt x="781" y="507"/>
                  <a:pt x="778" y="492"/>
                  <a:pt x="759" y="481"/>
                </a:cubicBezTo>
                <a:cubicBezTo>
                  <a:pt x="732" y="491"/>
                  <a:pt x="724" y="499"/>
                  <a:pt x="726" y="516"/>
                </a:cubicBezTo>
                <a:cubicBezTo>
                  <a:pt x="727" y="527"/>
                  <a:pt x="732" y="534"/>
                  <a:pt x="743" y="537"/>
                </a:cubicBezTo>
                <a:close/>
                <a:moveTo>
                  <a:pt x="757" y="315"/>
                </a:moveTo>
                <a:cubicBezTo>
                  <a:pt x="770" y="299"/>
                  <a:pt x="768" y="283"/>
                  <a:pt x="756" y="267"/>
                </a:cubicBezTo>
                <a:cubicBezTo>
                  <a:pt x="725" y="270"/>
                  <a:pt x="716" y="276"/>
                  <a:pt x="717" y="292"/>
                </a:cubicBezTo>
                <a:cubicBezTo>
                  <a:pt x="719" y="310"/>
                  <a:pt x="730" y="316"/>
                  <a:pt x="757" y="315"/>
                </a:cubicBezTo>
                <a:close/>
                <a:moveTo>
                  <a:pt x="838" y="1189"/>
                </a:moveTo>
                <a:cubicBezTo>
                  <a:pt x="844" y="1165"/>
                  <a:pt x="835" y="1148"/>
                  <a:pt x="813" y="1137"/>
                </a:cubicBezTo>
                <a:cubicBezTo>
                  <a:pt x="789" y="1125"/>
                  <a:pt x="751" y="1133"/>
                  <a:pt x="733" y="1155"/>
                </a:cubicBezTo>
                <a:cubicBezTo>
                  <a:pt x="716" y="1176"/>
                  <a:pt x="720" y="1192"/>
                  <a:pt x="757" y="1237"/>
                </a:cubicBezTo>
                <a:cubicBezTo>
                  <a:pt x="812" y="1239"/>
                  <a:pt x="828" y="1229"/>
                  <a:pt x="838" y="1189"/>
                </a:cubicBezTo>
                <a:close/>
                <a:moveTo>
                  <a:pt x="939" y="103"/>
                </a:moveTo>
                <a:cubicBezTo>
                  <a:pt x="958" y="98"/>
                  <a:pt x="964" y="83"/>
                  <a:pt x="961" y="65"/>
                </a:cubicBezTo>
                <a:cubicBezTo>
                  <a:pt x="941" y="45"/>
                  <a:pt x="932" y="43"/>
                  <a:pt x="917" y="53"/>
                </a:cubicBezTo>
                <a:cubicBezTo>
                  <a:pt x="907" y="60"/>
                  <a:pt x="902" y="69"/>
                  <a:pt x="906" y="81"/>
                </a:cubicBezTo>
                <a:cubicBezTo>
                  <a:pt x="911" y="94"/>
                  <a:pt x="928" y="107"/>
                  <a:pt x="939" y="103"/>
                </a:cubicBezTo>
                <a:close/>
                <a:moveTo>
                  <a:pt x="528" y="354"/>
                </a:moveTo>
                <a:cubicBezTo>
                  <a:pt x="509" y="362"/>
                  <a:pt x="502" y="375"/>
                  <a:pt x="509" y="390"/>
                </a:cubicBezTo>
                <a:cubicBezTo>
                  <a:pt x="516" y="404"/>
                  <a:pt x="534" y="413"/>
                  <a:pt x="547" y="408"/>
                </a:cubicBezTo>
                <a:cubicBezTo>
                  <a:pt x="562" y="402"/>
                  <a:pt x="570" y="382"/>
                  <a:pt x="564" y="366"/>
                </a:cubicBezTo>
                <a:cubicBezTo>
                  <a:pt x="558" y="353"/>
                  <a:pt x="543" y="348"/>
                  <a:pt x="528" y="354"/>
                </a:cubicBezTo>
                <a:close/>
                <a:moveTo>
                  <a:pt x="653" y="1370"/>
                </a:moveTo>
                <a:cubicBezTo>
                  <a:pt x="672" y="1386"/>
                  <a:pt x="691" y="1388"/>
                  <a:pt x="711" y="1373"/>
                </a:cubicBezTo>
                <a:cubicBezTo>
                  <a:pt x="736" y="1353"/>
                  <a:pt x="738" y="1327"/>
                  <a:pt x="716" y="1284"/>
                </a:cubicBezTo>
                <a:cubicBezTo>
                  <a:pt x="699" y="1285"/>
                  <a:pt x="680" y="1285"/>
                  <a:pt x="659" y="1285"/>
                </a:cubicBezTo>
                <a:cubicBezTo>
                  <a:pt x="629" y="1338"/>
                  <a:pt x="629" y="1349"/>
                  <a:pt x="653" y="1370"/>
                </a:cubicBezTo>
                <a:close/>
                <a:moveTo>
                  <a:pt x="576" y="1231"/>
                </a:moveTo>
                <a:cubicBezTo>
                  <a:pt x="561" y="1229"/>
                  <a:pt x="544" y="1226"/>
                  <a:pt x="530" y="1223"/>
                </a:cubicBezTo>
                <a:cubicBezTo>
                  <a:pt x="510" y="1250"/>
                  <a:pt x="503" y="1274"/>
                  <a:pt x="531" y="1301"/>
                </a:cubicBezTo>
                <a:cubicBezTo>
                  <a:pt x="590" y="1295"/>
                  <a:pt x="594" y="1289"/>
                  <a:pt x="576" y="1231"/>
                </a:cubicBezTo>
                <a:close/>
                <a:moveTo>
                  <a:pt x="616" y="1120"/>
                </a:moveTo>
                <a:cubicBezTo>
                  <a:pt x="641" y="1117"/>
                  <a:pt x="659" y="1095"/>
                  <a:pt x="657" y="1071"/>
                </a:cubicBezTo>
                <a:cubicBezTo>
                  <a:pt x="656" y="1047"/>
                  <a:pt x="649" y="1025"/>
                  <a:pt x="623" y="1015"/>
                </a:cubicBezTo>
                <a:cubicBezTo>
                  <a:pt x="598" y="1006"/>
                  <a:pt x="582" y="1018"/>
                  <a:pt x="554" y="1068"/>
                </a:cubicBezTo>
                <a:cubicBezTo>
                  <a:pt x="565" y="1100"/>
                  <a:pt x="579" y="1125"/>
                  <a:pt x="616" y="1120"/>
                </a:cubicBezTo>
                <a:close/>
                <a:moveTo>
                  <a:pt x="1207" y="175"/>
                </a:moveTo>
                <a:cubicBezTo>
                  <a:pt x="1224" y="169"/>
                  <a:pt x="1232" y="147"/>
                  <a:pt x="1224" y="125"/>
                </a:cubicBezTo>
                <a:cubicBezTo>
                  <a:pt x="1218" y="109"/>
                  <a:pt x="1194" y="98"/>
                  <a:pt x="1178" y="104"/>
                </a:cubicBezTo>
                <a:cubicBezTo>
                  <a:pt x="1163" y="110"/>
                  <a:pt x="1152" y="141"/>
                  <a:pt x="1159" y="158"/>
                </a:cubicBezTo>
                <a:cubicBezTo>
                  <a:pt x="1165" y="173"/>
                  <a:pt x="1188" y="182"/>
                  <a:pt x="1207" y="175"/>
                </a:cubicBezTo>
                <a:close/>
                <a:moveTo>
                  <a:pt x="1102" y="229"/>
                </a:moveTo>
                <a:cubicBezTo>
                  <a:pt x="1115" y="223"/>
                  <a:pt x="1121" y="204"/>
                  <a:pt x="1115" y="189"/>
                </a:cubicBezTo>
                <a:cubicBezTo>
                  <a:pt x="1108" y="173"/>
                  <a:pt x="1091" y="165"/>
                  <a:pt x="1074" y="172"/>
                </a:cubicBezTo>
                <a:cubicBezTo>
                  <a:pt x="1058" y="178"/>
                  <a:pt x="1050" y="197"/>
                  <a:pt x="1056" y="213"/>
                </a:cubicBezTo>
                <a:cubicBezTo>
                  <a:pt x="1063" y="228"/>
                  <a:pt x="1086" y="236"/>
                  <a:pt x="1102" y="229"/>
                </a:cubicBezTo>
                <a:close/>
                <a:moveTo>
                  <a:pt x="1084" y="284"/>
                </a:moveTo>
                <a:cubicBezTo>
                  <a:pt x="1102" y="313"/>
                  <a:pt x="1106" y="313"/>
                  <a:pt x="1130" y="289"/>
                </a:cubicBezTo>
                <a:cubicBezTo>
                  <a:pt x="1128" y="281"/>
                  <a:pt x="1125" y="272"/>
                  <a:pt x="1123" y="264"/>
                </a:cubicBezTo>
                <a:cubicBezTo>
                  <a:pt x="1104" y="261"/>
                  <a:pt x="1090" y="263"/>
                  <a:pt x="1084" y="284"/>
                </a:cubicBezTo>
                <a:close/>
                <a:moveTo>
                  <a:pt x="996" y="278"/>
                </a:moveTo>
                <a:cubicBezTo>
                  <a:pt x="1010" y="282"/>
                  <a:pt x="1019" y="270"/>
                  <a:pt x="1022" y="259"/>
                </a:cubicBezTo>
                <a:cubicBezTo>
                  <a:pt x="1027" y="242"/>
                  <a:pt x="1017" y="230"/>
                  <a:pt x="999" y="223"/>
                </a:cubicBezTo>
                <a:cubicBezTo>
                  <a:pt x="981" y="231"/>
                  <a:pt x="968" y="242"/>
                  <a:pt x="975" y="261"/>
                </a:cubicBezTo>
                <a:cubicBezTo>
                  <a:pt x="977" y="268"/>
                  <a:pt x="987" y="276"/>
                  <a:pt x="996" y="278"/>
                </a:cubicBezTo>
                <a:close/>
                <a:moveTo>
                  <a:pt x="1109" y="55"/>
                </a:moveTo>
                <a:cubicBezTo>
                  <a:pt x="1123" y="51"/>
                  <a:pt x="1135" y="32"/>
                  <a:pt x="1131" y="19"/>
                </a:cubicBezTo>
                <a:cubicBezTo>
                  <a:pt x="1130" y="13"/>
                  <a:pt x="1127" y="9"/>
                  <a:pt x="1123" y="5"/>
                </a:cubicBezTo>
                <a:cubicBezTo>
                  <a:pt x="1074" y="5"/>
                  <a:pt x="1074" y="5"/>
                  <a:pt x="1074" y="5"/>
                </a:cubicBezTo>
                <a:cubicBezTo>
                  <a:pt x="1067" y="11"/>
                  <a:pt x="1065" y="21"/>
                  <a:pt x="1069" y="33"/>
                </a:cubicBezTo>
                <a:cubicBezTo>
                  <a:pt x="1075" y="48"/>
                  <a:pt x="1094" y="59"/>
                  <a:pt x="1109" y="55"/>
                </a:cubicBezTo>
                <a:close/>
                <a:moveTo>
                  <a:pt x="1056" y="466"/>
                </a:moveTo>
                <a:cubicBezTo>
                  <a:pt x="1068" y="474"/>
                  <a:pt x="1079" y="485"/>
                  <a:pt x="1089" y="471"/>
                </a:cubicBezTo>
                <a:cubicBezTo>
                  <a:pt x="1095" y="463"/>
                  <a:pt x="1097" y="450"/>
                  <a:pt x="1095" y="441"/>
                </a:cubicBezTo>
                <a:cubicBezTo>
                  <a:pt x="1090" y="425"/>
                  <a:pt x="1075" y="427"/>
                  <a:pt x="1057" y="431"/>
                </a:cubicBezTo>
                <a:cubicBezTo>
                  <a:pt x="1057" y="444"/>
                  <a:pt x="1056" y="456"/>
                  <a:pt x="1056" y="466"/>
                </a:cubicBezTo>
                <a:close/>
                <a:moveTo>
                  <a:pt x="1234" y="757"/>
                </a:moveTo>
                <a:cubicBezTo>
                  <a:pt x="1223" y="775"/>
                  <a:pt x="1230" y="789"/>
                  <a:pt x="1265" y="818"/>
                </a:cubicBezTo>
                <a:cubicBezTo>
                  <a:pt x="1292" y="814"/>
                  <a:pt x="1313" y="806"/>
                  <a:pt x="1315" y="777"/>
                </a:cubicBezTo>
                <a:cubicBezTo>
                  <a:pt x="1315" y="757"/>
                  <a:pt x="1301" y="740"/>
                  <a:pt x="1282" y="738"/>
                </a:cubicBezTo>
                <a:cubicBezTo>
                  <a:pt x="1263" y="736"/>
                  <a:pt x="1245" y="738"/>
                  <a:pt x="1234" y="757"/>
                </a:cubicBezTo>
                <a:close/>
                <a:moveTo>
                  <a:pt x="1210" y="349"/>
                </a:moveTo>
                <a:cubicBezTo>
                  <a:pt x="1194" y="346"/>
                  <a:pt x="1187" y="352"/>
                  <a:pt x="1174" y="382"/>
                </a:cubicBezTo>
                <a:cubicBezTo>
                  <a:pt x="1187" y="411"/>
                  <a:pt x="1196" y="416"/>
                  <a:pt x="1219" y="411"/>
                </a:cubicBezTo>
                <a:cubicBezTo>
                  <a:pt x="1232" y="408"/>
                  <a:pt x="1239" y="399"/>
                  <a:pt x="1239" y="385"/>
                </a:cubicBezTo>
                <a:cubicBezTo>
                  <a:pt x="1239" y="370"/>
                  <a:pt x="1225" y="352"/>
                  <a:pt x="1210" y="349"/>
                </a:cubicBezTo>
                <a:close/>
                <a:moveTo>
                  <a:pt x="1197" y="281"/>
                </a:moveTo>
                <a:cubicBezTo>
                  <a:pt x="1205" y="293"/>
                  <a:pt x="1220" y="296"/>
                  <a:pt x="1232" y="289"/>
                </a:cubicBezTo>
                <a:cubicBezTo>
                  <a:pt x="1244" y="282"/>
                  <a:pt x="1254" y="273"/>
                  <a:pt x="1252" y="258"/>
                </a:cubicBezTo>
                <a:cubicBezTo>
                  <a:pt x="1250" y="243"/>
                  <a:pt x="1240" y="238"/>
                  <a:pt x="1207" y="236"/>
                </a:cubicBezTo>
                <a:cubicBezTo>
                  <a:pt x="1194" y="250"/>
                  <a:pt x="1185" y="264"/>
                  <a:pt x="1197" y="281"/>
                </a:cubicBezTo>
                <a:close/>
                <a:moveTo>
                  <a:pt x="1035" y="135"/>
                </a:moveTo>
                <a:cubicBezTo>
                  <a:pt x="1047" y="132"/>
                  <a:pt x="1054" y="115"/>
                  <a:pt x="1050" y="103"/>
                </a:cubicBezTo>
                <a:cubicBezTo>
                  <a:pt x="1045" y="92"/>
                  <a:pt x="1031" y="85"/>
                  <a:pt x="1019" y="89"/>
                </a:cubicBezTo>
                <a:cubicBezTo>
                  <a:pt x="1008" y="92"/>
                  <a:pt x="999" y="106"/>
                  <a:pt x="1001" y="116"/>
                </a:cubicBezTo>
                <a:cubicBezTo>
                  <a:pt x="1005" y="130"/>
                  <a:pt x="1022" y="140"/>
                  <a:pt x="1035" y="135"/>
                </a:cubicBezTo>
                <a:close/>
                <a:moveTo>
                  <a:pt x="898" y="296"/>
                </a:moveTo>
                <a:cubicBezTo>
                  <a:pt x="926" y="319"/>
                  <a:pt x="931" y="318"/>
                  <a:pt x="943" y="288"/>
                </a:cubicBezTo>
                <a:cubicBezTo>
                  <a:pt x="935" y="281"/>
                  <a:pt x="927" y="273"/>
                  <a:pt x="916" y="263"/>
                </a:cubicBezTo>
                <a:cubicBezTo>
                  <a:pt x="908" y="276"/>
                  <a:pt x="903" y="286"/>
                  <a:pt x="898" y="296"/>
                </a:cubicBezTo>
                <a:close/>
                <a:moveTo>
                  <a:pt x="960" y="688"/>
                </a:moveTo>
                <a:cubicBezTo>
                  <a:pt x="975" y="682"/>
                  <a:pt x="983" y="663"/>
                  <a:pt x="977" y="647"/>
                </a:cubicBezTo>
                <a:cubicBezTo>
                  <a:pt x="973" y="635"/>
                  <a:pt x="954" y="629"/>
                  <a:pt x="937" y="635"/>
                </a:cubicBezTo>
                <a:cubicBezTo>
                  <a:pt x="922" y="640"/>
                  <a:pt x="915" y="654"/>
                  <a:pt x="921" y="668"/>
                </a:cubicBezTo>
                <a:cubicBezTo>
                  <a:pt x="928" y="685"/>
                  <a:pt x="945" y="694"/>
                  <a:pt x="960" y="688"/>
                </a:cubicBezTo>
                <a:close/>
                <a:moveTo>
                  <a:pt x="1048" y="368"/>
                </a:moveTo>
                <a:cubicBezTo>
                  <a:pt x="1055" y="353"/>
                  <a:pt x="1044" y="340"/>
                  <a:pt x="1019" y="333"/>
                </a:cubicBezTo>
                <a:cubicBezTo>
                  <a:pt x="1005" y="362"/>
                  <a:pt x="1006" y="374"/>
                  <a:pt x="1021" y="380"/>
                </a:cubicBezTo>
                <a:cubicBezTo>
                  <a:pt x="1034" y="384"/>
                  <a:pt x="1043" y="378"/>
                  <a:pt x="1048" y="368"/>
                </a:cubicBezTo>
                <a:close/>
                <a:moveTo>
                  <a:pt x="1032" y="508"/>
                </a:moveTo>
                <a:cubicBezTo>
                  <a:pt x="1032" y="492"/>
                  <a:pt x="1024" y="487"/>
                  <a:pt x="993" y="486"/>
                </a:cubicBezTo>
                <a:cubicBezTo>
                  <a:pt x="974" y="510"/>
                  <a:pt x="974" y="512"/>
                  <a:pt x="992" y="536"/>
                </a:cubicBezTo>
                <a:cubicBezTo>
                  <a:pt x="1020" y="535"/>
                  <a:pt x="1031" y="527"/>
                  <a:pt x="1032" y="508"/>
                </a:cubicBezTo>
                <a:close/>
                <a:moveTo>
                  <a:pt x="936" y="451"/>
                </a:moveTo>
                <a:cubicBezTo>
                  <a:pt x="941" y="462"/>
                  <a:pt x="958" y="469"/>
                  <a:pt x="969" y="465"/>
                </a:cubicBezTo>
                <a:cubicBezTo>
                  <a:pt x="980" y="460"/>
                  <a:pt x="985" y="445"/>
                  <a:pt x="980" y="431"/>
                </a:cubicBezTo>
                <a:cubicBezTo>
                  <a:pt x="976" y="418"/>
                  <a:pt x="962" y="412"/>
                  <a:pt x="948" y="417"/>
                </a:cubicBezTo>
                <a:cubicBezTo>
                  <a:pt x="936" y="422"/>
                  <a:pt x="930" y="438"/>
                  <a:pt x="936" y="451"/>
                </a:cubicBezTo>
                <a:close/>
                <a:moveTo>
                  <a:pt x="817" y="373"/>
                </a:moveTo>
                <a:cubicBezTo>
                  <a:pt x="823" y="373"/>
                  <a:pt x="832" y="369"/>
                  <a:pt x="835" y="363"/>
                </a:cubicBezTo>
                <a:cubicBezTo>
                  <a:pt x="844" y="347"/>
                  <a:pt x="833" y="337"/>
                  <a:pt x="819" y="326"/>
                </a:cubicBezTo>
                <a:cubicBezTo>
                  <a:pt x="811" y="332"/>
                  <a:pt x="802" y="337"/>
                  <a:pt x="795" y="342"/>
                </a:cubicBezTo>
                <a:cubicBezTo>
                  <a:pt x="798" y="359"/>
                  <a:pt x="800" y="373"/>
                  <a:pt x="817" y="373"/>
                </a:cubicBezTo>
                <a:close/>
                <a:moveTo>
                  <a:pt x="942" y="578"/>
                </a:moveTo>
                <a:cubicBezTo>
                  <a:pt x="960" y="550"/>
                  <a:pt x="959" y="549"/>
                  <a:pt x="936" y="530"/>
                </a:cubicBezTo>
                <a:cubicBezTo>
                  <a:pt x="921" y="536"/>
                  <a:pt x="910" y="547"/>
                  <a:pt x="914" y="565"/>
                </a:cubicBezTo>
                <a:cubicBezTo>
                  <a:pt x="918" y="579"/>
                  <a:pt x="929" y="583"/>
                  <a:pt x="942" y="578"/>
                </a:cubicBezTo>
                <a:close/>
                <a:moveTo>
                  <a:pt x="901" y="385"/>
                </a:moveTo>
                <a:cubicBezTo>
                  <a:pt x="908" y="386"/>
                  <a:pt x="919" y="379"/>
                  <a:pt x="922" y="372"/>
                </a:cubicBezTo>
                <a:cubicBezTo>
                  <a:pt x="928" y="361"/>
                  <a:pt x="918" y="353"/>
                  <a:pt x="895" y="348"/>
                </a:cubicBezTo>
                <a:cubicBezTo>
                  <a:pt x="885" y="369"/>
                  <a:pt x="887" y="385"/>
                  <a:pt x="901" y="385"/>
                </a:cubicBezTo>
                <a:close/>
                <a:moveTo>
                  <a:pt x="3204" y="424"/>
                </a:moveTo>
                <a:cubicBezTo>
                  <a:pt x="3193" y="414"/>
                  <a:pt x="3180" y="403"/>
                  <a:pt x="3164" y="388"/>
                </a:cubicBezTo>
                <a:cubicBezTo>
                  <a:pt x="3154" y="407"/>
                  <a:pt x="3146" y="421"/>
                  <a:pt x="3139" y="435"/>
                </a:cubicBezTo>
                <a:cubicBezTo>
                  <a:pt x="3180" y="469"/>
                  <a:pt x="3187" y="468"/>
                  <a:pt x="3204" y="424"/>
                </a:cubicBezTo>
                <a:close/>
                <a:moveTo>
                  <a:pt x="3143" y="564"/>
                </a:moveTo>
                <a:cubicBezTo>
                  <a:pt x="3153" y="565"/>
                  <a:pt x="3169" y="555"/>
                  <a:pt x="3174" y="545"/>
                </a:cubicBezTo>
                <a:cubicBezTo>
                  <a:pt x="3182" y="529"/>
                  <a:pt x="3168" y="518"/>
                  <a:pt x="3134" y="510"/>
                </a:cubicBezTo>
                <a:cubicBezTo>
                  <a:pt x="3120" y="541"/>
                  <a:pt x="3124" y="563"/>
                  <a:pt x="3143" y="564"/>
                </a:cubicBezTo>
                <a:close/>
                <a:moveTo>
                  <a:pt x="3203" y="841"/>
                </a:moveTo>
                <a:cubicBezTo>
                  <a:pt x="3228" y="801"/>
                  <a:pt x="3227" y="798"/>
                  <a:pt x="3193" y="771"/>
                </a:cubicBezTo>
                <a:cubicBezTo>
                  <a:pt x="3172" y="781"/>
                  <a:pt x="3156" y="795"/>
                  <a:pt x="3163" y="821"/>
                </a:cubicBezTo>
                <a:cubicBezTo>
                  <a:pt x="3168" y="841"/>
                  <a:pt x="3183" y="847"/>
                  <a:pt x="3203" y="841"/>
                </a:cubicBezTo>
                <a:close/>
                <a:moveTo>
                  <a:pt x="3334" y="882"/>
                </a:moveTo>
                <a:cubicBezTo>
                  <a:pt x="3338" y="900"/>
                  <a:pt x="3352" y="918"/>
                  <a:pt x="3367" y="931"/>
                </a:cubicBezTo>
                <a:cubicBezTo>
                  <a:pt x="3380" y="943"/>
                  <a:pt x="3414" y="934"/>
                  <a:pt x="3428" y="919"/>
                </a:cubicBezTo>
                <a:cubicBezTo>
                  <a:pt x="3442" y="905"/>
                  <a:pt x="3443" y="889"/>
                  <a:pt x="3431" y="872"/>
                </a:cubicBezTo>
                <a:cubicBezTo>
                  <a:pt x="3419" y="854"/>
                  <a:pt x="3408" y="836"/>
                  <a:pt x="3394" y="815"/>
                </a:cubicBezTo>
                <a:cubicBezTo>
                  <a:pt x="3377" y="824"/>
                  <a:pt x="3369" y="828"/>
                  <a:pt x="3361" y="832"/>
                </a:cubicBezTo>
                <a:cubicBezTo>
                  <a:pt x="3340" y="842"/>
                  <a:pt x="3329" y="862"/>
                  <a:pt x="3334" y="882"/>
                </a:cubicBezTo>
                <a:close/>
                <a:moveTo>
                  <a:pt x="3473" y="426"/>
                </a:moveTo>
                <a:cubicBezTo>
                  <a:pt x="3469" y="414"/>
                  <a:pt x="3465" y="401"/>
                  <a:pt x="3462" y="389"/>
                </a:cubicBezTo>
                <a:cubicBezTo>
                  <a:pt x="3435" y="385"/>
                  <a:pt x="3415" y="389"/>
                  <a:pt x="3406" y="419"/>
                </a:cubicBezTo>
                <a:cubicBezTo>
                  <a:pt x="3432" y="459"/>
                  <a:pt x="3438" y="460"/>
                  <a:pt x="3473" y="426"/>
                </a:cubicBezTo>
                <a:close/>
                <a:moveTo>
                  <a:pt x="3241" y="678"/>
                </a:moveTo>
                <a:cubicBezTo>
                  <a:pt x="3257" y="671"/>
                  <a:pt x="3265" y="649"/>
                  <a:pt x="3258" y="629"/>
                </a:cubicBezTo>
                <a:cubicBezTo>
                  <a:pt x="3251" y="610"/>
                  <a:pt x="3231" y="602"/>
                  <a:pt x="3211" y="610"/>
                </a:cubicBezTo>
                <a:cubicBezTo>
                  <a:pt x="3194" y="617"/>
                  <a:pt x="3185" y="640"/>
                  <a:pt x="3193" y="658"/>
                </a:cubicBezTo>
                <a:cubicBezTo>
                  <a:pt x="3200" y="673"/>
                  <a:pt x="3226" y="684"/>
                  <a:pt x="3241" y="678"/>
                </a:cubicBezTo>
                <a:close/>
                <a:moveTo>
                  <a:pt x="3432" y="339"/>
                </a:moveTo>
                <a:cubicBezTo>
                  <a:pt x="3450" y="330"/>
                  <a:pt x="3459" y="303"/>
                  <a:pt x="3450" y="282"/>
                </a:cubicBezTo>
                <a:cubicBezTo>
                  <a:pt x="3441" y="258"/>
                  <a:pt x="3416" y="248"/>
                  <a:pt x="3392" y="257"/>
                </a:cubicBezTo>
                <a:cubicBezTo>
                  <a:pt x="3369" y="266"/>
                  <a:pt x="3357" y="294"/>
                  <a:pt x="3367" y="316"/>
                </a:cubicBezTo>
                <a:cubicBezTo>
                  <a:pt x="3376" y="338"/>
                  <a:pt x="3409" y="350"/>
                  <a:pt x="3432" y="339"/>
                </a:cubicBezTo>
                <a:close/>
                <a:moveTo>
                  <a:pt x="3442" y="89"/>
                </a:moveTo>
                <a:cubicBezTo>
                  <a:pt x="3462" y="84"/>
                  <a:pt x="3479" y="56"/>
                  <a:pt x="3474" y="38"/>
                </a:cubicBezTo>
                <a:cubicBezTo>
                  <a:pt x="3468" y="12"/>
                  <a:pt x="3439" y="0"/>
                  <a:pt x="3408" y="9"/>
                </a:cubicBezTo>
                <a:cubicBezTo>
                  <a:pt x="3384" y="17"/>
                  <a:pt x="3377" y="33"/>
                  <a:pt x="3385" y="57"/>
                </a:cubicBezTo>
                <a:cubicBezTo>
                  <a:pt x="3394" y="80"/>
                  <a:pt x="3420" y="95"/>
                  <a:pt x="3442" y="89"/>
                </a:cubicBezTo>
                <a:close/>
                <a:moveTo>
                  <a:pt x="3194" y="263"/>
                </a:moveTo>
                <a:cubicBezTo>
                  <a:pt x="3164" y="225"/>
                  <a:pt x="3153" y="220"/>
                  <a:pt x="3136" y="233"/>
                </a:cubicBezTo>
                <a:cubicBezTo>
                  <a:pt x="3116" y="249"/>
                  <a:pt x="3120" y="269"/>
                  <a:pt x="3155" y="306"/>
                </a:cubicBezTo>
                <a:cubicBezTo>
                  <a:pt x="3174" y="294"/>
                  <a:pt x="3196" y="290"/>
                  <a:pt x="3194" y="263"/>
                </a:cubicBezTo>
                <a:close/>
                <a:moveTo>
                  <a:pt x="3331" y="740"/>
                </a:moveTo>
                <a:cubicBezTo>
                  <a:pt x="3332" y="717"/>
                  <a:pt x="3320" y="710"/>
                  <a:pt x="3275" y="709"/>
                </a:cubicBezTo>
                <a:cubicBezTo>
                  <a:pt x="3248" y="743"/>
                  <a:pt x="3248" y="746"/>
                  <a:pt x="3274" y="781"/>
                </a:cubicBezTo>
                <a:cubicBezTo>
                  <a:pt x="3314" y="779"/>
                  <a:pt x="3330" y="767"/>
                  <a:pt x="3331" y="740"/>
                </a:cubicBezTo>
                <a:close/>
                <a:moveTo>
                  <a:pt x="3198" y="159"/>
                </a:moveTo>
                <a:cubicBezTo>
                  <a:pt x="3225" y="151"/>
                  <a:pt x="3233" y="130"/>
                  <a:pt x="3230" y="104"/>
                </a:cubicBezTo>
                <a:cubicBezTo>
                  <a:pt x="3201" y="75"/>
                  <a:pt x="3188" y="72"/>
                  <a:pt x="3166" y="87"/>
                </a:cubicBezTo>
                <a:cubicBezTo>
                  <a:pt x="3152" y="97"/>
                  <a:pt x="3145" y="109"/>
                  <a:pt x="3151" y="127"/>
                </a:cubicBezTo>
                <a:cubicBezTo>
                  <a:pt x="3158" y="146"/>
                  <a:pt x="3182" y="164"/>
                  <a:pt x="3198" y="159"/>
                </a:cubicBezTo>
                <a:close/>
                <a:moveTo>
                  <a:pt x="3368" y="629"/>
                </a:moveTo>
                <a:cubicBezTo>
                  <a:pt x="3367" y="648"/>
                  <a:pt x="3367" y="665"/>
                  <a:pt x="3366" y="679"/>
                </a:cubicBezTo>
                <a:cubicBezTo>
                  <a:pt x="3383" y="692"/>
                  <a:pt x="3399" y="706"/>
                  <a:pt x="3413" y="687"/>
                </a:cubicBezTo>
                <a:cubicBezTo>
                  <a:pt x="3421" y="676"/>
                  <a:pt x="3425" y="657"/>
                  <a:pt x="3422" y="644"/>
                </a:cubicBezTo>
                <a:cubicBezTo>
                  <a:pt x="3415" y="620"/>
                  <a:pt x="3394" y="624"/>
                  <a:pt x="3368" y="629"/>
                </a:cubicBezTo>
                <a:close/>
                <a:moveTo>
                  <a:pt x="3022" y="1329"/>
                </a:moveTo>
                <a:cubicBezTo>
                  <a:pt x="3085" y="1304"/>
                  <a:pt x="3098" y="1285"/>
                  <a:pt x="3089" y="1237"/>
                </a:cubicBezTo>
                <a:cubicBezTo>
                  <a:pt x="3084" y="1207"/>
                  <a:pt x="3066" y="1192"/>
                  <a:pt x="3036" y="1190"/>
                </a:cubicBezTo>
                <a:cubicBezTo>
                  <a:pt x="3004" y="1188"/>
                  <a:pt x="2965" y="1217"/>
                  <a:pt x="2956" y="1249"/>
                </a:cubicBezTo>
                <a:cubicBezTo>
                  <a:pt x="2947" y="1281"/>
                  <a:pt x="2959" y="1296"/>
                  <a:pt x="3022" y="1329"/>
                </a:cubicBezTo>
                <a:close/>
                <a:moveTo>
                  <a:pt x="3054" y="635"/>
                </a:moveTo>
                <a:cubicBezTo>
                  <a:pt x="3051" y="648"/>
                  <a:pt x="3047" y="662"/>
                  <a:pt x="3044" y="673"/>
                </a:cubicBezTo>
                <a:cubicBezTo>
                  <a:pt x="3062" y="699"/>
                  <a:pt x="3082" y="699"/>
                  <a:pt x="3103" y="685"/>
                </a:cubicBezTo>
                <a:cubicBezTo>
                  <a:pt x="3117" y="676"/>
                  <a:pt x="3113" y="661"/>
                  <a:pt x="3107" y="647"/>
                </a:cubicBezTo>
                <a:cubicBezTo>
                  <a:pt x="3094" y="622"/>
                  <a:pt x="3077" y="624"/>
                  <a:pt x="3054" y="635"/>
                </a:cubicBezTo>
                <a:close/>
                <a:moveTo>
                  <a:pt x="3355" y="539"/>
                </a:moveTo>
                <a:cubicBezTo>
                  <a:pt x="3365" y="518"/>
                  <a:pt x="3349" y="499"/>
                  <a:pt x="3313" y="489"/>
                </a:cubicBezTo>
                <a:cubicBezTo>
                  <a:pt x="3293" y="531"/>
                  <a:pt x="3295" y="547"/>
                  <a:pt x="3316" y="556"/>
                </a:cubicBezTo>
                <a:cubicBezTo>
                  <a:pt x="3335" y="563"/>
                  <a:pt x="3347" y="554"/>
                  <a:pt x="3355" y="539"/>
                </a:cubicBezTo>
                <a:close/>
                <a:moveTo>
                  <a:pt x="3336" y="205"/>
                </a:moveTo>
                <a:cubicBezTo>
                  <a:pt x="3353" y="199"/>
                  <a:pt x="3364" y="176"/>
                  <a:pt x="3357" y="158"/>
                </a:cubicBezTo>
                <a:cubicBezTo>
                  <a:pt x="3351" y="143"/>
                  <a:pt x="3330" y="133"/>
                  <a:pt x="3314" y="138"/>
                </a:cubicBezTo>
                <a:cubicBezTo>
                  <a:pt x="3297" y="143"/>
                  <a:pt x="3284" y="163"/>
                  <a:pt x="3287" y="178"/>
                </a:cubicBezTo>
                <a:cubicBezTo>
                  <a:pt x="3292" y="197"/>
                  <a:pt x="3317" y="211"/>
                  <a:pt x="3336" y="205"/>
                </a:cubicBezTo>
                <a:close/>
                <a:moveTo>
                  <a:pt x="3279" y="410"/>
                </a:moveTo>
                <a:cubicBezTo>
                  <a:pt x="3300" y="415"/>
                  <a:pt x="3313" y="399"/>
                  <a:pt x="3318" y="383"/>
                </a:cubicBezTo>
                <a:cubicBezTo>
                  <a:pt x="3324" y="358"/>
                  <a:pt x="3311" y="341"/>
                  <a:pt x="3284" y="331"/>
                </a:cubicBezTo>
                <a:cubicBezTo>
                  <a:pt x="3259" y="343"/>
                  <a:pt x="3240" y="358"/>
                  <a:pt x="3249" y="386"/>
                </a:cubicBezTo>
                <a:cubicBezTo>
                  <a:pt x="3253" y="396"/>
                  <a:pt x="3268" y="406"/>
                  <a:pt x="3279" y="410"/>
                </a:cubicBezTo>
                <a:close/>
                <a:moveTo>
                  <a:pt x="3629" y="563"/>
                </a:moveTo>
                <a:cubicBezTo>
                  <a:pt x="3629" y="542"/>
                  <a:pt x="3608" y="517"/>
                  <a:pt x="3586" y="512"/>
                </a:cubicBezTo>
                <a:cubicBezTo>
                  <a:pt x="3564" y="507"/>
                  <a:pt x="3555" y="516"/>
                  <a:pt x="3535" y="559"/>
                </a:cubicBezTo>
                <a:cubicBezTo>
                  <a:pt x="3554" y="600"/>
                  <a:pt x="3567" y="608"/>
                  <a:pt x="3600" y="601"/>
                </a:cubicBezTo>
                <a:cubicBezTo>
                  <a:pt x="3619" y="596"/>
                  <a:pt x="3629" y="583"/>
                  <a:pt x="3629" y="563"/>
                </a:cubicBezTo>
                <a:close/>
                <a:moveTo>
                  <a:pt x="3400" y="533"/>
                </a:moveTo>
                <a:cubicBezTo>
                  <a:pt x="3396" y="553"/>
                  <a:pt x="3401" y="567"/>
                  <a:pt x="3420" y="576"/>
                </a:cubicBezTo>
                <a:cubicBezTo>
                  <a:pt x="3443" y="587"/>
                  <a:pt x="3463" y="579"/>
                  <a:pt x="3486" y="547"/>
                </a:cubicBezTo>
                <a:cubicBezTo>
                  <a:pt x="3479" y="534"/>
                  <a:pt x="3472" y="521"/>
                  <a:pt x="3465" y="506"/>
                </a:cubicBezTo>
                <a:cubicBezTo>
                  <a:pt x="3415" y="503"/>
                  <a:pt x="3407" y="507"/>
                  <a:pt x="3400" y="533"/>
                </a:cubicBezTo>
                <a:close/>
                <a:moveTo>
                  <a:pt x="3764" y="1070"/>
                </a:moveTo>
                <a:cubicBezTo>
                  <a:pt x="3753" y="1066"/>
                  <a:pt x="3736" y="1073"/>
                  <a:pt x="3732" y="1084"/>
                </a:cubicBezTo>
                <a:cubicBezTo>
                  <a:pt x="3728" y="1096"/>
                  <a:pt x="3739" y="1115"/>
                  <a:pt x="3752" y="1119"/>
                </a:cubicBezTo>
                <a:cubicBezTo>
                  <a:pt x="3764" y="1123"/>
                  <a:pt x="3772" y="1118"/>
                  <a:pt x="3777" y="1101"/>
                </a:cubicBezTo>
                <a:cubicBezTo>
                  <a:pt x="3782" y="1085"/>
                  <a:pt x="3777" y="1075"/>
                  <a:pt x="3764" y="1070"/>
                </a:cubicBezTo>
                <a:close/>
                <a:moveTo>
                  <a:pt x="3717" y="877"/>
                </a:moveTo>
                <a:cubicBezTo>
                  <a:pt x="3715" y="859"/>
                  <a:pt x="3704" y="851"/>
                  <a:pt x="3688" y="849"/>
                </a:cubicBezTo>
                <a:cubicBezTo>
                  <a:pt x="3668" y="847"/>
                  <a:pt x="3659" y="861"/>
                  <a:pt x="3649" y="883"/>
                </a:cubicBezTo>
                <a:cubicBezTo>
                  <a:pt x="3652" y="889"/>
                  <a:pt x="3657" y="898"/>
                  <a:pt x="3661" y="904"/>
                </a:cubicBezTo>
                <a:cubicBezTo>
                  <a:pt x="3695" y="913"/>
                  <a:pt x="3709" y="899"/>
                  <a:pt x="3717" y="877"/>
                </a:cubicBezTo>
                <a:close/>
                <a:moveTo>
                  <a:pt x="3715" y="996"/>
                </a:moveTo>
                <a:cubicBezTo>
                  <a:pt x="3707" y="984"/>
                  <a:pt x="3696" y="984"/>
                  <a:pt x="3684" y="988"/>
                </a:cubicBezTo>
                <a:cubicBezTo>
                  <a:pt x="3672" y="992"/>
                  <a:pt x="3669" y="1002"/>
                  <a:pt x="3669" y="1015"/>
                </a:cubicBezTo>
                <a:cubicBezTo>
                  <a:pt x="3679" y="1027"/>
                  <a:pt x="3690" y="1033"/>
                  <a:pt x="3703" y="1026"/>
                </a:cubicBezTo>
                <a:cubicBezTo>
                  <a:pt x="3715" y="1020"/>
                  <a:pt x="3717" y="1008"/>
                  <a:pt x="3715" y="996"/>
                </a:cubicBezTo>
                <a:close/>
                <a:moveTo>
                  <a:pt x="3788" y="1009"/>
                </a:moveTo>
                <a:cubicBezTo>
                  <a:pt x="3779" y="1022"/>
                  <a:pt x="3783" y="1033"/>
                  <a:pt x="3802" y="1047"/>
                </a:cubicBezTo>
                <a:cubicBezTo>
                  <a:pt x="3821" y="1043"/>
                  <a:pt x="3828" y="1031"/>
                  <a:pt x="3829" y="1014"/>
                </a:cubicBezTo>
                <a:cubicBezTo>
                  <a:pt x="3805" y="998"/>
                  <a:pt x="3796" y="997"/>
                  <a:pt x="3788" y="1009"/>
                </a:cubicBezTo>
                <a:close/>
                <a:moveTo>
                  <a:pt x="3809" y="839"/>
                </a:moveTo>
                <a:cubicBezTo>
                  <a:pt x="3824" y="828"/>
                  <a:pt x="3825" y="821"/>
                  <a:pt x="3815" y="792"/>
                </a:cubicBezTo>
                <a:cubicBezTo>
                  <a:pt x="3791" y="785"/>
                  <a:pt x="3783" y="788"/>
                  <a:pt x="3775" y="803"/>
                </a:cubicBezTo>
                <a:cubicBezTo>
                  <a:pt x="3768" y="816"/>
                  <a:pt x="3768" y="831"/>
                  <a:pt x="3776" y="838"/>
                </a:cubicBezTo>
                <a:cubicBezTo>
                  <a:pt x="3786" y="846"/>
                  <a:pt x="3797" y="847"/>
                  <a:pt x="3809" y="839"/>
                </a:cubicBezTo>
                <a:close/>
                <a:moveTo>
                  <a:pt x="3811" y="1121"/>
                </a:moveTo>
                <a:cubicBezTo>
                  <a:pt x="3815" y="1124"/>
                  <a:pt x="3824" y="1126"/>
                  <a:pt x="3829" y="1124"/>
                </a:cubicBezTo>
                <a:cubicBezTo>
                  <a:pt x="3844" y="1118"/>
                  <a:pt x="3842" y="1105"/>
                  <a:pt x="3838" y="1090"/>
                </a:cubicBezTo>
                <a:cubicBezTo>
                  <a:pt x="3830" y="1089"/>
                  <a:pt x="3821" y="1088"/>
                  <a:pt x="3813" y="1087"/>
                </a:cubicBezTo>
                <a:cubicBezTo>
                  <a:pt x="3806" y="1100"/>
                  <a:pt x="3799" y="1111"/>
                  <a:pt x="3811" y="1121"/>
                </a:cubicBezTo>
                <a:close/>
                <a:moveTo>
                  <a:pt x="3668" y="1063"/>
                </a:moveTo>
                <a:cubicBezTo>
                  <a:pt x="3660" y="1065"/>
                  <a:pt x="3651" y="1073"/>
                  <a:pt x="3647" y="1080"/>
                </a:cubicBezTo>
                <a:cubicBezTo>
                  <a:pt x="3642" y="1093"/>
                  <a:pt x="3655" y="1106"/>
                  <a:pt x="3682" y="1118"/>
                </a:cubicBezTo>
                <a:cubicBezTo>
                  <a:pt x="3704" y="1105"/>
                  <a:pt x="3708" y="1098"/>
                  <a:pt x="3703" y="1083"/>
                </a:cubicBezTo>
                <a:cubicBezTo>
                  <a:pt x="3700" y="1072"/>
                  <a:pt x="3681" y="1060"/>
                  <a:pt x="3668" y="1063"/>
                </a:cubicBezTo>
                <a:close/>
                <a:moveTo>
                  <a:pt x="3745" y="981"/>
                </a:moveTo>
                <a:cubicBezTo>
                  <a:pt x="3769" y="968"/>
                  <a:pt x="3778" y="958"/>
                  <a:pt x="3772" y="946"/>
                </a:cubicBezTo>
                <a:cubicBezTo>
                  <a:pt x="3767" y="937"/>
                  <a:pt x="3757" y="929"/>
                  <a:pt x="3747" y="926"/>
                </a:cubicBezTo>
                <a:cubicBezTo>
                  <a:pt x="3735" y="923"/>
                  <a:pt x="3728" y="935"/>
                  <a:pt x="3724" y="945"/>
                </a:cubicBezTo>
                <a:cubicBezTo>
                  <a:pt x="3719" y="956"/>
                  <a:pt x="3727" y="969"/>
                  <a:pt x="3745" y="981"/>
                </a:cubicBezTo>
                <a:close/>
                <a:moveTo>
                  <a:pt x="3641" y="974"/>
                </a:moveTo>
                <a:cubicBezTo>
                  <a:pt x="3645" y="961"/>
                  <a:pt x="3637" y="949"/>
                  <a:pt x="3623" y="945"/>
                </a:cubicBezTo>
                <a:cubicBezTo>
                  <a:pt x="3606" y="940"/>
                  <a:pt x="3594" y="945"/>
                  <a:pt x="3590" y="959"/>
                </a:cubicBezTo>
                <a:cubicBezTo>
                  <a:pt x="3587" y="973"/>
                  <a:pt x="3594" y="989"/>
                  <a:pt x="3606" y="993"/>
                </a:cubicBezTo>
                <a:cubicBezTo>
                  <a:pt x="3620" y="997"/>
                  <a:pt x="3636" y="988"/>
                  <a:pt x="3641" y="974"/>
                </a:cubicBezTo>
                <a:close/>
                <a:moveTo>
                  <a:pt x="3569" y="414"/>
                </a:moveTo>
                <a:cubicBezTo>
                  <a:pt x="3580" y="431"/>
                  <a:pt x="3602" y="436"/>
                  <a:pt x="3619" y="426"/>
                </a:cubicBezTo>
                <a:cubicBezTo>
                  <a:pt x="3636" y="416"/>
                  <a:pt x="3650" y="403"/>
                  <a:pt x="3647" y="381"/>
                </a:cubicBezTo>
                <a:cubicBezTo>
                  <a:pt x="3644" y="359"/>
                  <a:pt x="3630" y="352"/>
                  <a:pt x="3583" y="350"/>
                </a:cubicBezTo>
                <a:cubicBezTo>
                  <a:pt x="3564" y="370"/>
                  <a:pt x="3551" y="389"/>
                  <a:pt x="3569" y="414"/>
                </a:cubicBezTo>
                <a:close/>
                <a:moveTo>
                  <a:pt x="3474" y="753"/>
                </a:moveTo>
                <a:cubicBezTo>
                  <a:pt x="3481" y="772"/>
                  <a:pt x="3513" y="783"/>
                  <a:pt x="3535" y="774"/>
                </a:cubicBezTo>
                <a:cubicBezTo>
                  <a:pt x="3554" y="766"/>
                  <a:pt x="3562" y="745"/>
                  <a:pt x="3553" y="723"/>
                </a:cubicBezTo>
                <a:cubicBezTo>
                  <a:pt x="3544" y="700"/>
                  <a:pt x="3519" y="686"/>
                  <a:pt x="3501" y="693"/>
                </a:cubicBezTo>
                <a:cubicBezTo>
                  <a:pt x="3481" y="701"/>
                  <a:pt x="3466" y="734"/>
                  <a:pt x="3474" y="753"/>
                </a:cubicBezTo>
                <a:close/>
                <a:moveTo>
                  <a:pt x="3582" y="262"/>
                </a:moveTo>
                <a:cubicBezTo>
                  <a:pt x="3607" y="253"/>
                  <a:pt x="3618" y="222"/>
                  <a:pt x="3607" y="191"/>
                </a:cubicBezTo>
                <a:cubicBezTo>
                  <a:pt x="3599" y="167"/>
                  <a:pt x="3564" y="151"/>
                  <a:pt x="3541" y="160"/>
                </a:cubicBezTo>
                <a:cubicBezTo>
                  <a:pt x="3519" y="168"/>
                  <a:pt x="3503" y="213"/>
                  <a:pt x="3513" y="238"/>
                </a:cubicBezTo>
                <a:cubicBezTo>
                  <a:pt x="3522" y="260"/>
                  <a:pt x="3556" y="272"/>
                  <a:pt x="3582" y="262"/>
                </a:cubicBezTo>
                <a:close/>
                <a:moveTo>
                  <a:pt x="3562" y="1103"/>
                </a:moveTo>
                <a:cubicBezTo>
                  <a:pt x="3588" y="1105"/>
                  <a:pt x="3595" y="1102"/>
                  <a:pt x="3600" y="1087"/>
                </a:cubicBezTo>
                <a:cubicBezTo>
                  <a:pt x="3607" y="1069"/>
                  <a:pt x="3604" y="1062"/>
                  <a:pt x="3578" y="1045"/>
                </a:cubicBezTo>
                <a:cubicBezTo>
                  <a:pt x="3540" y="1058"/>
                  <a:pt x="3537" y="1070"/>
                  <a:pt x="3562" y="1103"/>
                </a:cubicBezTo>
                <a:close/>
                <a:moveTo>
                  <a:pt x="3604" y="1224"/>
                </a:moveTo>
                <a:cubicBezTo>
                  <a:pt x="3609" y="1212"/>
                  <a:pt x="3603" y="1193"/>
                  <a:pt x="3592" y="1188"/>
                </a:cubicBezTo>
                <a:cubicBezTo>
                  <a:pt x="3574" y="1179"/>
                  <a:pt x="3561" y="1189"/>
                  <a:pt x="3547" y="1202"/>
                </a:cubicBezTo>
                <a:cubicBezTo>
                  <a:pt x="3551" y="1214"/>
                  <a:pt x="3555" y="1225"/>
                  <a:pt x="3559" y="1237"/>
                </a:cubicBezTo>
                <a:cubicBezTo>
                  <a:pt x="3589" y="1239"/>
                  <a:pt x="3599" y="1235"/>
                  <a:pt x="3604" y="1224"/>
                </a:cubicBezTo>
                <a:close/>
                <a:moveTo>
                  <a:pt x="2939" y="702"/>
                </a:moveTo>
                <a:cubicBezTo>
                  <a:pt x="2901" y="715"/>
                  <a:pt x="2890" y="727"/>
                  <a:pt x="2892" y="752"/>
                </a:cubicBezTo>
                <a:cubicBezTo>
                  <a:pt x="2893" y="767"/>
                  <a:pt x="2901" y="778"/>
                  <a:pt x="2917" y="781"/>
                </a:cubicBezTo>
                <a:cubicBezTo>
                  <a:pt x="2936" y="785"/>
                  <a:pt x="2952" y="782"/>
                  <a:pt x="2960" y="763"/>
                </a:cubicBezTo>
                <a:cubicBezTo>
                  <a:pt x="2971" y="738"/>
                  <a:pt x="2966" y="717"/>
                  <a:pt x="2939" y="702"/>
                </a:cubicBezTo>
                <a:close/>
                <a:moveTo>
                  <a:pt x="2936" y="463"/>
                </a:moveTo>
                <a:cubicBezTo>
                  <a:pt x="2956" y="440"/>
                  <a:pt x="2953" y="417"/>
                  <a:pt x="2936" y="394"/>
                </a:cubicBezTo>
                <a:cubicBezTo>
                  <a:pt x="2890" y="399"/>
                  <a:pt x="2877" y="407"/>
                  <a:pt x="2880" y="430"/>
                </a:cubicBezTo>
                <a:cubicBezTo>
                  <a:pt x="2882" y="455"/>
                  <a:pt x="2899" y="465"/>
                  <a:pt x="2936" y="463"/>
                </a:cubicBezTo>
                <a:close/>
                <a:moveTo>
                  <a:pt x="2184" y="83"/>
                </a:moveTo>
                <a:cubicBezTo>
                  <a:pt x="2201" y="91"/>
                  <a:pt x="2217" y="88"/>
                  <a:pt x="2230" y="72"/>
                </a:cubicBezTo>
                <a:cubicBezTo>
                  <a:pt x="2244" y="54"/>
                  <a:pt x="2250" y="35"/>
                  <a:pt x="2234" y="15"/>
                </a:cubicBezTo>
                <a:cubicBezTo>
                  <a:pt x="2231" y="11"/>
                  <a:pt x="2228" y="8"/>
                  <a:pt x="2225" y="5"/>
                </a:cubicBezTo>
                <a:cubicBezTo>
                  <a:pt x="2155" y="5"/>
                  <a:pt x="2155" y="5"/>
                  <a:pt x="2155" y="5"/>
                </a:cubicBezTo>
                <a:cubicBezTo>
                  <a:pt x="2149" y="54"/>
                  <a:pt x="2156" y="72"/>
                  <a:pt x="2184" y="83"/>
                </a:cubicBezTo>
                <a:close/>
                <a:moveTo>
                  <a:pt x="2156" y="873"/>
                </a:moveTo>
                <a:cubicBezTo>
                  <a:pt x="2185" y="886"/>
                  <a:pt x="2205" y="870"/>
                  <a:pt x="2226" y="848"/>
                </a:cubicBezTo>
                <a:cubicBezTo>
                  <a:pt x="2219" y="830"/>
                  <a:pt x="2212" y="812"/>
                  <a:pt x="2205" y="794"/>
                </a:cubicBezTo>
                <a:cubicBezTo>
                  <a:pt x="2157" y="793"/>
                  <a:pt x="2142" y="799"/>
                  <a:pt x="2135" y="817"/>
                </a:cubicBezTo>
                <a:cubicBezTo>
                  <a:pt x="2128" y="836"/>
                  <a:pt x="2138" y="865"/>
                  <a:pt x="2156" y="873"/>
                </a:cubicBezTo>
                <a:close/>
                <a:moveTo>
                  <a:pt x="2302" y="304"/>
                </a:moveTo>
                <a:cubicBezTo>
                  <a:pt x="2323" y="292"/>
                  <a:pt x="2344" y="279"/>
                  <a:pt x="2365" y="266"/>
                </a:cubicBezTo>
                <a:cubicBezTo>
                  <a:pt x="2355" y="206"/>
                  <a:pt x="2345" y="188"/>
                  <a:pt x="2320" y="184"/>
                </a:cubicBezTo>
                <a:cubicBezTo>
                  <a:pt x="2296" y="179"/>
                  <a:pt x="2261" y="198"/>
                  <a:pt x="2256" y="222"/>
                </a:cubicBezTo>
                <a:cubicBezTo>
                  <a:pt x="2246" y="261"/>
                  <a:pt x="2270" y="282"/>
                  <a:pt x="2302" y="304"/>
                </a:cubicBezTo>
                <a:close/>
                <a:moveTo>
                  <a:pt x="2690" y="228"/>
                </a:moveTo>
                <a:cubicBezTo>
                  <a:pt x="2710" y="227"/>
                  <a:pt x="2725" y="218"/>
                  <a:pt x="2731" y="196"/>
                </a:cubicBezTo>
                <a:cubicBezTo>
                  <a:pt x="2740" y="167"/>
                  <a:pt x="2734" y="156"/>
                  <a:pt x="2692" y="130"/>
                </a:cubicBezTo>
                <a:cubicBezTo>
                  <a:pt x="2654" y="147"/>
                  <a:pt x="2647" y="158"/>
                  <a:pt x="2652" y="186"/>
                </a:cubicBezTo>
                <a:cubicBezTo>
                  <a:pt x="2656" y="209"/>
                  <a:pt x="2673" y="228"/>
                  <a:pt x="2690" y="228"/>
                </a:cubicBezTo>
                <a:close/>
                <a:moveTo>
                  <a:pt x="2097" y="669"/>
                </a:moveTo>
                <a:cubicBezTo>
                  <a:pt x="2098" y="641"/>
                  <a:pt x="2087" y="631"/>
                  <a:pt x="2047" y="621"/>
                </a:cubicBezTo>
                <a:cubicBezTo>
                  <a:pt x="2035" y="628"/>
                  <a:pt x="2022" y="636"/>
                  <a:pt x="2007" y="645"/>
                </a:cubicBezTo>
                <a:cubicBezTo>
                  <a:pt x="2016" y="691"/>
                  <a:pt x="2033" y="711"/>
                  <a:pt x="2060" y="709"/>
                </a:cubicBezTo>
                <a:cubicBezTo>
                  <a:pt x="2079" y="708"/>
                  <a:pt x="2096" y="690"/>
                  <a:pt x="2097" y="669"/>
                </a:cubicBezTo>
                <a:close/>
                <a:moveTo>
                  <a:pt x="2612" y="428"/>
                </a:moveTo>
                <a:cubicBezTo>
                  <a:pt x="2664" y="405"/>
                  <a:pt x="2668" y="374"/>
                  <a:pt x="2655" y="337"/>
                </a:cubicBezTo>
                <a:cubicBezTo>
                  <a:pt x="2635" y="317"/>
                  <a:pt x="2613" y="318"/>
                  <a:pt x="2591" y="332"/>
                </a:cubicBezTo>
                <a:cubicBezTo>
                  <a:pt x="2563" y="350"/>
                  <a:pt x="2567" y="376"/>
                  <a:pt x="2577" y="415"/>
                </a:cubicBezTo>
                <a:cubicBezTo>
                  <a:pt x="2586" y="419"/>
                  <a:pt x="2602" y="424"/>
                  <a:pt x="2612" y="428"/>
                </a:cubicBezTo>
                <a:close/>
                <a:moveTo>
                  <a:pt x="2542" y="1335"/>
                </a:moveTo>
                <a:cubicBezTo>
                  <a:pt x="2575" y="1324"/>
                  <a:pt x="2596" y="1274"/>
                  <a:pt x="2584" y="1235"/>
                </a:cubicBezTo>
                <a:cubicBezTo>
                  <a:pt x="2573" y="1196"/>
                  <a:pt x="2527" y="1177"/>
                  <a:pt x="2480" y="1191"/>
                </a:cubicBezTo>
                <a:cubicBezTo>
                  <a:pt x="2444" y="1202"/>
                  <a:pt x="2417" y="1252"/>
                  <a:pt x="2428" y="1288"/>
                </a:cubicBezTo>
                <a:cubicBezTo>
                  <a:pt x="2439" y="1321"/>
                  <a:pt x="2504" y="1348"/>
                  <a:pt x="2542" y="1335"/>
                </a:cubicBezTo>
                <a:close/>
                <a:moveTo>
                  <a:pt x="2496" y="103"/>
                </a:moveTo>
                <a:cubicBezTo>
                  <a:pt x="2531" y="99"/>
                  <a:pt x="2542" y="83"/>
                  <a:pt x="2545" y="31"/>
                </a:cubicBezTo>
                <a:cubicBezTo>
                  <a:pt x="2538" y="23"/>
                  <a:pt x="2530" y="14"/>
                  <a:pt x="2522" y="5"/>
                </a:cubicBezTo>
                <a:cubicBezTo>
                  <a:pt x="2469" y="5"/>
                  <a:pt x="2469" y="5"/>
                  <a:pt x="2469" y="5"/>
                </a:cubicBezTo>
                <a:cubicBezTo>
                  <a:pt x="2442" y="23"/>
                  <a:pt x="2432" y="43"/>
                  <a:pt x="2438" y="66"/>
                </a:cubicBezTo>
                <a:cubicBezTo>
                  <a:pt x="2443" y="90"/>
                  <a:pt x="2470" y="107"/>
                  <a:pt x="2496" y="103"/>
                </a:cubicBezTo>
                <a:close/>
                <a:moveTo>
                  <a:pt x="1984" y="311"/>
                </a:moveTo>
                <a:cubicBezTo>
                  <a:pt x="2026" y="378"/>
                  <a:pt x="2051" y="378"/>
                  <a:pt x="2103" y="317"/>
                </a:cubicBezTo>
                <a:cubicBezTo>
                  <a:pt x="2096" y="265"/>
                  <a:pt x="2088" y="254"/>
                  <a:pt x="2055" y="249"/>
                </a:cubicBezTo>
                <a:cubicBezTo>
                  <a:pt x="2017" y="243"/>
                  <a:pt x="2005" y="254"/>
                  <a:pt x="1984" y="311"/>
                </a:cubicBezTo>
                <a:close/>
                <a:moveTo>
                  <a:pt x="1988" y="1045"/>
                </a:moveTo>
                <a:cubicBezTo>
                  <a:pt x="1994" y="1062"/>
                  <a:pt x="2024" y="1081"/>
                  <a:pt x="2045" y="1074"/>
                </a:cubicBezTo>
                <a:cubicBezTo>
                  <a:pt x="2057" y="1071"/>
                  <a:pt x="2071" y="1058"/>
                  <a:pt x="2076" y="1046"/>
                </a:cubicBezTo>
                <a:cubicBezTo>
                  <a:pt x="2084" y="1025"/>
                  <a:pt x="2062" y="1006"/>
                  <a:pt x="2019" y="989"/>
                </a:cubicBezTo>
                <a:cubicBezTo>
                  <a:pt x="1985" y="1012"/>
                  <a:pt x="1979" y="1022"/>
                  <a:pt x="1988" y="1045"/>
                </a:cubicBezTo>
                <a:close/>
                <a:moveTo>
                  <a:pt x="1893" y="1070"/>
                </a:moveTo>
                <a:cubicBezTo>
                  <a:pt x="1911" y="1075"/>
                  <a:pt x="1937" y="1062"/>
                  <a:pt x="1942" y="1045"/>
                </a:cubicBezTo>
                <a:cubicBezTo>
                  <a:pt x="1948" y="1026"/>
                  <a:pt x="1930" y="998"/>
                  <a:pt x="1908" y="992"/>
                </a:cubicBezTo>
                <a:cubicBezTo>
                  <a:pt x="1889" y="986"/>
                  <a:pt x="1878" y="995"/>
                  <a:pt x="1871" y="1021"/>
                </a:cubicBezTo>
                <a:cubicBezTo>
                  <a:pt x="1864" y="1047"/>
                  <a:pt x="1872" y="1063"/>
                  <a:pt x="1893" y="1070"/>
                </a:cubicBezTo>
                <a:close/>
                <a:moveTo>
                  <a:pt x="1795" y="1162"/>
                </a:moveTo>
                <a:cubicBezTo>
                  <a:pt x="1833" y="1185"/>
                  <a:pt x="1847" y="1187"/>
                  <a:pt x="1859" y="1167"/>
                </a:cubicBezTo>
                <a:cubicBezTo>
                  <a:pt x="1872" y="1146"/>
                  <a:pt x="1865" y="1129"/>
                  <a:pt x="1835" y="1109"/>
                </a:cubicBezTo>
                <a:cubicBezTo>
                  <a:pt x="1806" y="1115"/>
                  <a:pt x="1795" y="1135"/>
                  <a:pt x="1795" y="1162"/>
                </a:cubicBezTo>
                <a:close/>
                <a:moveTo>
                  <a:pt x="1868" y="698"/>
                </a:moveTo>
                <a:cubicBezTo>
                  <a:pt x="1876" y="679"/>
                  <a:pt x="1867" y="665"/>
                  <a:pt x="1848" y="659"/>
                </a:cubicBezTo>
                <a:cubicBezTo>
                  <a:pt x="1805" y="676"/>
                  <a:pt x="1804" y="677"/>
                  <a:pt x="1815" y="719"/>
                </a:cubicBezTo>
                <a:cubicBezTo>
                  <a:pt x="1837" y="724"/>
                  <a:pt x="1858" y="722"/>
                  <a:pt x="1868" y="698"/>
                </a:cubicBezTo>
                <a:close/>
                <a:moveTo>
                  <a:pt x="1835" y="838"/>
                </a:moveTo>
                <a:cubicBezTo>
                  <a:pt x="1819" y="838"/>
                  <a:pt x="1813" y="851"/>
                  <a:pt x="1810" y="866"/>
                </a:cubicBezTo>
                <a:cubicBezTo>
                  <a:pt x="1804" y="893"/>
                  <a:pt x="1820" y="901"/>
                  <a:pt x="1843" y="906"/>
                </a:cubicBezTo>
                <a:cubicBezTo>
                  <a:pt x="1854" y="897"/>
                  <a:pt x="1864" y="889"/>
                  <a:pt x="1873" y="882"/>
                </a:cubicBezTo>
                <a:cubicBezTo>
                  <a:pt x="1875" y="851"/>
                  <a:pt x="1859" y="839"/>
                  <a:pt x="1835" y="838"/>
                </a:cubicBezTo>
                <a:close/>
                <a:moveTo>
                  <a:pt x="2023" y="161"/>
                </a:moveTo>
                <a:cubicBezTo>
                  <a:pt x="2050" y="166"/>
                  <a:pt x="2070" y="135"/>
                  <a:pt x="2081" y="77"/>
                </a:cubicBezTo>
                <a:cubicBezTo>
                  <a:pt x="2046" y="40"/>
                  <a:pt x="2031" y="35"/>
                  <a:pt x="2005" y="51"/>
                </a:cubicBezTo>
                <a:cubicBezTo>
                  <a:pt x="1985" y="63"/>
                  <a:pt x="1969" y="104"/>
                  <a:pt x="1981" y="128"/>
                </a:cubicBezTo>
                <a:cubicBezTo>
                  <a:pt x="1988" y="143"/>
                  <a:pt x="2007" y="158"/>
                  <a:pt x="2023" y="161"/>
                </a:cubicBezTo>
                <a:close/>
                <a:moveTo>
                  <a:pt x="1892" y="764"/>
                </a:moveTo>
                <a:cubicBezTo>
                  <a:pt x="1898" y="778"/>
                  <a:pt x="1905" y="793"/>
                  <a:pt x="1911" y="807"/>
                </a:cubicBezTo>
                <a:cubicBezTo>
                  <a:pt x="1949" y="813"/>
                  <a:pt x="1963" y="807"/>
                  <a:pt x="1973" y="783"/>
                </a:cubicBezTo>
                <a:cubicBezTo>
                  <a:pt x="1982" y="764"/>
                  <a:pt x="1976" y="750"/>
                  <a:pt x="1959" y="740"/>
                </a:cubicBezTo>
                <a:cubicBezTo>
                  <a:pt x="1939" y="728"/>
                  <a:pt x="1914" y="737"/>
                  <a:pt x="1892" y="764"/>
                </a:cubicBezTo>
                <a:close/>
                <a:moveTo>
                  <a:pt x="2791" y="539"/>
                </a:moveTo>
                <a:cubicBezTo>
                  <a:pt x="2799" y="519"/>
                  <a:pt x="2790" y="502"/>
                  <a:pt x="2775" y="489"/>
                </a:cubicBezTo>
                <a:cubicBezTo>
                  <a:pt x="2753" y="482"/>
                  <a:pt x="2739" y="492"/>
                  <a:pt x="2728" y="510"/>
                </a:cubicBezTo>
                <a:cubicBezTo>
                  <a:pt x="2717" y="528"/>
                  <a:pt x="2724" y="543"/>
                  <a:pt x="2737" y="559"/>
                </a:cubicBezTo>
                <a:cubicBezTo>
                  <a:pt x="2762" y="564"/>
                  <a:pt x="2782" y="560"/>
                  <a:pt x="2791" y="539"/>
                </a:cubicBezTo>
                <a:close/>
                <a:moveTo>
                  <a:pt x="3065" y="160"/>
                </a:moveTo>
                <a:cubicBezTo>
                  <a:pt x="3075" y="153"/>
                  <a:pt x="3089" y="140"/>
                  <a:pt x="3089" y="129"/>
                </a:cubicBezTo>
                <a:cubicBezTo>
                  <a:pt x="3089" y="102"/>
                  <a:pt x="3069" y="93"/>
                  <a:pt x="3044" y="93"/>
                </a:cubicBezTo>
                <a:cubicBezTo>
                  <a:pt x="3025" y="109"/>
                  <a:pt x="3014" y="127"/>
                  <a:pt x="3028" y="151"/>
                </a:cubicBezTo>
                <a:cubicBezTo>
                  <a:pt x="3036" y="166"/>
                  <a:pt x="3052" y="169"/>
                  <a:pt x="3065" y="160"/>
                </a:cubicBezTo>
                <a:close/>
                <a:moveTo>
                  <a:pt x="3003" y="334"/>
                </a:moveTo>
                <a:cubicBezTo>
                  <a:pt x="3026" y="335"/>
                  <a:pt x="3026" y="313"/>
                  <a:pt x="3028" y="292"/>
                </a:cubicBezTo>
                <a:cubicBezTo>
                  <a:pt x="3012" y="279"/>
                  <a:pt x="2997" y="259"/>
                  <a:pt x="2976" y="278"/>
                </a:cubicBezTo>
                <a:cubicBezTo>
                  <a:pt x="2969" y="284"/>
                  <a:pt x="2965" y="303"/>
                  <a:pt x="2969" y="310"/>
                </a:cubicBezTo>
                <a:cubicBezTo>
                  <a:pt x="2976" y="321"/>
                  <a:pt x="2991" y="334"/>
                  <a:pt x="3003" y="334"/>
                </a:cubicBezTo>
                <a:close/>
                <a:moveTo>
                  <a:pt x="2875" y="162"/>
                </a:moveTo>
                <a:cubicBezTo>
                  <a:pt x="2869" y="197"/>
                  <a:pt x="2895" y="210"/>
                  <a:pt x="2923" y="225"/>
                </a:cubicBezTo>
                <a:cubicBezTo>
                  <a:pt x="2948" y="211"/>
                  <a:pt x="2967" y="195"/>
                  <a:pt x="2957" y="167"/>
                </a:cubicBezTo>
                <a:cubicBezTo>
                  <a:pt x="2951" y="149"/>
                  <a:pt x="2939" y="134"/>
                  <a:pt x="2915" y="137"/>
                </a:cubicBezTo>
                <a:cubicBezTo>
                  <a:pt x="2898" y="140"/>
                  <a:pt x="2878" y="140"/>
                  <a:pt x="2875" y="162"/>
                </a:cubicBezTo>
                <a:close/>
                <a:moveTo>
                  <a:pt x="2734" y="415"/>
                </a:moveTo>
                <a:cubicBezTo>
                  <a:pt x="2739" y="435"/>
                  <a:pt x="2762" y="442"/>
                  <a:pt x="2797" y="439"/>
                </a:cubicBezTo>
                <a:cubicBezTo>
                  <a:pt x="2814" y="398"/>
                  <a:pt x="2816" y="376"/>
                  <a:pt x="2796" y="368"/>
                </a:cubicBezTo>
                <a:cubicBezTo>
                  <a:pt x="2781" y="361"/>
                  <a:pt x="2759" y="362"/>
                  <a:pt x="2744" y="369"/>
                </a:cubicBezTo>
                <a:cubicBezTo>
                  <a:pt x="2725" y="377"/>
                  <a:pt x="2729" y="399"/>
                  <a:pt x="2734" y="415"/>
                </a:cubicBezTo>
                <a:close/>
                <a:moveTo>
                  <a:pt x="2912" y="531"/>
                </a:moveTo>
                <a:cubicBezTo>
                  <a:pt x="2894" y="537"/>
                  <a:pt x="2881" y="564"/>
                  <a:pt x="2887" y="581"/>
                </a:cubicBezTo>
                <a:cubicBezTo>
                  <a:pt x="2894" y="600"/>
                  <a:pt x="2926" y="613"/>
                  <a:pt x="2948" y="605"/>
                </a:cubicBezTo>
                <a:cubicBezTo>
                  <a:pt x="2967" y="597"/>
                  <a:pt x="2971" y="583"/>
                  <a:pt x="2960" y="557"/>
                </a:cubicBezTo>
                <a:cubicBezTo>
                  <a:pt x="2950" y="532"/>
                  <a:pt x="2934" y="523"/>
                  <a:pt x="2912" y="531"/>
                </a:cubicBezTo>
                <a:close/>
                <a:moveTo>
                  <a:pt x="3063" y="420"/>
                </a:moveTo>
                <a:cubicBezTo>
                  <a:pt x="3078" y="417"/>
                  <a:pt x="3085" y="404"/>
                  <a:pt x="3078" y="387"/>
                </a:cubicBezTo>
                <a:cubicBezTo>
                  <a:pt x="3073" y="373"/>
                  <a:pt x="3062" y="366"/>
                  <a:pt x="3049" y="374"/>
                </a:cubicBezTo>
                <a:cubicBezTo>
                  <a:pt x="3040" y="379"/>
                  <a:pt x="3035" y="391"/>
                  <a:pt x="3024" y="406"/>
                </a:cubicBezTo>
                <a:cubicBezTo>
                  <a:pt x="3042" y="414"/>
                  <a:pt x="3054" y="422"/>
                  <a:pt x="3063" y="420"/>
                </a:cubicBezTo>
                <a:close/>
                <a:moveTo>
                  <a:pt x="3060" y="758"/>
                </a:moveTo>
                <a:cubicBezTo>
                  <a:pt x="3025" y="776"/>
                  <a:pt x="3017" y="790"/>
                  <a:pt x="3023" y="816"/>
                </a:cubicBezTo>
                <a:cubicBezTo>
                  <a:pt x="3028" y="837"/>
                  <a:pt x="3042" y="845"/>
                  <a:pt x="3062" y="843"/>
                </a:cubicBezTo>
                <a:cubicBezTo>
                  <a:pt x="3085" y="840"/>
                  <a:pt x="3100" y="818"/>
                  <a:pt x="3102" y="781"/>
                </a:cubicBezTo>
                <a:cubicBezTo>
                  <a:pt x="3089" y="774"/>
                  <a:pt x="3074" y="765"/>
                  <a:pt x="3060" y="758"/>
                </a:cubicBezTo>
                <a:close/>
                <a:moveTo>
                  <a:pt x="2993" y="986"/>
                </a:moveTo>
                <a:cubicBezTo>
                  <a:pt x="3009" y="1010"/>
                  <a:pt x="3024" y="1012"/>
                  <a:pt x="3063" y="995"/>
                </a:cubicBezTo>
                <a:cubicBezTo>
                  <a:pt x="3069" y="981"/>
                  <a:pt x="3074" y="967"/>
                  <a:pt x="3081" y="950"/>
                </a:cubicBezTo>
                <a:cubicBezTo>
                  <a:pt x="3045" y="918"/>
                  <a:pt x="3019" y="913"/>
                  <a:pt x="2998" y="930"/>
                </a:cubicBezTo>
                <a:cubicBezTo>
                  <a:pt x="2983" y="943"/>
                  <a:pt x="2980" y="968"/>
                  <a:pt x="2993" y="986"/>
                </a:cubicBezTo>
                <a:close/>
                <a:moveTo>
                  <a:pt x="1867" y="552"/>
                </a:moveTo>
                <a:cubicBezTo>
                  <a:pt x="1862" y="570"/>
                  <a:pt x="1877" y="592"/>
                  <a:pt x="1901" y="600"/>
                </a:cubicBezTo>
                <a:cubicBezTo>
                  <a:pt x="1923" y="607"/>
                  <a:pt x="1943" y="597"/>
                  <a:pt x="1948" y="577"/>
                </a:cubicBezTo>
                <a:cubicBezTo>
                  <a:pt x="1954" y="551"/>
                  <a:pt x="1942" y="527"/>
                  <a:pt x="1921" y="521"/>
                </a:cubicBezTo>
                <a:cubicBezTo>
                  <a:pt x="1899" y="515"/>
                  <a:pt x="1874" y="530"/>
                  <a:pt x="1867" y="552"/>
                </a:cubicBezTo>
                <a:close/>
                <a:moveTo>
                  <a:pt x="2859" y="675"/>
                </a:moveTo>
                <a:cubicBezTo>
                  <a:pt x="2873" y="635"/>
                  <a:pt x="2871" y="623"/>
                  <a:pt x="2850" y="610"/>
                </a:cubicBezTo>
                <a:cubicBezTo>
                  <a:pt x="2834" y="600"/>
                  <a:pt x="2798" y="603"/>
                  <a:pt x="2785" y="621"/>
                </a:cubicBezTo>
                <a:cubicBezTo>
                  <a:pt x="2777" y="632"/>
                  <a:pt x="2773" y="651"/>
                  <a:pt x="2777" y="663"/>
                </a:cubicBezTo>
                <a:cubicBezTo>
                  <a:pt x="2783" y="685"/>
                  <a:pt x="2813" y="688"/>
                  <a:pt x="2859" y="675"/>
                </a:cubicBezTo>
                <a:close/>
                <a:moveTo>
                  <a:pt x="3023" y="547"/>
                </a:moveTo>
                <a:cubicBezTo>
                  <a:pt x="3032" y="547"/>
                  <a:pt x="3045" y="540"/>
                  <a:pt x="3049" y="532"/>
                </a:cubicBezTo>
                <a:cubicBezTo>
                  <a:pt x="3061" y="509"/>
                  <a:pt x="3046" y="495"/>
                  <a:pt x="3025" y="479"/>
                </a:cubicBezTo>
                <a:cubicBezTo>
                  <a:pt x="3014" y="487"/>
                  <a:pt x="3002" y="495"/>
                  <a:pt x="2991" y="502"/>
                </a:cubicBezTo>
                <a:cubicBezTo>
                  <a:pt x="2996" y="526"/>
                  <a:pt x="2999" y="546"/>
                  <a:pt x="3023" y="547"/>
                </a:cubicBezTo>
                <a:close/>
                <a:moveTo>
                  <a:pt x="2867" y="266"/>
                </a:moveTo>
                <a:cubicBezTo>
                  <a:pt x="2853" y="250"/>
                  <a:pt x="2847" y="225"/>
                  <a:pt x="2820" y="236"/>
                </a:cubicBezTo>
                <a:cubicBezTo>
                  <a:pt x="2806" y="242"/>
                  <a:pt x="2792" y="254"/>
                  <a:pt x="2797" y="273"/>
                </a:cubicBezTo>
                <a:cubicBezTo>
                  <a:pt x="2803" y="298"/>
                  <a:pt x="2820" y="304"/>
                  <a:pt x="2846" y="301"/>
                </a:cubicBezTo>
                <a:cubicBezTo>
                  <a:pt x="2853" y="291"/>
                  <a:pt x="2860" y="279"/>
                  <a:pt x="2867" y="266"/>
                </a:cubicBezTo>
                <a:close/>
                <a:moveTo>
                  <a:pt x="2809" y="1267"/>
                </a:moveTo>
                <a:cubicBezTo>
                  <a:pt x="2835" y="1252"/>
                  <a:pt x="2844" y="1219"/>
                  <a:pt x="2831" y="1193"/>
                </a:cubicBezTo>
                <a:cubicBezTo>
                  <a:pt x="2818" y="1167"/>
                  <a:pt x="2799" y="1145"/>
                  <a:pt x="2766" y="1148"/>
                </a:cubicBezTo>
                <a:cubicBezTo>
                  <a:pt x="2733" y="1150"/>
                  <a:pt x="2722" y="1171"/>
                  <a:pt x="2715" y="1240"/>
                </a:cubicBezTo>
                <a:cubicBezTo>
                  <a:pt x="2743" y="1270"/>
                  <a:pt x="2771" y="1291"/>
                  <a:pt x="2809" y="1267"/>
                </a:cubicBezTo>
                <a:close/>
                <a:moveTo>
                  <a:pt x="2693" y="779"/>
                </a:moveTo>
                <a:cubicBezTo>
                  <a:pt x="2728" y="755"/>
                  <a:pt x="2733" y="745"/>
                  <a:pt x="2724" y="719"/>
                </a:cubicBezTo>
                <a:cubicBezTo>
                  <a:pt x="2715" y="690"/>
                  <a:pt x="2703" y="685"/>
                  <a:pt x="2653" y="690"/>
                </a:cubicBezTo>
                <a:cubicBezTo>
                  <a:pt x="2620" y="745"/>
                  <a:pt x="2629" y="764"/>
                  <a:pt x="2693" y="779"/>
                </a:cubicBezTo>
                <a:close/>
                <a:moveTo>
                  <a:pt x="2659" y="536"/>
                </a:moveTo>
                <a:cubicBezTo>
                  <a:pt x="2651" y="517"/>
                  <a:pt x="2630" y="510"/>
                  <a:pt x="2607" y="519"/>
                </a:cubicBezTo>
                <a:cubicBezTo>
                  <a:pt x="2581" y="530"/>
                  <a:pt x="2571" y="549"/>
                  <a:pt x="2581" y="570"/>
                </a:cubicBezTo>
                <a:cubicBezTo>
                  <a:pt x="2591" y="591"/>
                  <a:pt x="2617" y="604"/>
                  <a:pt x="2635" y="596"/>
                </a:cubicBezTo>
                <a:cubicBezTo>
                  <a:pt x="2657" y="587"/>
                  <a:pt x="2668" y="559"/>
                  <a:pt x="2659" y="536"/>
                </a:cubicBezTo>
                <a:close/>
                <a:moveTo>
                  <a:pt x="2850" y="99"/>
                </a:moveTo>
                <a:cubicBezTo>
                  <a:pt x="2861" y="89"/>
                  <a:pt x="2872" y="80"/>
                  <a:pt x="2888" y="67"/>
                </a:cubicBezTo>
                <a:cubicBezTo>
                  <a:pt x="2883" y="51"/>
                  <a:pt x="2880" y="32"/>
                  <a:pt x="2871" y="17"/>
                </a:cubicBezTo>
                <a:cubicBezTo>
                  <a:pt x="2868" y="12"/>
                  <a:pt x="2864" y="8"/>
                  <a:pt x="2860" y="5"/>
                </a:cubicBezTo>
                <a:cubicBezTo>
                  <a:pt x="2799" y="5"/>
                  <a:pt x="2799" y="5"/>
                  <a:pt x="2799" y="5"/>
                </a:cubicBezTo>
                <a:cubicBezTo>
                  <a:pt x="2780" y="20"/>
                  <a:pt x="2780" y="51"/>
                  <a:pt x="2797" y="73"/>
                </a:cubicBezTo>
                <a:cubicBezTo>
                  <a:pt x="2811" y="91"/>
                  <a:pt x="2827" y="101"/>
                  <a:pt x="2850" y="99"/>
                </a:cubicBezTo>
                <a:close/>
                <a:moveTo>
                  <a:pt x="425" y="1524"/>
                </a:moveTo>
                <a:cubicBezTo>
                  <a:pt x="407" y="1531"/>
                  <a:pt x="388" y="1539"/>
                  <a:pt x="364" y="1549"/>
                </a:cubicBezTo>
                <a:cubicBezTo>
                  <a:pt x="379" y="1570"/>
                  <a:pt x="390" y="1587"/>
                  <a:pt x="401" y="1603"/>
                </a:cubicBezTo>
                <a:cubicBezTo>
                  <a:pt x="461" y="1576"/>
                  <a:pt x="463" y="1568"/>
                  <a:pt x="425" y="1524"/>
                </a:cubicBezTo>
                <a:close/>
                <a:moveTo>
                  <a:pt x="2038" y="910"/>
                </a:moveTo>
                <a:cubicBezTo>
                  <a:pt x="2046" y="897"/>
                  <a:pt x="2046" y="884"/>
                  <a:pt x="2036" y="872"/>
                </a:cubicBezTo>
                <a:cubicBezTo>
                  <a:pt x="2023" y="859"/>
                  <a:pt x="2009" y="851"/>
                  <a:pt x="1991" y="861"/>
                </a:cubicBezTo>
                <a:cubicBezTo>
                  <a:pt x="1968" y="874"/>
                  <a:pt x="1960" y="893"/>
                  <a:pt x="1972" y="921"/>
                </a:cubicBezTo>
                <a:cubicBezTo>
                  <a:pt x="2009" y="933"/>
                  <a:pt x="2025" y="930"/>
                  <a:pt x="2038" y="910"/>
                </a:cubicBezTo>
                <a:close/>
                <a:moveTo>
                  <a:pt x="1888" y="1435"/>
                </a:moveTo>
                <a:cubicBezTo>
                  <a:pt x="1872" y="1424"/>
                  <a:pt x="1855" y="1423"/>
                  <a:pt x="1838" y="1436"/>
                </a:cubicBezTo>
                <a:cubicBezTo>
                  <a:pt x="1814" y="1453"/>
                  <a:pt x="1813" y="1465"/>
                  <a:pt x="1830" y="1510"/>
                </a:cubicBezTo>
                <a:cubicBezTo>
                  <a:pt x="1869" y="1519"/>
                  <a:pt x="1881" y="1515"/>
                  <a:pt x="1894" y="1490"/>
                </a:cubicBezTo>
                <a:cubicBezTo>
                  <a:pt x="1904" y="1470"/>
                  <a:pt x="1902" y="1445"/>
                  <a:pt x="1888" y="1435"/>
                </a:cubicBezTo>
                <a:close/>
                <a:moveTo>
                  <a:pt x="1929" y="1209"/>
                </a:moveTo>
                <a:cubicBezTo>
                  <a:pt x="1891" y="1230"/>
                  <a:pt x="1877" y="1246"/>
                  <a:pt x="1888" y="1265"/>
                </a:cubicBezTo>
                <a:cubicBezTo>
                  <a:pt x="1896" y="1278"/>
                  <a:pt x="1914" y="1291"/>
                  <a:pt x="1929" y="1295"/>
                </a:cubicBezTo>
                <a:cubicBezTo>
                  <a:pt x="1949" y="1299"/>
                  <a:pt x="1958" y="1279"/>
                  <a:pt x="1964" y="1264"/>
                </a:cubicBezTo>
                <a:cubicBezTo>
                  <a:pt x="1971" y="1245"/>
                  <a:pt x="1958" y="1226"/>
                  <a:pt x="1929" y="1209"/>
                </a:cubicBezTo>
                <a:close/>
                <a:moveTo>
                  <a:pt x="2086" y="1356"/>
                </a:moveTo>
                <a:cubicBezTo>
                  <a:pt x="2081" y="1348"/>
                  <a:pt x="2072" y="1334"/>
                  <a:pt x="2066" y="1325"/>
                </a:cubicBezTo>
                <a:cubicBezTo>
                  <a:pt x="2012" y="1313"/>
                  <a:pt x="1991" y="1334"/>
                  <a:pt x="1980" y="1371"/>
                </a:cubicBezTo>
                <a:cubicBezTo>
                  <a:pt x="1983" y="1398"/>
                  <a:pt x="2001" y="1410"/>
                  <a:pt x="2026" y="1412"/>
                </a:cubicBezTo>
                <a:cubicBezTo>
                  <a:pt x="2059" y="1414"/>
                  <a:pt x="2071" y="1392"/>
                  <a:pt x="2086" y="1356"/>
                </a:cubicBezTo>
                <a:close/>
                <a:moveTo>
                  <a:pt x="2024" y="1193"/>
                </a:moveTo>
                <a:cubicBezTo>
                  <a:pt x="2043" y="1186"/>
                  <a:pt x="2046" y="1171"/>
                  <a:pt x="2045" y="1150"/>
                </a:cubicBezTo>
                <a:cubicBezTo>
                  <a:pt x="2030" y="1132"/>
                  <a:pt x="2012" y="1123"/>
                  <a:pt x="1992" y="1134"/>
                </a:cubicBezTo>
                <a:cubicBezTo>
                  <a:pt x="1974" y="1145"/>
                  <a:pt x="1972" y="1163"/>
                  <a:pt x="1975" y="1182"/>
                </a:cubicBezTo>
                <a:cubicBezTo>
                  <a:pt x="1988" y="1201"/>
                  <a:pt x="2005" y="1201"/>
                  <a:pt x="2024" y="1193"/>
                </a:cubicBezTo>
                <a:close/>
                <a:moveTo>
                  <a:pt x="1824" y="1994"/>
                </a:moveTo>
                <a:cubicBezTo>
                  <a:pt x="1812" y="2006"/>
                  <a:pt x="1804" y="2018"/>
                  <a:pt x="1815" y="2034"/>
                </a:cubicBezTo>
                <a:cubicBezTo>
                  <a:pt x="1822" y="2044"/>
                  <a:pt x="1836" y="2047"/>
                  <a:pt x="1846" y="2041"/>
                </a:cubicBezTo>
                <a:cubicBezTo>
                  <a:pt x="1857" y="2035"/>
                  <a:pt x="1865" y="2027"/>
                  <a:pt x="1864" y="2013"/>
                </a:cubicBezTo>
                <a:cubicBezTo>
                  <a:pt x="1862" y="2000"/>
                  <a:pt x="1853" y="1996"/>
                  <a:pt x="1824" y="1994"/>
                </a:cubicBezTo>
                <a:close/>
                <a:moveTo>
                  <a:pt x="1823" y="1940"/>
                </a:moveTo>
                <a:cubicBezTo>
                  <a:pt x="1839" y="1935"/>
                  <a:pt x="1846" y="1915"/>
                  <a:pt x="1839" y="1896"/>
                </a:cubicBezTo>
                <a:cubicBezTo>
                  <a:pt x="1834" y="1881"/>
                  <a:pt x="1812" y="1871"/>
                  <a:pt x="1798" y="1877"/>
                </a:cubicBezTo>
                <a:cubicBezTo>
                  <a:pt x="1784" y="1882"/>
                  <a:pt x="1775" y="1909"/>
                  <a:pt x="1781" y="1925"/>
                </a:cubicBezTo>
                <a:cubicBezTo>
                  <a:pt x="1786" y="1938"/>
                  <a:pt x="1807" y="1946"/>
                  <a:pt x="1823" y="1940"/>
                </a:cubicBezTo>
                <a:close/>
                <a:moveTo>
                  <a:pt x="1826" y="2094"/>
                </a:moveTo>
                <a:cubicBezTo>
                  <a:pt x="1812" y="2091"/>
                  <a:pt x="1806" y="2097"/>
                  <a:pt x="1794" y="2124"/>
                </a:cubicBezTo>
                <a:cubicBezTo>
                  <a:pt x="1806" y="2149"/>
                  <a:pt x="1814" y="2154"/>
                  <a:pt x="1834" y="2149"/>
                </a:cubicBezTo>
                <a:cubicBezTo>
                  <a:pt x="1846" y="2146"/>
                  <a:pt x="1852" y="2138"/>
                  <a:pt x="1852" y="2126"/>
                </a:cubicBezTo>
                <a:cubicBezTo>
                  <a:pt x="1852" y="2113"/>
                  <a:pt x="1839" y="2097"/>
                  <a:pt x="1826" y="2094"/>
                </a:cubicBezTo>
                <a:close/>
                <a:moveTo>
                  <a:pt x="2146" y="1181"/>
                </a:moveTo>
                <a:cubicBezTo>
                  <a:pt x="2125" y="1175"/>
                  <a:pt x="2099" y="1191"/>
                  <a:pt x="2093" y="1213"/>
                </a:cubicBezTo>
                <a:cubicBezTo>
                  <a:pt x="2088" y="1233"/>
                  <a:pt x="2100" y="1251"/>
                  <a:pt x="2123" y="1257"/>
                </a:cubicBezTo>
                <a:cubicBezTo>
                  <a:pt x="2150" y="1264"/>
                  <a:pt x="2169" y="1255"/>
                  <a:pt x="2174" y="1233"/>
                </a:cubicBezTo>
                <a:cubicBezTo>
                  <a:pt x="2178" y="1211"/>
                  <a:pt x="2165" y="1186"/>
                  <a:pt x="2146" y="1181"/>
                </a:cubicBezTo>
                <a:close/>
                <a:moveTo>
                  <a:pt x="2348" y="1865"/>
                </a:moveTo>
                <a:cubicBezTo>
                  <a:pt x="2376" y="1857"/>
                  <a:pt x="2405" y="1823"/>
                  <a:pt x="2399" y="1798"/>
                </a:cubicBezTo>
                <a:cubicBezTo>
                  <a:pt x="2389" y="1757"/>
                  <a:pt x="2359" y="1743"/>
                  <a:pt x="2319" y="1745"/>
                </a:cubicBezTo>
                <a:cubicBezTo>
                  <a:pt x="2275" y="1786"/>
                  <a:pt x="2269" y="1806"/>
                  <a:pt x="2289" y="1839"/>
                </a:cubicBezTo>
                <a:cubicBezTo>
                  <a:pt x="2303" y="1861"/>
                  <a:pt x="2320" y="1873"/>
                  <a:pt x="2348" y="1865"/>
                </a:cubicBezTo>
                <a:close/>
                <a:moveTo>
                  <a:pt x="1424" y="2064"/>
                </a:moveTo>
                <a:cubicBezTo>
                  <a:pt x="1436" y="2050"/>
                  <a:pt x="1434" y="2036"/>
                  <a:pt x="1424" y="2022"/>
                </a:cubicBezTo>
                <a:cubicBezTo>
                  <a:pt x="1396" y="2024"/>
                  <a:pt x="1388" y="2029"/>
                  <a:pt x="1389" y="2044"/>
                </a:cubicBezTo>
                <a:cubicBezTo>
                  <a:pt x="1391" y="2059"/>
                  <a:pt x="1401" y="2065"/>
                  <a:pt x="1424" y="2064"/>
                </a:cubicBezTo>
                <a:close/>
                <a:moveTo>
                  <a:pt x="2389" y="1996"/>
                </a:moveTo>
                <a:cubicBezTo>
                  <a:pt x="2380" y="1980"/>
                  <a:pt x="2361" y="1958"/>
                  <a:pt x="2346" y="1957"/>
                </a:cubicBezTo>
                <a:cubicBezTo>
                  <a:pt x="2306" y="1955"/>
                  <a:pt x="2290" y="1984"/>
                  <a:pt x="2288" y="2022"/>
                </a:cubicBezTo>
                <a:cubicBezTo>
                  <a:pt x="2310" y="2052"/>
                  <a:pt x="2337" y="2069"/>
                  <a:pt x="2373" y="2051"/>
                </a:cubicBezTo>
                <a:cubicBezTo>
                  <a:pt x="2396" y="2039"/>
                  <a:pt x="2401" y="2016"/>
                  <a:pt x="2389" y="1996"/>
                </a:cubicBezTo>
                <a:close/>
                <a:moveTo>
                  <a:pt x="2208" y="1005"/>
                </a:moveTo>
                <a:cubicBezTo>
                  <a:pt x="2167" y="1004"/>
                  <a:pt x="2157" y="1008"/>
                  <a:pt x="2149" y="1033"/>
                </a:cubicBezTo>
                <a:cubicBezTo>
                  <a:pt x="2140" y="1062"/>
                  <a:pt x="2146" y="1073"/>
                  <a:pt x="2187" y="1097"/>
                </a:cubicBezTo>
                <a:cubicBezTo>
                  <a:pt x="2245" y="1074"/>
                  <a:pt x="2249" y="1055"/>
                  <a:pt x="2208" y="1005"/>
                </a:cubicBezTo>
                <a:close/>
                <a:moveTo>
                  <a:pt x="845" y="285"/>
                </a:moveTo>
                <a:cubicBezTo>
                  <a:pt x="856" y="283"/>
                  <a:pt x="860" y="274"/>
                  <a:pt x="856" y="262"/>
                </a:cubicBezTo>
                <a:cubicBezTo>
                  <a:pt x="852" y="252"/>
                  <a:pt x="844" y="247"/>
                  <a:pt x="835" y="253"/>
                </a:cubicBezTo>
                <a:cubicBezTo>
                  <a:pt x="829" y="257"/>
                  <a:pt x="826" y="265"/>
                  <a:pt x="818" y="276"/>
                </a:cubicBezTo>
                <a:cubicBezTo>
                  <a:pt x="830" y="281"/>
                  <a:pt x="839" y="287"/>
                  <a:pt x="845" y="285"/>
                </a:cubicBezTo>
                <a:close/>
                <a:moveTo>
                  <a:pt x="2392" y="2157"/>
                </a:moveTo>
                <a:cubicBezTo>
                  <a:pt x="2386" y="2159"/>
                  <a:pt x="2380" y="2161"/>
                  <a:pt x="2375" y="2163"/>
                </a:cubicBezTo>
                <a:cubicBezTo>
                  <a:pt x="2439" y="2163"/>
                  <a:pt x="2439" y="2163"/>
                  <a:pt x="2439" y="2163"/>
                </a:cubicBezTo>
                <a:cubicBezTo>
                  <a:pt x="2426" y="2155"/>
                  <a:pt x="2411" y="2151"/>
                  <a:pt x="2392" y="2157"/>
                </a:cubicBezTo>
                <a:close/>
                <a:moveTo>
                  <a:pt x="2085" y="1972"/>
                </a:moveTo>
                <a:cubicBezTo>
                  <a:pt x="2064" y="1981"/>
                  <a:pt x="2041" y="1991"/>
                  <a:pt x="2019" y="2000"/>
                </a:cubicBezTo>
                <a:cubicBezTo>
                  <a:pt x="2004" y="2058"/>
                  <a:pt x="2012" y="2081"/>
                  <a:pt x="2050" y="2096"/>
                </a:cubicBezTo>
                <a:cubicBezTo>
                  <a:pt x="2085" y="2109"/>
                  <a:pt x="2116" y="2099"/>
                  <a:pt x="2129" y="2070"/>
                </a:cubicBezTo>
                <a:cubicBezTo>
                  <a:pt x="2148" y="2029"/>
                  <a:pt x="2139" y="2007"/>
                  <a:pt x="2085" y="1972"/>
                </a:cubicBezTo>
                <a:close/>
                <a:moveTo>
                  <a:pt x="1832" y="1337"/>
                </a:moveTo>
                <a:cubicBezTo>
                  <a:pt x="1841" y="1315"/>
                  <a:pt x="1832" y="1300"/>
                  <a:pt x="1810" y="1287"/>
                </a:cubicBezTo>
                <a:cubicBezTo>
                  <a:pt x="1799" y="1291"/>
                  <a:pt x="1787" y="1296"/>
                  <a:pt x="1773" y="1302"/>
                </a:cubicBezTo>
                <a:cubicBezTo>
                  <a:pt x="1774" y="1323"/>
                  <a:pt x="1765" y="1346"/>
                  <a:pt x="1793" y="1353"/>
                </a:cubicBezTo>
                <a:cubicBezTo>
                  <a:pt x="1807" y="1356"/>
                  <a:pt x="1824" y="1355"/>
                  <a:pt x="1832" y="1337"/>
                </a:cubicBezTo>
                <a:close/>
                <a:moveTo>
                  <a:pt x="1491" y="1835"/>
                </a:moveTo>
                <a:cubicBezTo>
                  <a:pt x="1479" y="1845"/>
                  <a:pt x="1472" y="1857"/>
                  <a:pt x="1481" y="1871"/>
                </a:cubicBezTo>
                <a:cubicBezTo>
                  <a:pt x="1486" y="1880"/>
                  <a:pt x="1496" y="1882"/>
                  <a:pt x="1504" y="1877"/>
                </a:cubicBezTo>
                <a:cubicBezTo>
                  <a:pt x="1510" y="1872"/>
                  <a:pt x="1519" y="1864"/>
                  <a:pt x="1519" y="1858"/>
                </a:cubicBezTo>
                <a:cubicBezTo>
                  <a:pt x="1519" y="1841"/>
                  <a:pt x="1506" y="1835"/>
                  <a:pt x="1491" y="1835"/>
                </a:cubicBezTo>
                <a:close/>
                <a:moveTo>
                  <a:pt x="1581" y="1297"/>
                </a:moveTo>
                <a:cubicBezTo>
                  <a:pt x="1583" y="1281"/>
                  <a:pt x="1573" y="1270"/>
                  <a:pt x="1558" y="1269"/>
                </a:cubicBezTo>
                <a:cubicBezTo>
                  <a:pt x="1545" y="1268"/>
                  <a:pt x="1527" y="1270"/>
                  <a:pt x="1520" y="1278"/>
                </a:cubicBezTo>
                <a:cubicBezTo>
                  <a:pt x="1505" y="1299"/>
                  <a:pt x="1515" y="1319"/>
                  <a:pt x="1535" y="1333"/>
                </a:cubicBezTo>
                <a:cubicBezTo>
                  <a:pt x="1559" y="1332"/>
                  <a:pt x="1578" y="1324"/>
                  <a:pt x="1581" y="1297"/>
                </a:cubicBezTo>
                <a:close/>
                <a:moveTo>
                  <a:pt x="1814" y="1046"/>
                </a:moveTo>
                <a:cubicBezTo>
                  <a:pt x="1825" y="1025"/>
                  <a:pt x="1835" y="1007"/>
                  <a:pt x="1816" y="993"/>
                </a:cubicBezTo>
                <a:cubicBezTo>
                  <a:pt x="1809" y="987"/>
                  <a:pt x="1795" y="985"/>
                  <a:pt x="1788" y="989"/>
                </a:cubicBezTo>
                <a:cubicBezTo>
                  <a:pt x="1765" y="999"/>
                  <a:pt x="1768" y="1019"/>
                  <a:pt x="1775" y="1044"/>
                </a:cubicBezTo>
                <a:cubicBezTo>
                  <a:pt x="1789" y="1045"/>
                  <a:pt x="1802" y="1045"/>
                  <a:pt x="1814" y="1046"/>
                </a:cubicBezTo>
                <a:close/>
                <a:moveTo>
                  <a:pt x="1583" y="1940"/>
                </a:moveTo>
                <a:cubicBezTo>
                  <a:pt x="1565" y="1917"/>
                  <a:pt x="1558" y="1914"/>
                  <a:pt x="1547" y="1922"/>
                </a:cubicBezTo>
                <a:cubicBezTo>
                  <a:pt x="1535" y="1932"/>
                  <a:pt x="1538" y="1944"/>
                  <a:pt x="1559" y="1967"/>
                </a:cubicBezTo>
                <a:cubicBezTo>
                  <a:pt x="1571" y="1960"/>
                  <a:pt x="1585" y="1957"/>
                  <a:pt x="1583" y="1940"/>
                </a:cubicBezTo>
                <a:close/>
                <a:moveTo>
                  <a:pt x="1409" y="2106"/>
                </a:moveTo>
                <a:cubicBezTo>
                  <a:pt x="1398" y="2110"/>
                  <a:pt x="1390" y="2126"/>
                  <a:pt x="1394" y="2137"/>
                </a:cubicBezTo>
                <a:cubicBezTo>
                  <a:pt x="1398" y="2149"/>
                  <a:pt x="1418" y="2157"/>
                  <a:pt x="1431" y="2152"/>
                </a:cubicBezTo>
                <a:cubicBezTo>
                  <a:pt x="1443" y="2147"/>
                  <a:pt x="1445" y="2138"/>
                  <a:pt x="1439" y="2122"/>
                </a:cubicBezTo>
                <a:cubicBezTo>
                  <a:pt x="1433" y="2107"/>
                  <a:pt x="1423" y="2101"/>
                  <a:pt x="1409" y="2106"/>
                </a:cubicBezTo>
                <a:close/>
                <a:moveTo>
                  <a:pt x="1479" y="2074"/>
                </a:moveTo>
                <a:cubicBezTo>
                  <a:pt x="1472" y="2079"/>
                  <a:pt x="1465" y="2084"/>
                  <a:pt x="1458" y="2088"/>
                </a:cubicBezTo>
                <a:cubicBezTo>
                  <a:pt x="1461" y="2103"/>
                  <a:pt x="1463" y="2116"/>
                  <a:pt x="1478" y="2116"/>
                </a:cubicBezTo>
                <a:cubicBezTo>
                  <a:pt x="1483" y="2116"/>
                  <a:pt x="1491" y="2112"/>
                  <a:pt x="1494" y="2107"/>
                </a:cubicBezTo>
                <a:cubicBezTo>
                  <a:pt x="1501" y="2093"/>
                  <a:pt x="1492" y="2084"/>
                  <a:pt x="1479" y="2074"/>
                </a:cubicBezTo>
                <a:close/>
                <a:moveTo>
                  <a:pt x="1547" y="2093"/>
                </a:moveTo>
                <a:cubicBezTo>
                  <a:pt x="1538" y="2112"/>
                  <a:pt x="1540" y="2126"/>
                  <a:pt x="1552" y="2127"/>
                </a:cubicBezTo>
                <a:cubicBezTo>
                  <a:pt x="1558" y="2127"/>
                  <a:pt x="1568" y="2121"/>
                  <a:pt x="1571" y="2115"/>
                </a:cubicBezTo>
                <a:cubicBezTo>
                  <a:pt x="1576" y="2105"/>
                  <a:pt x="1567" y="2098"/>
                  <a:pt x="1547" y="2093"/>
                </a:cubicBezTo>
                <a:close/>
                <a:moveTo>
                  <a:pt x="1481" y="1959"/>
                </a:moveTo>
                <a:cubicBezTo>
                  <a:pt x="1471" y="1950"/>
                  <a:pt x="1462" y="1938"/>
                  <a:pt x="1449" y="1950"/>
                </a:cubicBezTo>
                <a:cubicBezTo>
                  <a:pt x="1444" y="1954"/>
                  <a:pt x="1442" y="1965"/>
                  <a:pt x="1444" y="1969"/>
                </a:cubicBezTo>
                <a:cubicBezTo>
                  <a:pt x="1449" y="1976"/>
                  <a:pt x="1458" y="1984"/>
                  <a:pt x="1466" y="1985"/>
                </a:cubicBezTo>
                <a:cubicBezTo>
                  <a:pt x="1480" y="1985"/>
                  <a:pt x="1480" y="1972"/>
                  <a:pt x="1481" y="1959"/>
                </a:cubicBezTo>
                <a:close/>
                <a:moveTo>
                  <a:pt x="1494" y="2009"/>
                </a:moveTo>
                <a:cubicBezTo>
                  <a:pt x="1488" y="2012"/>
                  <a:pt x="1485" y="2020"/>
                  <a:pt x="1478" y="2029"/>
                </a:cubicBezTo>
                <a:cubicBezTo>
                  <a:pt x="1490" y="2034"/>
                  <a:pt x="1497" y="2039"/>
                  <a:pt x="1502" y="2038"/>
                </a:cubicBezTo>
                <a:cubicBezTo>
                  <a:pt x="1512" y="2036"/>
                  <a:pt x="1516" y="2027"/>
                  <a:pt x="1512" y="2017"/>
                </a:cubicBezTo>
                <a:cubicBezTo>
                  <a:pt x="1509" y="2008"/>
                  <a:pt x="1502" y="2004"/>
                  <a:pt x="1494" y="2009"/>
                </a:cubicBezTo>
                <a:close/>
                <a:moveTo>
                  <a:pt x="1565" y="2018"/>
                </a:moveTo>
                <a:cubicBezTo>
                  <a:pt x="1559" y="2030"/>
                  <a:pt x="1554" y="2038"/>
                  <a:pt x="1549" y="2047"/>
                </a:cubicBezTo>
                <a:cubicBezTo>
                  <a:pt x="1575" y="2068"/>
                  <a:pt x="1579" y="2067"/>
                  <a:pt x="1590" y="2040"/>
                </a:cubicBezTo>
                <a:cubicBezTo>
                  <a:pt x="1583" y="2034"/>
                  <a:pt x="1575" y="2027"/>
                  <a:pt x="1565" y="2018"/>
                </a:cubicBezTo>
                <a:close/>
                <a:moveTo>
                  <a:pt x="1730" y="1988"/>
                </a:moveTo>
                <a:cubicBezTo>
                  <a:pt x="1742" y="1982"/>
                  <a:pt x="1747" y="1965"/>
                  <a:pt x="1742" y="1952"/>
                </a:cubicBezTo>
                <a:cubicBezTo>
                  <a:pt x="1736" y="1938"/>
                  <a:pt x="1720" y="1931"/>
                  <a:pt x="1706" y="1937"/>
                </a:cubicBezTo>
                <a:cubicBezTo>
                  <a:pt x="1692" y="1942"/>
                  <a:pt x="1684" y="1960"/>
                  <a:pt x="1690" y="1973"/>
                </a:cubicBezTo>
                <a:cubicBezTo>
                  <a:pt x="1696" y="1987"/>
                  <a:pt x="1717" y="1994"/>
                  <a:pt x="1730" y="1988"/>
                </a:cubicBezTo>
                <a:close/>
                <a:moveTo>
                  <a:pt x="1711" y="2107"/>
                </a:moveTo>
                <a:cubicBezTo>
                  <a:pt x="1708" y="2119"/>
                  <a:pt x="1712" y="2128"/>
                  <a:pt x="1723" y="2134"/>
                </a:cubicBezTo>
                <a:cubicBezTo>
                  <a:pt x="1737" y="2141"/>
                  <a:pt x="1750" y="2136"/>
                  <a:pt x="1764" y="2116"/>
                </a:cubicBezTo>
                <a:cubicBezTo>
                  <a:pt x="1760" y="2108"/>
                  <a:pt x="1755" y="2100"/>
                  <a:pt x="1751" y="2090"/>
                </a:cubicBezTo>
                <a:cubicBezTo>
                  <a:pt x="1720" y="2089"/>
                  <a:pt x="1715" y="2092"/>
                  <a:pt x="1711" y="2107"/>
                </a:cubicBezTo>
                <a:close/>
                <a:moveTo>
                  <a:pt x="1657" y="1863"/>
                </a:moveTo>
                <a:cubicBezTo>
                  <a:pt x="1647" y="1866"/>
                  <a:pt x="1639" y="1878"/>
                  <a:pt x="1641" y="1888"/>
                </a:cubicBezTo>
                <a:cubicBezTo>
                  <a:pt x="1644" y="1900"/>
                  <a:pt x="1659" y="1909"/>
                  <a:pt x="1671" y="1905"/>
                </a:cubicBezTo>
                <a:cubicBezTo>
                  <a:pt x="1682" y="1901"/>
                  <a:pt x="1688" y="1887"/>
                  <a:pt x="1684" y="1876"/>
                </a:cubicBezTo>
                <a:cubicBezTo>
                  <a:pt x="1680" y="1866"/>
                  <a:pt x="1667" y="1860"/>
                  <a:pt x="1657" y="1863"/>
                </a:cubicBezTo>
                <a:close/>
                <a:moveTo>
                  <a:pt x="1594" y="2155"/>
                </a:moveTo>
                <a:cubicBezTo>
                  <a:pt x="1590" y="2156"/>
                  <a:pt x="1587" y="2160"/>
                  <a:pt x="1584" y="2163"/>
                </a:cubicBezTo>
                <a:cubicBezTo>
                  <a:pt x="1621" y="2163"/>
                  <a:pt x="1621" y="2163"/>
                  <a:pt x="1621" y="2163"/>
                </a:cubicBezTo>
                <a:cubicBezTo>
                  <a:pt x="1616" y="2154"/>
                  <a:pt x="1605" y="2151"/>
                  <a:pt x="1594" y="2155"/>
                </a:cubicBezTo>
                <a:close/>
                <a:moveTo>
                  <a:pt x="1657" y="2080"/>
                </a:moveTo>
                <a:cubicBezTo>
                  <a:pt x="1645" y="2106"/>
                  <a:pt x="1646" y="2116"/>
                  <a:pt x="1659" y="2121"/>
                </a:cubicBezTo>
                <a:cubicBezTo>
                  <a:pt x="1671" y="2126"/>
                  <a:pt x="1678" y="2120"/>
                  <a:pt x="1683" y="2111"/>
                </a:cubicBezTo>
                <a:cubicBezTo>
                  <a:pt x="1689" y="2098"/>
                  <a:pt x="1679" y="2087"/>
                  <a:pt x="1657" y="2080"/>
                </a:cubicBezTo>
                <a:close/>
                <a:moveTo>
                  <a:pt x="1660" y="2014"/>
                </a:moveTo>
                <a:cubicBezTo>
                  <a:pt x="1664" y="1999"/>
                  <a:pt x="1656" y="1989"/>
                  <a:pt x="1639" y="1982"/>
                </a:cubicBezTo>
                <a:cubicBezTo>
                  <a:pt x="1624" y="1990"/>
                  <a:pt x="1612" y="1999"/>
                  <a:pt x="1618" y="2016"/>
                </a:cubicBezTo>
                <a:cubicBezTo>
                  <a:pt x="1620" y="2023"/>
                  <a:pt x="1629" y="2029"/>
                  <a:pt x="1636" y="2031"/>
                </a:cubicBezTo>
                <a:cubicBezTo>
                  <a:pt x="1649" y="2035"/>
                  <a:pt x="1657" y="2024"/>
                  <a:pt x="1660" y="2014"/>
                </a:cubicBezTo>
                <a:close/>
                <a:moveTo>
                  <a:pt x="2315" y="1429"/>
                </a:moveTo>
                <a:cubicBezTo>
                  <a:pt x="2309" y="1399"/>
                  <a:pt x="2269" y="1371"/>
                  <a:pt x="2241" y="1377"/>
                </a:cubicBezTo>
                <a:cubicBezTo>
                  <a:pt x="2202" y="1385"/>
                  <a:pt x="2181" y="1427"/>
                  <a:pt x="2194" y="1472"/>
                </a:cubicBezTo>
                <a:cubicBezTo>
                  <a:pt x="2203" y="1509"/>
                  <a:pt x="2227" y="1522"/>
                  <a:pt x="2263" y="1511"/>
                </a:cubicBezTo>
                <a:cubicBezTo>
                  <a:pt x="2298" y="1500"/>
                  <a:pt x="2322" y="1462"/>
                  <a:pt x="2315" y="1429"/>
                </a:cubicBezTo>
                <a:close/>
                <a:moveTo>
                  <a:pt x="3549" y="1518"/>
                </a:moveTo>
                <a:cubicBezTo>
                  <a:pt x="3529" y="1496"/>
                  <a:pt x="3505" y="1494"/>
                  <a:pt x="3479" y="1509"/>
                </a:cubicBezTo>
                <a:cubicBezTo>
                  <a:pt x="3452" y="1526"/>
                  <a:pt x="3424" y="1541"/>
                  <a:pt x="3391" y="1560"/>
                </a:cubicBezTo>
                <a:cubicBezTo>
                  <a:pt x="3403" y="1586"/>
                  <a:pt x="3409" y="1598"/>
                  <a:pt x="3415" y="1611"/>
                </a:cubicBezTo>
                <a:cubicBezTo>
                  <a:pt x="3428" y="1643"/>
                  <a:pt x="3456" y="1661"/>
                  <a:pt x="3486" y="1656"/>
                </a:cubicBezTo>
                <a:cubicBezTo>
                  <a:pt x="3513" y="1651"/>
                  <a:pt x="3541" y="1631"/>
                  <a:pt x="3561" y="1610"/>
                </a:cubicBezTo>
                <a:cubicBezTo>
                  <a:pt x="3580" y="1592"/>
                  <a:pt x="3570" y="1540"/>
                  <a:pt x="3549" y="1518"/>
                </a:cubicBezTo>
                <a:close/>
                <a:moveTo>
                  <a:pt x="3567" y="2037"/>
                </a:moveTo>
                <a:cubicBezTo>
                  <a:pt x="3516" y="2089"/>
                  <a:pt x="3506" y="2127"/>
                  <a:pt x="3530" y="2159"/>
                </a:cubicBezTo>
                <a:cubicBezTo>
                  <a:pt x="3531" y="2161"/>
                  <a:pt x="3532" y="2162"/>
                  <a:pt x="3533" y="2163"/>
                </a:cubicBezTo>
                <a:cubicBezTo>
                  <a:pt x="3626" y="2163"/>
                  <a:pt x="3626" y="2163"/>
                  <a:pt x="3626" y="2163"/>
                </a:cubicBezTo>
                <a:cubicBezTo>
                  <a:pt x="3650" y="2144"/>
                  <a:pt x="3651" y="2120"/>
                  <a:pt x="3633" y="2068"/>
                </a:cubicBezTo>
                <a:cubicBezTo>
                  <a:pt x="3612" y="2058"/>
                  <a:pt x="3591" y="2048"/>
                  <a:pt x="3567" y="2037"/>
                </a:cubicBezTo>
                <a:close/>
                <a:moveTo>
                  <a:pt x="3566" y="1780"/>
                </a:moveTo>
                <a:cubicBezTo>
                  <a:pt x="3539" y="1789"/>
                  <a:pt x="3524" y="1827"/>
                  <a:pt x="3534" y="1864"/>
                </a:cubicBezTo>
                <a:cubicBezTo>
                  <a:pt x="3543" y="1898"/>
                  <a:pt x="3573" y="1915"/>
                  <a:pt x="3604" y="1903"/>
                </a:cubicBezTo>
                <a:cubicBezTo>
                  <a:pt x="3641" y="1890"/>
                  <a:pt x="3662" y="1854"/>
                  <a:pt x="3652" y="1822"/>
                </a:cubicBezTo>
                <a:cubicBezTo>
                  <a:pt x="3641" y="1789"/>
                  <a:pt x="3601" y="1769"/>
                  <a:pt x="3566" y="1780"/>
                </a:cubicBezTo>
                <a:close/>
                <a:moveTo>
                  <a:pt x="3649" y="1294"/>
                </a:moveTo>
                <a:cubicBezTo>
                  <a:pt x="3637" y="1294"/>
                  <a:pt x="3626" y="1306"/>
                  <a:pt x="3624" y="1319"/>
                </a:cubicBezTo>
                <a:cubicBezTo>
                  <a:pt x="3623" y="1337"/>
                  <a:pt x="3629" y="1344"/>
                  <a:pt x="3654" y="1351"/>
                </a:cubicBezTo>
                <a:cubicBezTo>
                  <a:pt x="3663" y="1346"/>
                  <a:pt x="3671" y="1342"/>
                  <a:pt x="3681" y="1336"/>
                </a:cubicBezTo>
                <a:cubicBezTo>
                  <a:pt x="3676" y="1307"/>
                  <a:pt x="3665" y="1294"/>
                  <a:pt x="3649" y="1294"/>
                </a:cubicBezTo>
                <a:close/>
                <a:moveTo>
                  <a:pt x="3710" y="1162"/>
                </a:moveTo>
                <a:cubicBezTo>
                  <a:pt x="3687" y="1154"/>
                  <a:pt x="3676" y="1155"/>
                  <a:pt x="3668" y="1168"/>
                </a:cubicBezTo>
                <a:cubicBezTo>
                  <a:pt x="3662" y="1176"/>
                  <a:pt x="3662" y="1184"/>
                  <a:pt x="3668" y="1192"/>
                </a:cubicBezTo>
                <a:cubicBezTo>
                  <a:pt x="3676" y="1201"/>
                  <a:pt x="3685" y="1206"/>
                  <a:pt x="3696" y="1200"/>
                </a:cubicBezTo>
                <a:cubicBezTo>
                  <a:pt x="3711" y="1192"/>
                  <a:pt x="3717" y="1180"/>
                  <a:pt x="3710" y="1162"/>
                </a:cubicBezTo>
                <a:close/>
                <a:moveTo>
                  <a:pt x="3310" y="1856"/>
                </a:moveTo>
                <a:cubicBezTo>
                  <a:pt x="3322" y="1888"/>
                  <a:pt x="3343" y="1913"/>
                  <a:pt x="3382" y="1905"/>
                </a:cubicBezTo>
                <a:cubicBezTo>
                  <a:pt x="3412" y="1899"/>
                  <a:pt x="3422" y="1876"/>
                  <a:pt x="3414" y="1847"/>
                </a:cubicBezTo>
                <a:cubicBezTo>
                  <a:pt x="3357" y="1807"/>
                  <a:pt x="3353" y="1807"/>
                  <a:pt x="3310" y="1856"/>
                </a:cubicBezTo>
                <a:close/>
                <a:moveTo>
                  <a:pt x="3275" y="1648"/>
                </a:moveTo>
                <a:cubicBezTo>
                  <a:pt x="3241" y="1645"/>
                  <a:pt x="3230" y="1662"/>
                  <a:pt x="3224" y="1729"/>
                </a:cubicBezTo>
                <a:cubicBezTo>
                  <a:pt x="3272" y="1772"/>
                  <a:pt x="3277" y="1772"/>
                  <a:pt x="3331" y="1737"/>
                </a:cubicBezTo>
                <a:cubicBezTo>
                  <a:pt x="3331" y="1676"/>
                  <a:pt x="3315" y="1652"/>
                  <a:pt x="3275" y="1648"/>
                </a:cubicBezTo>
                <a:close/>
                <a:moveTo>
                  <a:pt x="3317" y="1991"/>
                </a:moveTo>
                <a:cubicBezTo>
                  <a:pt x="3305" y="2011"/>
                  <a:pt x="3291" y="2033"/>
                  <a:pt x="3279" y="2052"/>
                </a:cubicBezTo>
                <a:cubicBezTo>
                  <a:pt x="3303" y="2106"/>
                  <a:pt x="3323" y="2120"/>
                  <a:pt x="3362" y="2112"/>
                </a:cubicBezTo>
                <a:cubicBezTo>
                  <a:pt x="3394" y="2107"/>
                  <a:pt x="3407" y="2086"/>
                  <a:pt x="3406" y="2057"/>
                </a:cubicBezTo>
                <a:cubicBezTo>
                  <a:pt x="3404" y="2022"/>
                  <a:pt x="3371" y="1997"/>
                  <a:pt x="3317" y="1991"/>
                </a:cubicBezTo>
                <a:close/>
                <a:moveTo>
                  <a:pt x="3757" y="1264"/>
                </a:moveTo>
                <a:cubicBezTo>
                  <a:pt x="3753" y="1255"/>
                  <a:pt x="3749" y="1245"/>
                  <a:pt x="3746" y="1236"/>
                </a:cubicBezTo>
                <a:cubicBezTo>
                  <a:pt x="3722" y="1231"/>
                  <a:pt x="3713" y="1235"/>
                  <a:pt x="3705" y="1250"/>
                </a:cubicBezTo>
                <a:cubicBezTo>
                  <a:pt x="3700" y="1262"/>
                  <a:pt x="3703" y="1271"/>
                  <a:pt x="3713" y="1278"/>
                </a:cubicBezTo>
                <a:cubicBezTo>
                  <a:pt x="3726" y="1286"/>
                  <a:pt x="3742" y="1281"/>
                  <a:pt x="3757" y="1264"/>
                </a:cubicBezTo>
                <a:close/>
                <a:moveTo>
                  <a:pt x="3828" y="1403"/>
                </a:moveTo>
                <a:cubicBezTo>
                  <a:pt x="3823" y="1413"/>
                  <a:pt x="3823" y="1427"/>
                  <a:pt x="3825" y="1439"/>
                </a:cubicBezTo>
                <a:cubicBezTo>
                  <a:pt x="3826" y="1445"/>
                  <a:pt x="3833" y="1451"/>
                  <a:pt x="3841" y="1454"/>
                </a:cubicBezTo>
                <a:cubicBezTo>
                  <a:pt x="3841" y="1391"/>
                  <a:pt x="3841" y="1391"/>
                  <a:pt x="3841" y="1391"/>
                </a:cubicBezTo>
                <a:cubicBezTo>
                  <a:pt x="3835" y="1393"/>
                  <a:pt x="3831" y="1397"/>
                  <a:pt x="3828" y="1403"/>
                </a:cubicBezTo>
                <a:close/>
                <a:moveTo>
                  <a:pt x="3841" y="1332"/>
                </a:moveTo>
                <a:cubicBezTo>
                  <a:pt x="3841" y="1312"/>
                  <a:pt x="3841" y="1312"/>
                  <a:pt x="3841" y="1312"/>
                </a:cubicBezTo>
                <a:cubicBezTo>
                  <a:pt x="3840" y="1316"/>
                  <a:pt x="3839" y="1322"/>
                  <a:pt x="3839" y="1331"/>
                </a:cubicBezTo>
                <a:cubicBezTo>
                  <a:pt x="3840" y="1331"/>
                  <a:pt x="3840" y="1332"/>
                  <a:pt x="3841" y="1332"/>
                </a:cubicBezTo>
                <a:close/>
                <a:moveTo>
                  <a:pt x="3835" y="893"/>
                </a:moveTo>
                <a:cubicBezTo>
                  <a:pt x="3826" y="890"/>
                  <a:pt x="3815" y="891"/>
                  <a:pt x="3810" y="902"/>
                </a:cubicBezTo>
                <a:cubicBezTo>
                  <a:pt x="3803" y="916"/>
                  <a:pt x="3809" y="926"/>
                  <a:pt x="3822" y="934"/>
                </a:cubicBezTo>
                <a:cubicBezTo>
                  <a:pt x="3828" y="932"/>
                  <a:pt x="3834" y="930"/>
                  <a:pt x="3841" y="928"/>
                </a:cubicBezTo>
                <a:cubicBezTo>
                  <a:pt x="3841" y="896"/>
                  <a:pt x="3841" y="896"/>
                  <a:pt x="3841" y="896"/>
                </a:cubicBezTo>
                <a:cubicBezTo>
                  <a:pt x="3839" y="895"/>
                  <a:pt x="3838" y="894"/>
                  <a:pt x="3835" y="893"/>
                </a:cubicBezTo>
                <a:close/>
                <a:moveTo>
                  <a:pt x="3791" y="1175"/>
                </a:moveTo>
                <a:cubicBezTo>
                  <a:pt x="3784" y="1180"/>
                  <a:pt x="3777" y="1185"/>
                  <a:pt x="3772" y="1189"/>
                </a:cubicBezTo>
                <a:cubicBezTo>
                  <a:pt x="3770" y="1209"/>
                  <a:pt x="3779" y="1217"/>
                  <a:pt x="3795" y="1218"/>
                </a:cubicBezTo>
                <a:cubicBezTo>
                  <a:pt x="3805" y="1219"/>
                  <a:pt x="3809" y="1211"/>
                  <a:pt x="3812" y="1202"/>
                </a:cubicBezTo>
                <a:cubicBezTo>
                  <a:pt x="3816" y="1185"/>
                  <a:pt x="3806" y="1179"/>
                  <a:pt x="3791" y="1175"/>
                </a:cubicBezTo>
                <a:close/>
                <a:moveTo>
                  <a:pt x="3747" y="1368"/>
                </a:moveTo>
                <a:cubicBezTo>
                  <a:pt x="3733" y="1363"/>
                  <a:pt x="3720" y="1369"/>
                  <a:pt x="3716" y="1382"/>
                </a:cubicBezTo>
                <a:cubicBezTo>
                  <a:pt x="3712" y="1398"/>
                  <a:pt x="3719" y="1413"/>
                  <a:pt x="3732" y="1418"/>
                </a:cubicBezTo>
                <a:cubicBezTo>
                  <a:pt x="3746" y="1422"/>
                  <a:pt x="3762" y="1413"/>
                  <a:pt x="3767" y="1399"/>
                </a:cubicBezTo>
                <a:cubicBezTo>
                  <a:pt x="3771" y="1388"/>
                  <a:pt x="3761" y="1373"/>
                  <a:pt x="3747" y="1368"/>
                </a:cubicBezTo>
                <a:close/>
                <a:moveTo>
                  <a:pt x="3770" y="1307"/>
                </a:moveTo>
                <a:cubicBezTo>
                  <a:pt x="3765" y="1318"/>
                  <a:pt x="3770" y="1327"/>
                  <a:pt x="3782" y="1332"/>
                </a:cubicBezTo>
                <a:cubicBezTo>
                  <a:pt x="3809" y="1322"/>
                  <a:pt x="3810" y="1321"/>
                  <a:pt x="3804" y="1295"/>
                </a:cubicBezTo>
                <a:cubicBezTo>
                  <a:pt x="3790" y="1291"/>
                  <a:pt x="3777" y="1292"/>
                  <a:pt x="3770" y="1307"/>
                </a:cubicBezTo>
                <a:close/>
                <a:moveTo>
                  <a:pt x="3306" y="1437"/>
                </a:moveTo>
                <a:cubicBezTo>
                  <a:pt x="3335" y="1427"/>
                  <a:pt x="3354" y="1381"/>
                  <a:pt x="3343" y="1348"/>
                </a:cubicBezTo>
                <a:cubicBezTo>
                  <a:pt x="3332" y="1317"/>
                  <a:pt x="3301" y="1304"/>
                  <a:pt x="3268" y="1316"/>
                </a:cubicBezTo>
                <a:cubicBezTo>
                  <a:pt x="3233" y="1328"/>
                  <a:pt x="3210" y="1363"/>
                  <a:pt x="3219" y="1391"/>
                </a:cubicBezTo>
                <a:cubicBezTo>
                  <a:pt x="3229" y="1421"/>
                  <a:pt x="3277" y="1446"/>
                  <a:pt x="3306" y="1437"/>
                </a:cubicBezTo>
                <a:close/>
                <a:moveTo>
                  <a:pt x="3118" y="1974"/>
                </a:moveTo>
                <a:cubicBezTo>
                  <a:pt x="3079" y="1990"/>
                  <a:pt x="3081" y="2017"/>
                  <a:pt x="3096" y="2051"/>
                </a:cubicBezTo>
                <a:cubicBezTo>
                  <a:pt x="3115" y="2057"/>
                  <a:pt x="3135" y="2064"/>
                  <a:pt x="3151" y="2069"/>
                </a:cubicBezTo>
                <a:cubicBezTo>
                  <a:pt x="3192" y="2046"/>
                  <a:pt x="3194" y="2015"/>
                  <a:pt x="3174" y="1983"/>
                </a:cubicBezTo>
                <a:cubicBezTo>
                  <a:pt x="3161" y="1961"/>
                  <a:pt x="3139" y="1965"/>
                  <a:pt x="3118" y="1974"/>
                </a:cubicBezTo>
                <a:close/>
                <a:moveTo>
                  <a:pt x="2728" y="1995"/>
                </a:moveTo>
                <a:cubicBezTo>
                  <a:pt x="2707" y="2002"/>
                  <a:pt x="2695" y="2017"/>
                  <a:pt x="2706" y="2037"/>
                </a:cubicBezTo>
                <a:cubicBezTo>
                  <a:pt x="2713" y="2051"/>
                  <a:pt x="2731" y="2059"/>
                  <a:pt x="2753" y="2078"/>
                </a:cubicBezTo>
                <a:cubicBezTo>
                  <a:pt x="2765" y="2051"/>
                  <a:pt x="2779" y="2034"/>
                  <a:pt x="2777" y="2021"/>
                </a:cubicBezTo>
                <a:cubicBezTo>
                  <a:pt x="2773" y="1998"/>
                  <a:pt x="2754" y="1986"/>
                  <a:pt x="2728" y="1995"/>
                </a:cubicBezTo>
                <a:close/>
                <a:moveTo>
                  <a:pt x="2741" y="1740"/>
                </a:moveTo>
                <a:cubicBezTo>
                  <a:pt x="2756" y="1736"/>
                  <a:pt x="2773" y="1715"/>
                  <a:pt x="2779" y="1698"/>
                </a:cubicBezTo>
                <a:cubicBezTo>
                  <a:pt x="2789" y="1668"/>
                  <a:pt x="2765" y="1646"/>
                  <a:pt x="2742" y="1638"/>
                </a:cubicBezTo>
                <a:cubicBezTo>
                  <a:pt x="2706" y="1626"/>
                  <a:pt x="2679" y="1645"/>
                  <a:pt x="2662" y="1683"/>
                </a:cubicBezTo>
                <a:cubicBezTo>
                  <a:pt x="2677" y="1722"/>
                  <a:pt x="2698" y="1752"/>
                  <a:pt x="2741" y="1740"/>
                </a:cubicBezTo>
                <a:close/>
                <a:moveTo>
                  <a:pt x="2794" y="1810"/>
                </a:moveTo>
                <a:cubicBezTo>
                  <a:pt x="2777" y="1827"/>
                  <a:pt x="2760" y="1844"/>
                  <a:pt x="2738" y="1867"/>
                </a:cubicBezTo>
                <a:cubicBezTo>
                  <a:pt x="2765" y="1884"/>
                  <a:pt x="2785" y="1897"/>
                  <a:pt x="2805" y="1909"/>
                </a:cubicBezTo>
                <a:cubicBezTo>
                  <a:pt x="2859" y="1850"/>
                  <a:pt x="2857" y="1840"/>
                  <a:pt x="2794" y="1810"/>
                </a:cubicBezTo>
                <a:close/>
                <a:moveTo>
                  <a:pt x="2763" y="1424"/>
                </a:moveTo>
                <a:cubicBezTo>
                  <a:pt x="2754" y="1464"/>
                  <a:pt x="2759" y="1494"/>
                  <a:pt x="2803" y="1510"/>
                </a:cubicBezTo>
                <a:cubicBezTo>
                  <a:pt x="2865" y="1475"/>
                  <a:pt x="2867" y="1466"/>
                  <a:pt x="2818" y="1411"/>
                </a:cubicBezTo>
                <a:cubicBezTo>
                  <a:pt x="2800" y="1415"/>
                  <a:pt x="2781" y="1420"/>
                  <a:pt x="2763" y="1424"/>
                </a:cubicBezTo>
                <a:close/>
                <a:moveTo>
                  <a:pt x="2583" y="2061"/>
                </a:moveTo>
                <a:cubicBezTo>
                  <a:pt x="2562" y="2085"/>
                  <a:pt x="2531" y="2105"/>
                  <a:pt x="2558" y="2139"/>
                </a:cubicBezTo>
                <a:cubicBezTo>
                  <a:pt x="2566" y="2149"/>
                  <a:pt x="2594" y="2157"/>
                  <a:pt x="2605" y="2151"/>
                </a:cubicBezTo>
                <a:cubicBezTo>
                  <a:pt x="2622" y="2141"/>
                  <a:pt x="2642" y="2120"/>
                  <a:pt x="2644" y="2102"/>
                </a:cubicBezTo>
                <a:cubicBezTo>
                  <a:pt x="2647" y="2069"/>
                  <a:pt x="2614" y="2067"/>
                  <a:pt x="2583" y="2061"/>
                </a:cubicBezTo>
                <a:close/>
                <a:moveTo>
                  <a:pt x="2553" y="1813"/>
                </a:moveTo>
                <a:cubicBezTo>
                  <a:pt x="2494" y="1855"/>
                  <a:pt x="2485" y="1870"/>
                  <a:pt x="2504" y="1897"/>
                </a:cubicBezTo>
                <a:cubicBezTo>
                  <a:pt x="2526" y="1928"/>
                  <a:pt x="2556" y="1923"/>
                  <a:pt x="2614" y="1874"/>
                </a:cubicBezTo>
                <a:cubicBezTo>
                  <a:pt x="2599" y="1845"/>
                  <a:pt x="2593" y="1811"/>
                  <a:pt x="2553" y="1813"/>
                </a:cubicBezTo>
                <a:close/>
                <a:moveTo>
                  <a:pt x="2869" y="888"/>
                </a:moveTo>
                <a:cubicBezTo>
                  <a:pt x="2863" y="869"/>
                  <a:pt x="2837" y="850"/>
                  <a:pt x="2818" y="855"/>
                </a:cubicBezTo>
                <a:cubicBezTo>
                  <a:pt x="2786" y="862"/>
                  <a:pt x="2780" y="888"/>
                  <a:pt x="2775" y="919"/>
                </a:cubicBezTo>
                <a:cubicBezTo>
                  <a:pt x="2792" y="929"/>
                  <a:pt x="2809" y="940"/>
                  <a:pt x="2826" y="950"/>
                </a:cubicBezTo>
                <a:cubicBezTo>
                  <a:pt x="2866" y="921"/>
                  <a:pt x="2875" y="907"/>
                  <a:pt x="2869" y="888"/>
                </a:cubicBezTo>
                <a:close/>
                <a:moveTo>
                  <a:pt x="2686" y="1465"/>
                </a:moveTo>
                <a:cubicBezTo>
                  <a:pt x="2675" y="1437"/>
                  <a:pt x="2635" y="1421"/>
                  <a:pt x="2603" y="1432"/>
                </a:cubicBezTo>
                <a:cubicBezTo>
                  <a:pt x="2567" y="1445"/>
                  <a:pt x="2549" y="1481"/>
                  <a:pt x="2561" y="1518"/>
                </a:cubicBezTo>
                <a:cubicBezTo>
                  <a:pt x="2572" y="1552"/>
                  <a:pt x="2613" y="1572"/>
                  <a:pt x="2646" y="1560"/>
                </a:cubicBezTo>
                <a:cubicBezTo>
                  <a:pt x="2680" y="1548"/>
                  <a:pt x="2700" y="1499"/>
                  <a:pt x="2686" y="1465"/>
                </a:cubicBezTo>
                <a:close/>
                <a:moveTo>
                  <a:pt x="3253" y="940"/>
                </a:moveTo>
                <a:cubicBezTo>
                  <a:pt x="3246" y="922"/>
                  <a:pt x="3220" y="914"/>
                  <a:pt x="3196" y="922"/>
                </a:cubicBezTo>
                <a:cubicBezTo>
                  <a:pt x="3174" y="929"/>
                  <a:pt x="3163" y="950"/>
                  <a:pt x="3172" y="970"/>
                </a:cubicBezTo>
                <a:cubicBezTo>
                  <a:pt x="3183" y="994"/>
                  <a:pt x="3207" y="1007"/>
                  <a:pt x="3228" y="999"/>
                </a:cubicBezTo>
                <a:cubicBezTo>
                  <a:pt x="3250" y="990"/>
                  <a:pt x="3262" y="963"/>
                  <a:pt x="3253" y="940"/>
                </a:cubicBezTo>
                <a:close/>
                <a:moveTo>
                  <a:pt x="2411" y="1562"/>
                </a:moveTo>
                <a:cubicBezTo>
                  <a:pt x="2388" y="1569"/>
                  <a:pt x="2371" y="1599"/>
                  <a:pt x="2377" y="1624"/>
                </a:cubicBezTo>
                <a:cubicBezTo>
                  <a:pt x="2383" y="1650"/>
                  <a:pt x="2411" y="1671"/>
                  <a:pt x="2434" y="1666"/>
                </a:cubicBezTo>
                <a:cubicBezTo>
                  <a:pt x="2464" y="1661"/>
                  <a:pt x="2486" y="1625"/>
                  <a:pt x="2479" y="1597"/>
                </a:cubicBezTo>
                <a:cubicBezTo>
                  <a:pt x="2472" y="1571"/>
                  <a:pt x="2437" y="1553"/>
                  <a:pt x="2411" y="1562"/>
                </a:cubicBezTo>
                <a:close/>
                <a:moveTo>
                  <a:pt x="3202" y="1521"/>
                </a:moveTo>
                <a:cubicBezTo>
                  <a:pt x="3186" y="1508"/>
                  <a:pt x="3158" y="1500"/>
                  <a:pt x="3139" y="1505"/>
                </a:cubicBezTo>
                <a:cubicBezTo>
                  <a:pt x="3103" y="1513"/>
                  <a:pt x="3107" y="1545"/>
                  <a:pt x="3112" y="1584"/>
                </a:cubicBezTo>
                <a:cubicBezTo>
                  <a:pt x="3141" y="1587"/>
                  <a:pt x="3165" y="1589"/>
                  <a:pt x="3187" y="1590"/>
                </a:cubicBezTo>
                <a:cubicBezTo>
                  <a:pt x="3207" y="1566"/>
                  <a:pt x="3230" y="1544"/>
                  <a:pt x="3202" y="1521"/>
                </a:cubicBezTo>
                <a:close/>
                <a:moveTo>
                  <a:pt x="3141" y="1846"/>
                </a:moveTo>
                <a:cubicBezTo>
                  <a:pt x="3165" y="1837"/>
                  <a:pt x="3183" y="1800"/>
                  <a:pt x="3175" y="1776"/>
                </a:cubicBezTo>
                <a:cubicBezTo>
                  <a:pt x="3166" y="1752"/>
                  <a:pt x="3134" y="1739"/>
                  <a:pt x="3103" y="1748"/>
                </a:cubicBezTo>
                <a:cubicBezTo>
                  <a:pt x="3075" y="1756"/>
                  <a:pt x="3061" y="1785"/>
                  <a:pt x="3071" y="1816"/>
                </a:cubicBezTo>
                <a:cubicBezTo>
                  <a:pt x="3080" y="1842"/>
                  <a:pt x="3114" y="1857"/>
                  <a:pt x="3141" y="1846"/>
                </a:cubicBezTo>
                <a:close/>
                <a:moveTo>
                  <a:pt x="2977" y="1596"/>
                </a:moveTo>
                <a:cubicBezTo>
                  <a:pt x="2947" y="1579"/>
                  <a:pt x="2918" y="1601"/>
                  <a:pt x="2900" y="1654"/>
                </a:cubicBezTo>
                <a:cubicBezTo>
                  <a:pt x="2960" y="1687"/>
                  <a:pt x="2985" y="1686"/>
                  <a:pt x="2999" y="1654"/>
                </a:cubicBezTo>
                <a:cubicBezTo>
                  <a:pt x="3011" y="1627"/>
                  <a:pt x="2999" y="1608"/>
                  <a:pt x="2977" y="1596"/>
                </a:cubicBezTo>
                <a:close/>
                <a:moveTo>
                  <a:pt x="2971" y="1865"/>
                </a:moveTo>
                <a:cubicBezTo>
                  <a:pt x="2949" y="1852"/>
                  <a:pt x="2930" y="1872"/>
                  <a:pt x="2917" y="1921"/>
                </a:cubicBezTo>
                <a:cubicBezTo>
                  <a:pt x="2961" y="1945"/>
                  <a:pt x="2994" y="1942"/>
                  <a:pt x="2997" y="1913"/>
                </a:cubicBezTo>
                <a:cubicBezTo>
                  <a:pt x="2999" y="1898"/>
                  <a:pt x="2985" y="1873"/>
                  <a:pt x="2971" y="1865"/>
                </a:cubicBezTo>
                <a:close/>
                <a:moveTo>
                  <a:pt x="2942" y="2051"/>
                </a:moveTo>
                <a:cubicBezTo>
                  <a:pt x="2909" y="2031"/>
                  <a:pt x="2886" y="2051"/>
                  <a:pt x="2861" y="2081"/>
                </a:cubicBezTo>
                <a:cubicBezTo>
                  <a:pt x="2872" y="2099"/>
                  <a:pt x="2883" y="2118"/>
                  <a:pt x="2892" y="2134"/>
                </a:cubicBezTo>
                <a:cubicBezTo>
                  <a:pt x="2929" y="2129"/>
                  <a:pt x="2959" y="2127"/>
                  <a:pt x="2962" y="2090"/>
                </a:cubicBezTo>
                <a:cubicBezTo>
                  <a:pt x="2963" y="2077"/>
                  <a:pt x="2953" y="2057"/>
                  <a:pt x="2942" y="2051"/>
                </a:cubicBezTo>
                <a:close/>
                <a:moveTo>
                  <a:pt x="3000" y="1402"/>
                </a:moveTo>
                <a:cubicBezTo>
                  <a:pt x="2981" y="1410"/>
                  <a:pt x="2960" y="1419"/>
                  <a:pt x="2937" y="1430"/>
                </a:cubicBezTo>
                <a:cubicBezTo>
                  <a:pt x="2929" y="1503"/>
                  <a:pt x="2935" y="1516"/>
                  <a:pt x="2972" y="1527"/>
                </a:cubicBezTo>
                <a:cubicBezTo>
                  <a:pt x="3001" y="1536"/>
                  <a:pt x="3023" y="1529"/>
                  <a:pt x="3038" y="1502"/>
                </a:cubicBezTo>
                <a:cubicBezTo>
                  <a:pt x="3057" y="1468"/>
                  <a:pt x="3046" y="1437"/>
                  <a:pt x="3000" y="1402"/>
                </a:cubicBezTo>
                <a:close/>
                <a:moveTo>
                  <a:pt x="2089" y="1658"/>
                </a:moveTo>
                <a:cubicBezTo>
                  <a:pt x="2059" y="1657"/>
                  <a:pt x="2032" y="1680"/>
                  <a:pt x="2026" y="1714"/>
                </a:cubicBezTo>
                <a:cubicBezTo>
                  <a:pt x="2020" y="1747"/>
                  <a:pt x="2028" y="1774"/>
                  <a:pt x="2060" y="1792"/>
                </a:cubicBezTo>
                <a:cubicBezTo>
                  <a:pt x="2096" y="1812"/>
                  <a:pt x="2118" y="1804"/>
                  <a:pt x="2168" y="1748"/>
                </a:cubicBezTo>
                <a:cubicBezTo>
                  <a:pt x="2150" y="1683"/>
                  <a:pt x="2129" y="1660"/>
                  <a:pt x="2089" y="1658"/>
                </a:cubicBezTo>
                <a:close/>
                <a:moveTo>
                  <a:pt x="41" y="530"/>
                </a:moveTo>
                <a:cubicBezTo>
                  <a:pt x="42" y="511"/>
                  <a:pt x="33" y="504"/>
                  <a:pt x="1" y="502"/>
                </a:cubicBezTo>
                <a:cubicBezTo>
                  <a:pt x="1" y="564"/>
                  <a:pt x="1" y="564"/>
                  <a:pt x="1" y="564"/>
                </a:cubicBezTo>
                <a:cubicBezTo>
                  <a:pt x="29" y="561"/>
                  <a:pt x="40" y="551"/>
                  <a:pt x="41" y="530"/>
                </a:cubicBezTo>
                <a:close/>
                <a:moveTo>
                  <a:pt x="263" y="107"/>
                </a:moveTo>
                <a:cubicBezTo>
                  <a:pt x="286" y="99"/>
                  <a:pt x="295" y="71"/>
                  <a:pt x="286" y="43"/>
                </a:cubicBezTo>
                <a:cubicBezTo>
                  <a:pt x="278" y="23"/>
                  <a:pt x="247" y="8"/>
                  <a:pt x="227" y="16"/>
                </a:cubicBezTo>
                <a:cubicBezTo>
                  <a:pt x="208" y="23"/>
                  <a:pt x="194" y="63"/>
                  <a:pt x="203" y="85"/>
                </a:cubicBezTo>
                <a:cubicBezTo>
                  <a:pt x="210" y="104"/>
                  <a:pt x="240" y="115"/>
                  <a:pt x="263" y="107"/>
                </a:cubicBezTo>
                <a:close/>
                <a:moveTo>
                  <a:pt x="305" y="373"/>
                </a:moveTo>
                <a:cubicBezTo>
                  <a:pt x="305" y="354"/>
                  <a:pt x="286" y="332"/>
                  <a:pt x="267" y="327"/>
                </a:cubicBezTo>
                <a:cubicBezTo>
                  <a:pt x="248" y="323"/>
                  <a:pt x="239" y="331"/>
                  <a:pt x="221" y="369"/>
                </a:cubicBezTo>
                <a:cubicBezTo>
                  <a:pt x="239" y="405"/>
                  <a:pt x="250" y="413"/>
                  <a:pt x="279" y="406"/>
                </a:cubicBezTo>
                <a:cubicBezTo>
                  <a:pt x="296" y="402"/>
                  <a:pt x="304" y="391"/>
                  <a:pt x="305" y="373"/>
                </a:cubicBezTo>
                <a:close/>
                <a:moveTo>
                  <a:pt x="167" y="541"/>
                </a:moveTo>
                <a:cubicBezTo>
                  <a:pt x="174" y="557"/>
                  <a:pt x="202" y="567"/>
                  <a:pt x="221" y="560"/>
                </a:cubicBezTo>
                <a:cubicBezTo>
                  <a:pt x="239" y="552"/>
                  <a:pt x="246" y="533"/>
                  <a:pt x="238" y="514"/>
                </a:cubicBezTo>
                <a:cubicBezTo>
                  <a:pt x="229" y="494"/>
                  <a:pt x="208" y="482"/>
                  <a:pt x="192" y="488"/>
                </a:cubicBezTo>
                <a:cubicBezTo>
                  <a:pt x="174" y="495"/>
                  <a:pt x="161" y="524"/>
                  <a:pt x="167" y="541"/>
                </a:cubicBezTo>
                <a:close/>
                <a:moveTo>
                  <a:pt x="190" y="1078"/>
                </a:moveTo>
                <a:cubicBezTo>
                  <a:pt x="196" y="1054"/>
                  <a:pt x="175" y="1020"/>
                  <a:pt x="151" y="1015"/>
                </a:cubicBezTo>
                <a:cubicBezTo>
                  <a:pt x="120" y="1008"/>
                  <a:pt x="90" y="1032"/>
                  <a:pt x="84" y="1071"/>
                </a:cubicBezTo>
                <a:cubicBezTo>
                  <a:pt x="79" y="1102"/>
                  <a:pt x="93" y="1119"/>
                  <a:pt x="124" y="1123"/>
                </a:cubicBezTo>
                <a:cubicBezTo>
                  <a:pt x="153" y="1126"/>
                  <a:pt x="185" y="1105"/>
                  <a:pt x="190" y="1078"/>
                </a:cubicBezTo>
                <a:close/>
                <a:moveTo>
                  <a:pt x="6" y="1842"/>
                </a:moveTo>
                <a:cubicBezTo>
                  <a:pt x="5" y="1861"/>
                  <a:pt x="10" y="1881"/>
                  <a:pt x="34" y="1887"/>
                </a:cubicBezTo>
                <a:cubicBezTo>
                  <a:pt x="64" y="1894"/>
                  <a:pt x="81" y="1879"/>
                  <a:pt x="92" y="1849"/>
                </a:cubicBezTo>
                <a:cubicBezTo>
                  <a:pt x="84" y="1836"/>
                  <a:pt x="75" y="1822"/>
                  <a:pt x="65" y="1806"/>
                </a:cubicBezTo>
                <a:cubicBezTo>
                  <a:pt x="39" y="1812"/>
                  <a:pt x="9" y="1806"/>
                  <a:pt x="6" y="1842"/>
                </a:cubicBezTo>
                <a:close/>
                <a:moveTo>
                  <a:pt x="1416" y="1917"/>
                </a:moveTo>
                <a:cubicBezTo>
                  <a:pt x="1432" y="1908"/>
                  <a:pt x="1443" y="1899"/>
                  <a:pt x="1437" y="1881"/>
                </a:cubicBezTo>
                <a:cubicBezTo>
                  <a:pt x="1433" y="1870"/>
                  <a:pt x="1426" y="1861"/>
                  <a:pt x="1411" y="1863"/>
                </a:cubicBezTo>
                <a:cubicBezTo>
                  <a:pt x="1401" y="1864"/>
                  <a:pt x="1388" y="1865"/>
                  <a:pt x="1386" y="1878"/>
                </a:cubicBezTo>
                <a:cubicBezTo>
                  <a:pt x="1383" y="1899"/>
                  <a:pt x="1399" y="1908"/>
                  <a:pt x="1416" y="1917"/>
                </a:cubicBezTo>
                <a:close/>
                <a:moveTo>
                  <a:pt x="103" y="346"/>
                </a:moveTo>
                <a:cubicBezTo>
                  <a:pt x="98" y="363"/>
                  <a:pt x="103" y="376"/>
                  <a:pt x="120" y="384"/>
                </a:cubicBezTo>
                <a:cubicBezTo>
                  <a:pt x="140" y="394"/>
                  <a:pt x="158" y="387"/>
                  <a:pt x="178" y="358"/>
                </a:cubicBezTo>
                <a:cubicBezTo>
                  <a:pt x="172" y="347"/>
                  <a:pt x="166" y="335"/>
                  <a:pt x="159" y="322"/>
                </a:cubicBezTo>
                <a:cubicBezTo>
                  <a:pt x="116" y="320"/>
                  <a:pt x="108" y="324"/>
                  <a:pt x="103" y="346"/>
                </a:cubicBezTo>
                <a:close/>
                <a:moveTo>
                  <a:pt x="131" y="1384"/>
                </a:moveTo>
                <a:cubicBezTo>
                  <a:pt x="137" y="1350"/>
                  <a:pt x="119" y="1330"/>
                  <a:pt x="88" y="1319"/>
                </a:cubicBezTo>
                <a:cubicBezTo>
                  <a:pt x="42" y="1334"/>
                  <a:pt x="30" y="1347"/>
                  <a:pt x="35" y="1379"/>
                </a:cubicBezTo>
                <a:cubicBezTo>
                  <a:pt x="38" y="1401"/>
                  <a:pt x="47" y="1415"/>
                  <a:pt x="70" y="1418"/>
                </a:cubicBezTo>
                <a:cubicBezTo>
                  <a:pt x="95" y="1421"/>
                  <a:pt x="128" y="1405"/>
                  <a:pt x="131" y="1384"/>
                </a:cubicBezTo>
                <a:close/>
                <a:moveTo>
                  <a:pt x="62" y="351"/>
                </a:moveTo>
                <a:cubicBezTo>
                  <a:pt x="71" y="333"/>
                  <a:pt x="57" y="316"/>
                  <a:pt x="25" y="308"/>
                </a:cubicBezTo>
                <a:cubicBezTo>
                  <a:pt x="8" y="344"/>
                  <a:pt x="9" y="359"/>
                  <a:pt x="28" y="366"/>
                </a:cubicBezTo>
                <a:cubicBezTo>
                  <a:pt x="45" y="372"/>
                  <a:pt x="56" y="365"/>
                  <a:pt x="62" y="351"/>
                </a:cubicBezTo>
                <a:close/>
                <a:moveTo>
                  <a:pt x="45" y="56"/>
                </a:moveTo>
                <a:cubicBezTo>
                  <a:pt x="61" y="51"/>
                  <a:pt x="70" y="30"/>
                  <a:pt x="64" y="15"/>
                </a:cubicBezTo>
                <a:cubicBezTo>
                  <a:pt x="63" y="11"/>
                  <a:pt x="60" y="8"/>
                  <a:pt x="57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3"/>
                  <a:pt x="0" y="23"/>
                  <a:pt x="3" y="32"/>
                </a:cubicBezTo>
                <a:cubicBezTo>
                  <a:pt x="7" y="49"/>
                  <a:pt x="29" y="62"/>
                  <a:pt x="45" y="56"/>
                </a:cubicBezTo>
                <a:close/>
                <a:moveTo>
                  <a:pt x="29" y="213"/>
                </a:moveTo>
                <a:cubicBezTo>
                  <a:pt x="35" y="192"/>
                  <a:pt x="24" y="177"/>
                  <a:pt x="1" y="168"/>
                </a:cubicBezTo>
                <a:cubicBezTo>
                  <a:pt x="1" y="238"/>
                  <a:pt x="1" y="238"/>
                  <a:pt x="1" y="238"/>
                </a:cubicBezTo>
                <a:cubicBezTo>
                  <a:pt x="16" y="239"/>
                  <a:pt x="26" y="226"/>
                  <a:pt x="29" y="213"/>
                </a:cubicBezTo>
                <a:close/>
                <a:moveTo>
                  <a:pt x="108" y="245"/>
                </a:moveTo>
                <a:cubicBezTo>
                  <a:pt x="130" y="281"/>
                  <a:pt x="136" y="282"/>
                  <a:pt x="167" y="251"/>
                </a:cubicBezTo>
                <a:cubicBezTo>
                  <a:pt x="163" y="241"/>
                  <a:pt x="160" y="229"/>
                  <a:pt x="157" y="219"/>
                </a:cubicBezTo>
                <a:cubicBezTo>
                  <a:pt x="133" y="215"/>
                  <a:pt x="116" y="219"/>
                  <a:pt x="108" y="245"/>
                </a:cubicBezTo>
                <a:close/>
                <a:moveTo>
                  <a:pt x="44" y="655"/>
                </a:moveTo>
                <a:cubicBezTo>
                  <a:pt x="47" y="671"/>
                  <a:pt x="60" y="686"/>
                  <a:pt x="73" y="698"/>
                </a:cubicBezTo>
                <a:cubicBezTo>
                  <a:pt x="85" y="708"/>
                  <a:pt x="115" y="700"/>
                  <a:pt x="127" y="688"/>
                </a:cubicBezTo>
                <a:cubicBezTo>
                  <a:pt x="139" y="675"/>
                  <a:pt x="140" y="661"/>
                  <a:pt x="130" y="646"/>
                </a:cubicBezTo>
                <a:cubicBezTo>
                  <a:pt x="119" y="630"/>
                  <a:pt x="109" y="614"/>
                  <a:pt x="97" y="595"/>
                </a:cubicBezTo>
                <a:cubicBezTo>
                  <a:pt x="82" y="603"/>
                  <a:pt x="75" y="607"/>
                  <a:pt x="68" y="611"/>
                </a:cubicBezTo>
                <a:cubicBezTo>
                  <a:pt x="49" y="620"/>
                  <a:pt x="39" y="637"/>
                  <a:pt x="44" y="655"/>
                </a:cubicBezTo>
                <a:close/>
                <a:moveTo>
                  <a:pt x="74" y="431"/>
                </a:moveTo>
                <a:cubicBezTo>
                  <a:pt x="73" y="448"/>
                  <a:pt x="73" y="463"/>
                  <a:pt x="72" y="476"/>
                </a:cubicBezTo>
                <a:cubicBezTo>
                  <a:pt x="87" y="487"/>
                  <a:pt x="101" y="499"/>
                  <a:pt x="114" y="482"/>
                </a:cubicBezTo>
                <a:cubicBezTo>
                  <a:pt x="121" y="472"/>
                  <a:pt x="125" y="455"/>
                  <a:pt x="122" y="444"/>
                </a:cubicBezTo>
                <a:cubicBezTo>
                  <a:pt x="116" y="423"/>
                  <a:pt x="97" y="427"/>
                  <a:pt x="74" y="431"/>
                </a:cubicBezTo>
                <a:close/>
                <a:moveTo>
                  <a:pt x="130" y="175"/>
                </a:moveTo>
                <a:cubicBezTo>
                  <a:pt x="147" y="167"/>
                  <a:pt x="155" y="143"/>
                  <a:pt x="147" y="124"/>
                </a:cubicBezTo>
                <a:cubicBezTo>
                  <a:pt x="138" y="103"/>
                  <a:pt x="116" y="94"/>
                  <a:pt x="95" y="102"/>
                </a:cubicBezTo>
                <a:cubicBezTo>
                  <a:pt x="75" y="110"/>
                  <a:pt x="64" y="135"/>
                  <a:pt x="73" y="154"/>
                </a:cubicBezTo>
                <a:cubicBezTo>
                  <a:pt x="81" y="173"/>
                  <a:pt x="110" y="184"/>
                  <a:pt x="130" y="175"/>
                </a:cubicBezTo>
                <a:close/>
                <a:moveTo>
                  <a:pt x="268" y="1513"/>
                </a:moveTo>
                <a:cubicBezTo>
                  <a:pt x="266" y="1486"/>
                  <a:pt x="273" y="1459"/>
                  <a:pt x="243" y="1447"/>
                </a:cubicBezTo>
                <a:cubicBezTo>
                  <a:pt x="184" y="1459"/>
                  <a:pt x="173" y="1467"/>
                  <a:pt x="178" y="1494"/>
                </a:cubicBezTo>
                <a:cubicBezTo>
                  <a:pt x="184" y="1524"/>
                  <a:pt x="208" y="1530"/>
                  <a:pt x="268" y="1513"/>
                </a:cubicBezTo>
                <a:close/>
                <a:moveTo>
                  <a:pt x="843" y="520"/>
                </a:moveTo>
                <a:cubicBezTo>
                  <a:pt x="819" y="533"/>
                  <a:pt x="813" y="543"/>
                  <a:pt x="817" y="561"/>
                </a:cubicBezTo>
                <a:cubicBezTo>
                  <a:pt x="821" y="575"/>
                  <a:pt x="830" y="581"/>
                  <a:pt x="844" y="580"/>
                </a:cubicBezTo>
                <a:cubicBezTo>
                  <a:pt x="861" y="578"/>
                  <a:pt x="871" y="562"/>
                  <a:pt x="872" y="537"/>
                </a:cubicBezTo>
                <a:cubicBezTo>
                  <a:pt x="863" y="531"/>
                  <a:pt x="852" y="526"/>
                  <a:pt x="843" y="520"/>
                </a:cubicBezTo>
                <a:close/>
                <a:moveTo>
                  <a:pt x="714" y="105"/>
                </a:moveTo>
                <a:cubicBezTo>
                  <a:pt x="710" y="130"/>
                  <a:pt x="728" y="139"/>
                  <a:pt x="748" y="150"/>
                </a:cubicBezTo>
                <a:cubicBezTo>
                  <a:pt x="765" y="139"/>
                  <a:pt x="778" y="129"/>
                  <a:pt x="771" y="109"/>
                </a:cubicBezTo>
                <a:cubicBezTo>
                  <a:pt x="767" y="97"/>
                  <a:pt x="758" y="86"/>
                  <a:pt x="742" y="88"/>
                </a:cubicBezTo>
                <a:cubicBezTo>
                  <a:pt x="730" y="90"/>
                  <a:pt x="716" y="90"/>
                  <a:pt x="714" y="105"/>
                </a:cubicBezTo>
                <a:close/>
                <a:moveTo>
                  <a:pt x="846" y="104"/>
                </a:moveTo>
                <a:cubicBezTo>
                  <a:pt x="854" y="99"/>
                  <a:pt x="863" y="90"/>
                  <a:pt x="863" y="83"/>
                </a:cubicBezTo>
                <a:cubicBezTo>
                  <a:pt x="863" y="64"/>
                  <a:pt x="849" y="57"/>
                  <a:pt x="832" y="57"/>
                </a:cubicBezTo>
                <a:cubicBezTo>
                  <a:pt x="818" y="69"/>
                  <a:pt x="811" y="81"/>
                  <a:pt x="820" y="98"/>
                </a:cubicBezTo>
                <a:cubicBezTo>
                  <a:pt x="826" y="108"/>
                  <a:pt x="837" y="110"/>
                  <a:pt x="846" y="104"/>
                </a:cubicBezTo>
                <a:close/>
                <a:moveTo>
                  <a:pt x="740" y="362"/>
                </a:moveTo>
                <a:cubicBezTo>
                  <a:pt x="727" y="367"/>
                  <a:pt x="718" y="385"/>
                  <a:pt x="722" y="397"/>
                </a:cubicBezTo>
                <a:cubicBezTo>
                  <a:pt x="727" y="411"/>
                  <a:pt x="750" y="419"/>
                  <a:pt x="765" y="414"/>
                </a:cubicBezTo>
                <a:cubicBezTo>
                  <a:pt x="778" y="408"/>
                  <a:pt x="781" y="399"/>
                  <a:pt x="773" y="380"/>
                </a:cubicBezTo>
                <a:cubicBezTo>
                  <a:pt x="766" y="363"/>
                  <a:pt x="755" y="357"/>
                  <a:pt x="740" y="362"/>
                </a:cubicBezTo>
                <a:close/>
                <a:moveTo>
                  <a:pt x="803" y="226"/>
                </a:moveTo>
                <a:cubicBezTo>
                  <a:pt x="819" y="226"/>
                  <a:pt x="819" y="211"/>
                  <a:pt x="821" y="196"/>
                </a:cubicBezTo>
                <a:cubicBezTo>
                  <a:pt x="809" y="187"/>
                  <a:pt x="799" y="173"/>
                  <a:pt x="784" y="186"/>
                </a:cubicBezTo>
                <a:cubicBezTo>
                  <a:pt x="779" y="191"/>
                  <a:pt x="776" y="204"/>
                  <a:pt x="779" y="208"/>
                </a:cubicBezTo>
                <a:cubicBezTo>
                  <a:pt x="785" y="216"/>
                  <a:pt x="795" y="225"/>
                  <a:pt x="803" y="226"/>
                </a:cubicBezTo>
                <a:close/>
                <a:moveTo>
                  <a:pt x="796" y="679"/>
                </a:moveTo>
                <a:cubicBezTo>
                  <a:pt x="807" y="696"/>
                  <a:pt x="818" y="697"/>
                  <a:pt x="845" y="686"/>
                </a:cubicBezTo>
                <a:cubicBezTo>
                  <a:pt x="849" y="676"/>
                  <a:pt x="853" y="666"/>
                  <a:pt x="857" y="654"/>
                </a:cubicBezTo>
                <a:cubicBezTo>
                  <a:pt x="832" y="632"/>
                  <a:pt x="814" y="628"/>
                  <a:pt x="800" y="640"/>
                </a:cubicBezTo>
                <a:cubicBezTo>
                  <a:pt x="789" y="649"/>
                  <a:pt x="787" y="667"/>
                  <a:pt x="796" y="679"/>
                </a:cubicBezTo>
                <a:close/>
                <a:moveTo>
                  <a:pt x="854" y="1647"/>
                </a:moveTo>
                <a:cubicBezTo>
                  <a:pt x="874" y="1601"/>
                  <a:pt x="871" y="1578"/>
                  <a:pt x="842" y="1561"/>
                </a:cubicBezTo>
                <a:cubicBezTo>
                  <a:pt x="817" y="1548"/>
                  <a:pt x="803" y="1557"/>
                  <a:pt x="777" y="1605"/>
                </a:cubicBezTo>
                <a:cubicBezTo>
                  <a:pt x="799" y="1654"/>
                  <a:pt x="802" y="1656"/>
                  <a:pt x="854" y="1647"/>
                </a:cubicBezTo>
                <a:close/>
                <a:moveTo>
                  <a:pt x="829" y="1441"/>
                </a:moveTo>
                <a:cubicBezTo>
                  <a:pt x="821" y="1426"/>
                  <a:pt x="802" y="1411"/>
                  <a:pt x="787" y="1408"/>
                </a:cubicBezTo>
                <a:cubicBezTo>
                  <a:pt x="757" y="1402"/>
                  <a:pt x="749" y="1428"/>
                  <a:pt x="740" y="1459"/>
                </a:cubicBezTo>
                <a:cubicBezTo>
                  <a:pt x="761" y="1470"/>
                  <a:pt x="779" y="1480"/>
                  <a:pt x="795" y="1489"/>
                </a:cubicBezTo>
                <a:cubicBezTo>
                  <a:pt x="818" y="1477"/>
                  <a:pt x="842" y="1468"/>
                  <a:pt x="829" y="1441"/>
                </a:cubicBezTo>
                <a:close/>
                <a:moveTo>
                  <a:pt x="697" y="61"/>
                </a:moveTo>
                <a:cubicBezTo>
                  <a:pt x="704" y="55"/>
                  <a:pt x="712" y="48"/>
                  <a:pt x="723" y="39"/>
                </a:cubicBezTo>
                <a:cubicBezTo>
                  <a:pt x="719" y="28"/>
                  <a:pt x="718" y="15"/>
                  <a:pt x="712" y="5"/>
                </a:cubicBezTo>
                <a:cubicBezTo>
                  <a:pt x="654" y="5"/>
                  <a:pt x="654" y="5"/>
                  <a:pt x="654" y="5"/>
                </a:cubicBezTo>
                <a:cubicBezTo>
                  <a:pt x="649" y="16"/>
                  <a:pt x="651" y="32"/>
                  <a:pt x="660" y="44"/>
                </a:cubicBezTo>
                <a:cubicBezTo>
                  <a:pt x="669" y="56"/>
                  <a:pt x="681" y="63"/>
                  <a:pt x="697" y="61"/>
                </a:cubicBezTo>
                <a:close/>
                <a:moveTo>
                  <a:pt x="443" y="1378"/>
                </a:moveTo>
                <a:cubicBezTo>
                  <a:pt x="419" y="1356"/>
                  <a:pt x="393" y="1362"/>
                  <a:pt x="368" y="1385"/>
                </a:cubicBezTo>
                <a:cubicBezTo>
                  <a:pt x="366" y="1420"/>
                  <a:pt x="372" y="1449"/>
                  <a:pt x="408" y="1454"/>
                </a:cubicBezTo>
                <a:cubicBezTo>
                  <a:pt x="421" y="1456"/>
                  <a:pt x="441" y="1445"/>
                  <a:pt x="451" y="1434"/>
                </a:cubicBezTo>
                <a:cubicBezTo>
                  <a:pt x="468" y="1415"/>
                  <a:pt x="458" y="1391"/>
                  <a:pt x="443" y="1378"/>
                </a:cubicBezTo>
                <a:close/>
                <a:moveTo>
                  <a:pt x="392" y="1083"/>
                </a:moveTo>
                <a:cubicBezTo>
                  <a:pt x="421" y="1085"/>
                  <a:pt x="453" y="1055"/>
                  <a:pt x="458" y="1021"/>
                </a:cubicBezTo>
                <a:cubicBezTo>
                  <a:pt x="462" y="988"/>
                  <a:pt x="433" y="958"/>
                  <a:pt x="393" y="953"/>
                </a:cubicBezTo>
                <a:cubicBezTo>
                  <a:pt x="362" y="950"/>
                  <a:pt x="325" y="979"/>
                  <a:pt x="322" y="1009"/>
                </a:cubicBezTo>
                <a:cubicBezTo>
                  <a:pt x="319" y="1038"/>
                  <a:pt x="359" y="1080"/>
                  <a:pt x="392" y="1083"/>
                </a:cubicBezTo>
                <a:close/>
                <a:moveTo>
                  <a:pt x="386" y="1751"/>
                </a:moveTo>
                <a:cubicBezTo>
                  <a:pt x="388" y="1768"/>
                  <a:pt x="390" y="1786"/>
                  <a:pt x="392" y="1801"/>
                </a:cubicBezTo>
                <a:cubicBezTo>
                  <a:pt x="421" y="1810"/>
                  <a:pt x="445" y="1818"/>
                  <a:pt x="459" y="1791"/>
                </a:cubicBezTo>
                <a:cubicBezTo>
                  <a:pt x="464" y="1782"/>
                  <a:pt x="463" y="1764"/>
                  <a:pt x="457" y="1755"/>
                </a:cubicBezTo>
                <a:cubicBezTo>
                  <a:pt x="439" y="1729"/>
                  <a:pt x="415" y="1737"/>
                  <a:pt x="386" y="1751"/>
                </a:cubicBezTo>
                <a:close/>
                <a:moveTo>
                  <a:pt x="251" y="241"/>
                </a:moveTo>
                <a:cubicBezTo>
                  <a:pt x="261" y="256"/>
                  <a:pt x="281" y="260"/>
                  <a:pt x="296" y="252"/>
                </a:cubicBezTo>
                <a:cubicBezTo>
                  <a:pt x="311" y="243"/>
                  <a:pt x="323" y="231"/>
                  <a:pt x="321" y="212"/>
                </a:cubicBezTo>
                <a:cubicBezTo>
                  <a:pt x="318" y="192"/>
                  <a:pt x="306" y="186"/>
                  <a:pt x="264" y="184"/>
                </a:cubicBezTo>
                <a:cubicBezTo>
                  <a:pt x="248" y="202"/>
                  <a:pt x="236" y="219"/>
                  <a:pt x="251" y="241"/>
                </a:cubicBezTo>
                <a:close/>
                <a:moveTo>
                  <a:pt x="616" y="282"/>
                </a:moveTo>
                <a:cubicBezTo>
                  <a:pt x="620" y="295"/>
                  <a:pt x="635" y="301"/>
                  <a:pt x="660" y="298"/>
                </a:cubicBezTo>
                <a:cubicBezTo>
                  <a:pt x="672" y="270"/>
                  <a:pt x="673" y="255"/>
                  <a:pt x="659" y="249"/>
                </a:cubicBezTo>
                <a:cubicBezTo>
                  <a:pt x="648" y="244"/>
                  <a:pt x="633" y="245"/>
                  <a:pt x="622" y="249"/>
                </a:cubicBezTo>
                <a:cubicBezTo>
                  <a:pt x="609" y="255"/>
                  <a:pt x="613" y="270"/>
                  <a:pt x="616" y="282"/>
                </a:cubicBezTo>
                <a:close/>
                <a:moveTo>
                  <a:pt x="531" y="291"/>
                </a:moveTo>
                <a:cubicBezTo>
                  <a:pt x="567" y="275"/>
                  <a:pt x="570" y="253"/>
                  <a:pt x="561" y="227"/>
                </a:cubicBezTo>
                <a:cubicBezTo>
                  <a:pt x="547" y="213"/>
                  <a:pt x="532" y="214"/>
                  <a:pt x="516" y="224"/>
                </a:cubicBezTo>
                <a:cubicBezTo>
                  <a:pt x="497" y="237"/>
                  <a:pt x="499" y="255"/>
                  <a:pt x="506" y="282"/>
                </a:cubicBezTo>
                <a:cubicBezTo>
                  <a:pt x="513" y="284"/>
                  <a:pt x="524" y="288"/>
                  <a:pt x="531" y="291"/>
                </a:cubicBezTo>
                <a:close/>
                <a:moveTo>
                  <a:pt x="585" y="151"/>
                </a:moveTo>
                <a:cubicBezTo>
                  <a:pt x="599" y="151"/>
                  <a:pt x="610" y="144"/>
                  <a:pt x="614" y="129"/>
                </a:cubicBezTo>
                <a:cubicBezTo>
                  <a:pt x="620" y="109"/>
                  <a:pt x="616" y="101"/>
                  <a:pt x="586" y="83"/>
                </a:cubicBezTo>
                <a:cubicBezTo>
                  <a:pt x="560" y="95"/>
                  <a:pt x="555" y="103"/>
                  <a:pt x="559" y="122"/>
                </a:cubicBezTo>
                <a:cubicBezTo>
                  <a:pt x="562" y="138"/>
                  <a:pt x="573" y="151"/>
                  <a:pt x="585" y="151"/>
                </a:cubicBezTo>
                <a:close/>
                <a:moveTo>
                  <a:pt x="201" y="1297"/>
                </a:moveTo>
                <a:cubicBezTo>
                  <a:pt x="225" y="1303"/>
                  <a:pt x="254" y="1283"/>
                  <a:pt x="258" y="1259"/>
                </a:cubicBezTo>
                <a:cubicBezTo>
                  <a:pt x="261" y="1237"/>
                  <a:pt x="241" y="1212"/>
                  <a:pt x="219" y="1210"/>
                </a:cubicBezTo>
                <a:cubicBezTo>
                  <a:pt x="198" y="1208"/>
                  <a:pt x="176" y="1226"/>
                  <a:pt x="172" y="1246"/>
                </a:cubicBezTo>
                <a:cubicBezTo>
                  <a:pt x="168" y="1267"/>
                  <a:pt x="183" y="1293"/>
                  <a:pt x="201" y="1297"/>
                </a:cubicBezTo>
                <a:close/>
                <a:moveTo>
                  <a:pt x="1042" y="1524"/>
                </a:moveTo>
                <a:cubicBezTo>
                  <a:pt x="1016" y="1528"/>
                  <a:pt x="990" y="1530"/>
                  <a:pt x="959" y="1534"/>
                </a:cubicBezTo>
                <a:cubicBezTo>
                  <a:pt x="959" y="1557"/>
                  <a:pt x="960" y="1568"/>
                  <a:pt x="959" y="1579"/>
                </a:cubicBezTo>
                <a:cubicBezTo>
                  <a:pt x="958" y="1608"/>
                  <a:pt x="974" y="1631"/>
                  <a:pt x="998" y="1637"/>
                </a:cubicBezTo>
                <a:cubicBezTo>
                  <a:pt x="1021" y="1642"/>
                  <a:pt x="1048" y="1636"/>
                  <a:pt x="1070" y="1628"/>
                </a:cubicBezTo>
                <a:cubicBezTo>
                  <a:pt x="1091" y="1620"/>
                  <a:pt x="1100" y="1577"/>
                  <a:pt x="1092" y="1554"/>
                </a:cubicBezTo>
                <a:cubicBezTo>
                  <a:pt x="1083" y="1531"/>
                  <a:pt x="1067" y="1521"/>
                  <a:pt x="1042" y="1524"/>
                </a:cubicBezTo>
                <a:close/>
                <a:moveTo>
                  <a:pt x="760" y="1834"/>
                </a:moveTo>
                <a:cubicBezTo>
                  <a:pt x="744" y="1845"/>
                  <a:pt x="727" y="1857"/>
                  <a:pt x="711" y="1868"/>
                </a:cubicBezTo>
                <a:cubicBezTo>
                  <a:pt x="711" y="1916"/>
                  <a:pt x="722" y="1933"/>
                  <a:pt x="754" y="1941"/>
                </a:cubicBezTo>
                <a:cubicBezTo>
                  <a:pt x="779" y="1947"/>
                  <a:pt x="796" y="1936"/>
                  <a:pt x="805" y="1913"/>
                </a:cubicBezTo>
                <a:cubicBezTo>
                  <a:pt x="815" y="1886"/>
                  <a:pt x="799" y="1857"/>
                  <a:pt x="760" y="1834"/>
                </a:cubicBezTo>
                <a:close/>
                <a:moveTo>
                  <a:pt x="1125" y="345"/>
                </a:moveTo>
                <a:cubicBezTo>
                  <a:pt x="1090" y="343"/>
                  <a:pt x="1084" y="346"/>
                  <a:pt x="1080" y="364"/>
                </a:cubicBezTo>
                <a:cubicBezTo>
                  <a:pt x="1077" y="377"/>
                  <a:pt x="1081" y="388"/>
                  <a:pt x="1093" y="394"/>
                </a:cubicBezTo>
                <a:cubicBezTo>
                  <a:pt x="1110" y="402"/>
                  <a:pt x="1124" y="396"/>
                  <a:pt x="1139" y="374"/>
                </a:cubicBezTo>
                <a:cubicBezTo>
                  <a:pt x="1135" y="365"/>
                  <a:pt x="1130" y="355"/>
                  <a:pt x="1125" y="345"/>
                </a:cubicBezTo>
                <a:close/>
                <a:moveTo>
                  <a:pt x="1173" y="532"/>
                </a:moveTo>
                <a:cubicBezTo>
                  <a:pt x="1187" y="526"/>
                  <a:pt x="1193" y="511"/>
                  <a:pt x="1186" y="496"/>
                </a:cubicBezTo>
                <a:cubicBezTo>
                  <a:pt x="1180" y="480"/>
                  <a:pt x="1163" y="471"/>
                  <a:pt x="1150" y="476"/>
                </a:cubicBezTo>
                <a:cubicBezTo>
                  <a:pt x="1136" y="481"/>
                  <a:pt x="1126" y="504"/>
                  <a:pt x="1131" y="517"/>
                </a:cubicBezTo>
                <a:cubicBezTo>
                  <a:pt x="1136" y="530"/>
                  <a:pt x="1158" y="538"/>
                  <a:pt x="1173" y="532"/>
                </a:cubicBezTo>
                <a:close/>
                <a:moveTo>
                  <a:pt x="865" y="2031"/>
                </a:moveTo>
                <a:cubicBezTo>
                  <a:pt x="870" y="2055"/>
                  <a:pt x="897" y="2072"/>
                  <a:pt x="924" y="2068"/>
                </a:cubicBezTo>
                <a:cubicBezTo>
                  <a:pt x="958" y="2064"/>
                  <a:pt x="969" y="2048"/>
                  <a:pt x="973" y="1996"/>
                </a:cubicBezTo>
                <a:cubicBezTo>
                  <a:pt x="960" y="1982"/>
                  <a:pt x="947" y="1968"/>
                  <a:pt x="933" y="1952"/>
                </a:cubicBezTo>
                <a:cubicBezTo>
                  <a:pt x="878" y="1974"/>
                  <a:pt x="857" y="1999"/>
                  <a:pt x="865" y="2031"/>
                </a:cubicBezTo>
                <a:close/>
                <a:moveTo>
                  <a:pt x="881" y="1757"/>
                </a:moveTo>
                <a:cubicBezTo>
                  <a:pt x="851" y="1708"/>
                  <a:pt x="848" y="1707"/>
                  <a:pt x="799" y="1729"/>
                </a:cubicBezTo>
                <a:cubicBezTo>
                  <a:pt x="798" y="1758"/>
                  <a:pt x="805" y="1783"/>
                  <a:pt x="837" y="1791"/>
                </a:cubicBezTo>
                <a:cubicBezTo>
                  <a:pt x="862" y="1796"/>
                  <a:pt x="877" y="1782"/>
                  <a:pt x="881" y="1757"/>
                </a:cubicBezTo>
                <a:close/>
                <a:moveTo>
                  <a:pt x="1187" y="991"/>
                </a:moveTo>
                <a:cubicBezTo>
                  <a:pt x="1209" y="997"/>
                  <a:pt x="1247" y="971"/>
                  <a:pt x="1254" y="946"/>
                </a:cubicBezTo>
                <a:cubicBezTo>
                  <a:pt x="1260" y="924"/>
                  <a:pt x="1241" y="895"/>
                  <a:pt x="1215" y="887"/>
                </a:cubicBezTo>
                <a:cubicBezTo>
                  <a:pt x="1190" y="879"/>
                  <a:pt x="1163" y="897"/>
                  <a:pt x="1154" y="928"/>
                </a:cubicBezTo>
                <a:cubicBezTo>
                  <a:pt x="1146" y="951"/>
                  <a:pt x="1164" y="984"/>
                  <a:pt x="1187" y="991"/>
                </a:cubicBezTo>
                <a:close/>
                <a:moveTo>
                  <a:pt x="1018" y="1758"/>
                </a:moveTo>
                <a:cubicBezTo>
                  <a:pt x="994" y="1755"/>
                  <a:pt x="970" y="1779"/>
                  <a:pt x="966" y="1810"/>
                </a:cubicBezTo>
                <a:cubicBezTo>
                  <a:pt x="961" y="1839"/>
                  <a:pt x="978" y="1861"/>
                  <a:pt x="1005" y="1863"/>
                </a:cubicBezTo>
                <a:cubicBezTo>
                  <a:pt x="1038" y="1865"/>
                  <a:pt x="1066" y="1845"/>
                  <a:pt x="1068" y="1817"/>
                </a:cubicBezTo>
                <a:cubicBezTo>
                  <a:pt x="1071" y="1789"/>
                  <a:pt x="1047" y="1761"/>
                  <a:pt x="1018" y="1758"/>
                </a:cubicBezTo>
                <a:close/>
                <a:moveTo>
                  <a:pt x="1075" y="560"/>
                </a:moveTo>
                <a:cubicBezTo>
                  <a:pt x="1064" y="566"/>
                  <a:pt x="1058" y="570"/>
                  <a:pt x="1053" y="572"/>
                </a:cubicBezTo>
                <a:cubicBezTo>
                  <a:pt x="1038" y="579"/>
                  <a:pt x="1030" y="593"/>
                  <a:pt x="1033" y="607"/>
                </a:cubicBezTo>
                <a:cubicBezTo>
                  <a:pt x="1037" y="619"/>
                  <a:pt x="1046" y="632"/>
                  <a:pt x="1057" y="641"/>
                </a:cubicBezTo>
                <a:cubicBezTo>
                  <a:pt x="1066" y="649"/>
                  <a:pt x="1090" y="643"/>
                  <a:pt x="1099" y="633"/>
                </a:cubicBezTo>
                <a:cubicBezTo>
                  <a:pt x="1109" y="623"/>
                  <a:pt x="1109" y="612"/>
                  <a:pt x="1101" y="600"/>
                </a:cubicBezTo>
                <a:cubicBezTo>
                  <a:pt x="1093" y="588"/>
                  <a:pt x="1085" y="575"/>
                  <a:pt x="1075" y="560"/>
                </a:cubicBezTo>
                <a:close/>
                <a:moveTo>
                  <a:pt x="1371" y="2155"/>
                </a:moveTo>
                <a:cubicBezTo>
                  <a:pt x="1361" y="2149"/>
                  <a:pt x="1339" y="2151"/>
                  <a:pt x="1331" y="2162"/>
                </a:cubicBezTo>
                <a:cubicBezTo>
                  <a:pt x="1330" y="2162"/>
                  <a:pt x="1330" y="2163"/>
                  <a:pt x="1329" y="2163"/>
                </a:cubicBezTo>
                <a:cubicBezTo>
                  <a:pt x="1380" y="2163"/>
                  <a:pt x="1380" y="2163"/>
                  <a:pt x="1380" y="2163"/>
                </a:cubicBezTo>
                <a:cubicBezTo>
                  <a:pt x="1378" y="2160"/>
                  <a:pt x="1375" y="2158"/>
                  <a:pt x="1371" y="2155"/>
                </a:cubicBezTo>
                <a:close/>
                <a:moveTo>
                  <a:pt x="1248" y="1161"/>
                </a:moveTo>
                <a:cubicBezTo>
                  <a:pt x="1255" y="1139"/>
                  <a:pt x="1243" y="1112"/>
                  <a:pt x="1223" y="1103"/>
                </a:cubicBezTo>
                <a:cubicBezTo>
                  <a:pt x="1205" y="1096"/>
                  <a:pt x="1175" y="1107"/>
                  <a:pt x="1168" y="1125"/>
                </a:cubicBezTo>
                <a:cubicBezTo>
                  <a:pt x="1158" y="1148"/>
                  <a:pt x="1173" y="1175"/>
                  <a:pt x="1202" y="1185"/>
                </a:cubicBezTo>
                <a:cubicBezTo>
                  <a:pt x="1226" y="1193"/>
                  <a:pt x="1241" y="1185"/>
                  <a:pt x="1248" y="1161"/>
                </a:cubicBezTo>
                <a:close/>
                <a:moveTo>
                  <a:pt x="1325" y="2080"/>
                </a:moveTo>
                <a:cubicBezTo>
                  <a:pt x="1311" y="2076"/>
                  <a:pt x="1303" y="2082"/>
                  <a:pt x="1296" y="2093"/>
                </a:cubicBezTo>
                <a:cubicBezTo>
                  <a:pt x="1289" y="2104"/>
                  <a:pt x="1293" y="2113"/>
                  <a:pt x="1301" y="2124"/>
                </a:cubicBezTo>
                <a:cubicBezTo>
                  <a:pt x="1316" y="2127"/>
                  <a:pt x="1329" y="2124"/>
                  <a:pt x="1335" y="2111"/>
                </a:cubicBezTo>
                <a:cubicBezTo>
                  <a:pt x="1340" y="2099"/>
                  <a:pt x="1334" y="2088"/>
                  <a:pt x="1325" y="2080"/>
                </a:cubicBezTo>
                <a:close/>
                <a:moveTo>
                  <a:pt x="1352" y="1924"/>
                </a:moveTo>
                <a:cubicBezTo>
                  <a:pt x="1343" y="1928"/>
                  <a:pt x="1335" y="1935"/>
                  <a:pt x="1338" y="1947"/>
                </a:cubicBezTo>
                <a:cubicBezTo>
                  <a:pt x="1342" y="1962"/>
                  <a:pt x="1353" y="1966"/>
                  <a:pt x="1369" y="1964"/>
                </a:cubicBezTo>
                <a:cubicBezTo>
                  <a:pt x="1373" y="1958"/>
                  <a:pt x="1377" y="1950"/>
                  <a:pt x="1382" y="1942"/>
                </a:cubicBezTo>
                <a:cubicBezTo>
                  <a:pt x="1373" y="1932"/>
                  <a:pt x="1369" y="1917"/>
                  <a:pt x="1352" y="1924"/>
                </a:cubicBezTo>
                <a:close/>
                <a:moveTo>
                  <a:pt x="1250" y="1986"/>
                </a:moveTo>
                <a:cubicBezTo>
                  <a:pt x="1238" y="1974"/>
                  <a:pt x="1225" y="1975"/>
                  <a:pt x="1211" y="1983"/>
                </a:cubicBezTo>
                <a:cubicBezTo>
                  <a:pt x="1194" y="1994"/>
                  <a:pt x="1196" y="2010"/>
                  <a:pt x="1202" y="2034"/>
                </a:cubicBezTo>
                <a:cubicBezTo>
                  <a:pt x="1208" y="2037"/>
                  <a:pt x="1218" y="2040"/>
                  <a:pt x="1224" y="2043"/>
                </a:cubicBezTo>
                <a:cubicBezTo>
                  <a:pt x="1256" y="2028"/>
                  <a:pt x="1258" y="2009"/>
                  <a:pt x="1250" y="1986"/>
                </a:cubicBezTo>
                <a:close/>
                <a:moveTo>
                  <a:pt x="1221" y="2099"/>
                </a:moveTo>
                <a:cubicBezTo>
                  <a:pt x="1205" y="2106"/>
                  <a:pt x="1198" y="2117"/>
                  <a:pt x="1205" y="2130"/>
                </a:cubicBezTo>
                <a:cubicBezTo>
                  <a:pt x="1211" y="2143"/>
                  <a:pt x="1227" y="2151"/>
                  <a:pt x="1238" y="2146"/>
                </a:cubicBezTo>
                <a:cubicBezTo>
                  <a:pt x="1252" y="2141"/>
                  <a:pt x="1259" y="2123"/>
                  <a:pt x="1253" y="2109"/>
                </a:cubicBezTo>
                <a:cubicBezTo>
                  <a:pt x="1248" y="2097"/>
                  <a:pt x="1235" y="2093"/>
                  <a:pt x="1221" y="2099"/>
                </a:cubicBezTo>
                <a:close/>
                <a:moveTo>
                  <a:pt x="1273" y="1858"/>
                </a:moveTo>
                <a:cubicBezTo>
                  <a:pt x="1250" y="1869"/>
                  <a:pt x="1245" y="1876"/>
                  <a:pt x="1248" y="1893"/>
                </a:cubicBezTo>
                <a:cubicBezTo>
                  <a:pt x="1251" y="1907"/>
                  <a:pt x="1261" y="1919"/>
                  <a:pt x="1272" y="1919"/>
                </a:cubicBezTo>
                <a:cubicBezTo>
                  <a:pt x="1285" y="1918"/>
                  <a:pt x="1294" y="1912"/>
                  <a:pt x="1298" y="1899"/>
                </a:cubicBezTo>
                <a:cubicBezTo>
                  <a:pt x="1303" y="1881"/>
                  <a:pt x="1299" y="1875"/>
                  <a:pt x="1273" y="1858"/>
                </a:cubicBezTo>
                <a:close/>
                <a:moveTo>
                  <a:pt x="631" y="1475"/>
                </a:moveTo>
                <a:cubicBezTo>
                  <a:pt x="649" y="1458"/>
                  <a:pt x="647" y="1440"/>
                  <a:pt x="634" y="1423"/>
                </a:cubicBezTo>
                <a:cubicBezTo>
                  <a:pt x="617" y="1401"/>
                  <a:pt x="588" y="1408"/>
                  <a:pt x="557" y="1442"/>
                </a:cubicBezTo>
                <a:cubicBezTo>
                  <a:pt x="591" y="1486"/>
                  <a:pt x="610" y="1494"/>
                  <a:pt x="631" y="1475"/>
                </a:cubicBezTo>
                <a:close/>
                <a:moveTo>
                  <a:pt x="458" y="1229"/>
                </a:moveTo>
                <a:cubicBezTo>
                  <a:pt x="459" y="1203"/>
                  <a:pt x="434" y="1178"/>
                  <a:pt x="406" y="1176"/>
                </a:cubicBezTo>
                <a:cubicBezTo>
                  <a:pt x="375" y="1174"/>
                  <a:pt x="349" y="1195"/>
                  <a:pt x="346" y="1227"/>
                </a:cubicBezTo>
                <a:cubicBezTo>
                  <a:pt x="343" y="1256"/>
                  <a:pt x="367" y="1285"/>
                  <a:pt x="396" y="1287"/>
                </a:cubicBezTo>
                <a:cubicBezTo>
                  <a:pt x="426" y="1288"/>
                  <a:pt x="457" y="1259"/>
                  <a:pt x="458" y="1229"/>
                </a:cubicBezTo>
                <a:close/>
                <a:moveTo>
                  <a:pt x="183" y="1644"/>
                </a:moveTo>
                <a:cubicBezTo>
                  <a:pt x="159" y="1655"/>
                  <a:pt x="129" y="1660"/>
                  <a:pt x="138" y="1694"/>
                </a:cubicBezTo>
                <a:cubicBezTo>
                  <a:pt x="141" y="1705"/>
                  <a:pt x="160" y="1720"/>
                  <a:pt x="169" y="1719"/>
                </a:cubicBezTo>
                <a:cubicBezTo>
                  <a:pt x="186" y="1717"/>
                  <a:pt x="208" y="1708"/>
                  <a:pt x="216" y="1695"/>
                </a:cubicBezTo>
                <a:cubicBezTo>
                  <a:pt x="229" y="1671"/>
                  <a:pt x="205" y="1659"/>
                  <a:pt x="183" y="1644"/>
                </a:cubicBezTo>
                <a:close/>
                <a:moveTo>
                  <a:pt x="319" y="1840"/>
                </a:moveTo>
                <a:cubicBezTo>
                  <a:pt x="304" y="1805"/>
                  <a:pt x="278" y="1796"/>
                  <a:pt x="243" y="1803"/>
                </a:cubicBezTo>
                <a:cubicBezTo>
                  <a:pt x="223" y="1855"/>
                  <a:pt x="225" y="1873"/>
                  <a:pt x="251" y="1883"/>
                </a:cubicBezTo>
                <a:cubicBezTo>
                  <a:pt x="280" y="1895"/>
                  <a:pt x="300" y="1882"/>
                  <a:pt x="319" y="1840"/>
                </a:cubicBezTo>
                <a:close/>
                <a:moveTo>
                  <a:pt x="315" y="1642"/>
                </a:moveTo>
                <a:cubicBezTo>
                  <a:pt x="296" y="1640"/>
                  <a:pt x="282" y="1648"/>
                  <a:pt x="284" y="1667"/>
                </a:cubicBezTo>
                <a:cubicBezTo>
                  <a:pt x="285" y="1679"/>
                  <a:pt x="295" y="1691"/>
                  <a:pt x="306" y="1713"/>
                </a:cubicBezTo>
                <a:cubicBezTo>
                  <a:pt x="324" y="1696"/>
                  <a:pt x="340" y="1689"/>
                  <a:pt x="343" y="1678"/>
                </a:cubicBezTo>
                <a:cubicBezTo>
                  <a:pt x="348" y="1659"/>
                  <a:pt x="336" y="1644"/>
                  <a:pt x="315" y="1642"/>
                </a:cubicBezTo>
                <a:close/>
                <a:moveTo>
                  <a:pt x="258" y="2031"/>
                </a:moveTo>
                <a:cubicBezTo>
                  <a:pt x="238" y="2051"/>
                  <a:pt x="242" y="2072"/>
                  <a:pt x="255" y="2094"/>
                </a:cubicBezTo>
                <a:cubicBezTo>
                  <a:pt x="269" y="2116"/>
                  <a:pt x="289" y="2117"/>
                  <a:pt x="314" y="2111"/>
                </a:cubicBezTo>
                <a:cubicBezTo>
                  <a:pt x="333" y="2087"/>
                  <a:pt x="340" y="2063"/>
                  <a:pt x="321" y="2041"/>
                </a:cubicBezTo>
                <a:cubicBezTo>
                  <a:pt x="305" y="2021"/>
                  <a:pt x="281" y="2022"/>
                  <a:pt x="258" y="2031"/>
                </a:cubicBezTo>
                <a:close/>
                <a:moveTo>
                  <a:pt x="747" y="2149"/>
                </a:moveTo>
                <a:cubicBezTo>
                  <a:pt x="732" y="2146"/>
                  <a:pt x="713" y="2153"/>
                  <a:pt x="699" y="2163"/>
                </a:cubicBezTo>
                <a:cubicBezTo>
                  <a:pt x="772" y="2163"/>
                  <a:pt x="772" y="2163"/>
                  <a:pt x="772" y="2163"/>
                </a:cubicBezTo>
                <a:cubicBezTo>
                  <a:pt x="765" y="2155"/>
                  <a:pt x="758" y="2151"/>
                  <a:pt x="747" y="2149"/>
                </a:cubicBezTo>
                <a:close/>
                <a:moveTo>
                  <a:pt x="7" y="1653"/>
                </a:moveTo>
                <a:cubicBezTo>
                  <a:pt x="5" y="1653"/>
                  <a:pt x="3" y="1653"/>
                  <a:pt x="1" y="1652"/>
                </a:cubicBezTo>
                <a:cubicBezTo>
                  <a:pt x="1" y="1750"/>
                  <a:pt x="1" y="1750"/>
                  <a:pt x="1" y="1750"/>
                </a:cubicBezTo>
                <a:cubicBezTo>
                  <a:pt x="18" y="1746"/>
                  <a:pt x="34" y="1734"/>
                  <a:pt x="51" y="1722"/>
                </a:cubicBezTo>
                <a:cubicBezTo>
                  <a:pt x="49" y="1687"/>
                  <a:pt x="43" y="1658"/>
                  <a:pt x="7" y="1653"/>
                </a:cubicBezTo>
                <a:close/>
                <a:moveTo>
                  <a:pt x="25" y="2078"/>
                </a:moveTo>
                <a:cubicBezTo>
                  <a:pt x="15" y="2081"/>
                  <a:pt x="7" y="2086"/>
                  <a:pt x="1" y="2091"/>
                </a:cubicBezTo>
                <a:cubicBezTo>
                  <a:pt x="1" y="2163"/>
                  <a:pt x="1" y="2163"/>
                  <a:pt x="1" y="2163"/>
                </a:cubicBezTo>
                <a:cubicBezTo>
                  <a:pt x="102" y="2163"/>
                  <a:pt x="102" y="2163"/>
                  <a:pt x="102" y="2163"/>
                </a:cubicBezTo>
                <a:cubicBezTo>
                  <a:pt x="101" y="2103"/>
                  <a:pt x="70" y="2084"/>
                  <a:pt x="25" y="2078"/>
                </a:cubicBezTo>
                <a:close/>
                <a:moveTo>
                  <a:pt x="137" y="1941"/>
                </a:moveTo>
                <a:cubicBezTo>
                  <a:pt x="121" y="1954"/>
                  <a:pt x="110" y="1979"/>
                  <a:pt x="109" y="1999"/>
                </a:cubicBezTo>
                <a:cubicBezTo>
                  <a:pt x="107" y="2024"/>
                  <a:pt x="134" y="2031"/>
                  <a:pt x="154" y="2035"/>
                </a:cubicBezTo>
                <a:cubicBezTo>
                  <a:pt x="179" y="2040"/>
                  <a:pt x="200" y="2019"/>
                  <a:pt x="215" y="1979"/>
                </a:cubicBezTo>
                <a:cubicBezTo>
                  <a:pt x="180" y="1937"/>
                  <a:pt x="157" y="1924"/>
                  <a:pt x="137" y="1941"/>
                </a:cubicBezTo>
                <a:close/>
                <a:moveTo>
                  <a:pt x="582" y="1969"/>
                </a:moveTo>
                <a:cubicBezTo>
                  <a:pt x="576" y="2018"/>
                  <a:pt x="583" y="2037"/>
                  <a:pt x="611" y="2049"/>
                </a:cubicBezTo>
                <a:cubicBezTo>
                  <a:pt x="629" y="2056"/>
                  <a:pt x="645" y="2054"/>
                  <a:pt x="657" y="2037"/>
                </a:cubicBezTo>
                <a:cubicBezTo>
                  <a:pt x="671" y="2019"/>
                  <a:pt x="677" y="2000"/>
                  <a:pt x="661" y="1980"/>
                </a:cubicBezTo>
                <a:cubicBezTo>
                  <a:pt x="640" y="1954"/>
                  <a:pt x="614" y="1948"/>
                  <a:pt x="582" y="1969"/>
                </a:cubicBezTo>
                <a:close/>
                <a:moveTo>
                  <a:pt x="655" y="1781"/>
                </a:moveTo>
                <a:cubicBezTo>
                  <a:pt x="652" y="1760"/>
                  <a:pt x="634" y="1755"/>
                  <a:pt x="615" y="1755"/>
                </a:cubicBezTo>
                <a:cubicBezTo>
                  <a:pt x="581" y="1755"/>
                  <a:pt x="573" y="1776"/>
                  <a:pt x="573" y="1806"/>
                </a:cubicBezTo>
                <a:cubicBezTo>
                  <a:pt x="586" y="1817"/>
                  <a:pt x="598" y="1829"/>
                  <a:pt x="609" y="1838"/>
                </a:cubicBezTo>
                <a:cubicBezTo>
                  <a:pt x="648" y="1834"/>
                  <a:pt x="659" y="1811"/>
                  <a:pt x="655" y="1781"/>
                </a:cubicBezTo>
                <a:close/>
                <a:moveTo>
                  <a:pt x="723" y="1625"/>
                </a:moveTo>
                <a:cubicBezTo>
                  <a:pt x="725" y="1604"/>
                  <a:pt x="705" y="1583"/>
                  <a:pt x="679" y="1580"/>
                </a:cubicBezTo>
                <a:cubicBezTo>
                  <a:pt x="655" y="1577"/>
                  <a:pt x="635" y="1594"/>
                  <a:pt x="632" y="1621"/>
                </a:cubicBezTo>
                <a:cubicBezTo>
                  <a:pt x="630" y="1643"/>
                  <a:pt x="651" y="1665"/>
                  <a:pt x="675" y="1666"/>
                </a:cubicBezTo>
                <a:cubicBezTo>
                  <a:pt x="696" y="1667"/>
                  <a:pt x="722" y="1645"/>
                  <a:pt x="723" y="1625"/>
                </a:cubicBezTo>
                <a:close/>
                <a:moveTo>
                  <a:pt x="432" y="2016"/>
                </a:moveTo>
                <a:cubicBezTo>
                  <a:pt x="412" y="2028"/>
                  <a:pt x="396" y="2069"/>
                  <a:pt x="408" y="2093"/>
                </a:cubicBezTo>
                <a:cubicBezTo>
                  <a:pt x="415" y="2108"/>
                  <a:pt x="434" y="2123"/>
                  <a:pt x="450" y="2126"/>
                </a:cubicBezTo>
                <a:cubicBezTo>
                  <a:pt x="477" y="2131"/>
                  <a:pt x="497" y="2100"/>
                  <a:pt x="508" y="2042"/>
                </a:cubicBezTo>
                <a:cubicBezTo>
                  <a:pt x="473" y="2005"/>
                  <a:pt x="458" y="2000"/>
                  <a:pt x="432" y="2016"/>
                </a:cubicBezTo>
                <a:close/>
                <a:moveTo>
                  <a:pt x="481" y="1906"/>
                </a:moveTo>
                <a:cubicBezTo>
                  <a:pt x="483" y="1881"/>
                  <a:pt x="470" y="1869"/>
                  <a:pt x="435" y="1866"/>
                </a:cubicBezTo>
                <a:cubicBezTo>
                  <a:pt x="402" y="1863"/>
                  <a:pt x="384" y="1876"/>
                  <a:pt x="380" y="1904"/>
                </a:cubicBezTo>
                <a:cubicBezTo>
                  <a:pt x="377" y="1927"/>
                  <a:pt x="399" y="1957"/>
                  <a:pt x="421" y="1959"/>
                </a:cubicBezTo>
                <a:cubicBezTo>
                  <a:pt x="446" y="1962"/>
                  <a:pt x="478" y="1934"/>
                  <a:pt x="481" y="1906"/>
                </a:cubicBezTo>
                <a:close/>
                <a:moveTo>
                  <a:pt x="28" y="1567"/>
                </a:moveTo>
                <a:cubicBezTo>
                  <a:pt x="49" y="1566"/>
                  <a:pt x="61" y="1550"/>
                  <a:pt x="58" y="1531"/>
                </a:cubicBezTo>
                <a:cubicBezTo>
                  <a:pt x="56" y="1515"/>
                  <a:pt x="50" y="1493"/>
                  <a:pt x="39" y="1487"/>
                </a:cubicBezTo>
                <a:cubicBezTo>
                  <a:pt x="24" y="1480"/>
                  <a:pt x="12" y="1480"/>
                  <a:pt x="1" y="1485"/>
                </a:cubicBezTo>
                <a:cubicBezTo>
                  <a:pt x="1" y="1561"/>
                  <a:pt x="1" y="1561"/>
                  <a:pt x="1" y="1561"/>
                </a:cubicBezTo>
                <a:cubicBezTo>
                  <a:pt x="8" y="1565"/>
                  <a:pt x="17" y="1567"/>
                  <a:pt x="28" y="1567"/>
                </a:cubicBezTo>
                <a:close/>
                <a:moveTo>
                  <a:pt x="481" y="1649"/>
                </a:moveTo>
                <a:cubicBezTo>
                  <a:pt x="507" y="1681"/>
                  <a:pt x="533" y="1690"/>
                  <a:pt x="544" y="1669"/>
                </a:cubicBezTo>
                <a:cubicBezTo>
                  <a:pt x="551" y="1658"/>
                  <a:pt x="549" y="1635"/>
                  <a:pt x="541" y="1624"/>
                </a:cubicBezTo>
                <a:cubicBezTo>
                  <a:pt x="528" y="1607"/>
                  <a:pt x="507" y="1616"/>
                  <a:pt x="481" y="1649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</p:sp>
      <p:sp>
        <p:nvSpPr>
          <p:cNvPr id="22" name="Rounded Rectangle 7">
            <a:extLst>
              <a:ext uri="{FF2B5EF4-FFF2-40B4-BE49-F238E27FC236}">
                <a16:creationId xmlns:a16="http://schemas.microsoft.com/office/drawing/2014/main" id="{A27C48FB-2C24-49BF-A441-761951219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7784" y="467784"/>
            <a:ext cx="11260976" cy="5922963"/>
          </a:xfrm>
          <a:prstGeom prst="roundRect">
            <a:avLst>
              <a:gd name="adj" fmla="val 522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D5E3554D-5080-488A-9B8C-AFFCFE4CD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434" y="474134"/>
            <a:ext cx="11260976" cy="5922963"/>
          </a:xfrm>
          <a:custGeom>
            <a:avLst/>
            <a:gdLst>
              <a:gd name="connsiteX0" fmla="*/ 336522 w 11260976"/>
              <a:gd name="connsiteY0" fmla="*/ 196832 h 5922963"/>
              <a:gd name="connsiteX1" fmla="*/ 209530 w 11260976"/>
              <a:gd name="connsiteY1" fmla="*/ 323824 h 5922963"/>
              <a:gd name="connsiteX2" fmla="*/ 209530 w 11260976"/>
              <a:gd name="connsiteY2" fmla="*/ 5586441 h 5922963"/>
              <a:gd name="connsiteX3" fmla="*/ 336522 w 11260976"/>
              <a:gd name="connsiteY3" fmla="*/ 5713433 h 5922963"/>
              <a:gd name="connsiteX4" fmla="*/ 10938742 w 11260976"/>
              <a:gd name="connsiteY4" fmla="*/ 5713433 h 5922963"/>
              <a:gd name="connsiteX5" fmla="*/ 11065734 w 11260976"/>
              <a:gd name="connsiteY5" fmla="*/ 5586441 h 5922963"/>
              <a:gd name="connsiteX6" fmla="*/ 11065734 w 11260976"/>
              <a:gd name="connsiteY6" fmla="*/ 323824 h 5922963"/>
              <a:gd name="connsiteX7" fmla="*/ 10938742 w 11260976"/>
              <a:gd name="connsiteY7" fmla="*/ 196832 h 5922963"/>
              <a:gd name="connsiteX8" fmla="*/ 309593 w 11260976"/>
              <a:gd name="connsiteY8" fmla="*/ 0 h 5922963"/>
              <a:gd name="connsiteX9" fmla="*/ 10951383 w 11260976"/>
              <a:gd name="connsiteY9" fmla="*/ 0 h 5922963"/>
              <a:gd name="connsiteX10" fmla="*/ 11260976 w 11260976"/>
              <a:gd name="connsiteY10" fmla="*/ 309593 h 5922963"/>
              <a:gd name="connsiteX11" fmla="*/ 11260976 w 11260976"/>
              <a:gd name="connsiteY11" fmla="*/ 5613370 h 5922963"/>
              <a:gd name="connsiteX12" fmla="*/ 10951383 w 11260976"/>
              <a:gd name="connsiteY12" fmla="*/ 5922963 h 5922963"/>
              <a:gd name="connsiteX13" fmla="*/ 309593 w 11260976"/>
              <a:gd name="connsiteY13" fmla="*/ 5922963 h 5922963"/>
              <a:gd name="connsiteX14" fmla="*/ 0 w 11260976"/>
              <a:gd name="connsiteY14" fmla="*/ 5613370 h 5922963"/>
              <a:gd name="connsiteX15" fmla="*/ 0 w 11260976"/>
              <a:gd name="connsiteY15" fmla="*/ 309593 h 5922963"/>
              <a:gd name="connsiteX16" fmla="*/ 309593 w 11260976"/>
              <a:gd name="connsiteY16" fmla="*/ 0 h 592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60976" h="5922963">
                <a:moveTo>
                  <a:pt x="336522" y="196832"/>
                </a:moveTo>
                <a:cubicBezTo>
                  <a:pt x="266386" y="196832"/>
                  <a:pt x="209530" y="253688"/>
                  <a:pt x="209530" y="323824"/>
                </a:cubicBezTo>
                <a:lnTo>
                  <a:pt x="209530" y="5586441"/>
                </a:lnTo>
                <a:cubicBezTo>
                  <a:pt x="209530" y="5656577"/>
                  <a:pt x="266386" y="5713433"/>
                  <a:pt x="336522" y="5713433"/>
                </a:cubicBezTo>
                <a:lnTo>
                  <a:pt x="10938742" y="5713433"/>
                </a:lnTo>
                <a:cubicBezTo>
                  <a:pt x="11008878" y="5713433"/>
                  <a:pt x="11065734" y="5656577"/>
                  <a:pt x="11065734" y="5586441"/>
                </a:cubicBezTo>
                <a:lnTo>
                  <a:pt x="11065734" y="323824"/>
                </a:lnTo>
                <a:cubicBezTo>
                  <a:pt x="11065734" y="253688"/>
                  <a:pt x="11008878" y="196832"/>
                  <a:pt x="10938742" y="196832"/>
                </a:cubicBezTo>
                <a:close/>
                <a:moveTo>
                  <a:pt x="309593" y="0"/>
                </a:moveTo>
                <a:lnTo>
                  <a:pt x="10951383" y="0"/>
                </a:lnTo>
                <a:cubicBezTo>
                  <a:pt x="11122366" y="0"/>
                  <a:pt x="11260976" y="138610"/>
                  <a:pt x="11260976" y="309593"/>
                </a:cubicBezTo>
                <a:lnTo>
                  <a:pt x="11260976" y="5613370"/>
                </a:lnTo>
                <a:cubicBezTo>
                  <a:pt x="11260976" y="5784353"/>
                  <a:pt x="11122366" y="5922963"/>
                  <a:pt x="10951383" y="5922963"/>
                </a:cubicBezTo>
                <a:lnTo>
                  <a:pt x="309593" y="5922963"/>
                </a:lnTo>
                <a:cubicBezTo>
                  <a:pt x="138610" y="5922963"/>
                  <a:pt x="0" y="5784353"/>
                  <a:pt x="0" y="5613370"/>
                </a:cubicBezTo>
                <a:lnTo>
                  <a:pt x="0" y="309593"/>
                </a:lnTo>
                <a:cubicBezTo>
                  <a:pt x="0" y="138610"/>
                  <a:pt x="138610" y="0"/>
                  <a:pt x="309593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ounded Rectangle 8">
            <a:extLst>
              <a:ext uri="{FF2B5EF4-FFF2-40B4-BE49-F238E27FC236}">
                <a16:creationId xmlns:a16="http://schemas.microsoft.com/office/drawing/2014/main" id="{80C01D01-5126-48DA-BDA1-30660A0E5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964" y="670965"/>
            <a:ext cx="10856204" cy="5516602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236" y="1023867"/>
            <a:ext cx="3241382" cy="3349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dirty="0"/>
              <a:t>Fistulas</a:t>
            </a:r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88391-5BD6-417C-B917-3598EA916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1100" y="4629095"/>
            <a:ext cx="694944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 Same Side Corner Rectangle 16">
            <a:extLst>
              <a:ext uri="{FF2B5EF4-FFF2-40B4-BE49-F238E27FC236}">
                <a16:creationId xmlns:a16="http://schemas.microsoft.com/office/drawing/2014/main" id="{BF8C41F0-84C6-4FC9-8886-6C1BD6C8C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37665" y="-8283"/>
            <a:ext cx="5494196" cy="6897510"/>
          </a:xfrm>
          <a:prstGeom prst="round2SameRect">
            <a:avLst>
              <a:gd name="adj1" fmla="val 2412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20">
            <a:extLst>
              <a:ext uri="{FF2B5EF4-FFF2-40B4-BE49-F238E27FC236}">
                <a16:creationId xmlns:a16="http://schemas.microsoft.com/office/drawing/2014/main" id="{AD61F23D-690E-4239-B504-869E77D11E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3820" y="693372"/>
            <a:ext cx="10856204" cy="5494195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ounded Rectangle 26">
            <a:extLst>
              <a:ext uri="{FF2B5EF4-FFF2-40B4-BE49-F238E27FC236}">
                <a16:creationId xmlns:a16="http://schemas.microsoft.com/office/drawing/2014/main" id="{D43F36D3-8CEE-4D93-BDCD-5371112454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81823" y="1308487"/>
            <a:ext cx="5632801" cy="4285867"/>
          </a:xfrm>
          <a:prstGeom prst="roundRect">
            <a:avLst>
              <a:gd name="adj" fmla="val 2462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685" y="1653186"/>
            <a:ext cx="4895374" cy="361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6004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>
            <a:normAutofit/>
          </a:bodyPr>
          <a:lstStyle/>
          <a:p>
            <a:r>
              <a:rPr lang="en-US"/>
              <a:t>Fistulas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99" y="749543"/>
            <a:ext cx="6898017" cy="512177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852528" y="2438399"/>
            <a:ext cx="4062381" cy="4253342"/>
          </a:xfrm>
        </p:spPr>
        <p:txBody>
          <a:bodyPr>
            <a:normAutofit lnSpcReduction="10000"/>
          </a:bodyPr>
          <a:lstStyle/>
          <a:p>
            <a:pPr>
              <a:lnSpc>
                <a:spcPct val="101000"/>
              </a:lnSpc>
            </a:pPr>
            <a:r>
              <a:rPr lang="en-US" dirty="0"/>
              <a:t>Abnormal tract between 2 hollow organs or a hollow organ and the skin</a:t>
            </a:r>
          </a:p>
          <a:p>
            <a:pPr>
              <a:lnSpc>
                <a:spcPct val="101000"/>
              </a:lnSpc>
            </a:pPr>
            <a:r>
              <a:rPr lang="en-US" dirty="0"/>
              <a:t>GI fistulas occur between lumen of GI tract and another organ or skin</a:t>
            </a:r>
          </a:p>
          <a:p>
            <a:pPr>
              <a:lnSpc>
                <a:spcPct val="101000"/>
              </a:lnSpc>
            </a:pPr>
            <a:r>
              <a:rPr lang="en-US" dirty="0"/>
              <a:t>Many occur after surgery, associated with IBD, cancer, radiation, diverticulitis, pancreatitis, and trauma</a:t>
            </a:r>
          </a:p>
          <a:p>
            <a:pPr>
              <a:lnSpc>
                <a:spcPct val="101000"/>
              </a:lnSpc>
            </a:pPr>
            <a:r>
              <a:rPr lang="en-US" dirty="0"/>
              <a:t>Simple or complex</a:t>
            </a:r>
          </a:p>
          <a:p>
            <a:pPr>
              <a:lnSpc>
                <a:spcPct val="101000"/>
              </a:lnSpc>
            </a:pPr>
            <a:r>
              <a:rPr lang="en-US" dirty="0"/>
              <a:t>Can be anywhere from 50ml-500ml/day of output</a:t>
            </a:r>
          </a:p>
        </p:txBody>
      </p:sp>
    </p:spTree>
    <p:extLst>
      <p:ext uri="{BB962C8B-B14F-4D97-AF65-F5344CB8AC3E}">
        <p14:creationId xmlns:p14="http://schemas.microsoft.com/office/powerpoint/2010/main" val="403874949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Fistulas Diagnosis and Treatment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803899" y="2456408"/>
            <a:ext cx="2280919" cy="823912"/>
          </a:xfrm>
        </p:spPr>
        <p:txBody>
          <a:bodyPr/>
          <a:lstStyle/>
          <a:p>
            <a:pPr algn="ctr"/>
            <a:r>
              <a:rPr lang="en-US" b="1" u="sng" dirty="0"/>
              <a:t>Diagnostics: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1607" y="3318578"/>
            <a:ext cx="3365501" cy="3287361"/>
          </a:xfrm>
        </p:spPr>
        <p:txBody>
          <a:bodyPr/>
          <a:lstStyle/>
          <a:p>
            <a:r>
              <a:rPr lang="en-US" dirty="0"/>
              <a:t>Usually have fever and abdominal pain</a:t>
            </a:r>
          </a:p>
          <a:p>
            <a:r>
              <a:rPr lang="en-US" dirty="0"/>
              <a:t>May see fistula if through skin</a:t>
            </a:r>
          </a:p>
          <a:p>
            <a:r>
              <a:rPr lang="en-US" dirty="0"/>
              <a:t>Usually diagnosed on CT or x-ray with barium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839199" y="2456408"/>
            <a:ext cx="2865071" cy="823912"/>
          </a:xfrm>
        </p:spPr>
        <p:txBody>
          <a:bodyPr/>
          <a:lstStyle/>
          <a:p>
            <a:pPr algn="ctr"/>
            <a:r>
              <a:rPr lang="en-US" b="1" u="sng" dirty="0"/>
              <a:t>Treatment: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9131299" y="3316639"/>
            <a:ext cx="3060701" cy="328736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ID fistula tract</a:t>
            </a:r>
          </a:p>
          <a:p>
            <a:r>
              <a:rPr lang="en-US" dirty="0"/>
              <a:t>Maintain F/E balance</a:t>
            </a:r>
          </a:p>
          <a:p>
            <a:r>
              <a:rPr lang="en-US" dirty="0"/>
              <a:t>Control infection</a:t>
            </a:r>
          </a:p>
          <a:p>
            <a:r>
              <a:rPr lang="en-US" dirty="0"/>
              <a:t>Protect surrounding skin</a:t>
            </a:r>
          </a:p>
          <a:p>
            <a:r>
              <a:rPr lang="en-US" dirty="0"/>
              <a:t>Manage output</a:t>
            </a:r>
          </a:p>
          <a:p>
            <a:r>
              <a:rPr lang="en-US" dirty="0"/>
              <a:t>Nutritional support</a:t>
            </a:r>
          </a:p>
          <a:p>
            <a:r>
              <a:rPr lang="en-US" dirty="0"/>
              <a:t>Most heal spontaneously</a:t>
            </a:r>
          </a:p>
          <a:p>
            <a:r>
              <a:rPr lang="en-US" dirty="0"/>
              <a:t>May need surgery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34" y="2367508"/>
            <a:ext cx="3676074" cy="40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23746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B987E65-AB2D-4A48-AD62-C1BB06642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C503C87D-00ED-4714-85FF-BBB5BE09A3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74068BB-E190-48E4-90D3-FE9FA91FD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FC11E36-D537-415B-826D-5D825138A6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85D0A23-A07D-4F38-99A7-D5C24DC09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13" name="Freeform 206">
              <a:extLst>
                <a:ext uri="{FF2B5EF4-FFF2-40B4-BE49-F238E27FC236}">
                  <a16:creationId xmlns:a16="http://schemas.microsoft.com/office/drawing/2014/main" id="{754D372E-FA8D-43FE-8C47-4A359FF18B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211">
              <a:extLst>
                <a:ext uri="{FF2B5EF4-FFF2-40B4-BE49-F238E27FC236}">
                  <a16:creationId xmlns:a16="http://schemas.microsoft.com/office/drawing/2014/main" id="{FB797FF1-EF28-43B5-8478-1FD994186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D37CE8C-61AF-45D4-A730-2B70298340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5AE6E9-C0B8-485A-B03B-842FC7840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rgbClr val="FEFCF7">
              <a:alpha val="10000"/>
            </a:srgbClr>
          </a:solidFill>
        </p:grpSpPr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4EA42B7B-6F15-4CC7-BBCC-2B2A60505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C960FF94-1DD0-415F-B0B8-3FED9DC3E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1992D805-D4D8-4EE1-A4B9-7A54B65237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59A34BDC-A3E7-4317-A652-4C711537E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2419" y="0"/>
            <a:ext cx="753770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487" y="643467"/>
            <a:ext cx="6253571" cy="337989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5400"/>
              <a:t>Hernias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EBAABD3-7850-4600-BF15-44633214A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98564" y="0"/>
            <a:ext cx="0" cy="685800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15FFF46-7665-4A66-A43B-FEE4EA334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8324" y="4228554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017069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Image result for video clipar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644" y="304800"/>
            <a:ext cx="6038056" cy="603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64420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Hernias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46" y="2616200"/>
            <a:ext cx="6131648" cy="2730499"/>
          </a:xfrm>
        </p:spPr>
      </p:pic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7073900" y="2438399"/>
            <a:ext cx="4630371" cy="422910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Protrusion of contents through an abnormal opening or weakened area in the wall of the cavity in which it is normally contained</a:t>
            </a:r>
          </a:p>
          <a:p>
            <a:r>
              <a:rPr lang="en-US" dirty="0"/>
              <a:t>May occur anywhere, but most common in abdomen</a:t>
            </a:r>
          </a:p>
          <a:p>
            <a:r>
              <a:rPr lang="en-US" dirty="0"/>
              <a:t>Reducible</a:t>
            </a:r>
          </a:p>
          <a:p>
            <a:r>
              <a:rPr lang="en-US" dirty="0"/>
              <a:t>Irreducible or incarcerated</a:t>
            </a:r>
          </a:p>
          <a:p>
            <a:pPr lvl="1"/>
            <a:r>
              <a:rPr lang="en-US" dirty="0"/>
              <a:t>Abdominal contents trapped </a:t>
            </a:r>
          </a:p>
          <a:p>
            <a:pPr lvl="1"/>
            <a:r>
              <a:rPr lang="en-US" dirty="0"/>
              <a:t>Strangulation</a:t>
            </a:r>
          </a:p>
          <a:p>
            <a:pPr lvl="1"/>
            <a:r>
              <a:rPr lang="en-US" dirty="0"/>
              <a:t>Intestinal obstruction</a:t>
            </a:r>
          </a:p>
          <a:p>
            <a:pPr lvl="1"/>
            <a:r>
              <a:rPr lang="en-US" dirty="0"/>
              <a:t>Gangrene </a:t>
            </a:r>
          </a:p>
        </p:txBody>
      </p:sp>
    </p:spTree>
    <p:extLst>
      <p:ext uri="{BB962C8B-B14F-4D97-AF65-F5344CB8AC3E}">
        <p14:creationId xmlns:p14="http://schemas.microsoft.com/office/powerpoint/2010/main" val="207496836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Hernia Types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526146" y="640081"/>
            <a:ext cx="5113722" cy="5340702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2528" y="2438399"/>
            <a:ext cx="3851743" cy="366195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Umbilical</a:t>
            </a:r>
          </a:p>
          <a:p>
            <a:r>
              <a:rPr lang="en-US" dirty="0"/>
              <a:t>Femoral</a:t>
            </a:r>
          </a:p>
          <a:p>
            <a:r>
              <a:rPr lang="en-US" dirty="0"/>
              <a:t>Inguinal</a:t>
            </a:r>
          </a:p>
          <a:p>
            <a:r>
              <a:rPr lang="en-US" dirty="0"/>
              <a:t>Ventral or incisional</a:t>
            </a:r>
          </a:p>
        </p:txBody>
      </p:sp>
    </p:spTree>
    <p:extLst>
      <p:ext uri="{BB962C8B-B14F-4D97-AF65-F5344CB8AC3E}">
        <p14:creationId xmlns:p14="http://schemas.microsoft.com/office/powerpoint/2010/main" val="1054956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Nursing Process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Patient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Diarrhea</a:t>
            </a:r>
          </a:p>
          <a:p>
            <a:r>
              <a:rPr lang="en-US" dirty="0"/>
              <a:t>Fluid imbalance</a:t>
            </a:r>
          </a:p>
          <a:p>
            <a:r>
              <a:rPr lang="en-US" dirty="0"/>
              <a:t>Electrolyte imbalance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Expected Outcomes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/>
              <a:t>Patient with diarrhea will have:</a:t>
            </a:r>
          </a:p>
          <a:p>
            <a:r>
              <a:rPr lang="en-US"/>
              <a:t>Decrease in diarrhea frequency</a:t>
            </a:r>
          </a:p>
          <a:p>
            <a:r>
              <a:rPr lang="en-US"/>
              <a:t>Cessation of diarrhea and resumption of normal bowel patterns</a:t>
            </a:r>
          </a:p>
          <a:p>
            <a:r>
              <a:rPr lang="en-US"/>
              <a:t>Normal fluid, electrolyte, and acid-base balance</a:t>
            </a:r>
          </a:p>
          <a:p>
            <a:r>
              <a:rPr lang="en-US"/>
              <a:t>Normal nutritional status</a:t>
            </a:r>
          </a:p>
          <a:p>
            <a:r>
              <a:rPr lang="en-US"/>
              <a:t>No perianal/ perineal skin breakdown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12163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9C64051-31FF-4D5B-A09F-5844B6B8F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/>
              <a:t>Hernias: S/Sx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A3E23B-D22F-4E7C-B490-F6CA780C3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DCC26A6-EFD8-1DCE-CEBF-C8AD4048AC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6744618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7713446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1455" y="503525"/>
            <a:ext cx="8898488" cy="1563624"/>
          </a:xfrm>
        </p:spPr>
        <p:txBody>
          <a:bodyPr/>
          <a:lstStyle/>
          <a:p>
            <a:r>
              <a:rPr lang="en-US"/>
              <a:t>Hernias: Diagnosis and Treatment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11148" y="2311639"/>
            <a:ext cx="1536701" cy="823912"/>
          </a:xfrm>
        </p:spPr>
        <p:txBody>
          <a:bodyPr/>
          <a:lstStyle/>
          <a:p>
            <a:r>
              <a:rPr lang="en-US" b="1" u="sng" dirty="0"/>
              <a:t>Diagnosis: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03199" y="3296741"/>
            <a:ext cx="1752601" cy="2265860"/>
          </a:xfrm>
        </p:spPr>
        <p:txBody>
          <a:bodyPr/>
          <a:lstStyle/>
          <a:p>
            <a:r>
              <a:rPr lang="en-US" dirty="0"/>
              <a:t>H &amp; P</a:t>
            </a:r>
          </a:p>
          <a:p>
            <a:r>
              <a:rPr lang="en-US" dirty="0"/>
              <a:t>U/S</a:t>
            </a:r>
          </a:p>
          <a:p>
            <a:r>
              <a:rPr lang="en-US" dirty="0"/>
              <a:t>CT</a:t>
            </a:r>
          </a:p>
          <a:p>
            <a:r>
              <a:rPr lang="en-US" dirty="0"/>
              <a:t>MRI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2446017" y="2311639"/>
            <a:ext cx="3140181" cy="823912"/>
          </a:xfrm>
        </p:spPr>
        <p:txBody>
          <a:bodyPr/>
          <a:lstStyle/>
          <a:p>
            <a:pPr algn="ctr"/>
            <a:r>
              <a:rPr lang="en-US" b="1" u="sng" dirty="0"/>
              <a:t>Treatment: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2189480" y="3235179"/>
            <a:ext cx="3995420" cy="3432321"/>
          </a:xfrm>
        </p:spPr>
        <p:txBody>
          <a:bodyPr>
            <a:normAutofit/>
          </a:bodyPr>
          <a:lstStyle/>
          <a:p>
            <a:r>
              <a:rPr lang="en-US" dirty="0"/>
              <a:t>Laparoscopic surgery</a:t>
            </a:r>
          </a:p>
          <a:p>
            <a:r>
              <a:rPr lang="en-US" dirty="0" err="1"/>
              <a:t>Herniorrhaphy</a:t>
            </a:r>
            <a:endParaRPr lang="en-US" dirty="0"/>
          </a:p>
          <a:p>
            <a:r>
              <a:rPr lang="en-US" dirty="0" err="1"/>
              <a:t>Hernioplasty</a:t>
            </a:r>
            <a:endParaRPr lang="en-US" dirty="0"/>
          </a:p>
          <a:p>
            <a:r>
              <a:rPr lang="en-US" dirty="0"/>
              <a:t>Emergency surgery for strangulated hernias or inflamed, irreducible hernias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0" y="2898775"/>
            <a:ext cx="57150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626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/>
              <a:t>Postop Hernia Repair</a:t>
            </a:r>
            <a:endParaRPr lang="en-US" dirty="0"/>
          </a:p>
        </p:txBody>
      </p:sp>
      <p:graphicFrame>
        <p:nvGraphicFramePr>
          <p:cNvPr id="12" name="Content Placeholder 9">
            <a:extLst>
              <a:ext uri="{FF2B5EF4-FFF2-40B4-BE49-F238E27FC236}">
                <a16:creationId xmlns:a16="http://schemas.microsoft.com/office/drawing/2014/main" id="{5F37BB30-D2CB-B5F2-316E-E910316537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308482"/>
              </p:ext>
            </p:extLst>
          </p:nvPr>
        </p:nvGraphicFramePr>
        <p:xfrm>
          <a:off x="499990" y="2327563"/>
          <a:ext cx="11192020" cy="4225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5309954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B987E65-AB2D-4A48-AD62-C1BB06642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C503C87D-00ED-4714-85FF-BBB5BE09A3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74068BB-E190-48E4-90D3-FE9FA91FD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FC11E36-D537-415B-826D-5D825138A6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85D0A23-A07D-4F38-99A7-D5C24DC09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14" name="Freeform 206">
              <a:extLst>
                <a:ext uri="{FF2B5EF4-FFF2-40B4-BE49-F238E27FC236}">
                  <a16:creationId xmlns:a16="http://schemas.microsoft.com/office/drawing/2014/main" id="{754D372E-FA8D-43FE-8C47-4A359FF18B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FB797FF1-EF28-43B5-8478-1FD994186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37CE8C-61AF-45D4-A730-2B70298340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F5AE6E9-C0B8-485A-B03B-842FC7840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rgbClr val="FEFCF7">
              <a:alpha val="10000"/>
            </a:srgbClr>
          </a:solidFill>
        </p:grpSpPr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4EA42B7B-6F15-4CC7-BBCC-2B2A60505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C960FF94-1DD0-415F-B0B8-3FED9DC3E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1992D805-D4D8-4EE1-A4B9-7A54B65237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9A34BDC-A3E7-4317-A652-4C711537E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2419" y="0"/>
            <a:ext cx="753770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487" y="643467"/>
            <a:ext cx="6253571" cy="337989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5400"/>
              <a:t>Malabsorption Syndrome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3709" y="4470840"/>
            <a:ext cx="6244349" cy="174369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spcBef>
                <a:spcPts val="930"/>
              </a:spcBef>
            </a:pPr>
            <a:r>
              <a:rPr lang="en-US" sz="2400"/>
              <a:t>Celiac Disease</a:t>
            </a:r>
          </a:p>
          <a:p>
            <a:pPr algn="l">
              <a:spcBef>
                <a:spcPts val="930"/>
              </a:spcBef>
            </a:pPr>
            <a:r>
              <a:rPr lang="en-US" sz="2400"/>
              <a:t>Lactase Deficiency</a:t>
            </a:r>
          </a:p>
          <a:p>
            <a:pPr algn="l">
              <a:spcBef>
                <a:spcPts val="930"/>
              </a:spcBef>
            </a:pPr>
            <a:r>
              <a:rPr lang="en-US" sz="2400"/>
              <a:t>Short Bowel Syndrome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EBAABD3-7850-4600-BF15-44633214A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98564" y="0"/>
            <a:ext cx="0" cy="685800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5FFF46-7665-4A66-A43B-FEE4EA334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8324" y="4228554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5799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56764" y="277092"/>
            <a:ext cx="4347507" cy="185196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4800" dirty="0"/>
              <a:t>Malabsorption Syndrome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358159" y="640081"/>
            <a:ext cx="5449696" cy="5340702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356764" y="2438399"/>
            <a:ext cx="4347507" cy="4142509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r>
              <a:rPr lang="en-US" sz="2800" dirty="0"/>
              <a:t>Impaired absorption of fats, carbohydrates, proteins, minerals, and vitamins</a:t>
            </a:r>
          </a:p>
          <a:p>
            <a:r>
              <a:rPr lang="en-US" sz="2800" dirty="0"/>
              <a:t>Common signs of malabsorption</a:t>
            </a:r>
          </a:p>
          <a:p>
            <a:r>
              <a:rPr lang="en-US" sz="2800" dirty="0"/>
              <a:t>Diagnosis</a:t>
            </a:r>
          </a:p>
          <a:p>
            <a:r>
              <a:rPr lang="en-US" sz="2800" dirty="0"/>
              <a:t>Treatment depends on disease</a:t>
            </a:r>
          </a:p>
        </p:txBody>
      </p:sp>
    </p:spTree>
    <p:extLst>
      <p:ext uri="{BB962C8B-B14F-4D97-AF65-F5344CB8AC3E}">
        <p14:creationId xmlns:p14="http://schemas.microsoft.com/office/powerpoint/2010/main" val="173763125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EFF0C5C-F615-4AEE-A1CA-3AF52DF55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/>
              <a:t>Celiac Disease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00C904-2D42-4B98-9CCD-57C2391DA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F3DF22C-34E4-56F5-722F-CC6D935A1A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2288862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8027122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Celiac Disease: Etiology and Patho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2907" y="2521526"/>
            <a:ext cx="6005836" cy="4174435"/>
          </a:xfrm>
        </p:spPr>
        <p:txBody>
          <a:bodyPr>
            <a:normAutofit fontScale="92500"/>
          </a:bodyPr>
          <a:lstStyle/>
          <a:p>
            <a:r>
              <a:rPr lang="en-US" dirty="0"/>
              <a:t>Tissue destruction is a result of chronic inflammation </a:t>
            </a:r>
          </a:p>
          <a:p>
            <a:r>
              <a:rPr lang="en-US" dirty="0"/>
              <a:t>Genetic link</a:t>
            </a:r>
          </a:p>
          <a:p>
            <a:r>
              <a:rPr lang="en-US" dirty="0"/>
              <a:t>Gluten contains peptides called </a:t>
            </a:r>
            <a:r>
              <a:rPr lang="en-US" dirty="0" err="1"/>
              <a:t>prolamines</a:t>
            </a:r>
            <a:endParaRPr lang="en-US" dirty="0"/>
          </a:p>
          <a:p>
            <a:r>
              <a:rPr lang="en-US" dirty="0" err="1"/>
              <a:t>Prolamines</a:t>
            </a:r>
            <a:r>
              <a:rPr lang="en-US" dirty="0"/>
              <a:t> bind receptors on villi</a:t>
            </a:r>
          </a:p>
          <a:p>
            <a:r>
              <a:rPr lang="en-US" dirty="0"/>
              <a:t>Inflammatory response is activated</a:t>
            </a:r>
          </a:p>
          <a:p>
            <a:r>
              <a:rPr lang="en-US" dirty="0"/>
              <a:t>Inflammation damages the microvilli and brush border of small intestine </a:t>
            </a:r>
            <a:r>
              <a:rPr lang="en-US" dirty="0">
                <a:sym typeface="Wingdings" panose="05000000000000000000" pitchFamily="2" charset="2"/>
              </a:rPr>
              <a:t> decreases surface area available for nutrient absorption</a:t>
            </a:r>
          </a:p>
          <a:p>
            <a:r>
              <a:rPr lang="en-US" dirty="0">
                <a:sym typeface="Wingdings" panose="05000000000000000000" pitchFamily="2" charset="2"/>
              </a:rPr>
              <a:t>Damage is most severe in duodenum</a:t>
            </a:r>
          </a:p>
          <a:p>
            <a:r>
              <a:rPr lang="en-US" dirty="0">
                <a:sym typeface="Wingdings" panose="05000000000000000000" pitchFamily="2" charset="2"/>
              </a:rPr>
              <a:t>Inflammation lasts as long as gluten ingestion continues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74" y="2721102"/>
            <a:ext cx="4861063" cy="317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92540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8">
            <a:extLst>
              <a:ext uri="{FF2B5EF4-FFF2-40B4-BE49-F238E27FC236}">
                <a16:creationId xmlns:a16="http://schemas.microsoft.com/office/drawing/2014/main" id="{E06BBE70-E65A-475F-9670-3553E7E5B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/>
              <a:t>Celiac Disease: S/Sx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99" y="1504839"/>
            <a:ext cx="4001315" cy="3611186"/>
          </a:xfrm>
          <a:prstGeom prst="rect">
            <a:avLst/>
          </a:prstGeom>
        </p:spPr>
      </p:pic>
      <p:cxnSp>
        <p:nvCxnSpPr>
          <p:cNvPr id="19" name="Straight Connector 10">
            <a:extLst>
              <a:ext uri="{FF2B5EF4-FFF2-40B4-BE49-F238E27FC236}">
                <a16:creationId xmlns:a16="http://schemas.microsoft.com/office/drawing/2014/main" id="{C5051114-0EC6-40A8-A703-06862EF14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3661955"/>
          </a:xfrm>
        </p:spPr>
        <p:txBody>
          <a:bodyPr numCol="2">
            <a:normAutofit/>
          </a:bodyPr>
          <a:lstStyle/>
          <a:p>
            <a:pPr>
              <a:lnSpc>
                <a:spcPct val="101000"/>
              </a:lnSpc>
            </a:pPr>
            <a:r>
              <a:rPr lang="en-US"/>
              <a:t>Foul-smelling diarrhea</a:t>
            </a:r>
          </a:p>
          <a:p>
            <a:pPr>
              <a:lnSpc>
                <a:spcPct val="101000"/>
              </a:lnSpc>
            </a:pPr>
            <a:r>
              <a:rPr lang="en-US"/>
              <a:t>Abdominal pain</a:t>
            </a:r>
          </a:p>
          <a:p>
            <a:pPr>
              <a:lnSpc>
                <a:spcPct val="101000"/>
              </a:lnSpc>
            </a:pPr>
            <a:r>
              <a:rPr lang="en-US"/>
              <a:t>Flatulence</a:t>
            </a:r>
          </a:p>
          <a:p>
            <a:pPr>
              <a:lnSpc>
                <a:spcPct val="101000"/>
              </a:lnSpc>
            </a:pPr>
            <a:r>
              <a:rPr lang="en-US"/>
              <a:t>Abdominal distention</a:t>
            </a:r>
          </a:p>
          <a:p>
            <a:pPr>
              <a:lnSpc>
                <a:spcPct val="101000"/>
              </a:lnSpc>
            </a:pPr>
            <a:r>
              <a:rPr lang="en-US"/>
              <a:t>Malnutrition</a:t>
            </a:r>
          </a:p>
          <a:p>
            <a:pPr lvl="1">
              <a:lnSpc>
                <a:spcPct val="101000"/>
              </a:lnSpc>
            </a:pPr>
            <a:r>
              <a:rPr lang="en-US"/>
              <a:t>Protein, fat, and carbohydrate absorption is affected</a:t>
            </a:r>
          </a:p>
          <a:p>
            <a:pPr lvl="1">
              <a:lnSpc>
                <a:spcPct val="101000"/>
              </a:lnSpc>
            </a:pPr>
            <a:r>
              <a:rPr lang="en-US"/>
              <a:t>May have weight loss, muscle wasting, or other signs of malnutrition</a:t>
            </a:r>
          </a:p>
          <a:p>
            <a:pPr>
              <a:lnSpc>
                <a:spcPct val="101000"/>
              </a:lnSpc>
            </a:pPr>
            <a:r>
              <a:rPr lang="en-US"/>
              <a:t>May have atypical signs:</a:t>
            </a:r>
          </a:p>
          <a:p>
            <a:pPr lvl="1">
              <a:lnSpc>
                <a:spcPct val="101000"/>
              </a:lnSpc>
            </a:pPr>
            <a:r>
              <a:rPr lang="en-US"/>
              <a:t>Joint pain</a:t>
            </a:r>
          </a:p>
          <a:p>
            <a:pPr lvl="1">
              <a:lnSpc>
                <a:spcPct val="101000"/>
              </a:lnSpc>
            </a:pPr>
            <a:r>
              <a:rPr lang="en-US"/>
              <a:t>Osteoporosis</a:t>
            </a:r>
          </a:p>
          <a:p>
            <a:pPr lvl="1">
              <a:lnSpc>
                <a:spcPct val="101000"/>
              </a:lnSpc>
            </a:pPr>
            <a:r>
              <a:rPr lang="en-US"/>
              <a:t>Dental enamel hypoplasia</a:t>
            </a:r>
          </a:p>
          <a:p>
            <a:pPr lvl="1">
              <a:lnSpc>
                <a:spcPct val="101000"/>
              </a:lnSpc>
            </a:pPr>
            <a:r>
              <a:rPr lang="en-US"/>
              <a:t>Fatigue</a:t>
            </a:r>
          </a:p>
          <a:p>
            <a:pPr lvl="1">
              <a:lnSpc>
                <a:spcPct val="101000"/>
              </a:lnSpc>
            </a:pPr>
            <a:r>
              <a:rPr lang="en-US"/>
              <a:t>Peripheral neuropathy</a:t>
            </a:r>
          </a:p>
          <a:p>
            <a:pPr lvl="1">
              <a:lnSpc>
                <a:spcPct val="101000"/>
              </a:lnSpc>
            </a:pPr>
            <a:r>
              <a:rPr lang="en-US"/>
              <a:t>Reproductive problems</a:t>
            </a:r>
          </a:p>
        </p:txBody>
      </p:sp>
    </p:spTree>
    <p:extLst>
      <p:ext uri="{BB962C8B-B14F-4D97-AF65-F5344CB8AC3E}">
        <p14:creationId xmlns:p14="http://schemas.microsoft.com/office/powerpoint/2010/main" val="294594411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9C64051-31FF-4D5B-A09F-5844B6B8F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 dirty="0"/>
              <a:t>Celiac Disease: Diagnostics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A3E23B-D22F-4E7C-B490-F6CA780C3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6B807D3-7FDC-8473-3CAC-4A6172B056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1267875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1031981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100"/>
              <a:t>Celiac Disease: Treatment and Teaching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203923" y="640081"/>
            <a:ext cx="5758169" cy="5340702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6654" y="2438399"/>
            <a:ext cx="4752109" cy="4184066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>
              <a:lnSpc>
                <a:spcPct val="101000"/>
              </a:lnSpc>
            </a:pPr>
            <a:r>
              <a:rPr lang="en-US" sz="2400" dirty="0"/>
              <a:t>Gluten-free diet- lifelong</a:t>
            </a:r>
          </a:p>
          <a:p>
            <a:pPr>
              <a:lnSpc>
                <a:spcPct val="101000"/>
              </a:lnSpc>
            </a:pPr>
            <a:r>
              <a:rPr lang="en-US" sz="2400" dirty="0"/>
              <a:t>Avoid wheat, rye, oats, and barley</a:t>
            </a:r>
          </a:p>
          <a:p>
            <a:pPr>
              <a:lnSpc>
                <a:spcPct val="101000"/>
              </a:lnSpc>
            </a:pPr>
            <a:r>
              <a:rPr lang="en-US" sz="2400" dirty="0"/>
              <a:t>Read medication and food labels</a:t>
            </a:r>
          </a:p>
          <a:p>
            <a:pPr>
              <a:lnSpc>
                <a:spcPct val="101000"/>
              </a:lnSpc>
            </a:pPr>
            <a:r>
              <a:rPr lang="en-US" sz="2400" dirty="0"/>
              <a:t>Gluten-free options in many major grocery stores now</a:t>
            </a:r>
          </a:p>
          <a:p>
            <a:pPr>
              <a:lnSpc>
                <a:spcPct val="101000"/>
              </a:lnSpc>
            </a:pPr>
            <a:r>
              <a:rPr lang="en-US" sz="2400" dirty="0"/>
              <a:t>Eating out can be difficult, many blogs about gluten free options at chain restaurants</a:t>
            </a:r>
          </a:p>
          <a:p>
            <a:pPr>
              <a:lnSpc>
                <a:spcPct val="101000"/>
              </a:lnSpc>
            </a:pPr>
            <a:r>
              <a:rPr lang="en-US" sz="2400" dirty="0"/>
              <a:t>Support and information through the Celiac Sprue Association and the  Celiac Disease Foundation</a:t>
            </a:r>
          </a:p>
        </p:txBody>
      </p:sp>
    </p:spTree>
    <p:extLst>
      <p:ext uri="{BB962C8B-B14F-4D97-AF65-F5344CB8AC3E}">
        <p14:creationId xmlns:p14="http://schemas.microsoft.com/office/powerpoint/2010/main" val="3901989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8" name="Rectangle 74">
            <a:extLst>
              <a:ext uri="{FF2B5EF4-FFF2-40B4-BE49-F238E27FC236}">
                <a16:creationId xmlns:a16="http://schemas.microsoft.com/office/drawing/2014/main" id="{1FCB15C0-B744-4977-B02C-DECF4FD92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/>
              <a:t>Nursing Considerations</a:t>
            </a:r>
            <a:endParaRPr lang="en-US" dirty="0"/>
          </a:p>
        </p:txBody>
      </p:sp>
      <p:pic>
        <p:nvPicPr>
          <p:cNvPr id="10244" name="Picture 4" descr="Make Hand Washing Fun | Joe DiMaggio Children's Hospita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" r="15234" b="3"/>
          <a:stretch/>
        </p:blipFill>
        <p:spPr bwMode="auto">
          <a:xfrm>
            <a:off x="633999" y="640074"/>
            <a:ext cx="4001315" cy="258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49" name="Straight Connector 76">
            <a:extLst>
              <a:ext uri="{FF2B5EF4-FFF2-40B4-BE49-F238E27FC236}">
                <a16:creationId xmlns:a16="http://schemas.microsoft.com/office/drawing/2014/main" id="{00215F99-73E5-4648-A5AA-E90A79324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FF8A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6" name="Picture 6" descr="Windsor Cubicle Curtain - AL-42795 - ALCO Sales &amp; Service Co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89" r="-3" b="14382"/>
          <a:stretch/>
        </p:blipFill>
        <p:spPr bwMode="auto">
          <a:xfrm>
            <a:off x="633999" y="3390872"/>
            <a:ext cx="4001315" cy="258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072" y="2236783"/>
            <a:ext cx="6755199" cy="4466545"/>
          </a:xfrm>
        </p:spPr>
        <p:txBody>
          <a:bodyPr>
            <a:normAutofit fontScale="92500"/>
          </a:bodyPr>
          <a:lstStyle/>
          <a:p>
            <a:pPr>
              <a:lnSpc>
                <a:spcPct val="101000"/>
              </a:lnSpc>
            </a:pPr>
            <a:r>
              <a:rPr lang="en-US" sz="1800" dirty="0"/>
              <a:t>Consider all cases of acute diarrhea as infectious until cause is known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Strict infection control precautions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HAND WASHING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Wipe surfaces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Flush vomitus and stool in toilet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Odor control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Privacy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May need private room and isolation </a:t>
            </a:r>
          </a:p>
          <a:p>
            <a:pPr lvl="1">
              <a:lnSpc>
                <a:spcPct val="101000"/>
              </a:lnSpc>
            </a:pPr>
            <a:r>
              <a:rPr lang="en-US" dirty="0"/>
              <a:t>Personal thermometer, VS machine, and stethoscope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Teach patient about hygiene, infection control, and potential dangers of infecting others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Teach proper food handling, preparation, and storage</a:t>
            </a:r>
          </a:p>
        </p:txBody>
      </p:sp>
    </p:spTree>
    <p:extLst>
      <p:ext uri="{BB962C8B-B14F-4D97-AF65-F5344CB8AC3E}">
        <p14:creationId xmlns:p14="http://schemas.microsoft.com/office/powerpoint/2010/main" val="115265916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3461" y="568345"/>
            <a:ext cx="7370810" cy="1560716"/>
          </a:xfrm>
        </p:spPr>
        <p:txBody>
          <a:bodyPr/>
          <a:lstStyle/>
          <a:p>
            <a:r>
              <a:rPr lang="en-US" dirty="0"/>
              <a:t>Lactase Deficiency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8416" y="2279375"/>
            <a:ext cx="7938053" cy="4465982"/>
          </a:xfrm>
        </p:spPr>
        <p:txBody>
          <a:bodyPr>
            <a:normAutofit/>
          </a:bodyPr>
          <a:lstStyle/>
          <a:p>
            <a:r>
              <a:rPr lang="en-US" sz="2400" dirty="0"/>
              <a:t>The lactase enzyme is deficient or absent</a:t>
            </a:r>
          </a:p>
          <a:p>
            <a:r>
              <a:rPr lang="en-US" sz="2400" dirty="0"/>
              <a:t>Lactase enzyme breaks down lactose into 2 simple sugars- glucose and </a:t>
            </a:r>
            <a:r>
              <a:rPr lang="en-US" sz="2400" dirty="0" err="1"/>
              <a:t>galactose</a:t>
            </a:r>
            <a:endParaRPr lang="en-US" sz="2400" dirty="0"/>
          </a:p>
          <a:p>
            <a:r>
              <a:rPr lang="en-US" sz="2400" dirty="0"/>
              <a:t>Primary lactase deficiency is a result of genetic factors</a:t>
            </a:r>
          </a:p>
          <a:p>
            <a:r>
              <a:rPr lang="en-US" sz="2400" dirty="0"/>
              <a:t>Lactose malabsorption can occur:</a:t>
            </a:r>
          </a:p>
          <a:p>
            <a:pPr lvl="1"/>
            <a:r>
              <a:rPr lang="en-US" sz="2000" dirty="0"/>
              <a:t>When conditions leading to bacterial overgrowth promote lactose fermentation in the small bowel </a:t>
            </a:r>
          </a:p>
          <a:p>
            <a:pPr lvl="1"/>
            <a:r>
              <a:rPr lang="en-US" sz="2000" dirty="0"/>
              <a:t>When intestinal mucosal damage interferes with absorption</a:t>
            </a:r>
          </a:p>
          <a:p>
            <a:pPr lvl="2"/>
            <a:r>
              <a:rPr lang="en-US" sz="1800" dirty="0"/>
              <a:t>Occurs with IBD and celiac disease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4156"/>
            <a:ext cx="3866795" cy="541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2932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Lactase Deficiency: S/Sx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4887" y="2438399"/>
            <a:ext cx="6259332" cy="3869636"/>
          </a:xfrm>
        </p:spPr>
        <p:txBody>
          <a:bodyPr>
            <a:normAutofit/>
          </a:bodyPr>
          <a:lstStyle/>
          <a:p>
            <a:r>
              <a:rPr lang="en-US" sz="2400" dirty="0"/>
              <a:t>Bloating</a:t>
            </a:r>
          </a:p>
          <a:p>
            <a:r>
              <a:rPr lang="en-US" sz="2400" dirty="0"/>
              <a:t>Flatulence</a:t>
            </a:r>
          </a:p>
          <a:p>
            <a:r>
              <a:rPr lang="en-US" sz="2400" dirty="0"/>
              <a:t>Cramping abdominal pain</a:t>
            </a:r>
          </a:p>
          <a:p>
            <a:r>
              <a:rPr lang="en-US" sz="2400" dirty="0"/>
              <a:t>Diarrhea</a:t>
            </a:r>
          </a:p>
          <a:p>
            <a:r>
              <a:rPr lang="en-US" sz="2400" dirty="0"/>
              <a:t>Symptoms generally occur about 30 minutes to several hours after consuming milk products</a:t>
            </a:r>
          </a:p>
        </p:txBody>
      </p:sp>
      <p:pic>
        <p:nvPicPr>
          <p:cNvPr id="3074" name="Picture 2" descr="Image result for lactose intolerance carto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368" y="2345633"/>
            <a:ext cx="4315903" cy="431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42258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Lactase Deficiency: Diagnostics and Treatment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8551" y="2099596"/>
            <a:ext cx="2897258" cy="776126"/>
          </a:xfrm>
        </p:spPr>
        <p:txBody>
          <a:bodyPr>
            <a:normAutofit/>
          </a:bodyPr>
          <a:lstStyle/>
          <a:p>
            <a:pPr algn="ctr"/>
            <a:r>
              <a:rPr lang="en-US" sz="2800" b="1" u="sng" dirty="0"/>
              <a:t>Diagnostics: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150743" y="2985559"/>
            <a:ext cx="4160520" cy="1651004"/>
          </a:xfrm>
        </p:spPr>
        <p:txBody>
          <a:bodyPr>
            <a:normAutofit/>
          </a:bodyPr>
          <a:lstStyle/>
          <a:p>
            <a:r>
              <a:rPr lang="en-US" dirty="0"/>
              <a:t>Lactose tolerance test</a:t>
            </a:r>
          </a:p>
          <a:p>
            <a:r>
              <a:rPr lang="en-US" dirty="0"/>
              <a:t>Lactose hydrogen breath test</a:t>
            </a:r>
          </a:p>
          <a:p>
            <a:r>
              <a:rPr lang="en-US" dirty="0"/>
              <a:t>Genetic testing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7979441" y="2240388"/>
            <a:ext cx="2382127" cy="635334"/>
          </a:xfrm>
        </p:spPr>
        <p:txBody>
          <a:bodyPr>
            <a:normAutofit/>
          </a:bodyPr>
          <a:lstStyle/>
          <a:p>
            <a:pPr algn="ctr"/>
            <a:r>
              <a:rPr lang="en-US" sz="2800" b="1" u="sng" dirty="0"/>
              <a:t>Treatment: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6334540" y="2985559"/>
            <a:ext cx="5671930" cy="3872442"/>
          </a:xfrm>
        </p:spPr>
        <p:txBody>
          <a:bodyPr>
            <a:normAutofit fontScale="92500"/>
          </a:bodyPr>
          <a:lstStyle/>
          <a:p>
            <a:r>
              <a:rPr lang="en-US" dirty="0"/>
              <a:t>Eliminate lactose from diet- avoid milk and milk products</a:t>
            </a:r>
          </a:p>
          <a:p>
            <a:r>
              <a:rPr lang="en-US" dirty="0"/>
              <a:t>Many lactose-free products commercially available</a:t>
            </a:r>
          </a:p>
          <a:p>
            <a:r>
              <a:rPr lang="en-US" dirty="0"/>
              <a:t>Lactose free diet results in resolution of symptoms</a:t>
            </a:r>
          </a:p>
          <a:p>
            <a:r>
              <a:rPr lang="en-US" dirty="0"/>
              <a:t>Lactase enzyme (Lactaid) is available over the counter</a:t>
            </a:r>
          </a:p>
          <a:p>
            <a:pPr lvl="1"/>
            <a:r>
              <a:rPr lang="en-US" dirty="0"/>
              <a:t>Breaks down lactose present in ingested milk</a:t>
            </a:r>
          </a:p>
          <a:p>
            <a:r>
              <a:rPr lang="en-US" dirty="0"/>
              <a:t>Some lactose-intolerant people may be able to tolerate small amounts of lactose in their diet</a:t>
            </a:r>
          </a:p>
        </p:txBody>
      </p:sp>
      <p:pic>
        <p:nvPicPr>
          <p:cNvPr id="4098" name="Picture 2" descr="Image result for dairy free carto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020" y="4256633"/>
            <a:ext cx="2469873" cy="246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253" y="4631006"/>
            <a:ext cx="20955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68996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Short Bowel Syndrome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738190" y="2438400"/>
            <a:ext cx="6356827" cy="44196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Small intestine does not have enough surface area to absorb enough nutrients</a:t>
            </a:r>
          </a:p>
          <a:p>
            <a:r>
              <a:rPr lang="en-US" sz="2800" dirty="0"/>
              <a:t>Unable to meet energy, fluid, electrolyte, and nutritional needs to stay healthy on a normal diet</a:t>
            </a:r>
          </a:p>
          <a:p>
            <a:r>
              <a:rPr lang="en-US" sz="2800" dirty="0"/>
              <a:t>Causes of SBS include diseases that damage intestinal mucosa, surgical removal of too much small intestine, and congenital defects</a:t>
            </a:r>
          </a:p>
          <a:p>
            <a:r>
              <a:rPr lang="en-US" sz="2800" dirty="0"/>
              <a:t>Occurs at about 75% loss of small intestine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42" y="2974491"/>
            <a:ext cx="5044327" cy="232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7486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/>
              <a:t>Short Bowel Syndrome: S/Sx</a:t>
            </a:r>
            <a:endParaRPr lang="en-US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E7D9837B-A722-1275-D8FA-7D256C4EF5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5225573"/>
              </p:ext>
            </p:extLst>
          </p:nvPr>
        </p:nvGraphicFramePr>
        <p:xfrm>
          <a:off x="581891" y="2438399"/>
          <a:ext cx="11122747" cy="3976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3372534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>
            <a:extLst>
              <a:ext uri="{FF2B5EF4-FFF2-40B4-BE49-F238E27FC236}">
                <a16:creationId xmlns:a16="http://schemas.microsoft.com/office/drawing/2014/main" id="{3D0C97FB-A08F-4B32-8090-F63F57615C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B7A40C0-3F3E-401F-A45F-B4DADBF8A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A1064A36-CCFA-43C1-877A-02F4E7B51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Short Bowel Syndrome: Treatment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99" y="923294"/>
            <a:ext cx="4001315" cy="2250739"/>
          </a:xfrm>
          <a:prstGeom prst="rect">
            <a:avLst/>
          </a:prstGeom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7C953C0-A676-473F-96B3-46F8A7636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A2E9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Image result for vitamin and mineral supplements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428" y="3285960"/>
            <a:ext cx="3810456" cy="253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949072" y="2438399"/>
            <a:ext cx="6755199" cy="366195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Nutritional support</a:t>
            </a:r>
          </a:p>
          <a:p>
            <a:r>
              <a:rPr lang="en-US" dirty="0"/>
              <a:t>Dietary referral</a:t>
            </a:r>
          </a:p>
          <a:p>
            <a:r>
              <a:rPr lang="en-US" dirty="0"/>
              <a:t>Supplements of vitamins and minerals</a:t>
            </a:r>
          </a:p>
          <a:p>
            <a:r>
              <a:rPr lang="en-US" dirty="0"/>
              <a:t>Soluble fiber encouraged if colon is present</a:t>
            </a:r>
          </a:p>
          <a:p>
            <a:r>
              <a:rPr lang="en-US" dirty="0"/>
              <a:t>6 small meals per day</a:t>
            </a:r>
          </a:p>
          <a:p>
            <a:r>
              <a:rPr lang="en-US" dirty="0"/>
              <a:t>Intestinal transplantation</a:t>
            </a:r>
          </a:p>
        </p:txBody>
      </p:sp>
    </p:spTree>
    <p:extLst>
      <p:ext uri="{BB962C8B-B14F-4D97-AF65-F5344CB8AC3E}">
        <p14:creationId xmlns:p14="http://schemas.microsoft.com/office/powerpoint/2010/main" val="238132721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7">
            <a:extLst>
              <a:ext uri="{FF2B5EF4-FFF2-40B4-BE49-F238E27FC236}">
                <a16:creationId xmlns:a16="http://schemas.microsoft.com/office/drawing/2014/main" id="{1B987E65-AB2D-4A48-AD62-C1BB06642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C503C87D-00ED-4714-85FF-BBB5BE09A3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74068BB-E190-48E4-90D3-FE9FA91FD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FC11E36-D537-415B-826D-5D825138A6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35" name="Group 12">
            <a:extLst>
              <a:ext uri="{FF2B5EF4-FFF2-40B4-BE49-F238E27FC236}">
                <a16:creationId xmlns:a16="http://schemas.microsoft.com/office/drawing/2014/main" id="{A85D0A23-A07D-4F38-99A7-D5C24DC09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14" name="Freeform 206">
              <a:extLst>
                <a:ext uri="{FF2B5EF4-FFF2-40B4-BE49-F238E27FC236}">
                  <a16:creationId xmlns:a16="http://schemas.microsoft.com/office/drawing/2014/main" id="{754D372E-FA8D-43FE-8C47-4A359FF18B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FB797FF1-EF28-43B5-8478-1FD994186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37CE8C-61AF-45D4-A730-2B70298340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36" name="Rectangle 17">
            <a:extLst>
              <a:ext uri="{FF2B5EF4-FFF2-40B4-BE49-F238E27FC236}">
                <a16:creationId xmlns:a16="http://schemas.microsoft.com/office/drawing/2014/main" id="{582C4845-0D78-4D23-853C-D2B548EAE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029" y="882138"/>
            <a:ext cx="5506913" cy="50937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400">
                <a:solidFill>
                  <a:schemeClr val="tx2"/>
                </a:solidFill>
              </a:rPr>
              <a:t>Anorectal Problems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9570" y="1617785"/>
            <a:ext cx="2862991" cy="36224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Bef>
                <a:spcPts val="930"/>
              </a:spcBef>
            </a:pPr>
            <a:r>
              <a:rPr lang="en-US" sz="2400">
                <a:solidFill>
                  <a:schemeClr val="tx2"/>
                </a:solidFill>
              </a:rPr>
              <a:t>Hemorrhoids</a:t>
            </a:r>
          </a:p>
          <a:p>
            <a:pPr algn="r">
              <a:spcBef>
                <a:spcPts val="930"/>
              </a:spcBef>
            </a:pPr>
            <a:r>
              <a:rPr lang="en-US" sz="2400">
                <a:solidFill>
                  <a:schemeClr val="tx2"/>
                </a:solidFill>
              </a:rPr>
              <a:t>Anal Fissure/Fistula</a:t>
            </a:r>
          </a:p>
          <a:p>
            <a:pPr algn="r">
              <a:spcBef>
                <a:spcPts val="930"/>
              </a:spcBef>
            </a:pPr>
            <a:r>
              <a:rPr lang="en-US" sz="2400">
                <a:solidFill>
                  <a:schemeClr val="tx2"/>
                </a:solidFill>
              </a:rPr>
              <a:t>Anorectal Abscess</a:t>
            </a:r>
          </a:p>
          <a:p>
            <a:pPr algn="r">
              <a:spcBef>
                <a:spcPts val="930"/>
              </a:spcBef>
            </a:pPr>
            <a:r>
              <a:rPr lang="en-US" sz="2400">
                <a:solidFill>
                  <a:schemeClr val="tx2"/>
                </a:solidFill>
              </a:rPr>
              <a:t>Anal Cancer</a:t>
            </a:r>
          </a:p>
          <a:p>
            <a:pPr algn="r">
              <a:spcBef>
                <a:spcPts val="930"/>
              </a:spcBef>
            </a:pPr>
            <a:r>
              <a:rPr lang="en-US" sz="2400">
                <a:solidFill>
                  <a:schemeClr val="tx2"/>
                </a:solidFill>
              </a:rPr>
              <a:t>Pilonidal Sinus</a:t>
            </a:r>
          </a:p>
        </p:txBody>
      </p:sp>
      <p:cxnSp>
        <p:nvCxnSpPr>
          <p:cNvPr id="37" name="Straight Connector 19">
            <a:extLst>
              <a:ext uri="{FF2B5EF4-FFF2-40B4-BE49-F238E27FC236}">
                <a16:creationId xmlns:a16="http://schemas.microsoft.com/office/drawing/2014/main" id="{4E5365E6-B851-45B6-821E-CBF24C76A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964872"/>
            <a:ext cx="0" cy="292825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77938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>
            <a:normAutofit/>
          </a:bodyPr>
          <a:lstStyle/>
          <a:p>
            <a:r>
              <a:rPr lang="en-US"/>
              <a:t>Hemorrhoids</a:t>
            </a:r>
            <a:endParaRPr lang="en-US" dirty="0"/>
          </a:p>
        </p:txBody>
      </p:sp>
      <p:pic>
        <p:nvPicPr>
          <p:cNvPr id="6146" name="Picture 2" descr="Image result for hemorrhoi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2656" y="640081"/>
            <a:ext cx="5340702" cy="534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7852528" y="2438399"/>
            <a:ext cx="3851743" cy="3661955"/>
          </a:xfrm>
        </p:spPr>
        <p:txBody>
          <a:bodyPr>
            <a:normAutofit/>
          </a:bodyPr>
          <a:lstStyle/>
          <a:p>
            <a:r>
              <a:rPr lang="en-US" dirty="0"/>
              <a:t>Dilated hemorrhoidal veins</a:t>
            </a:r>
          </a:p>
          <a:p>
            <a:r>
              <a:rPr lang="en-US" dirty="0"/>
              <a:t>Internal vs External</a:t>
            </a:r>
          </a:p>
          <a:p>
            <a:r>
              <a:rPr lang="en-US" dirty="0"/>
              <a:t>Develop 2* to increased anal pressure and weakening of the connective tissue that supports hemorrhoidal veins</a:t>
            </a:r>
          </a:p>
          <a:p>
            <a:pPr lvl="1"/>
            <a:r>
              <a:rPr lang="en-US" dirty="0"/>
              <a:t>Causes displacement and dilation</a:t>
            </a:r>
          </a:p>
          <a:p>
            <a:r>
              <a:rPr lang="en-US" dirty="0"/>
              <a:t>Risk factors</a:t>
            </a:r>
          </a:p>
        </p:txBody>
      </p:sp>
    </p:spTree>
    <p:extLst>
      <p:ext uri="{BB962C8B-B14F-4D97-AF65-F5344CB8AC3E}">
        <p14:creationId xmlns:p14="http://schemas.microsoft.com/office/powerpoint/2010/main" val="198329022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2" name="Rectangle 73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>
            <a:normAutofit/>
          </a:bodyPr>
          <a:lstStyle/>
          <a:p>
            <a:r>
              <a:rPr lang="en-US"/>
              <a:t>Hemorrhoids: Diagnosis</a:t>
            </a:r>
            <a:endParaRPr lang="en-US" dirty="0"/>
          </a:p>
        </p:txBody>
      </p:sp>
      <p:pic>
        <p:nvPicPr>
          <p:cNvPr id="7170" name="Picture 2" descr="Image result for hemorrhoid diagnos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965106"/>
            <a:ext cx="6898017" cy="46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852528" y="2438399"/>
            <a:ext cx="3851743" cy="3661955"/>
          </a:xfrm>
        </p:spPr>
        <p:txBody>
          <a:bodyPr>
            <a:normAutofit/>
          </a:bodyPr>
          <a:lstStyle/>
          <a:p>
            <a:r>
              <a:rPr lang="en-US"/>
              <a:t>External hemorrhoids:</a:t>
            </a:r>
          </a:p>
          <a:p>
            <a:pPr lvl="1"/>
            <a:r>
              <a:rPr lang="en-US"/>
              <a:t>Inspection</a:t>
            </a:r>
          </a:p>
          <a:p>
            <a:r>
              <a:rPr lang="en-US"/>
              <a:t>Internal hemorrhoids:</a:t>
            </a:r>
          </a:p>
          <a:p>
            <a:pPr lvl="1"/>
            <a:r>
              <a:rPr lang="en-US"/>
              <a:t>Digital exam</a:t>
            </a:r>
          </a:p>
          <a:p>
            <a:pPr lvl="1"/>
            <a:r>
              <a:rPr lang="en-US"/>
              <a:t>Anoscopy</a:t>
            </a:r>
          </a:p>
          <a:p>
            <a:pPr lvl="1"/>
            <a:r>
              <a:rPr lang="en-US"/>
              <a:t>Sigmoidoscopy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23888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25" name="Straight Connector 15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17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Hemorrhoids: Treatment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3999" y="1189292"/>
            <a:ext cx="6898017" cy="4242280"/>
          </a:xfrm>
          <a:prstGeom prst="rect">
            <a:avLst/>
          </a:prstGeom>
        </p:spPr>
      </p:pic>
      <p:cxnSp>
        <p:nvCxnSpPr>
          <p:cNvPr id="27" name="Straight Connector 19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7852528" y="2438399"/>
            <a:ext cx="3851743" cy="366195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900"/>
              <a:t>Based on cause</a:t>
            </a:r>
          </a:p>
          <a:p>
            <a:pPr>
              <a:lnSpc>
                <a:spcPct val="101000"/>
              </a:lnSpc>
            </a:pPr>
            <a:r>
              <a:rPr lang="en-US" sz="1900"/>
              <a:t>High fiber diet and increased fluids</a:t>
            </a:r>
          </a:p>
          <a:p>
            <a:pPr>
              <a:lnSpc>
                <a:spcPct val="101000"/>
              </a:lnSpc>
            </a:pPr>
            <a:r>
              <a:rPr lang="en-US" sz="1900"/>
              <a:t>Ointments, creams, suppositories, and impregnated pads may help with pain, inflammation, and shrink mucous membranes </a:t>
            </a:r>
          </a:p>
          <a:p>
            <a:pPr>
              <a:lnSpc>
                <a:spcPct val="101000"/>
              </a:lnSpc>
            </a:pPr>
            <a:r>
              <a:rPr lang="en-US" sz="1900"/>
              <a:t>Sitz bath</a:t>
            </a:r>
          </a:p>
          <a:p>
            <a:pPr>
              <a:lnSpc>
                <a:spcPct val="101000"/>
              </a:lnSpc>
            </a:pPr>
            <a:r>
              <a:rPr lang="en-US" sz="1900"/>
              <a:t>Rubber band ligation </a:t>
            </a:r>
          </a:p>
          <a:p>
            <a:pPr>
              <a:lnSpc>
                <a:spcPct val="101000"/>
              </a:lnSpc>
            </a:pPr>
            <a:r>
              <a:rPr lang="en-US" sz="1900"/>
              <a:t>Hemorrhoidectomy if severe</a:t>
            </a:r>
          </a:p>
          <a:p>
            <a:pPr>
              <a:lnSpc>
                <a:spcPct val="101000"/>
              </a:lnSpc>
            </a:pPr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1339469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0C02A8D8-3D8C-451E-B7B3-8BBEFF2CE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2B4E29A9-E235-4D6B-A7C3-175FC4C0E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90806277-4397-456D-93E2-AE6A512D2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8013191F-212D-4C62-B054-9981FBDC8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1018951-FC91-4ED9-B647-33D5DF894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77" name="Freeform 206">
              <a:extLst>
                <a:ext uri="{FF2B5EF4-FFF2-40B4-BE49-F238E27FC236}">
                  <a16:creationId xmlns:a16="http://schemas.microsoft.com/office/drawing/2014/main" id="{40199D0C-C9BF-41DC-85E8-42F694954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8" name="Freeform 211">
              <a:extLst>
                <a:ext uri="{FF2B5EF4-FFF2-40B4-BE49-F238E27FC236}">
                  <a16:creationId xmlns:a16="http://schemas.microsoft.com/office/drawing/2014/main" id="{C088DAA7-75C8-403C-AA36-F444BBC84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C6C302D-A971-4BE7-8A7B-2F5657584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664AD677-37FD-49CA-8C27-892991533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DFBBA3F-A731-4F4E-9ED1-E9D2BAF29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chemeClr val="accent3">
              <a:alpha val="15000"/>
            </a:schemeClr>
          </a:solidFill>
        </p:grpSpPr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id="{2E15D1C7-59F8-4C43-BF1D-88305355D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81510D8F-6D27-4EFD-9DDF-AB3849A8B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6" name="Freeform 5">
              <a:extLst>
                <a:ext uri="{FF2B5EF4-FFF2-40B4-BE49-F238E27FC236}">
                  <a16:creationId xmlns:a16="http://schemas.microsoft.com/office/drawing/2014/main" id="{DB3FA807-188D-4909-8D3C-2B6DD6E8F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88" name="Rounded Rectangle 7">
            <a:extLst>
              <a:ext uri="{FF2B5EF4-FFF2-40B4-BE49-F238E27FC236}">
                <a16:creationId xmlns:a16="http://schemas.microsoft.com/office/drawing/2014/main" id="{C880B459-CB59-47D5-883D-482F95B0A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467784" y="467784"/>
            <a:ext cx="11260976" cy="5922963"/>
          </a:xfrm>
          <a:prstGeom prst="roundRect">
            <a:avLst>
              <a:gd name="adj" fmla="val 52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Why You Should Fix a Leaky Faucet Promptly - Plumbing NJ">
            <a:extLst>
              <a:ext uri="{FF2B5EF4-FFF2-40B4-BE49-F238E27FC236}">
                <a16:creationId xmlns:a16="http://schemas.microsoft.com/office/drawing/2014/main" id="{B9FA180C-AFE8-4A20-A6AD-FBB7056375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66"/>
          <a:stretch/>
        </p:blipFill>
        <p:spPr bwMode="auto">
          <a:xfrm>
            <a:off x="5337548" y="670965"/>
            <a:ext cx="6189620" cy="551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Freeform 18">
            <a:extLst>
              <a:ext uri="{FF2B5EF4-FFF2-40B4-BE49-F238E27FC236}">
                <a16:creationId xmlns:a16="http://schemas.microsoft.com/office/drawing/2014/main" id="{AAC4858E-266B-400B-BABE-B712C757B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434" y="474134"/>
            <a:ext cx="11260976" cy="5922963"/>
          </a:xfrm>
          <a:custGeom>
            <a:avLst/>
            <a:gdLst>
              <a:gd name="connsiteX0" fmla="*/ 336522 w 11260976"/>
              <a:gd name="connsiteY0" fmla="*/ 196832 h 5922963"/>
              <a:gd name="connsiteX1" fmla="*/ 209530 w 11260976"/>
              <a:gd name="connsiteY1" fmla="*/ 323824 h 5922963"/>
              <a:gd name="connsiteX2" fmla="*/ 209530 w 11260976"/>
              <a:gd name="connsiteY2" fmla="*/ 5586441 h 5922963"/>
              <a:gd name="connsiteX3" fmla="*/ 336522 w 11260976"/>
              <a:gd name="connsiteY3" fmla="*/ 5713433 h 5922963"/>
              <a:gd name="connsiteX4" fmla="*/ 10938742 w 11260976"/>
              <a:gd name="connsiteY4" fmla="*/ 5713433 h 5922963"/>
              <a:gd name="connsiteX5" fmla="*/ 11065734 w 11260976"/>
              <a:gd name="connsiteY5" fmla="*/ 5586441 h 5922963"/>
              <a:gd name="connsiteX6" fmla="*/ 11065734 w 11260976"/>
              <a:gd name="connsiteY6" fmla="*/ 323824 h 5922963"/>
              <a:gd name="connsiteX7" fmla="*/ 10938742 w 11260976"/>
              <a:gd name="connsiteY7" fmla="*/ 196832 h 5922963"/>
              <a:gd name="connsiteX8" fmla="*/ 309593 w 11260976"/>
              <a:gd name="connsiteY8" fmla="*/ 0 h 5922963"/>
              <a:gd name="connsiteX9" fmla="*/ 10951383 w 11260976"/>
              <a:gd name="connsiteY9" fmla="*/ 0 h 5922963"/>
              <a:gd name="connsiteX10" fmla="*/ 11260976 w 11260976"/>
              <a:gd name="connsiteY10" fmla="*/ 309593 h 5922963"/>
              <a:gd name="connsiteX11" fmla="*/ 11260976 w 11260976"/>
              <a:gd name="connsiteY11" fmla="*/ 5613370 h 5922963"/>
              <a:gd name="connsiteX12" fmla="*/ 10951383 w 11260976"/>
              <a:gd name="connsiteY12" fmla="*/ 5922963 h 5922963"/>
              <a:gd name="connsiteX13" fmla="*/ 309593 w 11260976"/>
              <a:gd name="connsiteY13" fmla="*/ 5922963 h 5922963"/>
              <a:gd name="connsiteX14" fmla="*/ 0 w 11260976"/>
              <a:gd name="connsiteY14" fmla="*/ 5613370 h 5922963"/>
              <a:gd name="connsiteX15" fmla="*/ 0 w 11260976"/>
              <a:gd name="connsiteY15" fmla="*/ 309593 h 5922963"/>
              <a:gd name="connsiteX16" fmla="*/ 309593 w 11260976"/>
              <a:gd name="connsiteY16" fmla="*/ 0 h 592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60976" h="5922963">
                <a:moveTo>
                  <a:pt x="336522" y="196832"/>
                </a:moveTo>
                <a:cubicBezTo>
                  <a:pt x="266386" y="196832"/>
                  <a:pt x="209530" y="253688"/>
                  <a:pt x="209530" y="323824"/>
                </a:cubicBezTo>
                <a:lnTo>
                  <a:pt x="209530" y="5586441"/>
                </a:lnTo>
                <a:cubicBezTo>
                  <a:pt x="209530" y="5656577"/>
                  <a:pt x="266386" y="5713433"/>
                  <a:pt x="336522" y="5713433"/>
                </a:cubicBezTo>
                <a:lnTo>
                  <a:pt x="10938742" y="5713433"/>
                </a:lnTo>
                <a:cubicBezTo>
                  <a:pt x="11008878" y="5713433"/>
                  <a:pt x="11065734" y="5656577"/>
                  <a:pt x="11065734" y="5586441"/>
                </a:cubicBezTo>
                <a:lnTo>
                  <a:pt x="11065734" y="323824"/>
                </a:lnTo>
                <a:cubicBezTo>
                  <a:pt x="11065734" y="253688"/>
                  <a:pt x="11008878" y="196832"/>
                  <a:pt x="10938742" y="196832"/>
                </a:cubicBezTo>
                <a:close/>
                <a:moveTo>
                  <a:pt x="309593" y="0"/>
                </a:moveTo>
                <a:lnTo>
                  <a:pt x="10951383" y="0"/>
                </a:lnTo>
                <a:cubicBezTo>
                  <a:pt x="11122366" y="0"/>
                  <a:pt x="11260976" y="138610"/>
                  <a:pt x="11260976" y="309593"/>
                </a:cubicBezTo>
                <a:lnTo>
                  <a:pt x="11260976" y="5613370"/>
                </a:lnTo>
                <a:cubicBezTo>
                  <a:pt x="11260976" y="5784353"/>
                  <a:pt x="11122366" y="5922963"/>
                  <a:pt x="10951383" y="5922963"/>
                </a:cubicBezTo>
                <a:lnTo>
                  <a:pt x="309593" y="5922963"/>
                </a:lnTo>
                <a:cubicBezTo>
                  <a:pt x="138610" y="5922963"/>
                  <a:pt x="0" y="5784353"/>
                  <a:pt x="0" y="5613370"/>
                </a:cubicBezTo>
                <a:lnTo>
                  <a:pt x="0" y="309593"/>
                </a:lnTo>
                <a:cubicBezTo>
                  <a:pt x="0" y="138610"/>
                  <a:pt x="138610" y="0"/>
                  <a:pt x="30959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2" name="Rounded Rectangle 8">
            <a:extLst>
              <a:ext uri="{FF2B5EF4-FFF2-40B4-BE49-F238E27FC236}">
                <a16:creationId xmlns:a16="http://schemas.microsoft.com/office/drawing/2014/main" id="{23D7496E-4C23-4AB2-AC86-6BC6280D9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964" y="670965"/>
            <a:ext cx="10856204" cy="5516602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8236" y="1023867"/>
            <a:ext cx="3793678" cy="3349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>
                <a:solidFill>
                  <a:schemeClr val="bg2"/>
                </a:solidFill>
              </a:rPr>
              <a:t>Fecal Incontinence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2F43F03-C554-4013-AC94-7CF7CB6AA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1100" y="4629095"/>
            <a:ext cx="694944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39202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Hemorrhoids: Nursing Management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626086" y="2438399"/>
            <a:ext cx="5446643" cy="4306957"/>
          </a:xfrm>
        </p:spPr>
        <p:txBody>
          <a:bodyPr>
            <a:normAutofit/>
          </a:bodyPr>
          <a:lstStyle/>
          <a:p>
            <a:r>
              <a:rPr lang="en-US" dirty="0"/>
              <a:t>Teach ways to prevent constipation</a:t>
            </a:r>
          </a:p>
          <a:p>
            <a:r>
              <a:rPr lang="en-US" dirty="0"/>
              <a:t>Avoid prolonged sitting or standing</a:t>
            </a:r>
          </a:p>
          <a:p>
            <a:r>
              <a:rPr lang="en-US" dirty="0"/>
              <a:t>Proper use of OTC drugs for hemorrhoidal </a:t>
            </a:r>
            <a:r>
              <a:rPr lang="en-US" dirty="0" err="1"/>
              <a:t>sx</a:t>
            </a:r>
            <a:endParaRPr lang="en-US" dirty="0"/>
          </a:p>
          <a:p>
            <a:r>
              <a:rPr lang="en-US" dirty="0"/>
              <a:t>Teach </a:t>
            </a:r>
            <a:r>
              <a:rPr lang="en-US" dirty="0" err="1"/>
              <a:t>sitz</a:t>
            </a:r>
            <a:r>
              <a:rPr lang="en-US" dirty="0"/>
              <a:t> bath (15-20 min, 2-3x/day)</a:t>
            </a:r>
          </a:p>
          <a:p>
            <a:r>
              <a:rPr lang="en-US" dirty="0"/>
              <a:t>Teach to not resist urge to defecate</a:t>
            </a:r>
          </a:p>
          <a:p>
            <a:r>
              <a:rPr lang="en-US" dirty="0"/>
              <a:t>Postop- may have packing in rectum</a:t>
            </a:r>
          </a:p>
          <a:p>
            <a:pPr lvl="1"/>
            <a:r>
              <a:rPr lang="en-US" dirty="0"/>
              <a:t>Usually removed POD1</a:t>
            </a:r>
          </a:p>
          <a:p>
            <a:pPr lvl="1"/>
            <a:r>
              <a:rPr lang="en-US" dirty="0"/>
              <a:t>Patient may be embarrassed when </a:t>
            </a:r>
            <a:r>
              <a:rPr lang="en-US" dirty="0" err="1"/>
              <a:t>drsg</a:t>
            </a:r>
            <a:r>
              <a:rPr lang="en-US" dirty="0"/>
              <a:t> changed</a:t>
            </a:r>
          </a:p>
          <a:p>
            <a:pPr lvl="1"/>
            <a:r>
              <a:rPr lang="en-US" dirty="0"/>
              <a:t>Provide privacy</a:t>
            </a:r>
          </a:p>
        </p:txBody>
      </p:sp>
      <p:pic>
        <p:nvPicPr>
          <p:cNvPr id="8194" name="Picture 2" descr="Image result for hemorrhoid preven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5" y="2554504"/>
            <a:ext cx="5521761" cy="368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15067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>
            <a:normAutofit/>
          </a:bodyPr>
          <a:lstStyle/>
          <a:p>
            <a:r>
              <a:rPr lang="en-US"/>
              <a:t>Anal Fissure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93" y="1229820"/>
            <a:ext cx="4915974" cy="36746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1928" y="2438400"/>
            <a:ext cx="6303818" cy="4294902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800" dirty="0"/>
              <a:t>Skin ulcer or crack in the lining of anal wall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Causes 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Acute or Chronic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Hallmark= anal pain, worse with defecation or sitting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May bleed with wiping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Treat with increased fiber and fluids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Topical preparations- nitrates and calcium channel blockers decrease rectal anal pressure and allow fissure to heal without sphincter damage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Stool softener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Warm </a:t>
            </a:r>
            <a:r>
              <a:rPr lang="en-US" sz="1800" dirty="0" err="1"/>
              <a:t>sitz</a:t>
            </a:r>
            <a:r>
              <a:rPr lang="en-US" sz="1800" dirty="0"/>
              <a:t> baths</a:t>
            </a:r>
          </a:p>
        </p:txBody>
      </p:sp>
    </p:spTree>
    <p:extLst>
      <p:ext uri="{BB962C8B-B14F-4D97-AF65-F5344CB8AC3E}">
        <p14:creationId xmlns:p14="http://schemas.microsoft.com/office/powerpoint/2010/main" val="246423723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 Fistula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1026" y="2292626"/>
            <a:ext cx="6973245" cy="4565374"/>
          </a:xfrm>
        </p:spPr>
        <p:txBody>
          <a:bodyPr>
            <a:normAutofit/>
          </a:bodyPr>
          <a:lstStyle/>
          <a:p>
            <a:r>
              <a:rPr lang="en-US" dirty="0"/>
              <a:t>Abnormal tunneling leading from anus or rectum</a:t>
            </a:r>
          </a:p>
          <a:p>
            <a:r>
              <a:rPr lang="en-US" dirty="0"/>
              <a:t>May extend to outside of skin, vagina, or buttocks</a:t>
            </a:r>
          </a:p>
          <a:p>
            <a:r>
              <a:rPr lang="en-US" dirty="0"/>
              <a:t>Often precedes an abscess</a:t>
            </a:r>
          </a:p>
          <a:p>
            <a:r>
              <a:rPr lang="en-US" dirty="0"/>
              <a:t>Feces may enter fistula and cause infection</a:t>
            </a:r>
          </a:p>
          <a:p>
            <a:r>
              <a:rPr lang="en-US" dirty="0"/>
              <a:t>Persistent bloody or purulent discharge, or stool leaking form fistula</a:t>
            </a:r>
          </a:p>
          <a:p>
            <a:r>
              <a:rPr lang="en-US" dirty="0"/>
              <a:t>May need to wear a pad to avoid staining clothes</a:t>
            </a:r>
          </a:p>
          <a:p>
            <a:r>
              <a:rPr lang="en-US" dirty="0"/>
              <a:t>Surgical treatment depends on location and nature of fistula</a:t>
            </a:r>
          </a:p>
          <a:p>
            <a:r>
              <a:rPr lang="en-US" dirty="0" err="1"/>
              <a:t>Fistulotomy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35" y="2411894"/>
            <a:ext cx="4008783" cy="400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7240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A1064A36-CCFA-43C1-877A-02F4E7B51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/>
              <a:t>Anorectal Abscess</a:t>
            </a:r>
            <a:endParaRPr lang="en-US" dirty="0"/>
          </a:p>
        </p:txBody>
      </p:sp>
      <p:pic>
        <p:nvPicPr>
          <p:cNvPr id="9220" name="Picture 4" descr="Image result for anorectal abscess penrose dra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427" y="640078"/>
            <a:ext cx="3810459" cy="2533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7C953C0-A676-473F-96B3-46F8A7636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A77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Image result for anorectal absce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372" y="3285960"/>
            <a:ext cx="2318568" cy="253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3661955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dirty="0"/>
              <a:t>Collection of perianal pus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Results from obstruction of anal glands leading to infection and abscess formation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Occurs with anal fissures, anal fistulas, trauma, or IBD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S/</a:t>
            </a:r>
            <a:r>
              <a:rPr lang="en-US" dirty="0" err="1"/>
              <a:t>Sx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Complication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 err="1"/>
              <a:t>Dx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 err="1"/>
              <a:t>Tx</a:t>
            </a:r>
            <a:r>
              <a:rPr lang="en-US" dirty="0"/>
              <a:t>: Surgical drainage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Post-op Nursing Care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0391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1636" y="568345"/>
            <a:ext cx="5192635" cy="1560716"/>
          </a:xfrm>
        </p:spPr>
        <p:txBody>
          <a:bodyPr/>
          <a:lstStyle/>
          <a:p>
            <a:r>
              <a:rPr lang="en-US"/>
              <a:t>Anal Cancer</a:t>
            </a:r>
            <a:endParaRPr lang="en-US" dirty="0"/>
          </a:p>
        </p:txBody>
      </p:sp>
      <p:graphicFrame>
        <p:nvGraphicFramePr>
          <p:cNvPr id="25607" name="Content Placeholder 2">
            <a:extLst>
              <a:ext uri="{FF2B5EF4-FFF2-40B4-BE49-F238E27FC236}">
                <a16:creationId xmlns:a16="http://schemas.microsoft.com/office/drawing/2014/main" id="{CD168598-8CCA-020D-7720-1BF1DB6B75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2042240"/>
              </p:ext>
            </p:extLst>
          </p:nvPr>
        </p:nvGraphicFramePr>
        <p:xfrm>
          <a:off x="267411" y="193964"/>
          <a:ext cx="4463615" cy="6564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5602" name="Picture 2" descr="Colostomy: All You Need To Know About It Colostom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965" y="3114260"/>
            <a:ext cx="6830624" cy="22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628175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1FCB15C0-B744-4977-B02C-DECF4FD92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/>
              <a:t>Pilonidal Sinus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5406" r="-3" b="9866"/>
          <a:stretch/>
        </p:blipFill>
        <p:spPr>
          <a:xfrm>
            <a:off x="633999" y="640074"/>
            <a:ext cx="4001315" cy="2589918"/>
          </a:xfrm>
          <a:prstGeom prst="rect">
            <a:avLst/>
          </a:prstGeom>
        </p:spPr>
      </p:pic>
      <p:cxnSp>
        <p:nvCxnSpPr>
          <p:cNvPr id="15" name="Straight Connector 11">
            <a:extLst>
              <a:ext uri="{FF2B5EF4-FFF2-40B4-BE49-F238E27FC236}">
                <a16:creationId xmlns:a16="http://schemas.microsoft.com/office/drawing/2014/main" id="{00215F99-73E5-4648-A5AA-E90A79324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F6CA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13698" r="-3" b="-3"/>
          <a:stretch/>
        </p:blipFill>
        <p:spPr>
          <a:xfrm>
            <a:off x="633999" y="3390872"/>
            <a:ext cx="4001315" cy="258991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3661955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700"/>
              <a:t>Small tract under the skin between buttocks and </a:t>
            </a:r>
            <a:r>
              <a:rPr lang="en-US" sz="1700" err="1"/>
              <a:t>sacrococcygeal</a:t>
            </a:r>
            <a:r>
              <a:rPr lang="en-US" sz="1700"/>
              <a:t> area</a:t>
            </a:r>
          </a:p>
          <a:p>
            <a:pPr>
              <a:lnSpc>
                <a:spcPct val="101000"/>
              </a:lnSpc>
            </a:pPr>
            <a:r>
              <a:rPr lang="en-US" sz="1700"/>
              <a:t>Thought to be of congenital origin</a:t>
            </a:r>
          </a:p>
          <a:p>
            <a:pPr>
              <a:lnSpc>
                <a:spcPct val="101000"/>
              </a:lnSpc>
            </a:pPr>
            <a:r>
              <a:rPr lang="en-US" sz="1700"/>
              <a:t>May have several openings and is lined with epithelium and hair</a:t>
            </a:r>
          </a:p>
          <a:p>
            <a:pPr>
              <a:lnSpc>
                <a:spcPct val="101000"/>
              </a:lnSpc>
            </a:pPr>
            <a:r>
              <a:rPr lang="en-US" sz="1700"/>
              <a:t>Skin is moist, and movement of buttocks causes the short wiry hair to penetrate skin</a:t>
            </a:r>
          </a:p>
          <a:p>
            <a:pPr>
              <a:lnSpc>
                <a:spcPct val="101000"/>
              </a:lnSpc>
            </a:pPr>
            <a:r>
              <a:rPr lang="en-US" sz="1700"/>
              <a:t>Irritated skin can become infected</a:t>
            </a:r>
          </a:p>
          <a:p>
            <a:pPr>
              <a:lnSpc>
                <a:spcPct val="101000"/>
              </a:lnSpc>
            </a:pPr>
            <a:r>
              <a:rPr lang="en-US" sz="1700"/>
              <a:t>Cyst vs Abscess</a:t>
            </a:r>
          </a:p>
          <a:p>
            <a:pPr>
              <a:lnSpc>
                <a:spcPct val="101000"/>
              </a:lnSpc>
            </a:pPr>
            <a:r>
              <a:rPr lang="en-US" sz="1700"/>
              <a:t>Usually have pain at base of spine</a:t>
            </a:r>
          </a:p>
          <a:p>
            <a:pPr>
              <a:lnSpc>
                <a:spcPct val="101000"/>
              </a:lnSpc>
            </a:pPr>
            <a:r>
              <a:rPr lang="en-US" sz="1700"/>
              <a:t>Requires I&amp;D</a:t>
            </a:r>
          </a:p>
          <a:p>
            <a:pPr>
              <a:lnSpc>
                <a:spcPct val="101000"/>
              </a:lnSpc>
            </a:pPr>
            <a:r>
              <a:rPr lang="en-US" sz="1700"/>
              <a:t>Postop care</a:t>
            </a:r>
          </a:p>
        </p:txBody>
      </p:sp>
    </p:spTree>
    <p:extLst>
      <p:ext uri="{BB962C8B-B14F-4D97-AF65-F5344CB8AC3E}">
        <p14:creationId xmlns:p14="http://schemas.microsoft.com/office/powerpoint/2010/main" val="3646477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Fecal Incontinence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33700" y="2438400"/>
            <a:ext cx="8770571" cy="4221480"/>
          </a:xfrm>
        </p:spPr>
        <p:txBody>
          <a:bodyPr numCol="2">
            <a:normAutofit/>
          </a:bodyPr>
          <a:lstStyle/>
          <a:p>
            <a:r>
              <a:rPr lang="en-US" dirty="0"/>
              <a:t>Involuntary passage of stool</a:t>
            </a:r>
          </a:p>
          <a:p>
            <a:r>
              <a:rPr lang="en-US" dirty="0"/>
              <a:t>Normal structures that maintain continence are damaged or disrupted</a:t>
            </a:r>
          </a:p>
          <a:p>
            <a:pPr lvl="1"/>
            <a:r>
              <a:rPr lang="en-US" dirty="0"/>
              <a:t>Anal sphincter weakness</a:t>
            </a:r>
          </a:p>
          <a:p>
            <a:pPr lvl="2"/>
            <a:r>
              <a:rPr lang="en-US" dirty="0"/>
              <a:t>Infection or injury</a:t>
            </a:r>
          </a:p>
          <a:p>
            <a:pPr lvl="1"/>
            <a:r>
              <a:rPr lang="en-US" dirty="0"/>
              <a:t>Functional</a:t>
            </a:r>
          </a:p>
          <a:p>
            <a:pPr lvl="2"/>
            <a:r>
              <a:rPr lang="en-US" dirty="0"/>
              <a:t>physical immobility limiting access to toilet</a:t>
            </a:r>
          </a:p>
          <a:p>
            <a:pPr lvl="1"/>
            <a:r>
              <a:rPr lang="en-US" dirty="0"/>
              <a:t>Inflammatory</a:t>
            </a:r>
          </a:p>
          <a:p>
            <a:pPr lvl="2"/>
            <a:r>
              <a:rPr lang="en-US" dirty="0"/>
              <a:t>Irritable bowel disease</a:t>
            </a:r>
          </a:p>
          <a:p>
            <a:pPr lvl="1"/>
            <a:r>
              <a:rPr lang="en-US" dirty="0"/>
              <a:t>Neurologic disease</a:t>
            </a:r>
          </a:p>
          <a:p>
            <a:pPr lvl="2"/>
            <a:r>
              <a:rPr lang="en-US" dirty="0"/>
              <a:t>Spinal cord injuries</a:t>
            </a:r>
          </a:p>
          <a:p>
            <a:pPr lvl="1"/>
            <a:r>
              <a:rPr lang="en-US" dirty="0"/>
              <a:t>Pelvic floor dysfunction</a:t>
            </a:r>
          </a:p>
          <a:p>
            <a:pPr lvl="2"/>
            <a:r>
              <a:rPr lang="en-US" dirty="0"/>
              <a:t>Fistula, rectal prolapse</a:t>
            </a:r>
          </a:p>
          <a:p>
            <a:pPr lvl="1"/>
            <a:r>
              <a:rPr lang="en-US" dirty="0"/>
              <a:t>Other </a:t>
            </a:r>
          </a:p>
          <a:p>
            <a:pPr lvl="2"/>
            <a:r>
              <a:rPr lang="en-US" dirty="0"/>
              <a:t>Chronic constipation, fecal impaction, diarrhea</a:t>
            </a:r>
          </a:p>
        </p:txBody>
      </p:sp>
    </p:spTree>
    <p:extLst>
      <p:ext uri="{BB962C8B-B14F-4D97-AF65-F5344CB8AC3E}">
        <p14:creationId xmlns:p14="http://schemas.microsoft.com/office/powerpoint/2010/main" val="2599400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Thorough health history and physical exam</a:t>
            </a:r>
          </a:p>
          <a:p>
            <a:pPr lvl="1"/>
            <a:r>
              <a:rPr lang="en-US" dirty="0"/>
              <a:t># of incontinent episodes per week</a:t>
            </a:r>
          </a:p>
          <a:p>
            <a:pPr lvl="1"/>
            <a:r>
              <a:rPr lang="en-US" dirty="0"/>
              <a:t>Stool consistency and volume</a:t>
            </a:r>
          </a:p>
          <a:p>
            <a:pPr lvl="1"/>
            <a:r>
              <a:rPr lang="en-US" dirty="0"/>
              <a:t>The degree that incontinence interferes with work and social activities</a:t>
            </a:r>
          </a:p>
          <a:p>
            <a:pPr lvl="1"/>
            <a:r>
              <a:rPr lang="en-US" dirty="0"/>
              <a:t>Rectal exam </a:t>
            </a:r>
          </a:p>
          <a:p>
            <a:pPr lvl="2"/>
            <a:r>
              <a:rPr lang="en-US" dirty="0"/>
              <a:t>Reduced anal canal muscle tone</a:t>
            </a:r>
          </a:p>
          <a:p>
            <a:pPr lvl="2"/>
            <a:r>
              <a:rPr lang="en-US" dirty="0"/>
              <a:t>Weakened contraction strength of the external sphincter</a:t>
            </a:r>
          </a:p>
          <a:p>
            <a:pPr lvl="2"/>
            <a:r>
              <a:rPr lang="en-US" dirty="0"/>
              <a:t>Detect internal prolapse, rectocele, hemorrhoids, masses, and impaction</a:t>
            </a:r>
          </a:p>
        </p:txBody>
      </p:sp>
      <p:pic>
        <p:nvPicPr>
          <p:cNvPr id="11266" name="Picture 2" descr="Solution for Fecal Incontinence Treatment at Parijata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455" y="419100"/>
            <a:ext cx="28479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061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74080" y="2438400"/>
            <a:ext cx="5730191" cy="4267200"/>
          </a:xfrm>
        </p:spPr>
        <p:txBody>
          <a:bodyPr>
            <a:normAutofit/>
          </a:bodyPr>
          <a:lstStyle/>
          <a:p>
            <a:r>
              <a:rPr lang="en-US" dirty="0"/>
              <a:t>Help maintain normal stool consistency and bowel management program</a:t>
            </a:r>
          </a:p>
          <a:p>
            <a:r>
              <a:rPr lang="en-US" dirty="0"/>
              <a:t>Physical therapy and biofeedback training</a:t>
            </a:r>
          </a:p>
          <a:p>
            <a:r>
              <a:rPr lang="en-US" dirty="0"/>
              <a:t>Mild electrical stimulation of sacral nerves </a:t>
            </a:r>
          </a:p>
          <a:p>
            <a:r>
              <a:rPr lang="en-US" dirty="0"/>
              <a:t>Surgery to repair damage</a:t>
            </a:r>
          </a:p>
        </p:txBody>
      </p:sp>
      <p:pic>
        <p:nvPicPr>
          <p:cNvPr id="12290" name="Picture 2" descr="Pelvic Electrical Stimulation Park City IL - Pelvic Floor Musc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" y="1633400"/>
            <a:ext cx="2361565" cy="202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Therapy and treatment of fecal incontinence | STIWE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80" y="3820166"/>
            <a:ext cx="2903220" cy="263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006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217" y="281035"/>
            <a:ext cx="8897565" cy="1560716"/>
          </a:xfrm>
        </p:spPr>
        <p:txBody>
          <a:bodyPr/>
          <a:lstStyle/>
          <a:p>
            <a:pPr algn="ctr"/>
            <a:r>
              <a:rPr lang="en-US" dirty="0"/>
              <a:t>Nursing Considerations</a:t>
            </a:r>
          </a:p>
        </p:txBody>
      </p:sp>
      <p:pic>
        <p:nvPicPr>
          <p:cNvPr id="13314" name="Picture 2" descr="What is a bedpan? - PlusSize.Lif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9" y="2272460"/>
            <a:ext cx="2796541" cy="185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rive Medical Folding Steel Bedside Commode for sale online | eBa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839" y="2272460"/>
            <a:ext cx="1935481" cy="193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WELLNESS I How To Boil Water I 30 Minutes or Less Edition – NYU Washington,  D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760" y="4638650"/>
            <a:ext cx="2004060" cy="200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3820" y="4638650"/>
            <a:ext cx="3001251" cy="2001234"/>
          </a:xfrm>
          <a:prstGeom prst="rect">
            <a:avLst/>
          </a:prstGeom>
        </p:spPr>
      </p:pic>
      <p:pic>
        <p:nvPicPr>
          <p:cNvPr id="13328" name="Picture 16" descr="https://c.na32.content.force.com/servlet/servlet.ImageServer?id=01538000002BR1b&amp;oid=00D300000000S03&amp;lastMod=15543884370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539" y="1305926"/>
            <a:ext cx="3322322" cy="546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81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0C02A8D8-3D8C-451E-B7B3-8BBEFF2CE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2B4E29A9-E235-4D6B-A7C3-175FC4C0E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75" name="Freeform 9">
              <a:extLst>
                <a:ext uri="{FF2B5EF4-FFF2-40B4-BE49-F238E27FC236}">
                  <a16:creationId xmlns:a16="http://schemas.microsoft.com/office/drawing/2014/main" id="{90806277-4397-456D-93E2-AE6A512D2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id="{8013191F-212D-4C62-B054-9981FBDC8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71018951-FC91-4ED9-B647-33D5DF894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79" name="Freeform 206">
              <a:extLst>
                <a:ext uri="{FF2B5EF4-FFF2-40B4-BE49-F238E27FC236}">
                  <a16:creationId xmlns:a16="http://schemas.microsoft.com/office/drawing/2014/main" id="{40199D0C-C9BF-41DC-85E8-42F694954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0" name="Freeform 211">
              <a:extLst>
                <a:ext uri="{FF2B5EF4-FFF2-40B4-BE49-F238E27FC236}">
                  <a16:creationId xmlns:a16="http://schemas.microsoft.com/office/drawing/2014/main" id="{C088DAA7-75C8-403C-AA36-F444BBC84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C6C302D-A971-4BE7-8A7B-2F5657584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664AD677-37FD-49CA-8C27-892991533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BDFBBA3F-A731-4F4E-9ED1-E9D2BAF29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chemeClr val="accent3">
              <a:alpha val="15000"/>
            </a:schemeClr>
          </a:solidFill>
        </p:grpSpPr>
        <p:sp>
          <p:nvSpPr>
            <p:cNvPr id="86" name="Freeform 13">
              <a:extLst>
                <a:ext uri="{FF2B5EF4-FFF2-40B4-BE49-F238E27FC236}">
                  <a16:creationId xmlns:a16="http://schemas.microsoft.com/office/drawing/2014/main" id="{2E15D1C7-59F8-4C43-BF1D-88305355D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rgbClr val="F3BE6F"/>
            </a:solidFill>
            <a:ln>
              <a:noFill/>
            </a:ln>
          </p:spPr>
        </p:sp>
        <p:sp>
          <p:nvSpPr>
            <p:cNvPr id="87" name="Freeform 9">
              <a:extLst>
                <a:ext uri="{FF2B5EF4-FFF2-40B4-BE49-F238E27FC236}">
                  <a16:creationId xmlns:a16="http://schemas.microsoft.com/office/drawing/2014/main" id="{81510D8F-6D27-4EFD-9DDF-AB3849A8B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rgbClr val="F3BE6F"/>
            </a:solidFill>
            <a:ln>
              <a:noFill/>
            </a:ln>
          </p:spPr>
        </p:sp>
        <p:sp>
          <p:nvSpPr>
            <p:cNvPr id="88" name="Freeform 5">
              <a:extLst>
                <a:ext uri="{FF2B5EF4-FFF2-40B4-BE49-F238E27FC236}">
                  <a16:creationId xmlns:a16="http://schemas.microsoft.com/office/drawing/2014/main" id="{DB3FA807-188D-4909-8D3C-2B6DD6E8F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rgbClr val="F3BE6F"/>
            </a:solidFill>
            <a:ln>
              <a:noFill/>
            </a:ln>
          </p:spPr>
        </p:sp>
      </p:grpSp>
      <p:sp>
        <p:nvSpPr>
          <p:cNvPr id="90" name="Rounded Rectangle 7">
            <a:extLst>
              <a:ext uri="{FF2B5EF4-FFF2-40B4-BE49-F238E27FC236}">
                <a16:creationId xmlns:a16="http://schemas.microsoft.com/office/drawing/2014/main" id="{C880B459-CB59-47D5-883D-482F95B0A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467784" y="467784"/>
            <a:ext cx="11260976" cy="5922963"/>
          </a:xfrm>
          <a:prstGeom prst="roundRect">
            <a:avLst>
              <a:gd name="adj" fmla="val 52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40" name="Picture 4" descr="Treating Constipation | Ayurvedic Health Center | Guided Transformati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0" r="8055" b="-2"/>
          <a:stretch/>
        </p:blipFill>
        <p:spPr bwMode="auto">
          <a:xfrm>
            <a:off x="5337548" y="670965"/>
            <a:ext cx="6189620" cy="551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Freeform 18">
            <a:extLst>
              <a:ext uri="{FF2B5EF4-FFF2-40B4-BE49-F238E27FC236}">
                <a16:creationId xmlns:a16="http://schemas.microsoft.com/office/drawing/2014/main" id="{AAC4858E-266B-400B-BABE-B712C757B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434" y="474134"/>
            <a:ext cx="11260976" cy="5922963"/>
          </a:xfrm>
          <a:custGeom>
            <a:avLst/>
            <a:gdLst>
              <a:gd name="connsiteX0" fmla="*/ 336522 w 11260976"/>
              <a:gd name="connsiteY0" fmla="*/ 196832 h 5922963"/>
              <a:gd name="connsiteX1" fmla="*/ 209530 w 11260976"/>
              <a:gd name="connsiteY1" fmla="*/ 323824 h 5922963"/>
              <a:gd name="connsiteX2" fmla="*/ 209530 w 11260976"/>
              <a:gd name="connsiteY2" fmla="*/ 5586441 h 5922963"/>
              <a:gd name="connsiteX3" fmla="*/ 336522 w 11260976"/>
              <a:gd name="connsiteY3" fmla="*/ 5713433 h 5922963"/>
              <a:gd name="connsiteX4" fmla="*/ 10938742 w 11260976"/>
              <a:gd name="connsiteY4" fmla="*/ 5713433 h 5922963"/>
              <a:gd name="connsiteX5" fmla="*/ 11065734 w 11260976"/>
              <a:gd name="connsiteY5" fmla="*/ 5586441 h 5922963"/>
              <a:gd name="connsiteX6" fmla="*/ 11065734 w 11260976"/>
              <a:gd name="connsiteY6" fmla="*/ 323824 h 5922963"/>
              <a:gd name="connsiteX7" fmla="*/ 10938742 w 11260976"/>
              <a:gd name="connsiteY7" fmla="*/ 196832 h 5922963"/>
              <a:gd name="connsiteX8" fmla="*/ 309593 w 11260976"/>
              <a:gd name="connsiteY8" fmla="*/ 0 h 5922963"/>
              <a:gd name="connsiteX9" fmla="*/ 10951383 w 11260976"/>
              <a:gd name="connsiteY9" fmla="*/ 0 h 5922963"/>
              <a:gd name="connsiteX10" fmla="*/ 11260976 w 11260976"/>
              <a:gd name="connsiteY10" fmla="*/ 309593 h 5922963"/>
              <a:gd name="connsiteX11" fmla="*/ 11260976 w 11260976"/>
              <a:gd name="connsiteY11" fmla="*/ 5613370 h 5922963"/>
              <a:gd name="connsiteX12" fmla="*/ 10951383 w 11260976"/>
              <a:gd name="connsiteY12" fmla="*/ 5922963 h 5922963"/>
              <a:gd name="connsiteX13" fmla="*/ 309593 w 11260976"/>
              <a:gd name="connsiteY13" fmla="*/ 5922963 h 5922963"/>
              <a:gd name="connsiteX14" fmla="*/ 0 w 11260976"/>
              <a:gd name="connsiteY14" fmla="*/ 5613370 h 5922963"/>
              <a:gd name="connsiteX15" fmla="*/ 0 w 11260976"/>
              <a:gd name="connsiteY15" fmla="*/ 309593 h 5922963"/>
              <a:gd name="connsiteX16" fmla="*/ 309593 w 11260976"/>
              <a:gd name="connsiteY16" fmla="*/ 0 h 592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60976" h="5922963">
                <a:moveTo>
                  <a:pt x="336522" y="196832"/>
                </a:moveTo>
                <a:cubicBezTo>
                  <a:pt x="266386" y="196832"/>
                  <a:pt x="209530" y="253688"/>
                  <a:pt x="209530" y="323824"/>
                </a:cubicBezTo>
                <a:lnTo>
                  <a:pt x="209530" y="5586441"/>
                </a:lnTo>
                <a:cubicBezTo>
                  <a:pt x="209530" y="5656577"/>
                  <a:pt x="266386" y="5713433"/>
                  <a:pt x="336522" y="5713433"/>
                </a:cubicBezTo>
                <a:lnTo>
                  <a:pt x="10938742" y="5713433"/>
                </a:lnTo>
                <a:cubicBezTo>
                  <a:pt x="11008878" y="5713433"/>
                  <a:pt x="11065734" y="5656577"/>
                  <a:pt x="11065734" y="5586441"/>
                </a:cubicBezTo>
                <a:lnTo>
                  <a:pt x="11065734" y="323824"/>
                </a:lnTo>
                <a:cubicBezTo>
                  <a:pt x="11065734" y="253688"/>
                  <a:pt x="11008878" y="196832"/>
                  <a:pt x="10938742" y="196832"/>
                </a:cubicBezTo>
                <a:close/>
                <a:moveTo>
                  <a:pt x="309593" y="0"/>
                </a:moveTo>
                <a:lnTo>
                  <a:pt x="10951383" y="0"/>
                </a:lnTo>
                <a:cubicBezTo>
                  <a:pt x="11122366" y="0"/>
                  <a:pt x="11260976" y="138610"/>
                  <a:pt x="11260976" y="309593"/>
                </a:cubicBezTo>
                <a:lnTo>
                  <a:pt x="11260976" y="5613370"/>
                </a:lnTo>
                <a:cubicBezTo>
                  <a:pt x="11260976" y="5784353"/>
                  <a:pt x="11122366" y="5922963"/>
                  <a:pt x="10951383" y="5922963"/>
                </a:cubicBezTo>
                <a:lnTo>
                  <a:pt x="309593" y="5922963"/>
                </a:lnTo>
                <a:cubicBezTo>
                  <a:pt x="138610" y="5922963"/>
                  <a:pt x="0" y="5784353"/>
                  <a:pt x="0" y="5613370"/>
                </a:cubicBezTo>
                <a:lnTo>
                  <a:pt x="0" y="309593"/>
                </a:lnTo>
                <a:cubicBezTo>
                  <a:pt x="0" y="138610"/>
                  <a:pt x="138610" y="0"/>
                  <a:pt x="30959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4" name="Rounded Rectangle 8">
            <a:extLst>
              <a:ext uri="{FF2B5EF4-FFF2-40B4-BE49-F238E27FC236}">
                <a16:creationId xmlns:a16="http://schemas.microsoft.com/office/drawing/2014/main" id="{23D7496E-4C23-4AB2-AC86-6BC6280D9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964" y="670965"/>
            <a:ext cx="10856204" cy="5516602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8236" y="1023867"/>
            <a:ext cx="3793678" cy="3349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>
                <a:solidFill>
                  <a:schemeClr val="bg2"/>
                </a:solidFill>
              </a:rPr>
              <a:t>Constipation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2F43F03-C554-4013-AC94-7CF7CB6AA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1100" y="4629095"/>
            <a:ext cx="694944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92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0C02A8D8-3D8C-451E-B7B3-8BBEFF2CE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2B4E29A9-E235-4D6B-A7C3-175FC4C0E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90806277-4397-456D-93E2-AE6A512D2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8013191F-212D-4C62-B054-9981FBDC8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1018951-FC91-4ED9-B647-33D5DF894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77" name="Freeform 206">
              <a:extLst>
                <a:ext uri="{FF2B5EF4-FFF2-40B4-BE49-F238E27FC236}">
                  <a16:creationId xmlns:a16="http://schemas.microsoft.com/office/drawing/2014/main" id="{40199D0C-C9BF-41DC-85E8-42F694954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8" name="Freeform 211">
              <a:extLst>
                <a:ext uri="{FF2B5EF4-FFF2-40B4-BE49-F238E27FC236}">
                  <a16:creationId xmlns:a16="http://schemas.microsoft.com/office/drawing/2014/main" id="{C088DAA7-75C8-403C-AA36-F444BBC84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C6C302D-A971-4BE7-8A7B-2F5657584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664AD677-37FD-49CA-8C27-892991533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DFBBA3F-A731-4F4E-9ED1-E9D2BAF29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chemeClr val="accent3">
              <a:alpha val="15000"/>
            </a:schemeClr>
          </a:solidFill>
        </p:grpSpPr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id="{2E15D1C7-59F8-4C43-BF1D-88305355D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rgbClr val="F0F65A"/>
            </a:solidFill>
            <a:ln>
              <a:noFill/>
            </a:ln>
          </p:spPr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81510D8F-6D27-4EFD-9DDF-AB3849A8B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rgbClr val="F0F65A"/>
            </a:solidFill>
            <a:ln>
              <a:noFill/>
            </a:ln>
          </p:spPr>
        </p:sp>
        <p:sp>
          <p:nvSpPr>
            <p:cNvPr id="86" name="Freeform 5">
              <a:extLst>
                <a:ext uri="{FF2B5EF4-FFF2-40B4-BE49-F238E27FC236}">
                  <a16:creationId xmlns:a16="http://schemas.microsoft.com/office/drawing/2014/main" id="{DB3FA807-188D-4909-8D3C-2B6DD6E8F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rgbClr val="F0F65A"/>
            </a:solidFill>
            <a:ln>
              <a:noFill/>
            </a:ln>
          </p:spPr>
        </p:sp>
      </p:grpSp>
      <p:sp>
        <p:nvSpPr>
          <p:cNvPr id="88" name="Rounded Rectangle 7">
            <a:extLst>
              <a:ext uri="{FF2B5EF4-FFF2-40B4-BE49-F238E27FC236}">
                <a16:creationId xmlns:a16="http://schemas.microsoft.com/office/drawing/2014/main" id="{C880B459-CB59-47D5-883D-482F95B0A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467784" y="467784"/>
            <a:ext cx="11260976" cy="5922963"/>
          </a:xfrm>
          <a:prstGeom prst="roundRect">
            <a:avLst>
              <a:gd name="adj" fmla="val 52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Diarrhea Cartoons and Comics - funny pictures from CartoonStoc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9"/>
          <a:stretch/>
        </p:blipFill>
        <p:spPr bwMode="auto">
          <a:xfrm>
            <a:off x="5337548" y="670965"/>
            <a:ext cx="6189620" cy="551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Freeform 18">
            <a:extLst>
              <a:ext uri="{FF2B5EF4-FFF2-40B4-BE49-F238E27FC236}">
                <a16:creationId xmlns:a16="http://schemas.microsoft.com/office/drawing/2014/main" id="{AAC4858E-266B-400B-BABE-B712C757B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434" y="474134"/>
            <a:ext cx="11260976" cy="5922963"/>
          </a:xfrm>
          <a:custGeom>
            <a:avLst/>
            <a:gdLst>
              <a:gd name="connsiteX0" fmla="*/ 336522 w 11260976"/>
              <a:gd name="connsiteY0" fmla="*/ 196832 h 5922963"/>
              <a:gd name="connsiteX1" fmla="*/ 209530 w 11260976"/>
              <a:gd name="connsiteY1" fmla="*/ 323824 h 5922963"/>
              <a:gd name="connsiteX2" fmla="*/ 209530 w 11260976"/>
              <a:gd name="connsiteY2" fmla="*/ 5586441 h 5922963"/>
              <a:gd name="connsiteX3" fmla="*/ 336522 w 11260976"/>
              <a:gd name="connsiteY3" fmla="*/ 5713433 h 5922963"/>
              <a:gd name="connsiteX4" fmla="*/ 10938742 w 11260976"/>
              <a:gd name="connsiteY4" fmla="*/ 5713433 h 5922963"/>
              <a:gd name="connsiteX5" fmla="*/ 11065734 w 11260976"/>
              <a:gd name="connsiteY5" fmla="*/ 5586441 h 5922963"/>
              <a:gd name="connsiteX6" fmla="*/ 11065734 w 11260976"/>
              <a:gd name="connsiteY6" fmla="*/ 323824 h 5922963"/>
              <a:gd name="connsiteX7" fmla="*/ 10938742 w 11260976"/>
              <a:gd name="connsiteY7" fmla="*/ 196832 h 5922963"/>
              <a:gd name="connsiteX8" fmla="*/ 309593 w 11260976"/>
              <a:gd name="connsiteY8" fmla="*/ 0 h 5922963"/>
              <a:gd name="connsiteX9" fmla="*/ 10951383 w 11260976"/>
              <a:gd name="connsiteY9" fmla="*/ 0 h 5922963"/>
              <a:gd name="connsiteX10" fmla="*/ 11260976 w 11260976"/>
              <a:gd name="connsiteY10" fmla="*/ 309593 h 5922963"/>
              <a:gd name="connsiteX11" fmla="*/ 11260976 w 11260976"/>
              <a:gd name="connsiteY11" fmla="*/ 5613370 h 5922963"/>
              <a:gd name="connsiteX12" fmla="*/ 10951383 w 11260976"/>
              <a:gd name="connsiteY12" fmla="*/ 5922963 h 5922963"/>
              <a:gd name="connsiteX13" fmla="*/ 309593 w 11260976"/>
              <a:gd name="connsiteY13" fmla="*/ 5922963 h 5922963"/>
              <a:gd name="connsiteX14" fmla="*/ 0 w 11260976"/>
              <a:gd name="connsiteY14" fmla="*/ 5613370 h 5922963"/>
              <a:gd name="connsiteX15" fmla="*/ 0 w 11260976"/>
              <a:gd name="connsiteY15" fmla="*/ 309593 h 5922963"/>
              <a:gd name="connsiteX16" fmla="*/ 309593 w 11260976"/>
              <a:gd name="connsiteY16" fmla="*/ 0 h 592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60976" h="5922963">
                <a:moveTo>
                  <a:pt x="336522" y="196832"/>
                </a:moveTo>
                <a:cubicBezTo>
                  <a:pt x="266386" y="196832"/>
                  <a:pt x="209530" y="253688"/>
                  <a:pt x="209530" y="323824"/>
                </a:cubicBezTo>
                <a:lnTo>
                  <a:pt x="209530" y="5586441"/>
                </a:lnTo>
                <a:cubicBezTo>
                  <a:pt x="209530" y="5656577"/>
                  <a:pt x="266386" y="5713433"/>
                  <a:pt x="336522" y="5713433"/>
                </a:cubicBezTo>
                <a:lnTo>
                  <a:pt x="10938742" y="5713433"/>
                </a:lnTo>
                <a:cubicBezTo>
                  <a:pt x="11008878" y="5713433"/>
                  <a:pt x="11065734" y="5656577"/>
                  <a:pt x="11065734" y="5586441"/>
                </a:cubicBezTo>
                <a:lnTo>
                  <a:pt x="11065734" y="323824"/>
                </a:lnTo>
                <a:cubicBezTo>
                  <a:pt x="11065734" y="253688"/>
                  <a:pt x="11008878" y="196832"/>
                  <a:pt x="10938742" y="196832"/>
                </a:cubicBezTo>
                <a:close/>
                <a:moveTo>
                  <a:pt x="309593" y="0"/>
                </a:moveTo>
                <a:lnTo>
                  <a:pt x="10951383" y="0"/>
                </a:lnTo>
                <a:cubicBezTo>
                  <a:pt x="11122366" y="0"/>
                  <a:pt x="11260976" y="138610"/>
                  <a:pt x="11260976" y="309593"/>
                </a:cubicBezTo>
                <a:lnTo>
                  <a:pt x="11260976" y="5613370"/>
                </a:lnTo>
                <a:cubicBezTo>
                  <a:pt x="11260976" y="5784353"/>
                  <a:pt x="11122366" y="5922963"/>
                  <a:pt x="10951383" y="5922963"/>
                </a:cubicBezTo>
                <a:lnTo>
                  <a:pt x="309593" y="5922963"/>
                </a:lnTo>
                <a:cubicBezTo>
                  <a:pt x="138610" y="5922963"/>
                  <a:pt x="0" y="5784353"/>
                  <a:pt x="0" y="5613370"/>
                </a:cubicBezTo>
                <a:lnTo>
                  <a:pt x="0" y="309593"/>
                </a:lnTo>
                <a:cubicBezTo>
                  <a:pt x="0" y="138610"/>
                  <a:pt x="138610" y="0"/>
                  <a:pt x="30959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2" name="Rounded Rectangle 8">
            <a:extLst>
              <a:ext uri="{FF2B5EF4-FFF2-40B4-BE49-F238E27FC236}">
                <a16:creationId xmlns:a16="http://schemas.microsoft.com/office/drawing/2014/main" id="{23D7496E-4C23-4AB2-AC86-6BC6280D9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964" y="670965"/>
            <a:ext cx="10856204" cy="5516602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68236" y="1023867"/>
            <a:ext cx="3793678" cy="3349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>
                <a:solidFill>
                  <a:schemeClr val="bg2"/>
                </a:solidFill>
              </a:rPr>
              <a:t>Diarrhea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2F43F03-C554-4013-AC94-7CF7CB6AA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1100" y="4629095"/>
            <a:ext cx="694944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961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65D124A-6C6B-40BF-92CF-899CD5AA6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 dirty="0"/>
              <a:t>Constipation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11" r="13897" b="-2"/>
          <a:stretch/>
        </p:blipFill>
        <p:spPr>
          <a:xfrm>
            <a:off x="633999" y="640081"/>
            <a:ext cx="4001315" cy="534070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0A8A3AC-012D-4669-AA1B-ED4593A03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FCFF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4087088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Difficult or infrequent bowel movements</a:t>
            </a:r>
          </a:p>
          <a:p>
            <a:r>
              <a:rPr lang="en-US" sz="2400" dirty="0"/>
              <a:t>Often accompanied by excessive straining during defecation</a:t>
            </a:r>
          </a:p>
          <a:p>
            <a:r>
              <a:rPr lang="en-US" sz="2400" dirty="0"/>
              <a:t>Feeling of incomplete evacuation</a:t>
            </a:r>
          </a:p>
          <a:p>
            <a:r>
              <a:rPr lang="en-US" sz="2400" dirty="0"/>
              <a:t>Constipation is a SYMPTOM not a disease</a:t>
            </a:r>
          </a:p>
          <a:p>
            <a:r>
              <a:rPr lang="en-US" sz="2400" dirty="0"/>
              <a:t>Acute</a:t>
            </a:r>
          </a:p>
          <a:p>
            <a:pPr lvl="1"/>
            <a:r>
              <a:rPr lang="en-US" sz="2000" dirty="0"/>
              <a:t>Lasts about 1 week</a:t>
            </a:r>
          </a:p>
          <a:p>
            <a:r>
              <a:rPr lang="en-US" sz="2400" dirty="0"/>
              <a:t>Chronic</a:t>
            </a:r>
          </a:p>
          <a:p>
            <a:pPr lvl="1"/>
            <a:r>
              <a:rPr lang="en-US" sz="2000" dirty="0"/>
              <a:t>Lasts over 3 months</a:t>
            </a:r>
          </a:p>
        </p:txBody>
      </p:sp>
    </p:spTree>
    <p:extLst>
      <p:ext uri="{BB962C8B-B14F-4D97-AF65-F5344CB8AC3E}">
        <p14:creationId xmlns:p14="http://schemas.microsoft.com/office/powerpoint/2010/main" val="1452801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BB944AC-6DED-4359-AA65-43840DB593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5D222F3-DB86-4A88-8A33-80C4CD685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rgbClr val="FF2F0A">
              <a:alpha val="15000"/>
            </a:srgb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42" y="619342"/>
            <a:ext cx="3450211" cy="5470561"/>
          </a:xfrm>
        </p:spPr>
        <p:txBody>
          <a:bodyPr>
            <a:normAutofit/>
          </a:bodyPr>
          <a:lstStyle/>
          <a:p>
            <a:r>
              <a:rPr lang="en-US" dirty="0"/>
              <a:t>Causes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404" y="619342"/>
            <a:ext cx="2997292" cy="168597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C7336D-6DCB-435A-A838-312238F6C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75695" y="2458813"/>
            <a:ext cx="7028576" cy="0"/>
          </a:xfrm>
          <a:prstGeom prst="line">
            <a:avLst/>
          </a:prstGeom>
          <a:ln w="38100">
            <a:solidFill>
              <a:srgbClr val="FF2F0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695" y="2620652"/>
            <a:ext cx="7028577" cy="3469252"/>
          </a:xfrm>
        </p:spPr>
        <p:txBody>
          <a:bodyPr>
            <a:normAutofit/>
          </a:bodyPr>
          <a:lstStyle/>
          <a:p>
            <a:r>
              <a:rPr lang="en-US" dirty="0"/>
              <a:t>Low-fiber diet</a:t>
            </a:r>
          </a:p>
          <a:p>
            <a:r>
              <a:rPr lang="en-US" dirty="0"/>
              <a:t>Decreased water intake</a:t>
            </a:r>
          </a:p>
          <a:p>
            <a:r>
              <a:rPr lang="en-US" dirty="0"/>
              <a:t>Decreased physical activity</a:t>
            </a:r>
          </a:p>
          <a:p>
            <a:r>
              <a:rPr lang="en-US" dirty="0"/>
              <a:t>Ignoring urge to defecate</a:t>
            </a:r>
          </a:p>
          <a:p>
            <a:r>
              <a:rPr lang="en-US" dirty="0"/>
              <a:t>Conditions in which slow the GI tract</a:t>
            </a:r>
          </a:p>
          <a:p>
            <a:r>
              <a:rPr lang="en-US" dirty="0"/>
              <a:t>Emotions can cause slowing of the GI tract</a:t>
            </a:r>
          </a:p>
          <a:p>
            <a:r>
              <a:rPr lang="en-US" dirty="0"/>
              <a:t>Chronic laxative use</a:t>
            </a:r>
          </a:p>
        </p:txBody>
      </p:sp>
    </p:spTree>
    <p:extLst>
      <p:ext uri="{BB962C8B-B14F-4D97-AF65-F5344CB8AC3E}">
        <p14:creationId xmlns:p14="http://schemas.microsoft.com/office/powerpoint/2010/main" val="25885219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>
            <a:normAutofit/>
          </a:bodyPr>
          <a:lstStyle/>
          <a:p>
            <a:r>
              <a:rPr lang="en-US" dirty="0"/>
              <a:t>Signs and Symptoms</a:t>
            </a:r>
          </a:p>
        </p:txBody>
      </p:sp>
      <p:pic>
        <p:nvPicPr>
          <p:cNvPr id="2050" name="Picture 2" descr="Constipation or Faecal Incontinence | Sydney Pelvic Clinic">
            <a:extLst>
              <a:ext uri="{FF2B5EF4-FFF2-40B4-BE49-F238E27FC236}">
                <a16:creationId xmlns:a16="http://schemas.microsoft.com/office/drawing/2014/main" id="{A0D546AA-74A3-48E5-86F9-FDCCDDFC7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080073"/>
            <a:ext cx="6898017" cy="446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2528" y="2438399"/>
            <a:ext cx="3851743" cy="3661955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700"/>
              <a:t>Mild discomfort to severe symptoms</a:t>
            </a:r>
          </a:p>
          <a:p>
            <a:pPr>
              <a:lnSpc>
                <a:spcPct val="101000"/>
              </a:lnSpc>
            </a:pPr>
            <a:r>
              <a:rPr lang="en-US" sz="1700"/>
              <a:t>Stools are absent or hard, dry, and difficult to pass</a:t>
            </a:r>
          </a:p>
          <a:p>
            <a:pPr>
              <a:lnSpc>
                <a:spcPct val="101000"/>
              </a:lnSpc>
            </a:pPr>
            <a:r>
              <a:rPr lang="en-US" sz="1700"/>
              <a:t>Abdominal distention</a:t>
            </a:r>
          </a:p>
          <a:p>
            <a:pPr>
              <a:lnSpc>
                <a:spcPct val="101000"/>
              </a:lnSpc>
            </a:pPr>
            <a:r>
              <a:rPr lang="en-US" sz="1700"/>
              <a:t>Bloating</a:t>
            </a:r>
          </a:p>
          <a:p>
            <a:pPr>
              <a:lnSpc>
                <a:spcPct val="101000"/>
              </a:lnSpc>
            </a:pPr>
            <a:r>
              <a:rPr lang="en-US" sz="1700"/>
              <a:t>Increased flatulence</a:t>
            </a:r>
          </a:p>
          <a:p>
            <a:pPr>
              <a:lnSpc>
                <a:spcPct val="101000"/>
              </a:lnSpc>
            </a:pPr>
            <a:r>
              <a:rPr lang="en-US" sz="1700"/>
              <a:t>Increased rectal pressure</a:t>
            </a:r>
          </a:p>
          <a:p>
            <a:pPr>
              <a:lnSpc>
                <a:spcPct val="101000"/>
              </a:lnSpc>
            </a:pPr>
            <a:r>
              <a:rPr lang="en-US" sz="1700"/>
              <a:t>Hemorrhoids</a:t>
            </a:r>
          </a:p>
          <a:p>
            <a:pPr>
              <a:lnSpc>
                <a:spcPct val="101000"/>
              </a:lnSpc>
            </a:pPr>
            <a:r>
              <a:rPr lang="en-US" sz="1700"/>
              <a:t>Anorexia/nausea</a:t>
            </a:r>
          </a:p>
          <a:p>
            <a:pPr>
              <a:lnSpc>
                <a:spcPct val="101000"/>
              </a:lnSpc>
            </a:pPr>
            <a:r>
              <a:rPr lang="en-US" sz="1700"/>
              <a:t>Fecal impaction</a:t>
            </a:r>
          </a:p>
        </p:txBody>
      </p:sp>
    </p:spTree>
    <p:extLst>
      <p:ext uri="{BB962C8B-B14F-4D97-AF65-F5344CB8AC3E}">
        <p14:creationId xmlns:p14="http://schemas.microsoft.com/office/powerpoint/2010/main" val="84156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31840C3-D8DB-46CF-827A-2C63A5025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9467" y="568345"/>
            <a:ext cx="4964804" cy="1560716"/>
          </a:xfrm>
        </p:spPr>
        <p:txBody>
          <a:bodyPr>
            <a:normAutofit/>
          </a:bodyPr>
          <a:lstStyle/>
          <a:p>
            <a:r>
              <a:rPr lang="en-US" dirty="0"/>
              <a:t>Diagnosis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065" r="5000"/>
          <a:stretch/>
        </p:blipFill>
        <p:spPr>
          <a:xfrm>
            <a:off x="20" y="10"/>
            <a:ext cx="6099121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B8D33CA-38B0-43CA-A944-EE2267B87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03720" y="2176009"/>
            <a:ext cx="480055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8771" y="2438400"/>
            <a:ext cx="5205500" cy="3651504"/>
          </a:xfrm>
        </p:spPr>
        <p:txBody>
          <a:bodyPr>
            <a:normAutofit/>
          </a:bodyPr>
          <a:lstStyle/>
          <a:p>
            <a:r>
              <a:rPr lang="en-US" dirty="0"/>
              <a:t>History and physical</a:t>
            </a:r>
          </a:p>
          <a:p>
            <a:r>
              <a:rPr lang="en-US" dirty="0"/>
              <a:t>Abdominal x-rays</a:t>
            </a:r>
          </a:p>
          <a:p>
            <a:r>
              <a:rPr lang="en-US" dirty="0"/>
              <a:t>Barium enema</a:t>
            </a:r>
          </a:p>
          <a:p>
            <a:r>
              <a:rPr lang="en-US" dirty="0"/>
              <a:t>Colonoscopy or sigmoidoscopy</a:t>
            </a:r>
          </a:p>
        </p:txBody>
      </p:sp>
    </p:spTree>
    <p:extLst>
      <p:ext uri="{BB962C8B-B14F-4D97-AF65-F5344CB8AC3E}">
        <p14:creationId xmlns:p14="http://schemas.microsoft.com/office/powerpoint/2010/main" val="1481290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>
            <a:extLst>
              <a:ext uri="{FF2B5EF4-FFF2-40B4-BE49-F238E27FC236}">
                <a16:creationId xmlns:a16="http://schemas.microsoft.com/office/drawing/2014/main" id="{20CAE63A-D8AD-4D64-A3DF-902A2B82A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20" name="Straight Connector 12">
            <a:extLst>
              <a:ext uri="{FF2B5EF4-FFF2-40B4-BE49-F238E27FC236}">
                <a16:creationId xmlns:a16="http://schemas.microsoft.com/office/drawing/2014/main" id="{3D006FCC-2C8B-421B-92B6-513C3013D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14">
            <a:extLst>
              <a:ext uri="{FF2B5EF4-FFF2-40B4-BE49-F238E27FC236}">
                <a16:creationId xmlns:a16="http://schemas.microsoft.com/office/drawing/2014/main" id="{B31840C3-D8DB-46CF-827A-2C63A5025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Treatment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r="1" b="3817"/>
          <a:stretch/>
        </p:blipFill>
        <p:spPr>
          <a:xfrm>
            <a:off x="643192" y="645106"/>
            <a:ext cx="5455949" cy="5247747"/>
          </a:xfrm>
          <a:prstGeom prst="rect">
            <a:avLst/>
          </a:prstGeom>
        </p:spPr>
      </p:pic>
      <p:cxnSp>
        <p:nvCxnSpPr>
          <p:cNvPr id="22" name="Straight Connector 16">
            <a:extLst>
              <a:ext uri="{FF2B5EF4-FFF2-40B4-BE49-F238E27FC236}">
                <a16:creationId xmlns:a16="http://schemas.microsoft.com/office/drawing/2014/main" id="{9B8D33CA-38B0-43CA-A944-EE2267B87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rgbClr val="F1A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0" y="2438400"/>
            <a:ext cx="5303471" cy="365150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Increasing dietary fiber, fluid intake, and exercise</a:t>
            </a:r>
          </a:p>
          <a:p>
            <a:r>
              <a:rPr lang="en-US"/>
              <a:t>Do not suppress urge to defecate</a:t>
            </a:r>
          </a:p>
          <a:p>
            <a:r>
              <a:rPr lang="en-US"/>
              <a:t>Proper positioning</a:t>
            </a:r>
          </a:p>
          <a:p>
            <a:r>
              <a:rPr lang="en-US"/>
              <a:t>Provide privacy</a:t>
            </a:r>
          </a:p>
          <a:p>
            <a:r>
              <a:rPr lang="en-US"/>
              <a:t>Laxatives and enemas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2878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9FB86E-321B-4210-AD09-962947B94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Squatty Potty Unicorn</a:t>
            </a:r>
          </a:p>
        </p:txBody>
      </p:sp>
      <p:pic>
        <p:nvPicPr>
          <p:cNvPr id="1026" name="Picture 2" descr="UNICORN ICE CREAM CONE WALLET / CLUTCH">
            <a:extLst>
              <a:ext uri="{FF2B5EF4-FFF2-40B4-BE49-F238E27FC236}">
                <a16:creationId xmlns:a16="http://schemas.microsoft.com/office/drawing/2014/main" id="{127B78B5-EF4D-480C-ADE2-4AF9AEE4AB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2466110"/>
            <a:ext cx="3651250" cy="365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314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 </a:t>
            </a:r>
            <a:br>
              <a:rPr lang="en-US" dirty="0"/>
            </a:br>
            <a:r>
              <a:rPr lang="en-US" dirty="0"/>
              <a:t>Bulk Forming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553200" y="2438399"/>
            <a:ext cx="5151071" cy="4056186"/>
          </a:xfrm>
        </p:spPr>
        <p:txBody>
          <a:bodyPr/>
          <a:lstStyle/>
          <a:p>
            <a:r>
              <a:rPr lang="en-US" dirty="0"/>
              <a:t>Absorbs water</a:t>
            </a:r>
          </a:p>
          <a:p>
            <a:r>
              <a:rPr lang="en-US" dirty="0"/>
              <a:t>Increase bulk</a:t>
            </a:r>
          </a:p>
          <a:p>
            <a:r>
              <a:rPr lang="en-US" dirty="0"/>
              <a:t>Stimulates peristalsis</a:t>
            </a:r>
          </a:p>
          <a:p>
            <a:r>
              <a:rPr lang="en-US" dirty="0"/>
              <a:t>Works within about 24 hours</a:t>
            </a:r>
          </a:p>
          <a:p>
            <a:r>
              <a:rPr lang="en-US" dirty="0"/>
              <a:t>Must be taken with fluids</a:t>
            </a:r>
          </a:p>
          <a:p>
            <a:r>
              <a:rPr lang="en-US" dirty="0"/>
              <a:t>Example: </a:t>
            </a:r>
            <a:r>
              <a:rPr lang="en-US" dirty="0" err="1"/>
              <a:t>Psyllium</a:t>
            </a:r>
            <a:r>
              <a:rPr lang="en-US" dirty="0"/>
              <a:t> (Metamucil, </a:t>
            </a:r>
            <a:r>
              <a:rPr lang="en-US" dirty="0" err="1"/>
              <a:t>konsyl</a:t>
            </a:r>
            <a:r>
              <a:rPr lang="en-US" dirty="0"/>
              <a:t>, </a:t>
            </a:r>
            <a:r>
              <a:rPr lang="en-US" dirty="0" err="1"/>
              <a:t>hydrocil</a:t>
            </a:r>
            <a:r>
              <a:rPr lang="en-US" dirty="0"/>
              <a:t>, </a:t>
            </a:r>
            <a:r>
              <a:rPr lang="en-US" dirty="0" err="1"/>
              <a:t>fiberall</a:t>
            </a:r>
            <a:r>
              <a:rPr lang="en-US" dirty="0"/>
              <a:t>)</a:t>
            </a:r>
          </a:p>
        </p:txBody>
      </p:sp>
      <p:pic>
        <p:nvPicPr>
          <p:cNvPr id="1026" name="Picture 2" descr="Metamucil Psyllium Sugar-Free Fiber Supplement Powder, Orange, 30 Tsp -  Walmart.com - Walmart.com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088" y="2438400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6208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 </a:t>
            </a:r>
            <a:br>
              <a:rPr lang="en-US" dirty="0"/>
            </a:br>
            <a:r>
              <a:rPr lang="en-US" dirty="0"/>
              <a:t>Emollients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7762" y="2555631"/>
            <a:ext cx="7926509" cy="3938954"/>
          </a:xfrm>
        </p:spPr>
        <p:txBody>
          <a:bodyPr/>
          <a:lstStyle/>
          <a:p>
            <a:r>
              <a:rPr lang="en-US" dirty="0"/>
              <a:t>Lubricate intestinal tract and soften feces, making hard stools easier to pass</a:t>
            </a:r>
          </a:p>
          <a:p>
            <a:r>
              <a:rPr lang="en-US" dirty="0"/>
              <a:t>Pull water into the stool</a:t>
            </a:r>
          </a:p>
          <a:p>
            <a:r>
              <a:rPr lang="en-US" dirty="0"/>
              <a:t>Does not stimulate peristalsis</a:t>
            </a:r>
          </a:p>
          <a:p>
            <a:r>
              <a:rPr lang="en-US" dirty="0"/>
              <a:t>Softeners work with 72 hours</a:t>
            </a:r>
          </a:p>
          <a:p>
            <a:r>
              <a:rPr lang="en-US" dirty="0"/>
              <a:t>Lubricants work within 8 hours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Softeners: docusate (Colace, </a:t>
            </a:r>
            <a:r>
              <a:rPr lang="en-US" dirty="0" err="1"/>
              <a:t>surfak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Lubricants: mineral oil (fleet mineral oil enema)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338" y="3540370"/>
            <a:ext cx="2399933" cy="23999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" y="2285999"/>
            <a:ext cx="2939562" cy="293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1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</a:t>
            </a:r>
            <a:br>
              <a:rPr lang="en-US" dirty="0"/>
            </a:br>
            <a:r>
              <a:rPr lang="en-US" dirty="0"/>
              <a:t>Saline and Osmotic Solutions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Cause retention of fluid in intestinal lumen</a:t>
            </a:r>
          </a:p>
          <a:p>
            <a:r>
              <a:rPr lang="en-US" dirty="0"/>
              <a:t>Reduces stool consistency and increases volume</a:t>
            </a:r>
          </a:p>
          <a:p>
            <a:r>
              <a:rPr lang="en-US" dirty="0"/>
              <a:t>Works within 15 minutes to 3 hours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Lactulose</a:t>
            </a:r>
          </a:p>
          <a:p>
            <a:pPr lvl="1"/>
            <a:r>
              <a:rPr lang="en-US" dirty="0"/>
              <a:t>Magnesium salts (magnesium citrate, milk of magnesia)</a:t>
            </a:r>
          </a:p>
          <a:p>
            <a:pPr lvl="1"/>
            <a:r>
              <a:rPr lang="en-US" dirty="0"/>
              <a:t>Sodium phosphates (fleet enema, phosphor-soda)</a:t>
            </a:r>
          </a:p>
          <a:p>
            <a:pPr lvl="1"/>
            <a:r>
              <a:rPr lang="en-US" dirty="0"/>
              <a:t>Polyethylene glycol (</a:t>
            </a:r>
            <a:r>
              <a:rPr lang="en-US" dirty="0" err="1"/>
              <a:t>MiraLAX</a:t>
            </a:r>
            <a:r>
              <a:rPr lang="en-US" dirty="0"/>
              <a:t>, </a:t>
            </a:r>
            <a:r>
              <a:rPr lang="en-US" dirty="0" err="1"/>
              <a:t>GoLYTELY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84" y="916598"/>
            <a:ext cx="2286000" cy="2000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15" y="3229707"/>
            <a:ext cx="2397369" cy="23973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9445" y="2562223"/>
            <a:ext cx="1866168" cy="18661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9662" y="4179277"/>
            <a:ext cx="2280138" cy="228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72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Therapy for Constipation:</a:t>
            </a:r>
            <a:br>
              <a:rPr lang="en-US" dirty="0"/>
            </a:br>
            <a:r>
              <a:rPr lang="en-US" dirty="0"/>
              <a:t>Stimulants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Increase peristalsis</a:t>
            </a:r>
          </a:p>
          <a:p>
            <a:r>
              <a:rPr lang="en-US" dirty="0"/>
              <a:t>Speeds colonic transit by irritating colon wall</a:t>
            </a:r>
          </a:p>
          <a:p>
            <a:r>
              <a:rPr lang="en-US" dirty="0"/>
              <a:t>Stimulates enteric nerves</a:t>
            </a:r>
          </a:p>
          <a:p>
            <a:r>
              <a:rPr lang="en-US" dirty="0"/>
              <a:t>Works within 12 hours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Anthraquinones (</a:t>
            </a:r>
            <a:r>
              <a:rPr lang="en-US" dirty="0" err="1"/>
              <a:t>senna</a:t>
            </a:r>
            <a:r>
              <a:rPr lang="en-US" dirty="0"/>
              <a:t>, cascara sagrada)</a:t>
            </a:r>
          </a:p>
          <a:p>
            <a:pPr lvl="1"/>
            <a:r>
              <a:rPr lang="en-US" dirty="0" err="1"/>
              <a:t>Sennosides</a:t>
            </a:r>
            <a:r>
              <a:rPr lang="en-US" dirty="0"/>
              <a:t> (Ex-Lax)</a:t>
            </a:r>
          </a:p>
          <a:p>
            <a:pPr lvl="1"/>
            <a:r>
              <a:rPr lang="en-US" dirty="0"/>
              <a:t>Bisacodyl (Dulcolax, Correctol)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9640" y="2338752"/>
            <a:ext cx="2102827" cy="21028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108" y="4651270"/>
            <a:ext cx="3475892" cy="18248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761" y="2557530"/>
            <a:ext cx="2217494" cy="251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50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Diarrhea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Passage of at least 3 loose or liquid stools per day</a:t>
            </a:r>
          </a:p>
          <a:p>
            <a:r>
              <a:rPr lang="en-US" dirty="0"/>
              <a:t>Acute vs Chronic</a:t>
            </a:r>
          </a:p>
          <a:p>
            <a:r>
              <a:rPr lang="en-US" dirty="0"/>
              <a:t>Large Volume</a:t>
            </a:r>
          </a:p>
          <a:p>
            <a:r>
              <a:rPr lang="en-US" dirty="0"/>
              <a:t>Small Volume</a:t>
            </a:r>
          </a:p>
        </p:txBody>
      </p:sp>
      <p:pic>
        <p:nvPicPr>
          <p:cNvPr id="8" name="Picture 2" descr="Diarrhea Cartoon High Res Stock Images | Shutterstock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5969" y="2933700"/>
            <a:ext cx="2476500" cy="2667000"/>
          </a:xfrm>
        </p:spPr>
      </p:pic>
    </p:spTree>
    <p:extLst>
      <p:ext uri="{BB962C8B-B14F-4D97-AF65-F5344CB8AC3E}">
        <p14:creationId xmlns:p14="http://schemas.microsoft.com/office/powerpoint/2010/main" val="29780794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t's POOP !! - Imgur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500" y="1082675"/>
            <a:ext cx="590550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t's Not Just Beards — the Whole World Is Covered in Po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667" y="1697037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7399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0C02A8D8-3D8C-451E-B7B3-8BBEFF2CE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2B4E29A9-E235-4D6B-A7C3-175FC4C0E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0806277-4397-456D-93E2-AE6A512D2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8013191F-212D-4C62-B054-9981FBDC8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018951-FC91-4ED9-B647-33D5DF894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18" name="Freeform 206">
              <a:extLst>
                <a:ext uri="{FF2B5EF4-FFF2-40B4-BE49-F238E27FC236}">
                  <a16:creationId xmlns:a16="http://schemas.microsoft.com/office/drawing/2014/main" id="{40199D0C-C9BF-41DC-85E8-42F694954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9" name="Freeform 211">
              <a:extLst>
                <a:ext uri="{FF2B5EF4-FFF2-40B4-BE49-F238E27FC236}">
                  <a16:creationId xmlns:a16="http://schemas.microsoft.com/office/drawing/2014/main" id="{C088DAA7-75C8-403C-AA36-F444BBC84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C6C302D-A971-4BE7-8A7B-2F5657584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4463" b="2760"/>
          <a:stretch/>
        </p:blipFill>
        <p:spPr>
          <a:xfrm>
            <a:off x="-231" y="10"/>
            <a:ext cx="12192000" cy="6862703"/>
          </a:xfrm>
          <a:prstGeom prst="rect">
            <a:avLst/>
          </a:prstGeom>
        </p:spPr>
      </p:pic>
      <p:sp>
        <p:nvSpPr>
          <p:cNvPr id="22" name="Freeform 159">
            <a:extLst>
              <a:ext uri="{FF2B5EF4-FFF2-40B4-BE49-F238E27FC236}">
                <a16:creationId xmlns:a16="http://schemas.microsoft.com/office/drawing/2014/main" id="{A562A6A7-1A5C-4FF0-AA38-D982F03423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093267" y="1643062"/>
            <a:ext cx="6005468" cy="3571878"/>
          </a:xfrm>
          <a:custGeom>
            <a:avLst/>
            <a:gdLst/>
            <a:ahLst/>
            <a:cxnLst/>
            <a:rect l="0" t="0" r="r" b="b"/>
            <a:pathLst>
              <a:path w="4590" h="2730">
                <a:moveTo>
                  <a:pt x="200" y="0"/>
                </a:moveTo>
                <a:lnTo>
                  <a:pt x="4390" y="0"/>
                </a:lnTo>
                <a:lnTo>
                  <a:pt x="4430" y="4"/>
                </a:lnTo>
                <a:lnTo>
                  <a:pt x="4468" y="15"/>
                </a:lnTo>
                <a:lnTo>
                  <a:pt x="4501" y="33"/>
                </a:lnTo>
                <a:lnTo>
                  <a:pt x="4532" y="59"/>
                </a:lnTo>
                <a:lnTo>
                  <a:pt x="4555" y="88"/>
                </a:lnTo>
                <a:lnTo>
                  <a:pt x="4575" y="123"/>
                </a:lnTo>
                <a:lnTo>
                  <a:pt x="4586" y="160"/>
                </a:lnTo>
                <a:lnTo>
                  <a:pt x="4590" y="201"/>
                </a:lnTo>
                <a:lnTo>
                  <a:pt x="4590" y="2529"/>
                </a:lnTo>
                <a:lnTo>
                  <a:pt x="4586" y="2570"/>
                </a:lnTo>
                <a:lnTo>
                  <a:pt x="4575" y="2607"/>
                </a:lnTo>
                <a:lnTo>
                  <a:pt x="4555" y="2642"/>
                </a:lnTo>
                <a:lnTo>
                  <a:pt x="4532" y="2672"/>
                </a:lnTo>
                <a:lnTo>
                  <a:pt x="4501" y="2697"/>
                </a:lnTo>
                <a:lnTo>
                  <a:pt x="4468" y="2715"/>
                </a:lnTo>
                <a:lnTo>
                  <a:pt x="4430" y="2726"/>
                </a:lnTo>
                <a:lnTo>
                  <a:pt x="4390" y="2730"/>
                </a:lnTo>
                <a:lnTo>
                  <a:pt x="200" y="2730"/>
                </a:lnTo>
                <a:lnTo>
                  <a:pt x="160" y="2726"/>
                </a:lnTo>
                <a:lnTo>
                  <a:pt x="122" y="2715"/>
                </a:lnTo>
                <a:lnTo>
                  <a:pt x="89" y="2697"/>
                </a:lnTo>
                <a:lnTo>
                  <a:pt x="58" y="2672"/>
                </a:lnTo>
                <a:lnTo>
                  <a:pt x="35" y="2642"/>
                </a:lnTo>
                <a:lnTo>
                  <a:pt x="15" y="2607"/>
                </a:lnTo>
                <a:lnTo>
                  <a:pt x="4" y="2570"/>
                </a:lnTo>
                <a:lnTo>
                  <a:pt x="0" y="2529"/>
                </a:lnTo>
                <a:lnTo>
                  <a:pt x="0" y="201"/>
                </a:lnTo>
                <a:lnTo>
                  <a:pt x="4" y="160"/>
                </a:lnTo>
                <a:lnTo>
                  <a:pt x="15" y="123"/>
                </a:lnTo>
                <a:lnTo>
                  <a:pt x="35" y="88"/>
                </a:lnTo>
                <a:lnTo>
                  <a:pt x="58" y="59"/>
                </a:lnTo>
                <a:lnTo>
                  <a:pt x="89" y="33"/>
                </a:lnTo>
                <a:lnTo>
                  <a:pt x="122" y="15"/>
                </a:lnTo>
                <a:lnTo>
                  <a:pt x="160" y="4"/>
                </a:lnTo>
                <a:lnTo>
                  <a:pt x="20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657600" y="2240285"/>
            <a:ext cx="4869126" cy="116312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5000"/>
              </a:lnSpc>
            </a:pPr>
            <a:r>
              <a:rPr lang="en-US" sz="3600"/>
              <a:t>Acute Abdominal Pain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C605C4B-A911-4199-A7CC-1B810587EB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530780" y="3786523"/>
            <a:ext cx="1130441" cy="0"/>
          </a:xfrm>
          <a:prstGeom prst="line">
            <a:avLst/>
          </a:prstGeom>
          <a:ln w="38100">
            <a:solidFill>
              <a:srgbClr val="A974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AAEF4A4-40FD-4C41-86B0-A27F0CA8C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50273" y="1800068"/>
            <a:ext cx="5691457" cy="3257867"/>
          </a:xfrm>
          <a:prstGeom prst="roundRect">
            <a:avLst>
              <a:gd name="adj" fmla="val 5641"/>
            </a:avLst>
          </a:prstGeom>
          <a:noFill/>
          <a:ln w="38100">
            <a:solidFill>
              <a:srgbClr val="A974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270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Etiology and Pathophysiology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May signal a life-threatening problem</a:t>
            </a:r>
          </a:p>
          <a:p>
            <a:r>
              <a:rPr lang="en-US" dirty="0"/>
              <a:t>Causes include:</a:t>
            </a:r>
          </a:p>
          <a:p>
            <a:pPr lvl="1"/>
            <a:r>
              <a:rPr lang="en-US" dirty="0"/>
              <a:t>Damage to organs in abdomen and pelvis</a:t>
            </a:r>
          </a:p>
          <a:p>
            <a:pPr lvl="1"/>
            <a:r>
              <a:rPr lang="en-US" dirty="0"/>
              <a:t>Inflammation</a:t>
            </a:r>
          </a:p>
          <a:p>
            <a:pPr lvl="1"/>
            <a:r>
              <a:rPr lang="en-US" dirty="0"/>
              <a:t>Infection</a:t>
            </a:r>
          </a:p>
          <a:p>
            <a:pPr lvl="1"/>
            <a:r>
              <a:rPr lang="en-US" dirty="0"/>
              <a:t>Obstruction</a:t>
            </a:r>
          </a:p>
          <a:p>
            <a:pPr lvl="1"/>
            <a:r>
              <a:rPr lang="en-US" dirty="0"/>
              <a:t>Bleeding</a:t>
            </a:r>
          </a:p>
          <a:p>
            <a:pPr lvl="1"/>
            <a:r>
              <a:rPr lang="en-US" dirty="0"/>
              <a:t>Perforation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6169" y="3124200"/>
            <a:ext cx="3810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486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and Symptoms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8910" y="2872154"/>
            <a:ext cx="3537438" cy="2672862"/>
          </a:xfrm>
        </p:spPr>
        <p:txBody>
          <a:bodyPr numCol="2">
            <a:normAutofit/>
          </a:bodyPr>
          <a:lstStyle/>
          <a:p>
            <a:r>
              <a:rPr lang="en-US" dirty="0"/>
              <a:t>Nausea</a:t>
            </a:r>
          </a:p>
          <a:p>
            <a:r>
              <a:rPr lang="en-US" dirty="0"/>
              <a:t>Vomiting</a:t>
            </a:r>
          </a:p>
          <a:p>
            <a:r>
              <a:rPr lang="en-US" dirty="0"/>
              <a:t>Diarrhea</a:t>
            </a:r>
          </a:p>
          <a:p>
            <a:r>
              <a:rPr lang="en-US" dirty="0"/>
              <a:t>Constipation</a:t>
            </a:r>
          </a:p>
          <a:p>
            <a:r>
              <a:rPr lang="en-US" dirty="0"/>
              <a:t>Flatulence</a:t>
            </a:r>
          </a:p>
          <a:p>
            <a:r>
              <a:rPr lang="en-US" dirty="0"/>
              <a:t>Fatigue</a:t>
            </a:r>
          </a:p>
          <a:p>
            <a:r>
              <a:rPr lang="en-US" dirty="0"/>
              <a:t>Fever</a:t>
            </a:r>
          </a:p>
          <a:p>
            <a:r>
              <a:rPr lang="en-US" dirty="0"/>
              <a:t>Rebound tenderness</a:t>
            </a:r>
          </a:p>
          <a:p>
            <a:r>
              <a:rPr lang="en-US" dirty="0"/>
              <a:t>Bloating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6681665" y="2473569"/>
            <a:ext cx="38925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37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0523" y="2438400"/>
            <a:ext cx="6053748" cy="3915508"/>
          </a:xfrm>
        </p:spPr>
        <p:txBody>
          <a:bodyPr numCol="2">
            <a:normAutofit/>
          </a:bodyPr>
          <a:lstStyle/>
          <a:p>
            <a:r>
              <a:rPr lang="en-US" dirty="0"/>
              <a:t>Complete H &amp; P</a:t>
            </a:r>
          </a:p>
          <a:p>
            <a:r>
              <a:rPr lang="en-US" dirty="0"/>
              <a:t>Description of pain</a:t>
            </a:r>
          </a:p>
          <a:p>
            <a:pPr lvl="1"/>
            <a:r>
              <a:rPr lang="en-US" dirty="0"/>
              <a:t>Frequency</a:t>
            </a:r>
          </a:p>
          <a:p>
            <a:pPr lvl="1"/>
            <a:r>
              <a:rPr lang="en-US" dirty="0"/>
              <a:t>Timing</a:t>
            </a:r>
          </a:p>
          <a:p>
            <a:pPr lvl="1"/>
            <a:r>
              <a:rPr lang="en-US" dirty="0"/>
              <a:t>Duration</a:t>
            </a:r>
          </a:p>
          <a:p>
            <a:pPr lvl="1"/>
            <a:r>
              <a:rPr lang="en-US" dirty="0"/>
              <a:t>Location</a:t>
            </a:r>
          </a:p>
          <a:p>
            <a:r>
              <a:rPr lang="en-US" dirty="0"/>
              <a:t>Accompanying symptoms</a:t>
            </a:r>
          </a:p>
          <a:p>
            <a:r>
              <a:rPr lang="en-US" dirty="0"/>
              <a:t>Patient’s position</a:t>
            </a:r>
          </a:p>
          <a:p>
            <a:r>
              <a:rPr lang="en-US" dirty="0"/>
              <a:t>CBC</a:t>
            </a:r>
          </a:p>
          <a:p>
            <a:r>
              <a:rPr lang="en-US" dirty="0"/>
              <a:t>Urinalysis</a:t>
            </a:r>
          </a:p>
          <a:p>
            <a:r>
              <a:rPr lang="en-US" dirty="0"/>
              <a:t>Abdominal </a:t>
            </a:r>
            <a:r>
              <a:rPr lang="en-US" dirty="0" err="1"/>
              <a:t>Xray</a:t>
            </a:r>
            <a:endParaRPr lang="en-US" dirty="0"/>
          </a:p>
          <a:p>
            <a:r>
              <a:rPr lang="en-US" dirty="0"/>
              <a:t>U/S</a:t>
            </a:r>
          </a:p>
          <a:p>
            <a:r>
              <a:rPr lang="en-US" dirty="0"/>
              <a:t>CT scan</a:t>
            </a:r>
          </a:p>
          <a:p>
            <a:r>
              <a:rPr lang="en-US" dirty="0"/>
              <a:t>Pregnancy test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568" y="2621430"/>
            <a:ext cx="3223846" cy="32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179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31840C3-D8DB-46CF-827A-2C63A5025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9467" y="568345"/>
            <a:ext cx="4964804" cy="1560716"/>
          </a:xfrm>
        </p:spPr>
        <p:txBody>
          <a:bodyPr>
            <a:normAutofit/>
          </a:bodyPr>
          <a:lstStyle/>
          <a:p>
            <a:r>
              <a:rPr lang="en-US" dirty="0"/>
              <a:t>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11066"/>
          <a:stretch/>
        </p:blipFill>
        <p:spPr>
          <a:xfrm>
            <a:off x="20" y="10"/>
            <a:ext cx="6099121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B8D33CA-38B0-43CA-A944-EE2267B87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03720" y="2176009"/>
            <a:ext cx="4800551" cy="0"/>
          </a:xfrm>
          <a:prstGeom prst="line">
            <a:avLst/>
          </a:prstGeom>
          <a:ln w="38100">
            <a:solidFill>
              <a:srgbClr val="F0AB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6109" y="2438399"/>
            <a:ext cx="5680364" cy="4197927"/>
          </a:xfrm>
        </p:spPr>
        <p:txBody>
          <a:bodyPr>
            <a:normAutofit lnSpcReduction="10000"/>
          </a:bodyPr>
          <a:lstStyle/>
          <a:p>
            <a:pPr>
              <a:buClr>
                <a:srgbClr val="F0AB40"/>
              </a:buClr>
            </a:pPr>
            <a:r>
              <a:rPr lang="en-US" sz="2800" dirty="0"/>
              <a:t>Goal: identify and treat cause</a:t>
            </a:r>
          </a:p>
          <a:p>
            <a:pPr>
              <a:buClr>
                <a:srgbClr val="F0AB40"/>
              </a:buClr>
            </a:pPr>
            <a:r>
              <a:rPr lang="en-US" sz="2800" dirty="0"/>
              <a:t>May need diagnostic laparoscopy</a:t>
            </a:r>
          </a:p>
          <a:p>
            <a:pPr>
              <a:buClr>
                <a:srgbClr val="F0AB40"/>
              </a:buClr>
            </a:pPr>
            <a:r>
              <a:rPr lang="en-US" sz="2800" dirty="0"/>
              <a:t>Laparotomy is done when laparoscopic techniques are inadequate</a:t>
            </a:r>
          </a:p>
          <a:p>
            <a:pPr>
              <a:buClr>
                <a:srgbClr val="F0AB40"/>
              </a:buClr>
            </a:pPr>
            <a:r>
              <a:rPr lang="en-US" sz="2800" dirty="0"/>
              <a:t>If cause of acute abdominal pain can be treated surgically, this is definitive therapy</a:t>
            </a:r>
          </a:p>
        </p:txBody>
      </p:sp>
    </p:spTree>
    <p:extLst>
      <p:ext uri="{BB962C8B-B14F-4D97-AF65-F5344CB8AC3E}">
        <p14:creationId xmlns:p14="http://schemas.microsoft.com/office/powerpoint/2010/main" val="39848962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5356"/>
          <a:stretch/>
        </p:blipFill>
        <p:spPr>
          <a:xfrm>
            <a:off x="-231" y="10"/>
            <a:ext cx="12192000" cy="6862703"/>
          </a:xfrm>
          <a:prstGeom prst="rect">
            <a:avLst/>
          </a:prstGeom>
        </p:spPr>
      </p:pic>
      <p:sp>
        <p:nvSpPr>
          <p:cNvPr id="9" name="Freeform 206">
            <a:extLst>
              <a:ext uri="{FF2B5EF4-FFF2-40B4-BE49-F238E27FC236}">
                <a16:creationId xmlns:a16="http://schemas.microsoft.com/office/drawing/2014/main" id="{FCB2A729-771E-448D-8EF5-6CE9C9D6BD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0" y="467784"/>
            <a:ext cx="4875213" cy="5922963"/>
          </a:xfrm>
          <a:custGeom>
            <a:avLst/>
            <a:gdLst/>
            <a:ahLst/>
            <a:cxnLst/>
            <a:rect l="0" t="0" r="r" b="b"/>
            <a:pathLst>
              <a:path w="3071" h="3731">
                <a:moveTo>
                  <a:pt x="199" y="0"/>
                </a:moveTo>
                <a:lnTo>
                  <a:pt x="3071" y="0"/>
                </a:lnTo>
                <a:lnTo>
                  <a:pt x="3071" y="3731"/>
                </a:lnTo>
                <a:lnTo>
                  <a:pt x="199" y="3731"/>
                </a:lnTo>
                <a:lnTo>
                  <a:pt x="164" y="3728"/>
                </a:lnTo>
                <a:lnTo>
                  <a:pt x="130" y="3719"/>
                </a:lnTo>
                <a:lnTo>
                  <a:pt x="98" y="3704"/>
                </a:lnTo>
                <a:lnTo>
                  <a:pt x="71" y="3683"/>
                </a:lnTo>
                <a:lnTo>
                  <a:pt x="46" y="3660"/>
                </a:lnTo>
                <a:lnTo>
                  <a:pt x="27" y="3631"/>
                </a:lnTo>
                <a:lnTo>
                  <a:pt x="12" y="3601"/>
                </a:lnTo>
                <a:lnTo>
                  <a:pt x="3" y="3567"/>
                </a:lnTo>
                <a:lnTo>
                  <a:pt x="0" y="3531"/>
                </a:lnTo>
                <a:lnTo>
                  <a:pt x="0" y="199"/>
                </a:lnTo>
                <a:lnTo>
                  <a:pt x="3" y="164"/>
                </a:lnTo>
                <a:lnTo>
                  <a:pt x="12" y="130"/>
                </a:lnTo>
                <a:lnTo>
                  <a:pt x="27" y="98"/>
                </a:lnTo>
                <a:lnTo>
                  <a:pt x="46" y="71"/>
                </a:lnTo>
                <a:lnTo>
                  <a:pt x="71" y="46"/>
                </a:lnTo>
                <a:lnTo>
                  <a:pt x="98" y="27"/>
                </a:lnTo>
                <a:lnTo>
                  <a:pt x="130" y="12"/>
                </a:lnTo>
                <a:lnTo>
                  <a:pt x="164" y="2"/>
                </a:lnTo>
                <a:lnTo>
                  <a:pt x="199" y="0"/>
                </a:lnTo>
                <a:close/>
              </a:path>
            </a:pathLst>
          </a:custGeom>
          <a:solidFill>
            <a:srgbClr val="4B5970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1" name="Freeform 211">
            <a:extLst>
              <a:ext uri="{FF2B5EF4-FFF2-40B4-BE49-F238E27FC236}">
                <a16:creationId xmlns:a16="http://schemas.microsoft.com/office/drawing/2014/main" id="{A6511C4E-E237-44E9-AF08-02CF4C103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3744" y="661988"/>
            <a:ext cx="4686300" cy="5543550"/>
          </a:xfrm>
          <a:custGeom>
            <a:avLst/>
            <a:gdLst/>
            <a:ahLst/>
            <a:cxnLst/>
            <a:rect l="0" t="0" r="r" b="b"/>
            <a:pathLst>
              <a:path w="2952" h="3492">
                <a:moveTo>
                  <a:pt x="79" y="0"/>
                </a:moveTo>
                <a:lnTo>
                  <a:pt x="2952" y="0"/>
                </a:lnTo>
                <a:lnTo>
                  <a:pt x="2952" y="25"/>
                </a:lnTo>
                <a:lnTo>
                  <a:pt x="79" y="25"/>
                </a:lnTo>
                <a:lnTo>
                  <a:pt x="62" y="27"/>
                </a:lnTo>
                <a:lnTo>
                  <a:pt x="48" y="35"/>
                </a:lnTo>
                <a:lnTo>
                  <a:pt x="35" y="47"/>
                </a:lnTo>
                <a:lnTo>
                  <a:pt x="26" y="63"/>
                </a:lnTo>
                <a:lnTo>
                  <a:pt x="24" y="80"/>
                </a:lnTo>
                <a:lnTo>
                  <a:pt x="24" y="3411"/>
                </a:lnTo>
                <a:lnTo>
                  <a:pt x="26" y="3429"/>
                </a:lnTo>
                <a:lnTo>
                  <a:pt x="35" y="3444"/>
                </a:lnTo>
                <a:lnTo>
                  <a:pt x="48" y="3457"/>
                </a:lnTo>
                <a:lnTo>
                  <a:pt x="62" y="3466"/>
                </a:lnTo>
                <a:lnTo>
                  <a:pt x="79" y="3468"/>
                </a:lnTo>
                <a:lnTo>
                  <a:pt x="2951" y="3468"/>
                </a:lnTo>
                <a:lnTo>
                  <a:pt x="2951" y="3492"/>
                </a:lnTo>
                <a:lnTo>
                  <a:pt x="79" y="3492"/>
                </a:lnTo>
                <a:lnTo>
                  <a:pt x="59" y="3489"/>
                </a:lnTo>
                <a:lnTo>
                  <a:pt x="40" y="3481"/>
                </a:lnTo>
                <a:lnTo>
                  <a:pt x="23" y="3469"/>
                </a:lnTo>
                <a:lnTo>
                  <a:pt x="11" y="3452"/>
                </a:lnTo>
                <a:lnTo>
                  <a:pt x="3" y="3433"/>
                </a:lnTo>
                <a:lnTo>
                  <a:pt x="0" y="3411"/>
                </a:lnTo>
                <a:lnTo>
                  <a:pt x="0" y="80"/>
                </a:lnTo>
                <a:lnTo>
                  <a:pt x="3" y="60"/>
                </a:lnTo>
                <a:lnTo>
                  <a:pt x="11" y="41"/>
                </a:lnTo>
                <a:lnTo>
                  <a:pt x="23" y="24"/>
                </a:lnTo>
                <a:lnTo>
                  <a:pt x="40" y="11"/>
                </a:lnTo>
                <a:lnTo>
                  <a:pt x="59" y="4"/>
                </a:lnTo>
                <a:lnTo>
                  <a:pt x="7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985785"/>
            <a:ext cx="3752184" cy="1560716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Nursing Assessment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7A9B70-AFF9-4235-AD82-C5C2F109A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2870" y="2678358"/>
            <a:ext cx="2868604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943" y="2855840"/>
            <a:ext cx="4199708" cy="3196168"/>
          </a:xfrm>
        </p:spPr>
        <p:txBody>
          <a:bodyPr>
            <a:normAutofit/>
          </a:bodyPr>
          <a:lstStyle/>
          <a:p>
            <a:r>
              <a:rPr lang="en-US" sz="1700">
                <a:solidFill>
                  <a:srgbClr val="FFFFFF"/>
                </a:solidFill>
              </a:rPr>
              <a:t>VS</a:t>
            </a:r>
          </a:p>
          <a:p>
            <a:r>
              <a:rPr lang="en-US" sz="1700">
                <a:solidFill>
                  <a:srgbClr val="FFFFFF"/>
                </a:solidFill>
              </a:rPr>
              <a:t>Inspect abdomen for distention, masses, abnormal pulsation, symmetry, hernias, rashes, scars, pigmentation changes</a:t>
            </a:r>
          </a:p>
          <a:p>
            <a:r>
              <a:rPr lang="en-US" sz="1700">
                <a:solidFill>
                  <a:srgbClr val="FFFFFF"/>
                </a:solidFill>
              </a:rPr>
              <a:t>Auscultate bowel sounds</a:t>
            </a:r>
          </a:p>
          <a:p>
            <a:r>
              <a:rPr lang="en-US" sz="1700">
                <a:solidFill>
                  <a:srgbClr val="FFFFFF"/>
                </a:solidFill>
              </a:rPr>
              <a:t>Gentle palpation to determine location and level of pain</a:t>
            </a:r>
          </a:p>
          <a:p>
            <a:r>
              <a:rPr lang="en-US" sz="1700">
                <a:solidFill>
                  <a:srgbClr val="FFFFFF"/>
                </a:solidFill>
              </a:rPr>
              <a:t>Assess for involuntary guarding and rigidity</a:t>
            </a:r>
          </a:p>
        </p:txBody>
      </p:sp>
    </p:spTree>
    <p:extLst>
      <p:ext uri="{BB962C8B-B14F-4D97-AF65-F5344CB8AC3E}">
        <p14:creationId xmlns:p14="http://schemas.microsoft.com/office/powerpoint/2010/main" val="3113677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0C02A8D8-3D8C-451E-B7B3-8BBEFF2CE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</p:grpSpPr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2B4E29A9-E235-4D6B-A7C3-175FC4C0E7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73" name="Freeform 9">
              <a:extLst>
                <a:ext uri="{FF2B5EF4-FFF2-40B4-BE49-F238E27FC236}">
                  <a16:creationId xmlns:a16="http://schemas.microsoft.com/office/drawing/2014/main" id="{90806277-4397-456D-93E2-AE6A512D28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8013191F-212D-4C62-B054-9981FBDC8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1018951-FC91-4ED9-B647-33D5DF894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77" name="Freeform 206">
              <a:extLst>
                <a:ext uri="{FF2B5EF4-FFF2-40B4-BE49-F238E27FC236}">
                  <a16:creationId xmlns:a16="http://schemas.microsoft.com/office/drawing/2014/main" id="{40199D0C-C9BF-41DC-85E8-42F6949542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8" name="Freeform 211">
              <a:extLst>
                <a:ext uri="{FF2B5EF4-FFF2-40B4-BE49-F238E27FC236}">
                  <a16:creationId xmlns:a16="http://schemas.microsoft.com/office/drawing/2014/main" id="{C088DAA7-75C8-403C-AA36-F444BBC846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C6C302D-A971-4BE7-8A7B-2F56575849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664AD677-37FD-49CA-8C27-892991533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DFBBA3F-A731-4F4E-9ED1-E9D2BAF29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chemeClr val="accent3">
              <a:alpha val="15000"/>
            </a:schemeClr>
          </a:solidFill>
        </p:grpSpPr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id="{2E15D1C7-59F8-4C43-BF1D-88305355D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solidFill>
              <a:srgbClr val="FFF26D"/>
            </a:solidFill>
            <a:ln>
              <a:noFill/>
            </a:ln>
          </p:spPr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81510D8F-6D27-4EFD-9DDF-AB3849A8BB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solidFill>
              <a:srgbClr val="FFF26D"/>
            </a:solidFill>
            <a:ln>
              <a:noFill/>
            </a:ln>
          </p:spPr>
        </p:sp>
        <p:sp>
          <p:nvSpPr>
            <p:cNvPr id="86" name="Freeform 5">
              <a:extLst>
                <a:ext uri="{FF2B5EF4-FFF2-40B4-BE49-F238E27FC236}">
                  <a16:creationId xmlns:a16="http://schemas.microsoft.com/office/drawing/2014/main" id="{DB3FA807-188D-4909-8D3C-2B6DD6E8F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solidFill>
              <a:srgbClr val="FFF26D"/>
            </a:solidFill>
            <a:ln>
              <a:noFill/>
            </a:ln>
          </p:spPr>
        </p:sp>
      </p:grpSp>
      <p:sp>
        <p:nvSpPr>
          <p:cNvPr id="88" name="Rounded Rectangle 7">
            <a:extLst>
              <a:ext uri="{FF2B5EF4-FFF2-40B4-BE49-F238E27FC236}">
                <a16:creationId xmlns:a16="http://schemas.microsoft.com/office/drawing/2014/main" id="{C880B459-CB59-47D5-883D-482F95B0A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467784" y="467784"/>
            <a:ext cx="11260976" cy="5922963"/>
          </a:xfrm>
          <a:prstGeom prst="roundRect">
            <a:avLst>
              <a:gd name="adj" fmla="val 522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hronic abdominal pain rgb color icon Royalty Free Vector">
            <a:extLst>
              <a:ext uri="{FF2B5EF4-FFF2-40B4-BE49-F238E27FC236}">
                <a16:creationId xmlns:a16="http://schemas.microsoft.com/office/drawing/2014/main" id="{D5E03EF5-4B82-4AAD-BC1D-4278E6CD0C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" r="2" b="16649"/>
          <a:stretch/>
        </p:blipFill>
        <p:spPr bwMode="auto">
          <a:xfrm>
            <a:off x="5337548" y="670965"/>
            <a:ext cx="6189620" cy="551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Freeform 18">
            <a:extLst>
              <a:ext uri="{FF2B5EF4-FFF2-40B4-BE49-F238E27FC236}">
                <a16:creationId xmlns:a16="http://schemas.microsoft.com/office/drawing/2014/main" id="{AAC4858E-266B-400B-BABE-B712C757B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1434" y="474134"/>
            <a:ext cx="11260976" cy="5922963"/>
          </a:xfrm>
          <a:custGeom>
            <a:avLst/>
            <a:gdLst>
              <a:gd name="connsiteX0" fmla="*/ 336522 w 11260976"/>
              <a:gd name="connsiteY0" fmla="*/ 196832 h 5922963"/>
              <a:gd name="connsiteX1" fmla="*/ 209530 w 11260976"/>
              <a:gd name="connsiteY1" fmla="*/ 323824 h 5922963"/>
              <a:gd name="connsiteX2" fmla="*/ 209530 w 11260976"/>
              <a:gd name="connsiteY2" fmla="*/ 5586441 h 5922963"/>
              <a:gd name="connsiteX3" fmla="*/ 336522 w 11260976"/>
              <a:gd name="connsiteY3" fmla="*/ 5713433 h 5922963"/>
              <a:gd name="connsiteX4" fmla="*/ 10938742 w 11260976"/>
              <a:gd name="connsiteY4" fmla="*/ 5713433 h 5922963"/>
              <a:gd name="connsiteX5" fmla="*/ 11065734 w 11260976"/>
              <a:gd name="connsiteY5" fmla="*/ 5586441 h 5922963"/>
              <a:gd name="connsiteX6" fmla="*/ 11065734 w 11260976"/>
              <a:gd name="connsiteY6" fmla="*/ 323824 h 5922963"/>
              <a:gd name="connsiteX7" fmla="*/ 10938742 w 11260976"/>
              <a:gd name="connsiteY7" fmla="*/ 196832 h 5922963"/>
              <a:gd name="connsiteX8" fmla="*/ 309593 w 11260976"/>
              <a:gd name="connsiteY8" fmla="*/ 0 h 5922963"/>
              <a:gd name="connsiteX9" fmla="*/ 10951383 w 11260976"/>
              <a:gd name="connsiteY9" fmla="*/ 0 h 5922963"/>
              <a:gd name="connsiteX10" fmla="*/ 11260976 w 11260976"/>
              <a:gd name="connsiteY10" fmla="*/ 309593 h 5922963"/>
              <a:gd name="connsiteX11" fmla="*/ 11260976 w 11260976"/>
              <a:gd name="connsiteY11" fmla="*/ 5613370 h 5922963"/>
              <a:gd name="connsiteX12" fmla="*/ 10951383 w 11260976"/>
              <a:gd name="connsiteY12" fmla="*/ 5922963 h 5922963"/>
              <a:gd name="connsiteX13" fmla="*/ 309593 w 11260976"/>
              <a:gd name="connsiteY13" fmla="*/ 5922963 h 5922963"/>
              <a:gd name="connsiteX14" fmla="*/ 0 w 11260976"/>
              <a:gd name="connsiteY14" fmla="*/ 5613370 h 5922963"/>
              <a:gd name="connsiteX15" fmla="*/ 0 w 11260976"/>
              <a:gd name="connsiteY15" fmla="*/ 309593 h 5922963"/>
              <a:gd name="connsiteX16" fmla="*/ 309593 w 11260976"/>
              <a:gd name="connsiteY16" fmla="*/ 0 h 592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260976" h="5922963">
                <a:moveTo>
                  <a:pt x="336522" y="196832"/>
                </a:moveTo>
                <a:cubicBezTo>
                  <a:pt x="266386" y="196832"/>
                  <a:pt x="209530" y="253688"/>
                  <a:pt x="209530" y="323824"/>
                </a:cubicBezTo>
                <a:lnTo>
                  <a:pt x="209530" y="5586441"/>
                </a:lnTo>
                <a:cubicBezTo>
                  <a:pt x="209530" y="5656577"/>
                  <a:pt x="266386" y="5713433"/>
                  <a:pt x="336522" y="5713433"/>
                </a:cubicBezTo>
                <a:lnTo>
                  <a:pt x="10938742" y="5713433"/>
                </a:lnTo>
                <a:cubicBezTo>
                  <a:pt x="11008878" y="5713433"/>
                  <a:pt x="11065734" y="5656577"/>
                  <a:pt x="11065734" y="5586441"/>
                </a:cubicBezTo>
                <a:lnTo>
                  <a:pt x="11065734" y="323824"/>
                </a:lnTo>
                <a:cubicBezTo>
                  <a:pt x="11065734" y="253688"/>
                  <a:pt x="11008878" y="196832"/>
                  <a:pt x="10938742" y="196832"/>
                </a:cubicBezTo>
                <a:close/>
                <a:moveTo>
                  <a:pt x="309593" y="0"/>
                </a:moveTo>
                <a:lnTo>
                  <a:pt x="10951383" y="0"/>
                </a:lnTo>
                <a:cubicBezTo>
                  <a:pt x="11122366" y="0"/>
                  <a:pt x="11260976" y="138610"/>
                  <a:pt x="11260976" y="309593"/>
                </a:cubicBezTo>
                <a:lnTo>
                  <a:pt x="11260976" y="5613370"/>
                </a:lnTo>
                <a:cubicBezTo>
                  <a:pt x="11260976" y="5784353"/>
                  <a:pt x="11122366" y="5922963"/>
                  <a:pt x="10951383" y="5922963"/>
                </a:cubicBezTo>
                <a:lnTo>
                  <a:pt x="309593" y="5922963"/>
                </a:lnTo>
                <a:cubicBezTo>
                  <a:pt x="138610" y="5922963"/>
                  <a:pt x="0" y="5784353"/>
                  <a:pt x="0" y="5613370"/>
                </a:cubicBezTo>
                <a:lnTo>
                  <a:pt x="0" y="309593"/>
                </a:lnTo>
                <a:cubicBezTo>
                  <a:pt x="0" y="138610"/>
                  <a:pt x="138610" y="0"/>
                  <a:pt x="30959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2" name="Rounded Rectangle 8">
            <a:extLst>
              <a:ext uri="{FF2B5EF4-FFF2-40B4-BE49-F238E27FC236}">
                <a16:creationId xmlns:a16="http://schemas.microsoft.com/office/drawing/2014/main" id="{23D7496E-4C23-4AB2-AC86-6BC6280D9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0964" y="670965"/>
            <a:ext cx="10856204" cy="5516602"/>
          </a:xfrm>
          <a:prstGeom prst="roundRect">
            <a:avLst>
              <a:gd name="adj" fmla="val 2462"/>
            </a:avLst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68236" y="1023867"/>
            <a:ext cx="3793678" cy="33496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>
                <a:solidFill>
                  <a:schemeClr val="bg2"/>
                </a:solidFill>
              </a:rPr>
              <a:t>Chronic Abdominal Pain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22F43F03-C554-4013-AC94-7CF7CB6AA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81100" y="4629095"/>
            <a:ext cx="694944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4450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 dirty="0"/>
              <a:t>Chronic Abdominal Pain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F60F78E0-0BF5-D786-53C9-0E208BF3BC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7154571"/>
              </p:ext>
            </p:extLst>
          </p:nvPr>
        </p:nvGraphicFramePr>
        <p:xfrm>
          <a:off x="1662545" y="2438399"/>
          <a:ext cx="10042093" cy="3948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47460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 and Treatment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Diagnosis: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Thorough H &amp; P</a:t>
            </a:r>
          </a:p>
          <a:p>
            <a:r>
              <a:rPr lang="en-US" dirty="0"/>
              <a:t>Description of specific pain characteristics</a:t>
            </a:r>
          </a:p>
          <a:p>
            <a:pPr lvl="1"/>
            <a:r>
              <a:rPr lang="en-US" dirty="0"/>
              <a:t>Severity, location, frequency, duration, onset</a:t>
            </a:r>
          </a:p>
          <a:p>
            <a:pPr lvl="1"/>
            <a:r>
              <a:rPr lang="en-US" dirty="0"/>
              <a:t>Factors that increase or decrease pain (eating, defecation, activities)</a:t>
            </a:r>
          </a:p>
          <a:p>
            <a:r>
              <a:rPr lang="en-US" dirty="0"/>
              <a:t>Endoscopy</a:t>
            </a:r>
          </a:p>
          <a:p>
            <a:r>
              <a:rPr lang="en-US" dirty="0"/>
              <a:t>CT</a:t>
            </a:r>
          </a:p>
          <a:p>
            <a:r>
              <a:rPr lang="en-US" dirty="0"/>
              <a:t>MRI</a:t>
            </a:r>
          </a:p>
          <a:p>
            <a:r>
              <a:rPr lang="en-US" dirty="0"/>
              <a:t>Laparoscopy</a:t>
            </a:r>
          </a:p>
          <a:p>
            <a:r>
              <a:rPr lang="en-US" dirty="0"/>
              <a:t>Barium studies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Treatment: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/>
              <a:t>Depends on underlying cause </a:t>
            </a:r>
          </a:p>
        </p:txBody>
      </p:sp>
    </p:spTree>
    <p:extLst>
      <p:ext uri="{BB962C8B-B14F-4D97-AF65-F5344CB8AC3E}">
        <p14:creationId xmlns:p14="http://schemas.microsoft.com/office/powerpoint/2010/main" val="3126963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Diarrhea: Etiology and Pathophysiology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Viral, Bacterial, Parasitic</a:t>
            </a:r>
          </a:p>
          <a:p>
            <a:r>
              <a:rPr lang="en-US" dirty="0"/>
              <a:t>Usually from ingesting an infectious organism</a:t>
            </a:r>
          </a:p>
          <a:p>
            <a:r>
              <a:rPr lang="en-US" dirty="0"/>
              <a:t>Infectious organisms attack the GI track in different ways</a:t>
            </a:r>
          </a:p>
          <a:p>
            <a:pPr lvl="1"/>
            <a:r>
              <a:rPr lang="en-US" dirty="0"/>
              <a:t>Some change secretion and/or absorption of enterocytes in small intestine and do not cause inflammation</a:t>
            </a:r>
          </a:p>
          <a:p>
            <a:pPr lvl="1"/>
            <a:r>
              <a:rPr lang="en-US" dirty="0"/>
              <a:t>Others impair absorption by destroying cells, causing inflammation in the colon, and producing toxins that cause damage</a:t>
            </a:r>
          </a:p>
        </p:txBody>
      </p:sp>
      <p:pic>
        <p:nvPicPr>
          <p:cNvPr id="4098" name="Picture 2" descr="Premium Vector | Virus bacteria set flat ic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139" y="286384"/>
            <a:ext cx="2491105" cy="249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2584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2391508"/>
            <a:ext cx="5859724" cy="1280786"/>
          </a:xfrm>
        </p:spPr>
        <p:txBody>
          <a:bodyPr/>
          <a:lstStyle/>
          <a:p>
            <a:r>
              <a:rPr lang="en-US" dirty="0"/>
              <a:t>Inflammatory Diseases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3938955"/>
            <a:ext cx="4566474" cy="1275984"/>
          </a:xfrm>
        </p:spPr>
        <p:txBody>
          <a:bodyPr>
            <a:normAutofit fontScale="70000" lnSpcReduction="20000"/>
          </a:bodyPr>
          <a:lstStyle/>
          <a:p>
            <a:r>
              <a:rPr lang="en-US"/>
              <a:t>Irritable Bowel Syndrome</a:t>
            </a:r>
          </a:p>
          <a:p>
            <a:r>
              <a:rPr lang="en-US"/>
              <a:t>Appendicitis</a:t>
            </a:r>
          </a:p>
          <a:p>
            <a:r>
              <a:rPr lang="en-US"/>
              <a:t>Peritonitis</a:t>
            </a:r>
          </a:p>
          <a:p>
            <a:r>
              <a:rPr lang="en-US"/>
              <a:t>Gastroenteritis</a:t>
            </a:r>
          </a:p>
          <a:p>
            <a:r>
              <a:rPr lang="en-US"/>
              <a:t>Inflammatory Bowel Disease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4732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B31840C3-D8DB-46CF-827A-2C63A5025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>
            <a:normAutofit/>
          </a:bodyPr>
          <a:lstStyle/>
          <a:p>
            <a:r>
              <a:rPr lang="en-US"/>
              <a:t>Irritable Bowel Syndrome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" b="12233"/>
          <a:stretch/>
        </p:blipFill>
        <p:spPr>
          <a:xfrm>
            <a:off x="643192" y="645106"/>
            <a:ext cx="5455949" cy="5247747"/>
          </a:xfrm>
          <a:prstGeom prst="rect">
            <a:avLst/>
          </a:prstGeom>
        </p:spPr>
      </p:pic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9B8D33CA-38B0-43CA-A944-EE2267B87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rgbClr val="FFC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400800" y="2438400"/>
            <a:ext cx="5303471" cy="3651504"/>
          </a:xfrm>
        </p:spPr>
        <p:txBody>
          <a:bodyPr>
            <a:normAutofit/>
          </a:bodyPr>
          <a:lstStyle/>
          <a:p>
            <a:r>
              <a:rPr lang="en-US"/>
              <a:t>Characterized by chronic abdominal pain or discomfort and alteration of bowel patterns</a:t>
            </a:r>
          </a:p>
          <a:p>
            <a:r>
              <a:rPr lang="en-US"/>
              <a:t>May have diarrhea, constipation, or alternating periods of both</a:t>
            </a:r>
          </a:p>
          <a:p>
            <a:r>
              <a:rPr lang="en-US"/>
              <a:t>No known organic cause</a:t>
            </a:r>
          </a:p>
          <a:p>
            <a:r>
              <a:rPr lang="en-US"/>
              <a:t>Diagnosed on symptoms only</a:t>
            </a:r>
          </a:p>
          <a:p>
            <a:r>
              <a:rPr lang="en-US"/>
              <a:t>No single treatment or therapy for everyone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7395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>
            <a:extLst>
              <a:ext uri="{FF2B5EF4-FFF2-40B4-BE49-F238E27FC236}">
                <a16:creationId xmlns:a16="http://schemas.microsoft.com/office/drawing/2014/main" id="{20CAE63A-D8AD-4D64-A3DF-902A2B82A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D006FCC-2C8B-421B-92B6-513C3013D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EB8DD429-0464-4A3E-98D2-30025CE66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Appendicitis</a:t>
            </a:r>
          </a:p>
        </p:txBody>
      </p:sp>
      <p:sp>
        <p:nvSpPr>
          <p:cNvPr id="77" name="Rounded Rectangle 13">
            <a:extLst>
              <a:ext uri="{FF2B5EF4-FFF2-40B4-BE49-F238E27FC236}">
                <a16:creationId xmlns:a16="http://schemas.microsoft.com/office/drawing/2014/main" id="{68F1B098-B5CA-4628-81FB-5D8C32B7D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8655" y="1534308"/>
            <a:ext cx="5127306" cy="4358546"/>
          </a:xfrm>
          <a:prstGeom prst="roundRect">
            <a:avLst>
              <a:gd name="adj" fmla="val 2462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74" name="Picture 2" descr="Appendicitis: MedlinePlus Medical Encyclopedia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" r="-2" b="-2"/>
          <a:stretch/>
        </p:blipFill>
        <p:spPr bwMode="auto">
          <a:xfrm>
            <a:off x="987907" y="1859950"/>
            <a:ext cx="4448803" cy="370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ED5EE5B-6F67-412A-8A03-580C4A5C9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rgbClr val="FECE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0" y="2438400"/>
            <a:ext cx="5303471" cy="365150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Inflammation of the appendix</a:t>
            </a:r>
          </a:p>
          <a:p>
            <a:r>
              <a:rPr lang="en-US" sz="2400" dirty="0"/>
              <a:t>Most common reason for emergency abdominal surgery</a:t>
            </a:r>
          </a:p>
          <a:p>
            <a:r>
              <a:rPr lang="en-US" sz="2400" dirty="0"/>
              <a:t>Most common between 10-30 y/o</a:t>
            </a:r>
          </a:p>
          <a:p>
            <a:r>
              <a:rPr lang="en-US" sz="2400" dirty="0"/>
              <a:t>Most common cause is obstruction of the lumen by accumulated feces</a:t>
            </a:r>
          </a:p>
        </p:txBody>
      </p:sp>
    </p:spTree>
    <p:extLst>
      <p:ext uri="{BB962C8B-B14F-4D97-AF65-F5344CB8AC3E}">
        <p14:creationId xmlns:p14="http://schemas.microsoft.com/office/powerpoint/2010/main" val="17664129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Appendicitis: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08092" y="2438399"/>
            <a:ext cx="4959594" cy="427892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Dull </a:t>
            </a:r>
            <a:r>
              <a:rPr lang="en-US" dirty="0" err="1"/>
              <a:t>periumbilical</a:t>
            </a:r>
            <a:r>
              <a:rPr lang="en-US" dirty="0"/>
              <a:t> pain followed by anorexia, nausea, and vomiting</a:t>
            </a:r>
          </a:p>
          <a:p>
            <a:r>
              <a:rPr lang="en-US" dirty="0"/>
              <a:t>Pain is persistent and continuous</a:t>
            </a:r>
          </a:p>
          <a:p>
            <a:r>
              <a:rPr lang="en-US" dirty="0"/>
              <a:t>Pain shifts, rebound tenderness over McBurney’s point</a:t>
            </a:r>
          </a:p>
          <a:p>
            <a:r>
              <a:rPr lang="en-US" dirty="0"/>
              <a:t>Low grade fever</a:t>
            </a:r>
          </a:p>
          <a:p>
            <a:r>
              <a:rPr lang="en-US" dirty="0"/>
              <a:t>Localized tenderness, rigidity, rebound tenderness, muscle guarding</a:t>
            </a:r>
          </a:p>
          <a:p>
            <a:r>
              <a:rPr lang="en-US" dirty="0"/>
              <a:t>Coughing, sneezing, and deep breathing with exacerbate pain</a:t>
            </a:r>
          </a:p>
          <a:p>
            <a:r>
              <a:rPr lang="en-US" dirty="0"/>
              <a:t>Lying still and right leg flexed helps pain</a:t>
            </a:r>
          </a:p>
        </p:txBody>
      </p:sp>
      <p:pic>
        <p:nvPicPr>
          <p:cNvPr id="4098" name="Picture 2" descr="Acute Appendicitis - Periumbilical -&gt; RLQ pain ... | GrepM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10947"/>
            <a:ext cx="6600825" cy="393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9078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Appendicitis: Diagnostics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510" y="2735887"/>
            <a:ext cx="4568802" cy="2793053"/>
          </a:xfrm>
        </p:spPr>
        <p:txBody>
          <a:bodyPr/>
          <a:lstStyle/>
          <a:p>
            <a:r>
              <a:rPr lang="en-US" dirty="0"/>
              <a:t>H &amp; P </a:t>
            </a:r>
          </a:p>
          <a:p>
            <a:r>
              <a:rPr lang="en-US" dirty="0"/>
              <a:t>CBC- especially WBCs</a:t>
            </a:r>
          </a:p>
          <a:p>
            <a:r>
              <a:rPr lang="en-US" dirty="0"/>
              <a:t>CT preferred</a:t>
            </a:r>
          </a:p>
          <a:p>
            <a:pPr lvl="1"/>
            <a:r>
              <a:rPr lang="en-US" dirty="0"/>
              <a:t>MRI or U/S may be used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630" y="2514453"/>
            <a:ext cx="5244722" cy="349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387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Appendicitis: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72389" y="3077306"/>
            <a:ext cx="3235570" cy="237978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Keep NPO until diagnosis</a:t>
            </a:r>
          </a:p>
          <a:p>
            <a:r>
              <a:rPr lang="en-US" dirty="0"/>
              <a:t>IVF and IV </a:t>
            </a:r>
            <a:r>
              <a:rPr lang="en-US" dirty="0" err="1"/>
              <a:t>Abx</a:t>
            </a:r>
            <a:endParaRPr lang="en-US" dirty="0"/>
          </a:p>
          <a:p>
            <a:r>
              <a:rPr lang="en-US" dirty="0"/>
              <a:t>No heat to abdomen</a:t>
            </a:r>
          </a:p>
          <a:p>
            <a:r>
              <a:rPr lang="en-US" dirty="0"/>
              <a:t>Pain management</a:t>
            </a:r>
          </a:p>
          <a:p>
            <a:r>
              <a:rPr lang="en-US" dirty="0"/>
              <a:t>Prepare for appendectomy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Postop care:</a:t>
            </a:r>
          </a:p>
          <a:p>
            <a:r>
              <a:rPr lang="en-US" dirty="0"/>
              <a:t>Usually discharged within 24 hours (if uncomplicated)</a:t>
            </a:r>
          </a:p>
          <a:p>
            <a:r>
              <a:rPr lang="en-US" dirty="0"/>
              <a:t>Ambulation within a few hours postop</a:t>
            </a:r>
          </a:p>
          <a:p>
            <a:r>
              <a:rPr lang="en-US" dirty="0"/>
              <a:t>Diet is advanced as tolerated</a:t>
            </a:r>
          </a:p>
          <a:p>
            <a:pPr marL="0" indent="0">
              <a:buNone/>
            </a:pPr>
            <a:r>
              <a:rPr lang="en-US" dirty="0"/>
              <a:t>If perforated:</a:t>
            </a:r>
          </a:p>
          <a:p>
            <a:pPr lvl="1"/>
            <a:r>
              <a:rPr lang="en-US" dirty="0"/>
              <a:t>Longer length of stay</a:t>
            </a:r>
          </a:p>
          <a:p>
            <a:pPr lvl="1"/>
            <a:r>
              <a:rPr lang="en-US" dirty="0"/>
              <a:t>NPO 24-48hrs</a:t>
            </a:r>
          </a:p>
          <a:p>
            <a:pPr lvl="1"/>
            <a:r>
              <a:rPr lang="en-US" dirty="0"/>
              <a:t>May have drain</a:t>
            </a:r>
          </a:p>
          <a:p>
            <a:pPr lvl="1"/>
            <a:r>
              <a:rPr lang="en-US" dirty="0"/>
              <a:t>IV </a:t>
            </a:r>
            <a:r>
              <a:rPr lang="en-US" dirty="0" err="1"/>
              <a:t>Abx</a:t>
            </a:r>
            <a:r>
              <a:rPr lang="en-US" dirty="0"/>
              <a:t> therapy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64" y="2438399"/>
            <a:ext cx="3843534" cy="311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075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Peritonitis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42338" y="2438400"/>
            <a:ext cx="7061933" cy="4185138"/>
          </a:xfrm>
        </p:spPr>
        <p:txBody>
          <a:bodyPr>
            <a:normAutofit/>
          </a:bodyPr>
          <a:lstStyle/>
          <a:p>
            <a:r>
              <a:rPr lang="en-US" dirty="0"/>
              <a:t>Results from localized or generalized inflammatory process of peritoneum</a:t>
            </a:r>
          </a:p>
          <a:p>
            <a:r>
              <a:rPr lang="en-US" dirty="0"/>
              <a:t>Primary Peritonitis- blood-borne organisms enter peritoneal cavity</a:t>
            </a:r>
          </a:p>
          <a:p>
            <a:r>
              <a:rPr lang="en-US" dirty="0"/>
              <a:t>Secondary peritonitis (more common)- abdominal organs perforate or rupture and release contents into peritoneal cavity</a:t>
            </a:r>
          </a:p>
          <a:p>
            <a:pPr lvl="1"/>
            <a:r>
              <a:rPr lang="en-US" dirty="0"/>
              <a:t>Ruptured appendix, perforated gastric or duodenal ulcer, severely inflamed gallbladder, injury from gunshot or knife wounds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66" y="2326796"/>
            <a:ext cx="3990358" cy="376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071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B31840C3-D8DB-46CF-827A-2C63A5025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3FB6DE-CC4E-41B9-BBD5-30D416A3D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467" y="568345"/>
            <a:ext cx="4964804" cy="1560716"/>
          </a:xfrm>
        </p:spPr>
        <p:txBody>
          <a:bodyPr>
            <a:normAutofit/>
          </a:bodyPr>
          <a:lstStyle/>
          <a:p>
            <a:r>
              <a:rPr lang="en-US" dirty="0"/>
              <a:t>Peritonitis Pathophysiology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B8D33CA-38B0-43CA-A944-EE2267B87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03720" y="2176009"/>
            <a:ext cx="480055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524DABE-9FE1-5572-A1FD-C12337334E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9891594"/>
              </p:ext>
            </p:extLst>
          </p:nvPr>
        </p:nvGraphicFramePr>
        <p:xfrm>
          <a:off x="6498771" y="2438400"/>
          <a:ext cx="5205500" cy="365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Arrow: Curved Right 3">
            <a:extLst>
              <a:ext uri="{FF2B5EF4-FFF2-40B4-BE49-F238E27FC236}">
                <a16:creationId xmlns:a16="http://schemas.microsoft.com/office/drawing/2014/main" id="{15A45E91-08D8-4031-A1FA-49F346734E77}"/>
              </a:ext>
            </a:extLst>
          </p:cNvPr>
          <p:cNvSpPr/>
          <p:nvPr/>
        </p:nvSpPr>
        <p:spPr>
          <a:xfrm>
            <a:off x="6011042" y="5191086"/>
            <a:ext cx="389758" cy="6511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row: Curved Right 18">
            <a:extLst>
              <a:ext uri="{FF2B5EF4-FFF2-40B4-BE49-F238E27FC236}">
                <a16:creationId xmlns:a16="http://schemas.microsoft.com/office/drawing/2014/main" id="{92DAEC4C-0831-42A5-957D-32E23585F1E0}"/>
              </a:ext>
            </a:extLst>
          </p:cNvPr>
          <p:cNvSpPr/>
          <p:nvPr/>
        </p:nvSpPr>
        <p:spPr>
          <a:xfrm>
            <a:off x="6011042" y="3615892"/>
            <a:ext cx="389758" cy="62954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Arrow: Curved Right 23">
            <a:extLst>
              <a:ext uri="{FF2B5EF4-FFF2-40B4-BE49-F238E27FC236}">
                <a16:creationId xmlns:a16="http://schemas.microsoft.com/office/drawing/2014/main" id="{91F55CA9-E9E7-4C1E-8377-F5C9B9065803}"/>
              </a:ext>
            </a:extLst>
          </p:cNvPr>
          <p:cNvSpPr/>
          <p:nvPr/>
        </p:nvSpPr>
        <p:spPr>
          <a:xfrm>
            <a:off x="6011042" y="4412530"/>
            <a:ext cx="389758" cy="6511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Arrow: Curved Right 24">
            <a:extLst>
              <a:ext uri="{FF2B5EF4-FFF2-40B4-BE49-F238E27FC236}">
                <a16:creationId xmlns:a16="http://schemas.microsoft.com/office/drawing/2014/main" id="{517BC29B-7985-4617-8780-358E330B6A65}"/>
              </a:ext>
            </a:extLst>
          </p:cNvPr>
          <p:cNvSpPr/>
          <p:nvPr/>
        </p:nvSpPr>
        <p:spPr>
          <a:xfrm>
            <a:off x="6011042" y="2745616"/>
            <a:ext cx="389758" cy="6511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122" name="Picture 2" descr="Peritonitis Nursing Care Management and Study Guide">
            <a:extLst>
              <a:ext uri="{FF2B5EF4-FFF2-40B4-BE49-F238E27FC236}">
                <a16:creationId xmlns:a16="http://schemas.microsoft.com/office/drawing/2014/main" id="{09278C74-FCE2-4D21-AEEF-E421BC49E7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" t="18284" r="3070" b="9343"/>
          <a:stretch/>
        </p:blipFill>
        <p:spPr bwMode="auto">
          <a:xfrm>
            <a:off x="247034" y="1828800"/>
            <a:ext cx="5041247" cy="365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1048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>
            <a:extLst>
              <a:ext uri="{FF2B5EF4-FFF2-40B4-BE49-F238E27FC236}">
                <a16:creationId xmlns:a16="http://schemas.microsoft.com/office/drawing/2014/main" id="{FEFF0C5C-F615-4AEE-A1CA-3AF52DF55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/>
              <a:t>Peritonitis: S/Sx</a:t>
            </a:r>
            <a:endParaRPr lang="en-US" dirty="0"/>
          </a:p>
        </p:txBody>
      </p:sp>
      <p:cxnSp>
        <p:nvCxnSpPr>
          <p:cNvPr id="19" name="Straight Connector 10">
            <a:extLst>
              <a:ext uri="{FF2B5EF4-FFF2-40B4-BE49-F238E27FC236}">
                <a16:creationId xmlns:a16="http://schemas.microsoft.com/office/drawing/2014/main" id="{2700C904-2D42-4B98-9CCD-57C2391DA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Content Placeholder 2">
            <a:extLst>
              <a:ext uri="{FF2B5EF4-FFF2-40B4-BE49-F238E27FC236}">
                <a16:creationId xmlns:a16="http://schemas.microsoft.com/office/drawing/2014/main" id="{A5712EA4-3CB1-71C7-8BF1-0E95701719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560599"/>
              </p:ext>
            </p:extLst>
          </p:nvPr>
        </p:nvGraphicFramePr>
        <p:xfrm>
          <a:off x="481061" y="2595587"/>
          <a:ext cx="11544684" cy="4068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03051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31840C3-D8DB-46CF-827A-2C63A5025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0CE240-22EE-458B-B108-A725BD38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467" y="568345"/>
            <a:ext cx="4964804" cy="1560716"/>
          </a:xfrm>
        </p:spPr>
        <p:txBody>
          <a:bodyPr>
            <a:normAutofit/>
          </a:bodyPr>
          <a:lstStyle/>
          <a:p>
            <a:r>
              <a:rPr lang="en-US" dirty="0"/>
              <a:t>Peritonitis Complications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A8FA7B-55A0-405E-8D17-239DA4E10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631"/>
          <a:stretch/>
        </p:blipFill>
        <p:spPr>
          <a:xfrm>
            <a:off x="20" y="10"/>
            <a:ext cx="6099121" cy="685799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B8D33CA-38B0-43CA-A944-EE2267B87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03720" y="2176009"/>
            <a:ext cx="4800551" cy="0"/>
          </a:xfrm>
          <a:prstGeom prst="line">
            <a:avLst/>
          </a:prstGeom>
          <a:ln w="38100">
            <a:solidFill>
              <a:srgbClr val="58D0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B34074-0038-48A3-AE19-347B06C99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8771" y="2438400"/>
            <a:ext cx="5205500" cy="3651504"/>
          </a:xfrm>
        </p:spPr>
        <p:txBody>
          <a:bodyPr>
            <a:normAutofit/>
          </a:bodyPr>
          <a:lstStyle/>
          <a:p>
            <a:pPr>
              <a:buClr>
                <a:srgbClr val="58D055"/>
              </a:buClr>
            </a:pPr>
            <a:r>
              <a:rPr lang="en-US" dirty="0"/>
              <a:t>Hypovolemic shock</a:t>
            </a:r>
            <a:endParaRPr lang="en-US"/>
          </a:p>
          <a:p>
            <a:pPr>
              <a:buClr>
                <a:srgbClr val="58D055"/>
              </a:buClr>
            </a:pPr>
            <a:r>
              <a:rPr lang="en-US" dirty="0"/>
              <a:t>Sepsis</a:t>
            </a:r>
            <a:endParaRPr lang="en-US"/>
          </a:p>
          <a:p>
            <a:pPr>
              <a:buClr>
                <a:srgbClr val="58D055"/>
              </a:buClr>
            </a:pPr>
            <a:r>
              <a:rPr lang="en-US" dirty="0"/>
              <a:t>Intraabdominal abscess formation</a:t>
            </a:r>
            <a:endParaRPr lang="en-US"/>
          </a:p>
          <a:p>
            <a:pPr>
              <a:buClr>
                <a:srgbClr val="58D055"/>
              </a:buClr>
            </a:pPr>
            <a:r>
              <a:rPr lang="en-US" dirty="0"/>
              <a:t>Paralytic ileus</a:t>
            </a:r>
            <a:endParaRPr lang="en-US"/>
          </a:p>
          <a:p>
            <a:pPr>
              <a:buClr>
                <a:srgbClr val="58D055"/>
              </a:buClr>
            </a:pPr>
            <a:r>
              <a:rPr lang="en-US" dirty="0"/>
              <a:t>Acute respiratory distress syndrome</a:t>
            </a:r>
            <a:endParaRPr lang="en-US"/>
          </a:p>
          <a:p>
            <a:pPr>
              <a:buClr>
                <a:srgbClr val="58D055"/>
              </a:buClr>
            </a:pPr>
            <a:r>
              <a:rPr lang="en-US" dirty="0"/>
              <a:t>Can be fatal if not treated promptly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603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Viral Diarrhea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972300" y="2438399"/>
            <a:ext cx="4731971" cy="4130041"/>
          </a:xfrm>
        </p:spPr>
        <p:txBody>
          <a:bodyPr>
            <a:normAutofit/>
          </a:bodyPr>
          <a:lstStyle/>
          <a:p>
            <a:r>
              <a:rPr lang="en-US" dirty="0"/>
              <a:t>Norovirus, Rotavirus</a:t>
            </a:r>
          </a:p>
          <a:p>
            <a:r>
              <a:rPr lang="en-US" dirty="0"/>
              <a:t>Onset: rapid (1-2 days)</a:t>
            </a:r>
          </a:p>
          <a:p>
            <a:r>
              <a:rPr lang="en-US" dirty="0"/>
              <a:t>Duration: 3-8 days</a:t>
            </a:r>
          </a:p>
          <a:p>
            <a:r>
              <a:rPr lang="en-US" dirty="0"/>
              <a:t>Very contagious</a:t>
            </a:r>
          </a:p>
          <a:p>
            <a:r>
              <a:rPr lang="en-US" dirty="0"/>
              <a:t>Virus present in stool and emesis</a:t>
            </a:r>
          </a:p>
          <a:p>
            <a:r>
              <a:rPr lang="en-US" dirty="0"/>
              <a:t>Transmitted by fecal-oral route</a:t>
            </a:r>
          </a:p>
          <a:p>
            <a:r>
              <a:rPr lang="en-US" dirty="0"/>
              <a:t>Nausea, vomiting, stomach cramping, fever, profuse watery stools</a:t>
            </a:r>
          </a:p>
        </p:txBody>
      </p:sp>
      <p:pic>
        <p:nvPicPr>
          <p:cNvPr id="5122" name="Picture 2" descr="Best Home and Natural Remedies for Gastroenteriti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9" y="2643300"/>
            <a:ext cx="6102369" cy="308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1277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Peritonitis: Diagnostics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 &amp; P</a:t>
            </a:r>
          </a:p>
          <a:p>
            <a:r>
              <a:rPr lang="en-US" dirty="0"/>
              <a:t>CBC- WBC with diff</a:t>
            </a:r>
          </a:p>
          <a:p>
            <a:r>
              <a:rPr lang="en-US" dirty="0"/>
              <a:t>Serum electrolytes</a:t>
            </a:r>
          </a:p>
          <a:p>
            <a:r>
              <a:rPr lang="en-US" dirty="0"/>
              <a:t>Abdominal </a:t>
            </a:r>
            <a:r>
              <a:rPr lang="en-US" dirty="0" err="1"/>
              <a:t>Xray</a:t>
            </a:r>
            <a:endParaRPr lang="en-US" dirty="0"/>
          </a:p>
          <a:p>
            <a:r>
              <a:rPr lang="en-US" dirty="0"/>
              <a:t>Abdominal </a:t>
            </a:r>
            <a:r>
              <a:rPr lang="en-US" dirty="0" err="1"/>
              <a:t>paracentesis</a:t>
            </a:r>
            <a:r>
              <a:rPr lang="en-US" dirty="0"/>
              <a:t> and cx of fluid</a:t>
            </a:r>
          </a:p>
          <a:p>
            <a:r>
              <a:rPr lang="en-US" dirty="0"/>
              <a:t>CT or U/S</a:t>
            </a:r>
          </a:p>
          <a:p>
            <a:r>
              <a:rPr lang="en-US" dirty="0" err="1"/>
              <a:t>Peritoneoscopy</a:t>
            </a:r>
            <a:r>
              <a:rPr lang="en-US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5138" y="3024436"/>
            <a:ext cx="3305908" cy="247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585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Peritonitis: Treatment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3096695"/>
              </p:ext>
            </p:extLst>
          </p:nvPr>
        </p:nvGraphicFramePr>
        <p:xfrm>
          <a:off x="5464542" y="1339117"/>
          <a:ext cx="6504836" cy="483839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52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2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4506">
                <a:tc>
                  <a:txBody>
                    <a:bodyPr/>
                    <a:lstStyle/>
                    <a:p>
                      <a:r>
                        <a:rPr lang="en-US" sz="2000" dirty="0"/>
                        <a:t>Pre-operative or Non-operative</a:t>
                      </a:r>
                    </a:p>
                  </a:txBody>
                  <a:tcPr marL="80507" marR="80507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Post-operative</a:t>
                      </a:r>
                    </a:p>
                  </a:txBody>
                  <a:tcPr marL="80507" marR="805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8377">
                <a:tc>
                  <a:txBody>
                    <a:bodyPr/>
                    <a:lstStyle/>
                    <a:p>
                      <a:r>
                        <a:rPr lang="en-US" sz="2000" dirty="0"/>
                        <a:t>NPO</a:t>
                      </a:r>
                    </a:p>
                    <a:p>
                      <a:r>
                        <a:rPr lang="en-US" sz="2000" dirty="0"/>
                        <a:t>IVF</a:t>
                      </a:r>
                    </a:p>
                    <a:p>
                      <a:r>
                        <a:rPr lang="en-US" sz="2000" dirty="0"/>
                        <a:t>NG</a:t>
                      </a:r>
                      <a:r>
                        <a:rPr lang="en-US" sz="2000" baseline="0" dirty="0"/>
                        <a:t> to LIWS</a:t>
                      </a:r>
                    </a:p>
                    <a:p>
                      <a:r>
                        <a:rPr lang="en-US" sz="2000" baseline="0" dirty="0"/>
                        <a:t>O2 PRN</a:t>
                      </a:r>
                    </a:p>
                    <a:p>
                      <a:r>
                        <a:rPr lang="en-US" sz="2000" baseline="0" dirty="0"/>
                        <a:t>TPN PRN</a:t>
                      </a:r>
                      <a:endParaRPr lang="en-US" sz="2000" dirty="0"/>
                    </a:p>
                  </a:txBody>
                  <a:tcPr marL="80507" marR="80507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NPO</a:t>
                      </a:r>
                    </a:p>
                    <a:p>
                      <a:r>
                        <a:rPr lang="en-US" sz="2000" dirty="0"/>
                        <a:t>NG to LIWS</a:t>
                      </a:r>
                    </a:p>
                    <a:p>
                      <a:r>
                        <a:rPr lang="en-US" sz="2000" dirty="0"/>
                        <a:t>Semi-Fowler’s</a:t>
                      </a:r>
                    </a:p>
                    <a:p>
                      <a:r>
                        <a:rPr lang="en-US" sz="2000" dirty="0"/>
                        <a:t>IVF</a:t>
                      </a:r>
                      <a:r>
                        <a:rPr lang="en-US" sz="2000" baseline="0" dirty="0"/>
                        <a:t> with electrolyte replacement</a:t>
                      </a:r>
                    </a:p>
                    <a:p>
                      <a:r>
                        <a:rPr lang="en-US" sz="2000" baseline="0" dirty="0"/>
                        <a:t>TPN PRN</a:t>
                      </a:r>
                    </a:p>
                    <a:p>
                      <a:r>
                        <a:rPr lang="en-US" sz="2000" baseline="0" dirty="0"/>
                        <a:t>Blood transfusion PRN</a:t>
                      </a:r>
                      <a:endParaRPr lang="en-US" sz="2000" dirty="0"/>
                    </a:p>
                  </a:txBody>
                  <a:tcPr marL="80507" marR="805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5512">
                <a:tc>
                  <a:txBody>
                    <a:bodyPr/>
                    <a:lstStyle/>
                    <a:p>
                      <a:r>
                        <a:rPr lang="en-US" sz="2000" u="sng" dirty="0"/>
                        <a:t>Drug</a:t>
                      </a:r>
                      <a:r>
                        <a:rPr lang="en-US" sz="2000" u="sng" baseline="0" dirty="0"/>
                        <a:t> Therapy:</a:t>
                      </a:r>
                    </a:p>
                    <a:p>
                      <a:r>
                        <a:rPr lang="en-US" sz="2000" dirty="0" err="1"/>
                        <a:t>Abx</a:t>
                      </a:r>
                      <a:endParaRPr lang="en-US" sz="2000" dirty="0"/>
                    </a:p>
                    <a:p>
                      <a:r>
                        <a:rPr lang="en-US" sz="2000" dirty="0"/>
                        <a:t>Analgesics PRN</a:t>
                      </a:r>
                    </a:p>
                    <a:p>
                      <a:r>
                        <a:rPr lang="en-US" sz="2000" dirty="0" err="1"/>
                        <a:t>Antiemetics</a:t>
                      </a:r>
                      <a:r>
                        <a:rPr lang="en-US" sz="2000" dirty="0"/>
                        <a:t> PRN</a:t>
                      </a:r>
                    </a:p>
                  </a:txBody>
                  <a:tcPr marL="80507" marR="80507"/>
                </a:tc>
                <a:tc>
                  <a:txBody>
                    <a:bodyPr/>
                    <a:lstStyle/>
                    <a:p>
                      <a:r>
                        <a:rPr lang="en-US" sz="2000" u="sng" dirty="0"/>
                        <a:t>Drug</a:t>
                      </a:r>
                      <a:r>
                        <a:rPr lang="en-US" sz="2000" u="sng" baseline="0" dirty="0"/>
                        <a:t> Therapy:</a:t>
                      </a:r>
                    </a:p>
                    <a:p>
                      <a:r>
                        <a:rPr lang="en-US" sz="2000" dirty="0" err="1"/>
                        <a:t>Abx</a:t>
                      </a:r>
                      <a:endParaRPr lang="en-US" sz="2000" dirty="0"/>
                    </a:p>
                    <a:p>
                      <a:r>
                        <a:rPr lang="en-US" sz="2000" dirty="0"/>
                        <a:t>Sedatives</a:t>
                      </a:r>
                      <a:r>
                        <a:rPr lang="en-US" sz="2000" baseline="0" dirty="0"/>
                        <a:t> and opioids PRN</a:t>
                      </a:r>
                    </a:p>
                    <a:p>
                      <a:r>
                        <a:rPr lang="en-US" sz="2000" baseline="0" dirty="0" err="1"/>
                        <a:t>Antiemetics</a:t>
                      </a:r>
                      <a:r>
                        <a:rPr lang="en-US" sz="2000" baseline="0" dirty="0"/>
                        <a:t> PRN</a:t>
                      </a:r>
                      <a:endParaRPr lang="en-US" sz="2000" dirty="0"/>
                    </a:p>
                  </a:txBody>
                  <a:tcPr marL="80507" marR="8050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9788" y="2344615"/>
            <a:ext cx="3932237" cy="208670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Laparotomy indicated to locate and treat cause of inflammation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If mild case of peritonitis or not a candidate for surgery, follow the pre-operative guidelines for management.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724" y="232258"/>
            <a:ext cx="3008753" cy="1792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593" y="4590597"/>
            <a:ext cx="3271884" cy="212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369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62708" y="568345"/>
            <a:ext cx="11141563" cy="1560716"/>
          </a:xfrm>
        </p:spPr>
        <p:txBody>
          <a:bodyPr/>
          <a:lstStyle/>
          <a:p>
            <a:pPr algn="ctr"/>
            <a:r>
              <a:rPr lang="en-US" dirty="0"/>
              <a:t>Peritonitis: Nursing Process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3462759"/>
              </p:ext>
            </p:extLst>
          </p:nvPr>
        </p:nvGraphicFramePr>
        <p:xfrm>
          <a:off x="1078525" y="2438399"/>
          <a:ext cx="10626111" cy="405618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42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2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2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265">
                <a:tc>
                  <a:txBody>
                    <a:bodyPr/>
                    <a:lstStyle/>
                    <a:p>
                      <a:r>
                        <a:rPr lang="en-US" dirty="0"/>
                        <a:t>Patient Problems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Planning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Implementation</a:t>
                      </a:r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392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Acute Pain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Fluid imbalance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Impaired gas exchange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Risk for infection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dirty="0"/>
                        <a:t>The patient</a:t>
                      </a:r>
                      <a:r>
                        <a:rPr lang="en-US" baseline="0" dirty="0"/>
                        <a:t> with peritonitis will have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Resolution of inflammation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Relief of abdominal pain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Freedom from complications (sepsis and hypovolemic shock)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baseline="0" dirty="0"/>
                        <a:t>Normal nutritional status</a:t>
                      </a:r>
                      <a:endParaRPr lang="en-US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Usually extremely ill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IV access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Accurate</a:t>
                      </a:r>
                      <a:r>
                        <a:rPr lang="en-US" baseline="0" dirty="0"/>
                        <a:t> I &amp; O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Monitor electrolytes and replace PRN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NG tube to decrease gastric distention and further leakage of bowel contents into peritoneum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If surgical intervention, may have drains in place</a:t>
                      </a:r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0638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4019" y="568345"/>
            <a:ext cx="6220252" cy="1560716"/>
          </a:xfrm>
        </p:spPr>
        <p:txBody>
          <a:bodyPr/>
          <a:lstStyle/>
          <a:p>
            <a:pPr algn="ctr"/>
            <a:r>
              <a:rPr lang="en-US" dirty="0"/>
              <a:t>Gastroenteritis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5662" y="2297723"/>
            <a:ext cx="5678609" cy="4396153"/>
          </a:xfrm>
        </p:spPr>
        <p:txBody>
          <a:bodyPr numCol="2">
            <a:normAutofit/>
          </a:bodyPr>
          <a:lstStyle/>
          <a:p>
            <a:r>
              <a:rPr lang="en-US" dirty="0"/>
              <a:t>Inflammation of the mucosa of the stomach and small intestine</a:t>
            </a:r>
          </a:p>
          <a:p>
            <a:r>
              <a:rPr lang="en-US" dirty="0"/>
              <a:t>S/</a:t>
            </a:r>
            <a:r>
              <a:rPr lang="en-US" dirty="0" err="1"/>
              <a:t>Sx</a:t>
            </a:r>
            <a:endParaRPr lang="en-US" dirty="0"/>
          </a:p>
          <a:p>
            <a:r>
              <a:rPr lang="en-US" dirty="0"/>
              <a:t>Viruses are most common cause</a:t>
            </a:r>
          </a:p>
          <a:p>
            <a:pPr lvl="1"/>
            <a:r>
              <a:rPr lang="en-US" dirty="0"/>
              <a:t>Norovirus is leading cause of foodborne outbreaks</a:t>
            </a:r>
          </a:p>
          <a:p>
            <a:pPr lvl="1"/>
            <a:r>
              <a:rPr lang="en-US" dirty="0"/>
              <a:t>Fecal-oral route</a:t>
            </a:r>
          </a:p>
          <a:p>
            <a:r>
              <a:rPr lang="en-US" dirty="0"/>
              <a:t>Diagnosis</a:t>
            </a:r>
          </a:p>
          <a:p>
            <a:r>
              <a:rPr lang="en-US" dirty="0"/>
              <a:t>Treatment:</a:t>
            </a:r>
          </a:p>
          <a:p>
            <a:pPr lvl="1"/>
            <a:r>
              <a:rPr lang="en-US" dirty="0"/>
              <a:t> Self-limiting</a:t>
            </a:r>
          </a:p>
          <a:p>
            <a:pPr lvl="1"/>
            <a:r>
              <a:rPr lang="en-US" dirty="0"/>
              <a:t> Encourage fluids with glucose and electrolytes</a:t>
            </a:r>
          </a:p>
          <a:p>
            <a:pPr lvl="1"/>
            <a:r>
              <a:rPr lang="en-US" dirty="0"/>
              <a:t> May need IV rehydration if unable to tolerate PO fluids</a:t>
            </a:r>
          </a:p>
          <a:p>
            <a:pPr lvl="1"/>
            <a:r>
              <a:rPr lang="en-US" dirty="0"/>
              <a:t> Strict hand washing</a:t>
            </a:r>
          </a:p>
          <a:p>
            <a:pPr lvl="1"/>
            <a:r>
              <a:rPr lang="en-US" dirty="0"/>
              <a:t> Accurate I &amp; O</a:t>
            </a:r>
          </a:p>
          <a:p>
            <a:pPr lvl="1"/>
            <a:r>
              <a:rPr lang="en-US" dirty="0"/>
              <a:t> Symptomatic care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68" y="568345"/>
            <a:ext cx="5685142" cy="568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3031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>
            <a:normAutofit/>
          </a:bodyPr>
          <a:lstStyle/>
          <a:p>
            <a:r>
              <a:rPr lang="en-US" sz="3100"/>
              <a:t>Inflammatory Bowel Disease (IBD)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999" y="1370364"/>
            <a:ext cx="6898017" cy="388013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2528" y="2438399"/>
            <a:ext cx="3851743" cy="3661955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dirty="0"/>
              <a:t>Chronic inflammation of GI tract characterized by periods of remission and exacerbation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Ulcerative colitis and Crohn’s Disease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Etiology unknown, currently no cure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Autoimmune diseases</a:t>
            </a:r>
            <a:endParaRPr lang="en-US"/>
          </a:p>
          <a:p>
            <a:pPr>
              <a:lnSpc>
                <a:spcPct val="101000"/>
              </a:lnSpc>
            </a:pPr>
            <a:r>
              <a:rPr lang="en-US" dirty="0"/>
              <a:t>Multiple factors involved in etiology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6545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9938" y="566928"/>
            <a:ext cx="11024334" cy="156362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Pattern of Inflammation: </a:t>
            </a:r>
            <a:br>
              <a:rPr lang="en-US" dirty="0"/>
            </a:br>
            <a:r>
              <a:rPr lang="en-US" dirty="0"/>
              <a:t>Ulcerative Colitis vs. </a:t>
            </a:r>
            <a:r>
              <a:rPr lang="en-US" dirty="0" err="1"/>
              <a:t>Crohn’s</a:t>
            </a:r>
            <a:r>
              <a:rPr lang="en-US" dirty="0"/>
              <a:t> Disease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b="1" u="sng" dirty="0"/>
              <a:t>Ulcerative Colitis: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335379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Starts in rectum and moves in continual fashion towards cecum</a:t>
            </a:r>
          </a:p>
          <a:p>
            <a:r>
              <a:rPr lang="en-US" dirty="0"/>
              <a:t>Disease of colon and rectum</a:t>
            </a:r>
          </a:p>
          <a:p>
            <a:r>
              <a:rPr lang="en-US" dirty="0"/>
              <a:t>Inflammation and ulcerations occur in the mucosal layer</a:t>
            </a:r>
          </a:p>
          <a:p>
            <a:r>
              <a:rPr lang="en-US" dirty="0"/>
              <a:t>Diarrhea with large fluid and electrolyte losses is common</a:t>
            </a:r>
          </a:p>
          <a:p>
            <a:r>
              <a:rPr lang="en-US" dirty="0"/>
              <a:t>Protein in stool</a:t>
            </a:r>
          </a:p>
          <a:p>
            <a:r>
              <a:rPr lang="en-US" dirty="0" err="1"/>
              <a:t>Pseudopolyps</a:t>
            </a:r>
            <a:r>
              <a:rPr lang="en-US" dirty="0"/>
              <a:t>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b="1" u="sng" dirty="0" err="1"/>
              <a:t>Crohn’s</a:t>
            </a:r>
            <a:r>
              <a:rPr lang="en-US" b="1" u="sng" dirty="0"/>
              <a:t> Disease: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313105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Anywhere in GI tract from mouth to anus</a:t>
            </a:r>
          </a:p>
          <a:p>
            <a:r>
              <a:rPr lang="en-US" dirty="0"/>
              <a:t>Most often involves distal ileum and proximal colon</a:t>
            </a:r>
          </a:p>
          <a:p>
            <a:r>
              <a:rPr lang="en-US" dirty="0"/>
              <a:t>Segments of normal bowel can occur between diseased portions</a:t>
            </a:r>
          </a:p>
          <a:p>
            <a:r>
              <a:rPr lang="en-US" dirty="0"/>
              <a:t>Involves all layers of bowel wall</a:t>
            </a:r>
          </a:p>
          <a:p>
            <a:r>
              <a:rPr lang="en-US" dirty="0"/>
              <a:t>Ulcerations are deep, longitudinal, penetrate between islands of inflamed edematous mucosa</a:t>
            </a:r>
          </a:p>
          <a:p>
            <a:r>
              <a:rPr lang="en-US" dirty="0"/>
              <a:t>Cobblestone appearance</a:t>
            </a:r>
          </a:p>
          <a:p>
            <a:r>
              <a:rPr lang="en-US" dirty="0"/>
              <a:t>Strictures</a:t>
            </a:r>
          </a:p>
          <a:p>
            <a:r>
              <a:rPr lang="en-US" dirty="0"/>
              <a:t>May develop fistulas in an active flare</a:t>
            </a:r>
          </a:p>
        </p:txBody>
      </p:sp>
    </p:spTree>
    <p:extLst>
      <p:ext uri="{BB962C8B-B14F-4D97-AF65-F5344CB8AC3E}">
        <p14:creationId xmlns:p14="http://schemas.microsoft.com/office/powerpoint/2010/main" val="38046119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oursewareobjects.elsevier.com/objects/elr/Lewis/medsurg11e/IC/jpg/Chapter042/04200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568" y="100244"/>
            <a:ext cx="6792570" cy="659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2805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865ace75-a71d-4602-a47d-621ad886d93b@beebehealthca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292" y="87891"/>
            <a:ext cx="5767754" cy="666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4929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Inflammatory Bowel Disease: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7359" y="2543907"/>
            <a:ext cx="4791809" cy="36576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S/</a:t>
            </a:r>
            <a:r>
              <a:rPr lang="en-US" dirty="0" err="1"/>
              <a:t>Sx</a:t>
            </a:r>
            <a:r>
              <a:rPr lang="en-US" dirty="0"/>
              <a:t> that are similar in both UC and </a:t>
            </a:r>
            <a:r>
              <a:rPr lang="en-US" dirty="0" err="1"/>
              <a:t>Crohn’s</a:t>
            </a:r>
            <a:r>
              <a:rPr lang="en-US" dirty="0"/>
              <a:t>:</a:t>
            </a:r>
          </a:p>
          <a:p>
            <a:r>
              <a:rPr lang="en-US" dirty="0"/>
              <a:t>Diarrhea</a:t>
            </a:r>
          </a:p>
          <a:p>
            <a:r>
              <a:rPr lang="en-US" dirty="0"/>
              <a:t>Weight loss </a:t>
            </a:r>
          </a:p>
          <a:p>
            <a:r>
              <a:rPr lang="en-US" dirty="0"/>
              <a:t>Abdominal pain</a:t>
            </a:r>
          </a:p>
          <a:p>
            <a:r>
              <a:rPr lang="en-US" dirty="0"/>
              <a:t>Fever</a:t>
            </a:r>
          </a:p>
          <a:p>
            <a:r>
              <a:rPr lang="en-US" dirty="0"/>
              <a:t>Fatigue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81776" y="2270674"/>
            <a:ext cx="4430285" cy="443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989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Ulcerative Colitis: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8860" y="2438399"/>
            <a:ext cx="5585411" cy="3841427"/>
          </a:xfrm>
        </p:spPr>
        <p:txBody>
          <a:bodyPr>
            <a:normAutofit/>
          </a:bodyPr>
          <a:lstStyle/>
          <a:p>
            <a:r>
              <a:rPr lang="en-US" dirty="0"/>
              <a:t>Bloody diarrhea</a:t>
            </a:r>
          </a:p>
          <a:p>
            <a:r>
              <a:rPr lang="en-US" dirty="0"/>
              <a:t>Abdominal pain</a:t>
            </a:r>
          </a:p>
          <a:p>
            <a:pPr lvl="1"/>
            <a:r>
              <a:rPr lang="en-US" dirty="0"/>
              <a:t>Mild lower cramping to severe constant pain</a:t>
            </a:r>
          </a:p>
          <a:p>
            <a:r>
              <a:rPr lang="en-US" dirty="0"/>
              <a:t>Moderate disease:</a:t>
            </a:r>
          </a:p>
          <a:p>
            <a:pPr lvl="1"/>
            <a:r>
              <a:rPr lang="en-US" dirty="0"/>
              <a:t>Fever, malaise, mild anemia, anorexia</a:t>
            </a:r>
          </a:p>
          <a:p>
            <a:r>
              <a:rPr lang="en-US" dirty="0"/>
              <a:t>Severe disease:</a:t>
            </a:r>
          </a:p>
          <a:p>
            <a:pPr lvl="1"/>
            <a:r>
              <a:rPr lang="en-US" dirty="0"/>
              <a:t>Bloody diarrhea containing mucus 10-20x/day, fever, rapid weight loss, anemia, tachycardia, dehydration</a:t>
            </a:r>
          </a:p>
        </p:txBody>
      </p:sp>
      <p:pic>
        <p:nvPicPr>
          <p:cNvPr id="1026" name="Picture 2" descr="Image result for ulcerative colitis bow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5" y="2438400"/>
            <a:ext cx="4782185" cy="384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211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Bacterial Diarrhea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4157497"/>
              </p:ext>
            </p:extLst>
          </p:nvPr>
        </p:nvGraphicFramePr>
        <p:xfrm>
          <a:off x="2691251" y="2020177"/>
          <a:ext cx="9384755" cy="459906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76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6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6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9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69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7936">
                <a:tc>
                  <a:txBody>
                    <a:bodyPr/>
                    <a:lstStyle/>
                    <a:p>
                      <a:r>
                        <a:rPr lang="en-US" sz="1400" dirty="0"/>
                        <a:t>Bacteria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Colostridium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difficile</a:t>
                      </a:r>
                      <a:endParaRPr lang="en-US" sz="1400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Escherichia coli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Salmonella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Shigella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dysenteriae</a:t>
                      </a:r>
                      <a:endParaRPr lang="en-US" sz="1400" dirty="0"/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3509">
                <a:tc>
                  <a:txBody>
                    <a:bodyPr/>
                    <a:lstStyle/>
                    <a:p>
                      <a:r>
                        <a:rPr lang="en-US" sz="1400" dirty="0"/>
                        <a:t>Signs</a:t>
                      </a:r>
                      <a:r>
                        <a:rPr lang="en-US" sz="1400" baseline="0" dirty="0"/>
                        <a:t> &amp; Symptoms</a:t>
                      </a:r>
                      <a:endParaRPr lang="en-US" sz="1400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Watery</a:t>
                      </a:r>
                      <a:r>
                        <a:rPr lang="en-US" sz="1400" baseline="0" dirty="0"/>
                        <a:t> 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Anorexia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Abdominal pain</a:t>
                      </a:r>
                      <a:endParaRPr lang="en-US" sz="1400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Severe</a:t>
                      </a:r>
                      <a:r>
                        <a:rPr lang="en-US" sz="1400" baseline="0" dirty="0"/>
                        <a:t> abdominal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Nausea/vomiting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Low-grade 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Watery or bloody 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5-7 day duration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4-7</a:t>
                      </a:r>
                      <a:r>
                        <a:rPr lang="en-US" sz="1400" baseline="0" dirty="0"/>
                        <a:t> day duration</a:t>
                      </a:r>
                      <a:endParaRPr lang="en-US" sz="1400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Stomach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5-7 day duration</a:t>
                      </a:r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7618">
                <a:tc>
                  <a:txBody>
                    <a:bodyPr/>
                    <a:lstStyle/>
                    <a:p>
                      <a:r>
                        <a:rPr lang="en-US" sz="1400" dirty="0"/>
                        <a:t>Causes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Prolonged use of </a:t>
                      </a:r>
                      <a:r>
                        <a:rPr lang="en-US" sz="1400" dirty="0" err="1"/>
                        <a:t>Abx</a:t>
                      </a:r>
                      <a:endParaRPr lang="en-US" sz="14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Feces</a:t>
                      </a:r>
                      <a:r>
                        <a:rPr lang="en-US" sz="1400" baseline="0" dirty="0"/>
                        <a:t> contaminated surfaces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Spores on hands and environment are extremely hard to kill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Associated</a:t>
                      </a:r>
                      <a:r>
                        <a:rPr lang="en-US" sz="1400" baseline="0" dirty="0"/>
                        <a:t> with meats, gravies, stews, dried or precooked foods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Transmitted in water or food contaminated with feces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Common cause of traveler's diarrhea</a:t>
                      </a:r>
                      <a:endParaRPr lang="en-US" sz="1400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Poultry</a:t>
                      </a:r>
                      <a:r>
                        <a:rPr lang="en-US" sz="1400" baseline="0" dirty="0"/>
                        <a:t> and reptiles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Transmitted by handling animals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Found in undercooked poultry, meat, foods with raw eggs</a:t>
                      </a:r>
                      <a:endParaRPr lang="en-US" sz="1400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Fecal-oral route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Food</a:t>
                      </a:r>
                      <a:r>
                        <a:rPr lang="en-US" sz="1400" baseline="0" dirty="0"/>
                        <a:t> or water contaminated with infected feces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Can contaminate recreational water</a:t>
                      </a:r>
                      <a:endParaRPr lang="en-US" sz="1400" dirty="0"/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146" name="Picture 2" descr="Lady Gaga's meat dress called smelly and maggoty - TNT Magaz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" y="294300"/>
            <a:ext cx="1561465" cy="23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0 Facts About Chicken Eggs For Kids - Life In Minnesot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40" y="3060064"/>
            <a:ext cx="1824356" cy="182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ookie Dough Quotes. QuotesGra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" y="5355589"/>
            <a:ext cx="2543296" cy="126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0428" y="294301"/>
            <a:ext cx="2581034" cy="145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84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Crohn’s</a:t>
            </a:r>
            <a:r>
              <a:rPr lang="en-US" dirty="0"/>
              <a:t> Disease: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8460" y="2438400"/>
            <a:ext cx="4975811" cy="3901440"/>
          </a:xfrm>
        </p:spPr>
        <p:txBody>
          <a:bodyPr/>
          <a:lstStyle/>
          <a:p>
            <a:r>
              <a:rPr lang="en-US" dirty="0"/>
              <a:t>Diarrhea and cramping abdominal pain are common</a:t>
            </a:r>
          </a:p>
          <a:p>
            <a:r>
              <a:rPr lang="en-US" dirty="0"/>
              <a:t>If small intestine is involved:</a:t>
            </a:r>
          </a:p>
          <a:p>
            <a:pPr lvl="1"/>
            <a:r>
              <a:rPr lang="en-US" dirty="0"/>
              <a:t>Weight loss from malabsorption</a:t>
            </a:r>
          </a:p>
          <a:p>
            <a:r>
              <a:rPr lang="en-US" dirty="0"/>
              <a:t>Rectal bleeding sometimes occurs, but not very often</a:t>
            </a:r>
          </a:p>
        </p:txBody>
      </p:sp>
      <p:pic>
        <p:nvPicPr>
          <p:cNvPr id="4" name="Picture 3" descr="Terminal ileal Crohn's dise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2500566"/>
            <a:ext cx="5493550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9742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100"/>
              <a:t>Inflammatory Bowel Disease: Complications</a:t>
            </a:r>
          </a:p>
        </p:txBody>
      </p:sp>
      <p:pic>
        <p:nvPicPr>
          <p:cNvPr id="6146" name="Picture 2" descr="Inflammatory bowel disease: Causes, symptoms, and treatment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6311" y="640081"/>
            <a:ext cx="4873392" cy="534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2528" y="2438399"/>
            <a:ext cx="3851743" cy="3661955"/>
          </a:xfrm>
        </p:spPr>
        <p:txBody>
          <a:bodyPr vert="horz" lIns="91440" tIns="45720" rIns="91440" bIns="45720" rtlCol="0">
            <a:normAutofit/>
          </a:bodyPr>
          <a:lstStyle/>
          <a:p>
            <a:pPr marL="0">
              <a:lnSpc>
                <a:spcPct val="101000"/>
              </a:lnSpc>
            </a:pPr>
            <a:r>
              <a:rPr lang="en-US" sz="1900"/>
              <a:t>GI complications:</a:t>
            </a:r>
          </a:p>
          <a:p>
            <a:pPr>
              <a:lnSpc>
                <a:spcPct val="101000"/>
              </a:lnSpc>
            </a:pPr>
            <a:r>
              <a:rPr lang="en-US" sz="1900"/>
              <a:t>Hemorrhage</a:t>
            </a:r>
          </a:p>
          <a:p>
            <a:pPr>
              <a:lnSpc>
                <a:spcPct val="101000"/>
              </a:lnSpc>
            </a:pPr>
            <a:r>
              <a:rPr lang="en-US" sz="1900"/>
              <a:t>Strictures</a:t>
            </a:r>
          </a:p>
          <a:p>
            <a:pPr>
              <a:lnSpc>
                <a:spcPct val="101000"/>
              </a:lnSpc>
            </a:pPr>
            <a:r>
              <a:rPr lang="en-US" sz="1900"/>
              <a:t>Perforation</a:t>
            </a:r>
          </a:p>
          <a:p>
            <a:pPr>
              <a:lnSpc>
                <a:spcPct val="101000"/>
              </a:lnSpc>
            </a:pPr>
            <a:r>
              <a:rPr lang="en-US" sz="1900"/>
              <a:t>Abscesses</a:t>
            </a:r>
          </a:p>
          <a:p>
            <a:pPr>
              <a:lnSpc>
                <a:spcPct val="101000"/>
              </a:lnSpc>
            </a:pPr>
            <a:r>
              <a:rPr lang="en-US" sz="1900"/>
              <a:t>Fistulas</a:t>
            </a:r>
          </a:p>
          <a:p>
            <a:pPr>
              <a:lnSpc>
                <a:spcPct val="101000"/>
              </a:lnSpc>
            </a:pPr>
            <a:r>
              <a:rPr lang="en-US" sz="1900"/>
              <a:t>C. diff infection</a:t>
            </a:r>
          </a:p>
          <a:p>
            <a:pPr>
              <a:lnSpc>
                <a:spcPct val="101000"/>
              </a:lnSpc>
            </a:pPr>
            <a:r>
              <a:rPr lang="en-US" sz="1900"/>
              <a:t>Colonic dilation</a:t>
            </a:r>
          </a:p>
          <a:p>
            <a:pPr>
              <a:lnSpc>
                <a:spcPct val="101000"/>
              </a:lnSpc>
            </a:pPr>
            <a:r>
              <a:rPr lang="en-US" sz="1900"/>
              <a:t>Increased risk of colorectal cancer</a:t>
            </a:r>
          </a:p>
        </p:txBody>
      </p:sp>
    </p:spTree>
    <p:extLst>
      <p:ext uri="{BB962C8B-B14F-4D97-AF65-F5344CB8AC3E}">
        <p14:creationId xmlns:p14="http://schemas.microsoft.com/office/powerpoint/2010/main" val="7795307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100"/>
              <a:t>Inflammatory Bowel Disease: Diagnostics</a:t>
            </a:r>
          </a:p>
        </p:txBody>
      </p:sp>
      <p:pic>
        <p:nvPicPr>
          <p:cNvPr id="7170" name="Picture 2" descr="Diagnosing IBD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734494"/>
            <a:ext cx="5455949" cy="306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6400800" y="2438400"/>
            <a:ext cx="5303471" cy="365150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Determine UC vs Crohn’s disease</a:t>
            </a:r>
          </a:p>
          <a:p>
            <a:r>
              <a:rPr lang="en-US" dirty="0"/>
              <a:t>CBC/Chem</a:t>
            </a:r>
          </a:p>
          <a:p>
            <a:r>
              <a:rPr lang="en-US" dirty="0"/>
              <a:t>Stool examined for blood, pus, mucus, and organisms leading to </a:t>
            </a:r>
            <a:r>
              <a:rPr lang="en-US" dirty="0" err="1"/>
              <a:t>infx</a:t>
            </a:r>
            <a:endParaRPr lang="en-US" dirty="0"/>
          </a:p>
          <a:p>
            <a:r>
              <a:rPr lang="en-US" dirty="0"/>
              <a:t>Double contrast barium swallow/ enema</a:t>
            </a:r>
          </a:p>
          <a:p>
            <a:r>
              <a:rPr lang="en-US" dirty="0"/>
              <a:t>CT/MRI</a:t>
            </a:r>
          </a:p>
          <a:p>
            <a:r>
              <a:rPr lang="en-US" dirty="0"/>
              <a:t>Colonoscopy or capsule endoscopy</a:t>
            </a:r>
          </a:p>
        </p:txBody>
      </p:sp>
    </p:spTree>
    <p:extLst>
      <p:ext uri="{BB962C8B-B14F-4D97-AF65-F5344CB8AC3E}">
        <p14:creationId xmlns:p14="http://schemas.microsoft.com/office/powerpoint/2010/main" val="5125232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Bowel rest</a:t>
            </a:r>
          </a:p>
          <a:p>
            <a:r>
              <a:rPr lang="en-US" dirty="0"/>
              <a:t>Control inflammation</a:t>
            </a:r>
          </a:p>
          <a:p>
            <a:r>
              <a:rPr lang="en-US" dirty="0"/>
              <a:t>Combat infection</a:t>
            </a:r>
          </a:p>
          <a:p>
            <a:r>
              <a:rPr lang="en-US" dirty="0"/>
              <a:t>Correct malnutrition</a:t>
            </a:r>
          </a:p>
          <a:p>
            <a:r>
              <a:rPr lang="en-US" dirty="0"/>
              <a:t>Provide symptomatic relief</a:t>
            </a:r>
          </a:p>
          <a:p>
            <a:r>
              <a:rPr lang="en-US" dirty="0"/>
              <a:t>Improve quality of life</a:t>
            </a:r>
          </a:p>
          <a:p>
            <a:r>
              <a:rPr lang="en-US" dirty="0"/>
              <a:t>No cure</a:t>
            </a:r>
          </a:p>
          <a:p>
            <a:r>
              <a:rPr lang="en-US" dirty="0"/>
              <a:t>Drugs to treat inflammation and maintain remission</a:t>
            </a:r>
          </a:p>
          <a:p>
            <a:r>
              <a:rPr lang="en-US" dirty="0"/>
              <a:t>Surgical treatment for UC, but not usually for </a:t>
            </a:r>
            <a:r>
              <a:rPr lang="en-US" dirty="0" err="1"/>
              <a:t>Crohn’s</a:t>
            </a:r>
            <a:endParaRPr lang="en-US" dirty="0"/>
          </a:p>
          <a:p>
            <a:r>
              <a:rPr lang="en-US" dirty="0"/>
              <a:t>Hospitalization for severe exacerbations or complications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911" y="2438399"/>
            <a:ext cx="4061209" cy="227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569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Drug Therapy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Drug choice depends on location and severity</a:t>
            </a:r>
          </a:p>
          <a:p>
            <a:r>
              <a:rPr lang="en-US" dirty="0"/>
              <a:t>May use “step up” or “step down” therapy</a:t>
            </a:r>
          </a:p>
          <a:p>
            <a:pPr lvl="1"/>
            <a:r>
              <a:rPr lang="en-US" dirty="0"/>
              <a:t>“step up” therapy- starts with lower drugs and moves to stronger more toxic meds when initial therapies fail</a:t>
            </a:r>
          </a:p>
          <a:p>
            <a:pPr lvl="1"/>
            <a:r>
              <a:rPr lang="en-US" dirty="0"/>
              <a:t>“step down” therapy- starts with </a:t>
            </a:r>
            <a:r>
              <a:rPr lang="en-US" dirty="0" err="1"/>
              <a:t>immunosuppressants</a:t>
            </a:r>
            <a:r>
              <a:rPr lang="en-US" dirty="0"/>
              <a:t> and biologic therapies first</a:t>
            </a:r>
          </a:p>
        </p:txBody>
      </p:sp>
      <p:pic>
        <p:nvPicPr>
          <p:cNvPr id="8194" name="Picture 2" descr="IBD Treatment | IBD Clin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1" y="2579076"/>
            <a:ext cx="6691658" cy="386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6032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Drug Therapy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9326829"/>
              </p:ext>
            </p:extLst>
          </p:nvPr>
        </p:nvGraphicFramePr>
        <p:xfrm>
          <a:off x="487729" y="1554020"/>
          <a:ext cx="11216541" cy="51238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38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38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8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422">
                <a:tc>
                  <a:txBody>
                    <a:bodyPr/>
                    <a:lstStyle/>
                    <a:p>
                      <a:r>
                        <a:rPr lang="en-US" dirty="0"/>
                        <a:t>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Examples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2256">
                <a:tc>
                  <a:txBody>
                    <a:bodyPr/>
                    <a:lstStyle/>
                    <a:p>
                      <a:r>
                        <a:rPr lang="en-US" dirty="0"/>
                        <a:t>5-Aminosalicylates (5-ASA)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Decrease inflammation by suppressing </a:t>
                      </a:r>
                      <a:r>
                        <a:rPr lang="en-US" dirty="0" err="1"/>
                        <a:t>proinflammatory</a:t>
                      </a:r>
                      <a:r>
                        <a:rPr lang="en-US" baseline="0" dirty="0"/>
                        <a:t> cytokines and other inflammatory mediators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Balsalazide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mesalamine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olsalazine</a:t>
                      </a:r>
                      <a:r>
                        <a:rPr lang="en-US" dirty="0"/>
                        <a:t>,</a:t>
                      </a:r>
                      <a:r>
                        <a:rPr lang="en-US" baseline="0" dirty="0"/>
                        <a:t> sulfasalazine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523">
                <a:tc>
                  <a:txBody>
                    <a:bodyPr/>
                    <a:lstStyle/>
                    <a:p>
                      <a:r>
                        <a:rPr lang="en-US" dirty="0"/>
                        <a:t>Antimicrobials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Prevent or</a:t>
                      </a:r>
                      <a:r>
                        <a:rPr lang="en-US" baseline="0" dirty="0"/>
                        <a:t> treat secondary infection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Ciprofloxacin, clarithromycin, metronidazole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7890">
                <a:tc>
                  <a:txBody>
                    <a:bodyPr/>
                    <a:lstStyle/>
                    <a:p>
                      <a:r>
                        <a:rPr lang="en-US" dirty="0"/>
                        <a:t>Corticosteroids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Decrease inflammation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Prednisone, budesonide, hydrocortisone, methylprednisolone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3523">
                <a:tc>
                  <a:txBody>
                    <a:bodyPr/>
                    <a:lstStyle/>
                    <a:p>
                      <a:r>
                        <a:rPr lang="en-US" dirty="0" err="1"/>
                        <a:t>Immunosuppressants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Suppress immune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Azathioprine, cyclosporine, methotrexate,</a:t>
                      </a:r>
                      <a:r>
                        <a:rPr lang="en-US" baseline="0" dirty="0"/>
                        <a:t> 6-mercaptopurine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2256">
                <a:tc>
                  <a:txBody>
                    <a:bodyPr/>
                    <a:lstStyle/>
                    <a:p>
                      <a:r>
                        <a:rPr lang="en-US" dirty="0"/>
                        <a:t>Biologic Therapies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Inhibit the cytokine tumor</a:t>
                      </a:r>
                      <a:r>
                        <a:rPr lang="en-US" baseline="0" dirty="0"/>
                        <a:t> necrosis factor and prevent migration of leukocytes from bloodstream to inflamed tissue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Adalimumab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certolizumab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pegol</a:t>
                      </a:r>
                      <a:r>
                        <a:rPr lang="en-US" baseline="0" dirty="0"/>
                        <a:t>, </a:t>
                      </a:r>
                      <a:r>
                        <a:rPr lang="en-US" baseline="0" dirty="0" err="1"/>
                        <a:t>golimumab</a:t>
                      </a:r>
                      <a:r>
                        <a:rPr lang="en-US" baseline="0" dirty="0"/>
                        <a:t>, infliximab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1930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Surgical Therapy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Indications for surgical therapy:</a:t>
            </a:r>
          </a:p>
          <a:p>
            <a:r>
              <a:rPr lang="en-US" dirty="0"/>
              <a:t>Drainage of abdominal abscess</a:t>
            </a:r>
          </a:p>
          <a:p>
            <a:r>
              <a:rPr lang="en-US" dirty="0"/>
              <a:t>Failure to respond to conservative therapy</a:t>
            </a:r>
          </a:p>
          <a:p>
            <a:r>
              <a:rPr lang="en-US" dirty="0"/>
              <a:t>Fistulas</a:t>
            </a:r>
          </a:p>
          <a:p>
            <a:r>
              <a:rPr lang="en-US" dirty="0"/>
              <a:t>Inability to decrease corticosteroids</a:t>
            </a:r>
          </a:p>
          <a:p>
            <a:r>
              <a:rPr lang="en-US" dirty="0"/>
              <a:t>Intestinal obstruction</a:t>
            </a:r>
          </a:p>
          <a:p>
            <a:r>
              <a:rPr lang="en-US" dirty="0"/>
              <a:t>Massive hemorrhage</a:t>
            </a:r>
          </a:p>
          <a:p>
            <a:r>
              <a:rPr lang="en-US" dirty="0"/>
              <a:t>Perforation</a:t>
            </a:r>
          </a:p>
          <a:p>
            <a:r>
              <a:rPr lang="en-US" dirty="0"/>
              <a:t>Severe </a:t>
            </a:r>
            <a:r>
              <a:rPr lang="en-US" dirty="0" err="1"/>
              <a:t>anorectal</a:t>
            </a:r>
            <a:r>
              <a:rPr lang="en-US" dirty="0"/>
              <a:t> disease</a:t>
            </a:r>
          </a:p>
          <a:p>
            <a:r>
              <a:rPr lang="en-US" dirty="0"/>
              <a:t>Suspicion of cancer</a:t>
            </a:r>
          </a:p>
        </p:txBody>
      </p:sp>
    </p:spTree>
    <p:extLst>
      <p:ext uri="{BB962C8B-B14F-4D97-AF65-F5344CB8AC3E}">
        <p14:creationId xmlns:p14="http://schemas.microsoft.com/office/powerpoint/2010/main" val="42192846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Therapy: Ulcerative Colitis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262" y="3001107"/>
            <a:ext cx="4518025" cy="3540369"/>
          </a:xfrm>
        </p:spPr>
        <p:txBody>
          <a:bodyPr/>
          <a:lstStyle/>
          <a:p>
            <a:r>
              <a:rPr lang="en-US" dirty="0"/>
              <a:t>Total </a:t>
            </a:r>
            <a:r>
              <a:rPr lang="en-US" dirty="0" err="1"/>
              <a:t>proctocolectomy</a:t>
            </a:r>
            <a:r>
              <a:rPr lang="en-US" dirty="0"/>
              <a:t> with </a:t>
            </a:r>
            <a:r>
              <a:rPr lang="en-US" dirty="0" err="1"/>
              <a:t>ileal</a:t>
            </a:r>
            <a:r>
              <a:rPr lang="en-US" dirty="0"/>
              <a:t> pouch/anal </a:t>
            </a:r>
            <a:r>
              <a:rPr lang="en-US" dirty="0" err="1"/>
              <a:t>anastomosos</a:t>
            </a:r>
            <a:r>
              <a:rPr lang="en-US" dirty="0"/>
              <a:t> (IPAA) or total </a:t>
            </a:r>
            <a:r>
              <a:rPr lang="en-US" dirty="0" err="1"/>
              <a:t>proctocolectomy</a:t>
            </a:r>
            <a:r>
              <a:rPr lang="en-US" dirty="0"/>
              <a:t> with permanent ileostomy</a:t>
            </a:r>
          </a:p>
          <a:p>
            <a:r>
              <a:rPr lang="en-US" dirty="0"/>
              <a:t>Total </a:t>
            </a:r>
            <a:r>
              <a:rPr lang="en-US" dirty="0" err="1"/>
              <a:t>proctocolectomy</a:t>
            </a:r>
            <a:r>
              <a:rPr lang="en-US" dirty="0"/>
              <a:t> is curative</a:t>
            </a:r>
          </a:p>
          <a:p>
            <a:pPr lvl="1"/>
            <a:r>
              <a:rPr lang="en-US" dirty="0"/>
              <a:t>Why?</a:t>
            </a:r>
          </a:p>
        </p:txBody>
      </p:sp>
      <p:pic>
        <p:nvPicPr>
          <p:cNvPr id="9218" name="Picture 2" descr="Pan-proctocolectomy with ileostomy surgery | IBDrelie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66" y="2501728"/>
            <a:ext cx="6176466" cy="381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7756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Surgical Therapy: </a:t>
            </a:r>
            <a:r>
              <a:rPr lang="en-US" dirty="0" err="1"/>
              <a:t>Crohn’s</a:t>
            </a:r>
            <a:r>
              <a:rPr lang="en-US" dirty="0"/>
              <a:t> Disease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286000"/>
            <a:ext cx="5471746" cy="4419600"/>
          </a:xfrm>
        </p:spPr>
        <p:txBody>
          <a:bodyPr>
            <a:normAutofit/>
          </a:bodyPr>
          <a:lstStyle/>
          <a:p>
            <a:r>
              <a:rPr lang="en-US" dirty="0"/>
              <a:t>Not curative</a:t>
            </a:r>
          </a:p>
          <a:p>
            <a:pPr lvl="1"/>
            <a:r>
              <a:rPr lang="en-US" dirty="0"/>
              <a:t>Why?</a:t>
            </a:r>
          </a:p>
          <a:p>
            <a:r>
              <a:rPr lang="en-US" dirty="0"/>
              <a:t>Performed for complications:</a:t>
            </a:r>
          </a:p>
          <a:p>
            <a:pPr lvl="1"/>
            <a:r>
              <a:rPr lang="en-US" dirty="0"/>
              <a:t>Strictures, obstructions, bleeding, fistulas</a:t>
            </a:r>
          </a:p>
          <a:p>
            <a:r>
              <a:rPr lang="en-US" dirty="0" err="1"/>
              <a:t>Strictureplasty</a:t>
            </a:r>
            <a:endParaRPr lang="en-US" dirty="0"/>
          </a:p>
          <a:p>
            <a:pPr lvl="1"/>
            <a:r>
              <a:rPr lang="en-US" dirty="0"/>
              <a:t>Open narrowed areas obstructing the bowel</a:t>
            </a:r>
          </a:p>
          <a:p>
            <a:r>
              <a:rPr lang="en-US" dirty="0"/>
              <a:t>Segmental bowel resection with </a:t>
            </a:r>
            <a:r>
              <a:rPr lang="en-US" dirty="0" err="1"/>
              <a:t>reanastomosis</a:t>
            </a:r>
            <a:endParaRPr lang="en-US" dirty="0"/>
          </a:p>
          <a:p>
            <a:pPr lvl="1"/>
            <a:r>
              <a:rPr lang="en-US" dirty="0"/>
              <a:t>Disease often reoccurs at anastomosis site</a:t>
            </a:r>
          </a:p>
          <a:p>
            <a:pPr lvl="1"/>
            <a:r>
              <a:rPr lang="en-US" dirty="0"/>
              <a:t>Leads to repeated removal of sections</a:t>
            </a:r>
          </a:p>
          <a:p>
            <a:pPr lvl="1"/>
            <a:r>
              <a:rPr lang="en-US" dirty="0"/>
              <a:t>Can lead to short bowel syndrome</a:t>
            </a:r>
          </a:p>
        </p:txBody>
      </p:sp>
      <p:pic>
        <p:nvPicPr>
          <p:cNvPr id="10242" name="Picture 2" descr="Pathophysiology and Clinical Presentation | Crohn's Dise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298" y="2438398"/>
            <a:ext cx="4111625" cy="382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1993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IBD: Nutritional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7662" y="2439179"/>
            <a:ext cx="8818929" cy="426110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Balanced healthy diet</a:t>
            </a:r>
          </a:p>
          <a:p>
            <a:pPr lvl="1"/>
            <a:r>
              <a:rPr lang="en-US" dirty="0"/>
              <a:t>Enough calories, protein, and nutrients</a:t>
            </a:r>
          </a:p>
          <a:p>
            <a:r>
              <a:rPr lang="en-US" dirty="0"/>
              <a:t>Goals:</a:t>
            </a:r>
          </a:p>
          <a:p>
            <a:pPr lvl="1"/>
            <a:r>
              <a:rPr lang="en-US" dirty="0"/>
              <a:t>Provide adequate nutrition without worsening symptoms</a:t>
            </a:r>
          </a:p>
          <a:p>
            <a:pPr lvl="1"/>
            <a:r>
              <a:rPr lang="en-US" dirty="0"/>
              <a:t>Correct and prevent malnutrition</a:t>
            </a:r>
          </a:p>
          <a:p>
            <a:pPr lvl="1"/>
            <a:r>
              <a:rPr lang="en-US" dirty="0"/>
              <a:t>Replace fluid and electrolyte losses</a:t>
            </a:r>
          </a:p>
          <a:p>
            <a:pPr lvl="1"/>
            <a:r>
              <a:rPr lang="en-US" dirty="0"/>
              <a:t>Prevent weight loss</a:t>
            </a:r>
          </a:p>
          <a:p>
            <a:r>
              <a:rPr lang="en-US" dirty="0"/>
              <a:t>During exacerbations may need liquid enteral feedings (preferred) or parenteral nutrition</a:t>
            </a:r>
          </a:p>
          <a:p>
            <a:r>
              <a:rPr lang="en-US" dirty="0"/>
              <a:t>No universal food triggers for IBD, but food diary can help identify individual problem foods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64" y="1488831"/>
            <a:ext cx="2656742" cy="26567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4598" y="1712231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6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Parasitic Diarrhea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1499704"/>
              </p:ext>
            </p:extLst>
          </p:nvPr>
        </p:nvGraphicFramePr>
        <p:xfrm>
          <a:off x="1272540" y="1905000"/>
          <a:ext cx="10515600" cy="4820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Parasite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Cryptosporidium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Entamoeba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histolytica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Giardia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baseline="0" dirty="0" err="1"/>
                        <a:t>lamblia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Signs</a:t>
                      </a:r>
                      <a:r>
                        <a:rPr lang="en-US" sz="1400" baseline="0" dirty="0"/>
                        <a:t> &amp; Symptoms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Watery 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</a:t>
                      </a:r>
                      <a:r>
                        <a:rPr lang="en-US" sz="1400" baseline="0" dirty="0"/>
                        <a:t>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Vomiting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Fever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Dehydration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Weight loss</a:t>
                      </a:r>
                      <a:endParaRPr lang="en-US" sz="14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Lasts 2 weeks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Fatal in immunocompromised</a:t>
                      </a:r>
                      <a:r>
                        <a:rPr lang="en-US" sz="1400" baseline="0" dirty="0"/>
                        <a:t> patients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</a:t>
                      </a:r>
                      <a:r>
                        <a:rPr lang="en-US" sz="1400" baseline="0" dirty="0"/>
                        <a:t> cramping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Mild symptoms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Abdominal</a:t>
                      </a:r>
                      <a:r>
                        <a:rPr lang="en-US" sz="1400" baseline="0" dirty="0"/>
                        <a:t> cramps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Nausea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Diarrhea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May interfere with nutrient absorption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Causes</a:t>
                      </a:r>
                      <a:r>
                        <a:rPr lang="en-US" sz="1400" baseline="0" dirty="0"/>
                        <a:t>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Lives in human intestines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Transmitted</a:t>
                      </a:r>
                      <a:r>
                        <a:rPr lang="en-US" sz="1400" baseline="0" dirty="0"/>
                        <a:t> in stool of infected human or animal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Outer shell allows it to live for long periods outside of body and makes it resistant to chlorine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Common cause of waterborne disease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/>
                        <a:t>Fecally</a:t>
                      </a:r>
                      <a:r>
                        <a:rPr lang="en-US" sz="1400" dirty="0"/>
                        <a:t> contaminated</a:t>
                      </a:r>
                      <a:r>
                        <a:rPr lang="en-US" sz="1400" baseline="0" dirty="0"/>
                        <a:t> food, water or hands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/>
                        <a:t>Common in developing countries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Highly contagious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Fecal-oral transmission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Found</a:t>
                      </a:r>
                      <a:r>
                        <a:rPr lang="en-US" sz="1400" baseline="0" dirty="0"/>
                        <a:t> in fresh lakes and rivers, swimming pools, water parks, hot tubs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170" name="Picture 2" descr="Tickets for Cartoon Network Amazone Water Park | Tiqet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866" y="94229"/>
            <a:ext cx="2605405" cy="173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9017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/>
              <a:t>IBD: Nursing Process</a:t>
            </a:r>
            <a:endParaRPr lang="en-US" dirty="0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8AB49317-8D86-1A45-77EF-1BD5E5F4F9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8948583"/>
              </p:ext>
            </p:extLst>
          </p:nvPr>
        </p:nvGraphicFramePr>
        <p:xfrm>
          <a:off x="2933700" y="2438400"/>
          <a:ext cx="8770938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0937148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EFF0C5C-F615-4AEE-A1CA-3AF52DF55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FF6F35-4736-4F9A-AFDD-66F4B455F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 dirty="0"/>
              <a:t>IBD: Acute Care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00C904-2D42-4B98-9CCD-57C2391DA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C6D6499-445A-74A3-671B-C3225EB4F6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4417546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579158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EFF0C5C-F615-4AEE-A1CA-3AF52DF55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7750F-69DE-40FD-82AF-556857D2E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 dirty="0"/>
              <a:t>IBD: Ambulatory Care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00C904-2D42-4B98-9CCD-57C2391DA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CE64147-5904-D472-51C6-26A9A28C86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4672051"/>
              </p:ext>
            </p:extLst>
          </p:nvPr>
        </p:nvGraphicFramePr>
        <p:xfrm>
          <a:off x="1205346" y="2438399"/>
          <a:ext cx="10343188" cy="4045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64339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EFF0C5C-F615-4AEE-A1CA-3AF52DF55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3BFFE4-AD0D-44AA-BD07-EB8DE01B3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6580" y="568345"/>
            <a:ext cx="9701953" cy="1560716"/>
          </a:xfrm>
        </p:spPr>
        <p:txBody>
          <a:bodyPr>
            <a:normAutofit/>
          </a:bodyPr>
          <a:lstStyle/>
          <a:p>
            <a:r>
              <a:rPr lang="en-US" dirty="0"/>
              <a:t>IBD: Evaluation of Nursing Process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00C904-2D42-4B98-9CCD-57C2391DA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846580" y="2176009"/>
            <a:ext cx="970195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757B908-D9F8-BFA4-245F-94229FD23F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2436068"/>
              </p:ext>
            </p:extLst>
          </p:nvPr>
        </p:nvGraphicFramePr>
        <p:xfrm>
          <a:off x="1846580" y="2438400"/>
          <a:ext cx="9701953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15393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443046"/>
            <a:ext cx="4566474" cy="880880"/>
          </a:xfrm>
        </p:spPr>
        <p:txBody>
          <a:bodyPr>
            <a:normAutofit/>
          </a:bodyPr>
          <a:lstStyle/>
          <a:p>
            <a:r>
              <a:rPr lang="en-US" dirty="0"/>
              <a:t>Mechanical</a:t>
            </a:r>
          </a:p>
          <a:p>
            <a:r>
              <a:rPr lang="en-US" dirty="0"/>
              <a:t>Non-mechanical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584" y="1526862"/>
            <a:ext cx="4728441" cy="275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120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069016" y="3001108"/>
            <a:ext cx="4447686" cy="2696308"/>
          </a:xfrm>
        </p:spPr>
        <p:txBody>
          <a:bodyPr>
            <a:normAutofit/>
          </a:bodyPr>
          <a:lstStyle/>
          <a:p>
            <a:r>
              <a:rPr lang="en-US" dirty="0"/>
              <a:t>Intestinal contents cannot pass through GI tract</a:t>
            </a:r>
          </a:p>
          <a:p>
            <a:r>
              <a:rPr lang="en-US" dirty="0"/>
              <a:t>SBO vs LBO</a:t>
            </a:r>
          </a:p>
          <a:p>
            <a:r>
              <a:rPr lang="en-US" dirty="0"/>
              <a:t>Partial vs Complete obstruction</a:t>
            </a:r>
          </a:p>
          <a:p>
            <a:r>
              <a:rPr lang="en-US" dirty="0"/>
              <a:t>Simple vs Strangulated obstruction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2321170"/>
            <a:ext cx="6143837" cy="380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134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700"/>
              <a:t>Mechanical Intestinal Obstruction</a:t>
            </a:r>
          </a:p>
        </p:txBody>
      </p:sp>
      <p:pic>
        <p:nvPicPr>
          <p:cNvPr id="11266" name="Picture 2" descr="New Adhesion Treatment Offers Pain Relief - YouTube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734494"/>
            <a:ext cx="5455949" cy="306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00800" y="2438400"/>
            <a:ext cx="5303471" cy="3651504"/>
          </a:xfr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Physical obstruction of intestinal lumen</a:t>
            </a:r>
          </a:p>
          <a:p>
            <a:pPr lvl="0"/>
            <a:r>
              <a:rPr lang="en-US"/>
              <a:t>Usually, small intestine</a:t>
            </a:r>
          </a:p>
          <a:p>
            <a:pPr lvl="0"/>
            <a:r>
              <a:rPr lang="en-US"/>
              <a:t>Surgical adhesions are most common cause of SBO</a:t>
            </a:r>
          </a:p>
          <a:p>
            <a:pPr lvl="0"/>
            <a:r>
              <a:rPr lang="en-US"/>
              <a:t>Common causes of SBO include: hernia, cancer, strictures, or intussusception </a:t>
            </a:r>
          </a:p>
          <a:p>
            <a:pPr lvl="0"/>
            <a:r>
              <a:rPr lang="en-US"/>
              <a:t>Common causes of LBO include: colorectal cancer, diverticular disease, adhesions, ischemia, volvulus, Crohn’s disease</a:t>
            </a:r>
          </a:p>
        </p:txBody>
      </p:sp>
    </p:spTree>
    <p:extLst>
      <p:ext uri="{BB962C8B-B14F-4D97-AF65-F5344CB8AC3E}">
        <p14:creationId xmlns:p14="http://schemas.microsoft.com/office/powerpoint/2010/main" val="174268999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>
            <a:normAutofit/>
          </a:bodyPr>
          <a:lstStyle/>
          <a:p>
            <a:r>
              <a:rPr lang="en-US" sz="3700"/>
              <a:t>Non-mechanical Intestinal Obstruction</a:t>
            </a:r>
          </a:p>
        </p:txBody>
      </p:sp>
      <p:pic>
        <p:nvPicPr>
          <p:cNvPr id="12290" name="Picture 2" descr="Paralytic Ileus - Totally Rad Path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222999"/>
            <a:ext cx="5455949" cy="409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0" y="2438400"/>
            <a:ext cx="5303471" cy="3651504"/>
          </a:xfrm>
        </p:spPr>
        <p:txBody>
          <a:bodyPr>
            <a:normAutofit/>
          </a:bodyPr>
          <a:lstStyle/>
          <a:p>
            <a:r>
              <a:rPr lang="en-US"/>
              <a:t>Reduced or absent peristalsis</a:t>
            </a:r>
          </a:p>
          <a:p>
            <a:r>
              <a:rPr lang="en-US"/>
              <a:t>May be a result of a neuromuscular or vascular disorder</a:t>
            </a:r>
          </a:p>
          <a:p>
            <a:r>
              <a:rPr lang="en-US"/>
              <a:t>Paralytic ileus- lack of intestinal peristalsis and bowel sounds</a:t>
            </a:r>
          </a:p>
          <a:p>
            <a:pPr lvl="1"/>
            <a:r>
              <a:rPr lang="en-US"/>
              <a:t>Occurs to some degree after abdominal surgery</a:t>
            </a:r>
          </a:p>
          <a:p>
            <a:pPr lvl="1"/>
            <a:r>
              <a:rPr lang="en-US"/>
              <a:t>Other causes include: peritonitis, inflammatory responses, electrolyte abnormalities, and thoracic or lumbar </a:t>
            </a:r>
            <a:r>
              <a:rPr lang="en-US" err="1"/>
              <a:t>fxs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80597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E27C40-104A-4C05-A382-21A40999A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8EB7C95-54C3-46B9-9F00-5D4782CD8D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5" y="-19050"/>
            <a:ext cx="12201525" cy="6883400"/>
            <a:chOff x="-3175" y="-19050"/>
            <a:chExt cx="12201525" cy="6883400"/>
          </a:xfrm>
          <a:solidFill>
            <a:srgbClr val="FEFCF7">
              <a:alpha val="10000"/>
            </a:srgbClr>
          </a:solidFill>
        </p:grpSpPr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AC87D1DA-788B-4921-864E-2CC0A4E1D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560513" y="-19050"/>
              <a:ext cx="10028237" cy="6883400"/>
            </a:xfrm>
            <a:custGeom>
              <a:avLst/>
              <a:gdLst/>
              <a:ahLst/>
              <a:cxnLst/>
              <a:rect l="0" t="0" r="r" b="b"/>
              <a:pathLst>
                <a:path w="3154" h="2164">
                  <a:moveTo>
                    <a:pt x="299" y="343"/>
                  </a:moveTo>
                  <a:cubicBezTo>
                    <a:pt x="302" y="360"/>
                    <a:pt x="304" y="374"/>
                    <a:pt x="321" y="374"/>
                  </a:cubicBezTo>
                  <a:cubicBezTo>
                    <a:pt x="327" y="374"/>
                    <a:pt x="336" y="369"/>
                    <a:pt x="339" y="364"/>
                  </a:cubicBezTo>
                  <a:cubicBezTo>
                    <a:pt x="347" y="348"/>
                    <a:pt x="337" y="338"/>
                    <a:pt x="322" y="327"/>
                  </a:cubicBezTo>
                  <a:cubicBezTo>
                    <a:pt x="314" y="332"/>
                    <a:pt x="306" y="338"/>
                    <a:pt x="299" y="343"/>
                  </a:cubicBezTo>
                  <a:close/>
                  <a:moveTo>
                    <a:pt x="443" y="104"/>
                  </a:moveTo>
                  <a:cubicBezTo>
                    <a:pt x="461" y="98"/>
                    <a:pt x="467" y="84"/>
                    <a:pt x="465" y="65"/>
                  </a:cubicBezTo>
                  <a:cubicBezTo>
                    <a:pt x="445" y="46"/>
                    <a:pt x="435" y="43"/>
                    <a:pt x="420" y="54"/>
                  </a:cubicBezTo>
                  <a:cubicBezTo>
                    <a:pt x="410" y="61"/>
                    <a:pt x="405" y="69"/>
                    <a:pt x="410" y="82"/>
                  </a:cubicBezTo>
                  <a:cubicBezTo>
                    <a:pt x="414" y="95"/>
                    <a:pt x="431" y="108"/>
                    <a:pt x="443" y="104"/>
                  </a:cubicBezTo>
                  <a:close/>
                  <a:moveTo>
                    <a:pt x="419" y="264"/>
                  </a:moveTo>
                  <a:cubicBezTo>
                    <a:pt x="412" y="277"/>
                    <a:pt x="406" y="287"/>
                    <a:pt x="401" y="296"/>
                  </a:cubicBezTo>
                  <a:cubicBezTo>
                    <a:pt x="430" y="320"/>
                    <a:pt x="435" y="319"/>
                    <a:pt x="447" y="288"/>
                  </a:cubicBezTo>
                  <a:cubicBezTo>
                    <a:pt x="439" y="281"/>
                    <a:pt x="430" y="274"/>
                    <a:pt x="419" y="264"/>
                  </a:cubicBezTo>
                  <a:close/>
                  <a:moveTo>
                    <a:pt x="350" y="105"/>
                  </a:moveTo>
                  <a:cubicBezTo>
                    <a:pt x="357" y="100"/>
                    <a:pt x="367" y="91"/>
                    <a:pt x="367" y="83"/>
                  </a:cubicBezTo>
                  <a:cubicBezTo>
                    <a:pt x="367" y="65"/>
                    <a:pt x="353" y="58"/>
                    <a:pt x="335" y="58"/>
                  </a:cubicBezTo>
                  <a:cubicBezTo>
                    <a:pt x="322" y="69"/>
                    <a:pt x="314" y="82"/>
                    <a:pt x="324" y="98"/>
                  </a:cubicBezTo>
                  <a:cubicBezTo>
                    <a:pt x="330" y="109"/>
                    <a:pt x="341" y="111"/>
                    <a:pt x="350" y="105"/>
                  </a:cubicBezTo>
                  <a:close/>
                  <a:moveTo>
                    <a:pt x="473" y="465"/>
                  </a:moveTo>
                  <a:cubicBezTo>
                    <a:pt x="484" y="461"/>
                    <a:pt x="489" y="445"/>
                    <a:pt x="484" y="431"/>
                  </a:cubicBezTo>
                  <a:cubicBezTo>
                    <a:pt x="479" y="418"/>
                    <a:pt x="466" y="413"/>
                    <a:pt x="451" y="418"/>
                  </a:cubicBezTo>
                  <a:cubicBezTo>
                    <a:pt x="440" y="423"/>
                    <a:pt x="434" y="439"/>
                    <a:pt x="439" y="451"/>
                  </a:cubicBezTo>
                  <a:cubicBezTo>
                    <a:pt x="444" y="462"/>
                    <a:pt x="462" y="470"/>
                    <a:pt x="473" y="465"/>
                  </a:cubicBezTo>
                  <a:close/>
                  <a:moveTo>
                    <a:pt x="348" y="286"/>
                  </a:moveTo>
                  <a:cubicBezTo>
                    <a:pt x="359" y="284"/>
                    <a:pt x="364" y="274"/>
                    <a:pt x="359" y="263"/>
                  </a:cubicBezTo>
                  <a:cubicBezTo>
                    <a:pt x="355" y="253"/>
                    <a:pt x="348" y="248"/>
                    <a:pt x="339" y="253"/>
                  </a:cubicBezTo>
                  <a:cubicBezTo>
                    <a:pt x="333" y="257"/>
                    <a:pt x="329" y="265"/>
                    <a:pt x="321" y="276"/>
                  </a:cubicBezTo>
                  <a:cubicBezTo>
                    <a:pt x="334" y="281"/>
                    <a:pt x="342" y="287"/>
                    <a:pt x="348" y="286"/>
                  </a:cubicBezTo>
                  <a:close/>
                  <a:moveTo>
                    <a:pt x="499" y="278"/>
                  </a:moveTo>
                  <a:cubicBezTo>
                    <a:pt x="513" y="282"/>
                    <a:pt x="523" y="271"/>
                    <a:pt x="526" y="260"/>
                  </a:cubicBezTo>
                  <a:cubicBezTo>
                    <a:pt x="531" y="243"/>
                    <a:pt x="521" y="231"/>
                    <a:pt x="503" y="224"/>
                  </a:cubicBezTo>
                  <a:cubicBezTo>
                    <a:pt x="485" y="232"/>
                    <a:pt x="472" y="242"/>
                    <a:pt x="478" y="262"/>
                  </a:cubicBezTo>
                  <a:cubicBezTo>
                    <a:pt x="481" y="269"/>
                    <a:pt x="491" y="276"/>
                    <a:pt x="499" y="278"/>
                  </a:cubicBezTo>
                  <a:close/>
                  <a:moveTo>
                    <a:pt x="200" y="62"/>
                  </a:moveTo>
                  <a:cubicBezTo>
                    <a:pt x="208" y="55"/>
                    <a:pt x="216" y="49"/>
                    <a:pt x="227" y="40"/>
                  </a:cubicBezTo>
                  <a:cubicBezTo>
                    <a:pt x="223" y="29"/>
                    <a:pt x="221" y="16"/>
                    <a:pt x="215" y="6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2" y="17"/>
                    <a:pt x="154" y="32"/>
                    <a:pt x="163" y="44"/>
                  </a:cubicBezTo>
                  <a:cubicBezTo>
                    <a:pt x="173" y="56"/>
                    <a:pt x="184" y="64"/>
                    <a:pt x="200" y="62"/>
                  </a:cubicBezTo>
                  <a:close/>
                  <a:moveTo>
                    <a:pt x="560" y="466"/>
                  </a:moveTo>
                  <a:cubicBezTo>
                    <a:pt x="571" y="475"/>
                    <a:pt x="583" y="485"/>
                    <a:pt x="593" y="471"/>
                  </a:cubicBezTo>
                  <a:cubicBezTo>
                    <a:pt x="598" y="464"/>
                    <a:pt x="601" y="451"/>
                    <a:pt x="598" y="442"/>
                  </a:cubicBezTo>
                  <a:cubicBezTo>
                    <a:pt x="594" y="425"/>
                    <a:pt x="579" y="428"/>
                    <a:pt x="561" y="431"/>
                  </a:cubicBezTo>
                  <a:cubicBezTo>
                    <a:pt x="560" y="444"/>
                    <a:pt x="560" y="456"/>
                    <a:pt x="560" y="466"/>
                  </a:cubicBezTo>
                  <a:close/>
                  <a:moveTo>
                    <a:pt x="587" y="285"/>
                  </a:moveTo>
                  <a:cubicBezTo>
                    <a:pt x="605" y="313"/>
                    <a:pt x="609" y="314"/>
                    <a:pt x="634" y="290"/>
                  </a:cubicBezTo>
                  <a:cubicBezTo>
                    <a:pt x="631" y="281"/>
                    <a:pt x="629" y="272"/>
                    <a:pt x="626" y="264"/>
                  </a:cubicBezTo>
                  <a:cubicBezTo>
                    <a:pt x="608" y="261"/>
                    <a:pt x="594" y="264"/>
                    <a:pt x="587" y="285"/>
                  </a:cubicBezTo>
                  <a:close/>
                  <a:moveTo>
                    <a:pt x="605" y="229"/>
                  </a:moveTo>
                  <a:cubicBezTo>
                    <a:pt x="618" y="223"/>
                    <a:pt x="624" y="204"/>
                    <a:pt x="618" y="190"/>
                  </a:cubicBezTo>
                  <a:cubicBezTo>
                    <a:pt x="612" y="173"/>
                    <a:pt x="594" y="166"/>
                    <a:pt x="577" y="172"/>
                  </a:cubicBezTo>
                  <a:cubicBezTo>
                    <a:pt x="562" y="179"/>
                    <a:pt x="553" y="198"/>
                    <a:pt x="560" y="213"/>
                  </a:cubicBezTo>
                  <a:cubicBezTo>
                    <a:pt x="567" y="228"/>
                    <a:pt x="590" y="237"/>
                    <a:pt x="605" y="229"/>
                  </a:cubicBezTo>
                  <a:close/>
                  <a:moveTo>
                    <a:pt x="525" y="380"/>
                  </a:moveTo>
                  <a:cubicBezTo>
                    <a:pt x="538" y="385"/>
                    <a:pt x="547" y="379"/>
                    <a:pt x="552" y="368"/>
                  </a:cubicBezTo>
                  <a:cubicBezTo>
                    <a:pt x="559" y="354"/>
                    <a:pt x="548" y="341"/>
                    <a:pt x="522" y="334"/>
                  </a:cubicBezTo>
                  <a:cubicBezTo>
                    <a:pt x="509" y="363"/>
                    <a:pt x="510" y="374"/>
                    <a:pt x="525" y="380"/>
                  </a:cubicBezTo>
                  <a:close/>
                  <a:moveTo>
                    <a:pt x="538" y="136"/>
                  </a:moveTo>
                  <a:cubicBezTo>
                    <a:pt x="550" y="132"/>
                    <a:pt x="558" y="116"/>
                    <a:pt x="553" y="104"/>
                  </a:cubicBezTo>
                  <a:cubicBezTo>
                    <a:pt x="549" y="93"/>
                    <a:pt x="534" y="86"/>
                    <a:pt x="523" y="89"/>
                  </a:cubicBezTo>
                  <a:cubicBezTo>
                    <a:pt x="511" y="93"/>
                    <a:pt x="502" y="106"/>
                    <a:pt x="505" y="117"/>
                  </a:cubicBezTo>
                  <a:cubicBezTo>
                    <a:pt x="508" y="131"/>
                    <a:pt x="525" y="140"/>
                    <a:pt x="538" y="136"/>
                  </a:cubicBezTo>
                  <a:close/>
                  <a:moveTo>
                    <a:pt x="178" y="589"/>
                  </a:moveTo>
                  <a:cubicBezTo>
                    <a:pt x="156" y="594"/>
                    <a:pt x="151" y="611"/>
                    <a:pt x="148" y="633"/>
                  </a:cubicBezTo>
                  <a:cubicBezTo>
                    <a:pt x="160" y="641"/>
                    <a:pt x="171" y="648"/>
                    <a:pt x="183" y="655"/>
                  </a:cubicBezTo>
                  <a:cubicBezTo>
                    <a:pt x="211" y="635"/>
                    <a:pt x="218" y="625"/>
                    <a:pt x="214" y="611"/>
                  </a:cubicBezTo>
                  <a:cubicBezTo>
                    <a:pt x="210" y="598"/>
                    <a:pt x="191" y="586"/>
                    <a:pt x="178" y="589"/>
                  </a:cubicBezTo>
                  <a:close/>
                  <a:moveTo>
                    <a:pt x="260" y="315"/>
                  </a:moveTo>
                  <a:cubicBezTo>
                    <a:pt x="274" y="299"/>
                    <a:pt x="272" y="284"/>
                    <a:pt x="260" y="268"/>
                  </a:cubicBezTo>
                  <a:cubicBezTo>
                    <a:pt x="228" y="271"/>
                    <a:pt x="219" y="277"/>
                    <a:pt x="221" y="293"/>
                  </a:cubicBezTo>
                  <a:cubicBezTo>
                    <a:pt x="223" y="310"/>
                    <a:pt x="234" y="317"/>
                    <a:pt x="260" y="315"/>
                  </a:cubicBezTo>
                  <a:close/>
                  <a:moveTo>
                    <a:pt x="251" y="150"/>
                  </a:moveTo>
                  <a:cubicBezTo>
                    <a:pt x="269" y="140"/>
                    <a:pt x="282" y="129"/>
                    <a:pt x="275" y="110"/>
                  </a:cubicBezTo>
                  <a:cubicBezTo>
                    <a:pt x="270" y="97"/>
                    <a:pt x="262" y="87"/>
                    <a:pt x="246" y="89"/>
                  </a:cubicBezTo>
                  <a:cubicBezTo>
                    <a:pt x="234" y="90"/>
                    <a:pt x="219" y="91"/>
                    <a:pt x="217" y="106"/>
                  </a:cubicBezTo>
                  <a:cubicBezTo>
                    <a:pt x="214" y="130"/>
                    <a:pt x="232" y="140"/>
                    <a:pt x="251" y="150"/>
                  </a:cubicBezTo>
                  <a:close/>
                  <a:moveTo>
                    <a:pt x="613" y="55"/>
                  </a:moveTo>
                  <a:cubicBezTo>
                    <a:pt x="626" y="52"/>
                    <a:pt x="638" y="33"/>
                    <a:pt x="635" y="19"/>
                  </a:cubicBezTo>
                  <a:cubicBezTo>
                    <a:pt x="633" y="14"/>
                    <a:pt x="631" y="9"/>
                    <a:pt x="627" y="6"/>
                  </a:cubicBezTo>
                  <a:cubicBezTo>
                    <a:pt x="578" y="6"/>
                    <a:pt x="578" y="6"/>
                    <a:pt x="578" y="6"/>
                  </a:cubicBezTo>
                  <a:cubicBezTo>
                    <a:pt x="570" y="12"/>
                    <a:pt x="569" y="21"/>
                    <a:pt x="573" y="33"/>
                  </a:cubicBezTo>
                  <a:cubicBezTo>
                    <a:pt x="579" y="49"/>
                    <a:pt x="597" y="59"/>
                    <a:pt x="613" y="55"/>
                  </a:cubicBezTo>
                  <a:close/>
                  <a:moveTo>
                    <a:pt x="324" y="197"/>
                  </a:moveTo>
                  <a:cubicBezTo>
                    <a:pt x="313" y="187"/>
                    <a:pt x="303" y="173"/>
                    <a:pt x="288" y="187"/>
                  </a:cubicBezTo>
                  <a:cubicBezTo>
                    <a:pt x="283" y="191"/>
                    <a:pt x="280" y="204"/>
                    <a:pt x="283" y="209"/>
                  </a:cubicBezTo>
                  <a:cubicBezTo>
                    <a:pt x="288" y="217"/>
                    <a:pt x="299" y="226"/>
                    <a:pt x="307" y="226"/>
                  </a:cubicBezTo>
                  <a:cubicBezTo>
                    <a:pt x="323" y="227"/>
                    <a:pt x="323" y="211"/>
                    <a:pt x="324" y="197"/>
                  </a:cubicBezTo>
                  <a:close/>
                  <a:moveTo>
                    <a:pt x="159" y="368"/>
                  </a:moveTo>
                  <a:cubicBezTo>
                    <a:pt x="165" y="355"/>
                    <a:pt x="158" y="343"/>
                    <a:pt x="148" y="334"/>
                  </a:cubicBezTo>
                  <a:cubicBezTo>
                    <a:pt x="133" y="329"/>
                    <a:pt x="123" y="336"/>
                    <a:pt x="115" y="348"/>
                  </a:cubicBezTo>
                  <a:cubicBezTo>
                    <a:pt x="108" y="361"/>
                    <a:pt x="112" y="371"/>
                    <a:pt x="122" y="383"/>
                  </a:cubicBezTo>
                  <a:cubicBezTo>
                    <a:pt x="139" y="386"/>
                    <a:pt x="153" y="383"/>
                    <a:pt x="159" y="368"/>
                  </a:cubicBezTo>
                  <a:close/>
                  <a:moveTo>
                    <a:pt x="303" y="641"/>
                  </a:moveTo>
                  <a:cubicBezTo>
                    <a:pt x="293" y="650"/>
                    <a:pt x="291" y="668"/>
                    <a:pt x="299" y="680"/>
                  </a:cubicBezTo>
                  <a:cubicBezTo>
                    <a:pt x="311" y="697"/>
                    <a:pt x="321" y="698"/>
                    <a:pt x="348" y="686"/>
                  </a:cubicBezTo>
                  <a:cubicBezTo>
                    <a:pt x="352" y="676"/>
                    <a:pt x="356" y="666"/>
                    <a:pt x="361" y="655"/>
                  </a:cubicBezTo>
                  <a:cubicBezTo>
                    <a:pt x="336" y="633"/>
                    <a:pt x="318" y="629"/>
                    <a:pt x="303" y="641"/>
                  </a:cubicBezTo>
                  <a:close/>
                  <a:moveTo>
                    <a:pt x="244" y="363"/>
                  </a:moveTo>
                  <a:cubicBezTo>
                    <a:pt x="231" y="367"/>
                    <a:pt x="222" y="386"/>
                    <a:pt x="226" y="398"/>
                  </a:cubicBezTo>
                  <a:cubicBezTo>
                    <a:pt x="231" y="411"/>
                    <a:pt x="253" y="420"/>
                    <a:pt x="268" y="414"/>
                  </a:cubicBezTo>
                  <a:cubicBezTo>
                    <a:pt x="282" y="409"/>
                    <a:pt x="284" y="399"/>
                    <a:pt x="277" y="381"/>
                  </a:cubicBezTo>
                  <a:cubicBezTo>
                    <a:pt x="270" y="364"/>
                    <a:pt x="258" y="358"/>
                    <a:pt x="244" y="363"/>
                  </a:cubicBezTo>
                  <a:close/>
                  <a:moveTo>
                    <a:pt x="63" y="474"/>
                  </a:moveTo>
                  <a:cubicBezTo>
                    <a:pt x="40" y="512"/>
                    <a:pt x="46" y="525"/>
                    <a:pt x="91" y="536"/>
                  </a:cubicBezTo>
                  <a:cubicBezTo>
                    <a:pt x="115" y="519"/>
                    <a:pt x="119" y="512"/>
                    <a:pt x="113" y="494"/>
                  </a:cubicBezTo>
                  <a:cubicBezTo>
                    <a:pt x="106" y="474"/>
                    <a:pt x="98" y="470"/>
                    <a:pt x="63" y="474"/>
                  </a:cubicBezTo>
                  <a:close/>
                  <a:moveTo>
                    <a:pt x="119" y="282"/>
                  </a:moveTo>
                  <a:cubicBezTo>
                    <a:pt x="123" y="296"/>
                    <a:pt x="139" y="301"/>
                    <a:pt x="163" y="299"/>
                  </a:cubicBezTo>
                  <a:cubicBezTo>
                    <a:pt x="175" y="270"/>
                    <a:pt x="176" y="255"/>
                    <a:pt x="162" y="249"/>
                  </a:cubicBezTo>
                  <a:cubicBezTo>
                    <a:pt x="152" y="245"/>
                    <a:pt x="136" y="245"/>
                    <a:pt x="126" y="250"/>
                  </a:cubicBezTo>
                  <a:cubicBezTo>
                    <a:pt x="113" y="256"/>
                    <a:pt x="116" y="271"/>
                    <a:pt x="119" y="282"/>
                  </a:cubicBezTo>
                  <a:close/>
                  <a:moveTo>
                    <a:pt x="212" y="178"/>
                  </a:moveTo>
                  <a:cubicBezTo>
                    <a:pt x="202" y="167"/>
                    <a:pt x="198" y="150"/>
                    <a:pt x="179" y="158"/>
                  </a:cubicBezTo>
                  <a:cubicBezTo>
                    <a:pt x="169" y="162"/>
                    <a:pt x="160" y="170"/>
                    <a:pt x="163" y="183"/>
                  </a:cubicBezTo>
                  <a:cubicBezTo>
                    <a:pt x="167" y="200"/>
                    <a:pt x="180" y="205"/>
                    <a:pt x="198" y="203"/>
                  </a:cubicBezTo>
                  <a:cubicBezTo>
                    <a:pt x="202" y="196"/>
                    <a:pt x="207" y="187"/>
                    <a:pt x="212" y="178"/>
                  </a:cubicBezTo>
                  <a:close/>
                  <a:moveTo>
                    <a:pt x="89" y="152"/>
                  </a:moveTo>
                  <a:cubicBezTo>
                    <a:pt x="103" y="151"/>
                    <a:pt x="113" y="145"/>
                    <a:pt x="118" y="130"/>
                  </a:cubicBezTo>
                  <a:cubicBezTo>
                    <a:pt x="123" y="110"/>
                    <a:pt x="119" y="102"/>
                    <a:pt x="90" y="84"/>
                  </a:cubicBezTo>
                  <a:cubicBezTo>
                    <a:pt x="64" y="96"/>
                    <a:pt x="58" y="103"/>
                    <a:pt x="62" y="122"/>
                  </a:cubicBezTo>
                  <a:cubicBezTo>
                    <a:pt x="65" y="139"/>
                    <a:pt x="77" y="152"/>
                    <a:pt x="89" y="152"/>
                  </a:cubicBezTo>
                  <a:close/>
                  <a:moveTo>
                    <a:pt x="155" y="426"/>
                  </a:moveTo>
                  <a:cubicBezTo>
                    <a:pt x="149" y="433"/>
                    <a:pt x="146" y="446"/>
                    <a:pt x="149" y="455"/>
                  </a:cubicBezTo>
                  <a:cubicBezTo>
                    <a:pt x="153" y="470"/>
                    <a:pt x="174" y="472"/>
                    <a:pt x="206" y="463"/>
                  </a:cubicBezTo>
                  <a:cubicBezTo>
                    <a:pt x="216" y="436"/>
                    <a:pt x="215" y="427"/>
                    <a:pt x="200" y="418"/>
                  </a:cubicBezTo>
                  <a:cubicBezTo>
                    <a:pt x="189" y="411"/>
                    <a:pt x="164" y="413"/>
                    <a:pt x="155" y="426"/>
                  </a:cubicBezTo>
                  <a:close/>
                  <a:moveTo>
                    <a:pt x="64" y="228"/>
                  </a:moveTo>
                  <a:cubicBezTo>
                    <a:pt x="51" y="214"/>
                    <a:pt x="35" y="215"/>
                    <a:pt x="20" y="225"/>
                  </a:cubicBezTo>
                  <a:cubicBezTo>
                    <a:pt x="0" y="237"/>
                    <a:pt x="3" y="255"/>
                    <a:pt x="10" y="282"/>
                  </a:cubicBezTo>
                  <a:cubicBezTo>
                    <a:pt x="16" y="285"/>
                    <a:pt x="27" y="289"/>
                    <a:pt x="35" y="291"/>
                  </a:cubicBezTo>
                  <a:cubicBezTo>
                    <a:pt x="71" y="275"/>
                    <a:pt x="73" y="254"/>
                    <a:pt x="64" y="228"/>
                  </a:cubicBezTo>
                  <a:close/>
                  <a:moveTo>
                    <a:pt x="67" y="367"/>
                  </a:moveTo>
                  <a:cubicBezTo>
                    <a:pt x="62" y="353"/>
                    <a:pt x="47" y="348"/>
                    <a:pt x="31" y="355"/>
                  </a:cubicBezTo>
                  <a:cubicBezTo>
                    <a:pt x="13" y="362"/>
                    <a:pt x="6" y="376"/>
                    <a:pt x="13" y="390"/>
                  </a:cubicBezTo>
                  <a:cubicBezTo>
                    <a:pt x="20" y="405"/>
                    <a:pt x="38" y="414"/>
                    <a:pt x="51" y="408"/>
                  </a:cubicBezTo>
                  <a:cubicBezTo>
                    <a:pt x="66" y="402"/>
                    <a:pt x="73" y="382"/>
                    <a:pt x="67" y="367"/>
                  </a:cubicBezTo>
                  <a:close/>
                  <a:moveTo>
                    <a:pt x="262" y="482"/>
                  </a:moveTo>
                  <a:cubicBezTo>
                    <a:pt x="236" y="491"/>
                    <a:pt x="228" y="500"/>
                    <a:pt x="229" y="517"/>
                  </a:cubicBezTo>
                  <a:cubicBezTo>
                    <a:pt x="230" y="528"/>
                    <a:pt x="235" y="535"/>
                    <a:pt x="247" y="537"/>
                  </a:cubicBezTo>
                  <a:cubicBezTo>
                    <a:pt x="260" y="540"/>
                    <a:pt x="271" y="538"/>
                    <a:pt x="277" y="525"/>
                  </a:cubicBezTo>
                  <a:cubicBezTo>
                    <a:pt x="285" y="507"/>
                    <a:pt x="281" y="493"/>
                    <a:pt x="262" y="482"/>
                  </a:cubicBezTo>
                  <a:close/>
                  <a:moveTo>
                    <a:pt x="2745" y="678"/>
                  </a:moveTo>
                  <a:cubicBezTo>
                    <a:pt x="2761" y="672"/>
                    <a:pt x="2768" y="650"/>
                    <a:pt x="2761" y="630"/>
                  </a:cubicBezTo>
                  <a:cubicBezTo>
                    <a:pt x="2754" y="611"/>
                    <a:pt x="2735" y="603"/>
                    <a:pt x="2714" y="611"/>
                  </a:cubicBezTo>
                  <a:cubicBezTo>
                    <a:pt x="2697" y="617"/>
                    <a:pt x="2689" y="640"/>
                    <a:pt x="2697" y="658"/>
                  </a:cubicBezTo>
                  <a:cubicBezTo>
                    <a:pt x="2704" y="674"/>
                    <a:pt x="2729" y="685"/>
                    <a:pt x="2745" y="678"/>
                  </a:cubicBezTo>
                  <a:close/>
                  <a:moveTo>
                    <a:pt x="2783" y="410"/>
                  </a:moveTo>
                  <a:cubicBezTo>
                    <a:pt x="2803" y="416"/>
                    <a:pt x="2817" y="399"/>
                    <a:pt x="2821" y="383"/>
                  </a:cubicBezTo>
                  <a:cubicBezTo>
                    <a:pt x="2828" y="359"/>
                    <a:pt x="2814" y="341"/>
                    <a:pt x="2788" y="332"/>
                  </a:cubicBezTo>
                  <a:cubicBezTo>
                    <a:pt x="2762" y="343"/>
                    <a:pt x="2744" y="358"/>
                    <a:pt x="2753" y="386"/>
                  </a:cubicBezTo>
                  <a:cubicBezTo>
                    <a:pt x="2756" y="397"/>
                    <a:pt x="2771" y="407"/>
                    <a:pt x="2783" y="410"/>
                  </a:cubicBezTo>
                  <a:close/>
                  <a:moveTo>
                    <a:pt x="2668" y="389"/>
                  </a:moveTo>
                  <a:cubicBezTo>
                    <a:pt x="2657" y="408"/>
                    <a:pt x="2650" y="422"/>
                    <a:pt x="2642" y="436"/>
                  </a:cubicBezTo>
                  <a:cubicBezTo>
                    <a:pt x="2684" y="470"/>
                    <a:pt x="2690" y="468"/>
                    <a:pt x="2708" y="424"/>
                  </a:cubicBezTo>
                  <a:cubicBezTo>
                    <a:pt x="2696" y="414"/>
                    <a:pt x="2684" y="403"/>
                    <a:pt x="2668" y="389"/>
                  </a:cubicBezTo>
                  <a:close/>
                  <a:moveTo>
                    <a:pt x="2568" y="161"/>
                  </a:moveTo>
                  <a:cubicBezTo>
                    <a:pt x="2579" y="153"/>
                    <a:pt x="2593" y="140"/>
                    <a:pt x="2593" y="130"/>
                  </a:cubicBezTo>
                  <a:cubicBezTo>
                    <a:pt x="2593" y="103"/>
                    <a:pt x="2573" y="93"/>
                    <a:pt x="2547" y="94"/>
                  </a:cubicBezTo>
                  <a:cubicBezTo>
                    <a:pt x="2528" y="110"/>
                    <a:pt x="2518" y="128"/>
                    <a:pt x="2531" y="152"/>
                  </a:cubicBezTo>
                  <a:cubicBezTo>
                    <a:pt x="2540" y="166"/>
                    <a:pt x="2555" y="169"/>
                    <a:pt x="2568" y="161"/>
                  </a:cubicBezTo>
                  <a:close/>
                  <a:moveTo>
                    <a:pt x="2566" y="421"/>
                  </a:moveTo>
                  <a:cubicBezTo>
                    <a:pt x="2582" y="418"/>
                    <a:pt x="2588" y="404"/>
                    <a:pt x="2582" y="388"/>
                  </a:cubicBezTo>
                  <a:cubicBezTo>
                    <a:pt x="2577" y="373"/>
                    <a:pt x="2565" y="366"/>
                    <a:pt x="2552" y="374"/>
                  </a:cubicBezTo>
                  <a:cubicBezTo>
                    <a:pt x="2544" y="380"/>
                    <a:pt x="2539" y="392"/>
                    <a:pt x="2527" y="407"/>
                  </a:cubicBezTo>
                  <a:cubicBezTo>
                    <a:pt x="2546" y="414"/>
                    <a:pt x="2557" y="423"/>
                    <a:pt x="2566" y="421"/>
                  </a:cubicBezTo>
                  <a:close/>
                  <a:moveTo>
                    <a:pt x="2820" y="556"/>
                  </a:moveTo>
                  <a:cubicBezTo>
                    <a:pt x="2838" y="563"/>
                    <a:pt x="2851" y="555"/>
                    <a:pt x="2858" y="539"/>
                  </a:cubicBezTo>
                  <a:cubicBezTo>
                    <a:pt x="2869" y="519"/>
                    <a:pt x="2853" y="500"/>
                    <a:pt x="2816" y="490"/>
                  </a:cubicBezTo>
                  <a:cubicBezTo>
                    <a:pt x="2797" y="531"/>
                    <a:pt x="2798" y="548"/>
                    <a:pt x="2820" y="556"/>
                  </a:cubicBezTo>
                  <a:close/>
                  <a:moveTo>
                    <a:pt x="2495" y="502"/>
                  </a:moveTo>
                  <a:cubicBezTo>
                    <a:pt x="2499" y="527"/>
                    <a:pt x="2502" y="547"/>
                    <a:pt x="2527" y="547"/>
                  </a:cubicBezTo>
                  <a:cubicBezTo>
                    <a:pt x="2535" y="547"/>
                    <a:pt x="2548" y="540"/>
                    <a:pt x="2552" y="533"/>
                  </a:cubicBezTo>
                  <a:cubicBezTo>
                    <a:pt x="2565" y="510"/>
                    <a:pt x="2550" y="496"/>
                    <a:pt x="2529" y="480"/>
                  </a:cubicBezTo>
                  <a:cubicBezTo>
                    <a:pt x="2517" y="488"/>
                    <a:pt x="2505" y="496"/>
                    <a:pt x="2495" y="502"/>
                  </a:cubicBezTo>
                  <a:close/>
                  <a:moveTo>
                    <a:pt x="2702" y="160"/>
                  </a:moveTo>
                  <a:cubicBezTo>
                    <a:pt x="2728" y="151"/>
                    <a:pt x="2737" y="131"/>
                    <a:pt x="2734" y="104"/>
                  </a:cubicBezTo>
                  <a:cubicBezTo>
                    <a:pt x="2705" y="76"/>
                    <a:pt x="2691" y="73"/>
                    <a:pt x="2670" y="88"/>
                  </a:cubicBezTo>
                  <a:cubicBezTo>
                    <a:pt x="2655" y="98"/>
                    <a:pt x="2648" y="110"/>
                    <a:pt x="2655" y="128"/>
                  </a:cubicBezTo>
                  <a:cubicBezTo>
                    <a:pt x="2661" y="147"/>
                    <a:pt x="2685" y="165"/>
                    <a:pt x="2702" y="160"/>
                  </a:cubicBezTo>
                  <a:close/>
                  <a:moveTo>
                    <a:pt x="2946" y="90"/>
                  </a:moveTo>
                  <a:cubicBezTo>
                    <a:pt x="2965" y="85"/>
                    <a:pt x="2982" y="57"/>
                    <a:pt x="2978" y="38"/>
                  </a:cubicBezTo>
                  <a:cubicBezTo>
                    <a:pt x="2971" y="13"/>
                    <a:pt x="2942" y="0"/>
                    <a:pt x="2912" y="10"/>
                  </a:cubicBezTo>
                  <a:cubicBezTo>
                    <a:pt x="2888" y="18"/>
                    <a:pt x="2880" y="34"/>
                    <a:pt x="2889" y="58"/>
                  </a:cubicBezTo>
                  <a:cubicBezTo>
                    <a:pt x="2897" y="81"/>
                    <a:pt x="2924" y="96"/>
                    <a:pt x="2946" y="90"/>
                  </a:cubicBezTo>
                  <a:close/>
                  <a:moveTo>
                    <a:pt x="2839" y="206"/>
                  </a:moveTo>
                  <a:cubicBezTo>
                    <a:pt x="2856" y="200"/>
                    <a:pt x="2867" y="176"/>
                    <a:pt x="2860" y="159"/>
                  </a:cubicBezTo>
                  <a:cubicBezTo>
                    <a:pt x="2854" y="144"/>
                    <a:pt x="2833" y="134"/>
                    <a:pt x="2817" y="138"/>
                  </a:cubicBezTo>
                  <a:cubicBezTo>
                    <a:pt x="2800" y="143"/>
                    <a:pt x="2787" y="163"/>
                    <a:pt x="2791" y="178"/>
                  </a:cubicBezTo>
                  <a:cubicBezTo>
                    <a:pt x="2796" y="198"/>
                    <a:pt x="2820" y="212"/>
                    <a:pt x="2839" y="206"/>
                  </a:cubicBezTo>
                  <a:close/>
                  <a:moveTo>
                    <a:pt x="2910" y="419"/>
                  </a:moveTo>
                  <a:cubicBezTo>
                    <a:pt x="2935" y="460"/>
                    <a:pt x="2941" y="461"/>
                    <a:pt x="2976" y="426"/>
                  </a:cubicBezTo>
                  <a:cubicBezTo>
                    <a:pt x="2973" y="414"/>
                    <a:pt x="2969" y="401"/>
                    <a:pt x="2966" y="390"/>
                  </a:cubicBezTo>
                  <a:cubicBezTo>
                    <a:pt x="2938" y="385"/>
                    <a:pt x="2919" y="389"/>
                    <a:pt x="2910" y="419"/>
                  </a:cubicBezTo>
                  <a:close/>
                  <a:moveTo>
                    <a:pt x="3086" y="263"/>
                  </a:moveTo>
                  <a:cubicBezTo>
                    <a:pt x="3111" y="254"/>
                    <a:pt x="3122" y="222"/>
                    <a:pt x="3111" y="191"/>
                  </a:cubicBezTo>
                  <a:cubicBezTo>
                    <a:pt x="3102" y="168"/>
                    <a:pt x="3068" y="151"/>
                    <a:pt x="3044" y="160"/>
                  </a:cubicBezTo>
                  <a:cubicBezTo>
                    <a:pt x="3023" y="169"/>
                    <a:pt x="3007" y="213"/>
                    <a:pt x="3017" y="238"/>
                  </a:cubicBezTo>
                  <a:cubicBezTo>
                    <a:pt x="3026" y="260"/>
                    <a:pt x="3060" y="272"/>
                    <a:pt x="3086" y="263"/>
                  </a:cubicBezTo>
                  <a:close/>
                  <a:moveTo>
                    <a:pt x="2935" y="340"/>
                  </a:moveTo>
                  <a:cubicBezTo>
                    <a:pt x="2954" y="331"/>
                    <a:pt x="2963" y="304"/>
                    <a:pt x="2954" y="283"/>
                  </a:cubicBezTo>
                  <a:cubicBezTo>
                    <a:pt x="2944" y="259"/>
                    <a:pt x="2919" y="248"/>
                    <a:pt x="2895" y="258"/>
                  </a:cubicBezTo>
                  <a:cubicBezTo>
                    <a:pt x="2873" y="267"/>
                    <a:pt x="2861" y="295"/>
                    <a:pt x="2870" y="316"/>
                  </a:cubicBezTo>
                  <a:cubicBezTo>
                    <a:pt x="2880" y="338"/>
                    <a:pt x="2913" y="350"/>
                    <a:pt x="2935" y="340"/>
                  </a:cubicBezTo>
                  <a:close/>
                  <a:moveTo>
                    <a:pt x="2870" y="680"/>
                  </a:moveTo>
                  <a:cubicBezTo>
                    <a:pt x="2887" y="693"/>
                    <a:pt x="2903" y="707"/>
                    <a:pt x="2917" y="687"/>
                  </a:cubicBezTo>
                  <a:cubicBezTo>
                    <a:pt x="2925" y="676"/>
                    <a:pt x="2929" y="657"/>
                    <a:pt x="2925" y="644"/>
                  </a:cubicBezTo>
                  <a:cubicBezTo>
                    <a:pt x="2919" y="621"/>
                    <a:pt x="2897" y="625"/>
                    <a:pt x="2871" y="630"/>
                  </a:cubicBezTo>
                  <a:cubicBezTo>
                    <a:pt x="2871" y="649"/>
                    <a:pt x="2870" y="665"/>
                    <a:pt x="2870" y="680"/>
                  </a:cubicBezTo>
                  <a:close/>
                  <a:moveTo>
                    <a:pt x="971" y="1771"/>
                  </a:moveTo>
                  <a:cubicBezTo>
                    <a:pt x="988" y="1778"/>
                    <a:pt x="997" y="1774"/>
                    <a:pt x="1010" y="1751"/>
                  </a:cubicBezTo>
                  <a:cubicBezTo>
                    <a:pt x="1006" y="1742"/>
                    <a:pt x="1001" y="1733"/>
                    <a:pt x="997" y="1724"/>
                  </a:cubicBezTo>
                  <a:cubicBezTo>
                    <a:pt x="973" y="1720"/>
                    <a:pt x="963" y="1723"/>
                    <a:pt x="958" y="1739"/>
                  </a:cubicBezTo>
                  <a:cubicBezTo>
                    <a:pt x="954" y="1754"/>
                    <a:pt x="959" y="1767"/>
                    <a:pt x="971" y="1771"/>
                  </a:cubicBezTo>
                  <a:close/>
                  <a:moveTo>
                    <a:pt x="803" y="2035"/>
                  </a:moveTo>
                  <a:cubicBezTo>
                    <a:pt x="806" y="2047"/>
                    <a:pt x="820" y="2052"/>
                    <a:pt x="842" y="2050"/>
                  </a:cubicBezTo>
                  <a:cubicBezTo>
                    <a:pt x="852" y="2024"/>
                    <a:pt x="853" y="2011"/>
                    <a:pt x="841" y="2006"/>
                  </a:cubicBezTo>
                  <a:cubicBezTo>
                    <a:pt x="832" y="2002"/>
                    <a:pt x="818" y="2002"/>
                    <a:pt x="809" y="2006"/>
                  </a:cubicBezTo>
                  <a:cubicBezTo>
                    <a:pt x="797" y="2011"/>
                    <a:pt x="800" y="2025"/>
                    <a:pt x="803" y="2035"/>
                  </a:cubicBezTo>
                  <a:close/>
                  <a:moveTo>
                    <a:pt x="874" y="1840"/>
                  </a:moveTo>
                  <a:cubicBezTo>
                    <a:pt x="881" y="1834"/>
                    <a:pt x="888" y="1828"/>
                    <a:pt x="898" y="1820"/>
                  </a:cubicBezTo>
                  <a:cubicBezTo>
                    <a:pt x="895" y="1810"/>
                    <a:pt x="893" y="1798"/>
                    <a:pt x="887" y="1789"/>
                  </a:cubicBezTo>
                  <a:cubicBezTo>
                    <a:pt x="878" y="1774"/>
                    <a:pt x="856" y="1772"/>
                    <a:pt x="843" y="1782"/>
                  </a:cubicBezTo>
                  <a:cubicBezTo>
                    <a:pt x="831" y="1791"/>
                    <a:pt x="831" y="1810"/>
                    <a:pt x="842" y="1824"/>
                  </a:cubicBezTo>
                  <a:cubicBezTo>
                    <a:pt x="850" y="1835"/>
                    <a:pt x="861" y="1841"/>
                    <a:pt x="874" y="1840"/>
                  </a:cubicBezTo>
                  <a:close/>
                  <a:moveTo>
                    <a:pt x="710" y="176"/>
                  </a:moveTo>
                  <a:cubicBezTo>
                    <a:pt x="728" y="170"/>
                    <a:pt x="735" y="148"/>
                    <a:pt x="728" y="126"/>
                  </a:cubicBezTo>
                  <a:cubicBezTo>
                    <a:pt x="722" y="110"/>
                    <a:pt x="697" y="98"/>
                    <a:pt x="681" y="104"/>
                  </a:cubicBezTo>
                  <a:cubicBezTo>
                    <a:pt x="666" y="110"/>
                    <a:pt x="655" y="141"/>
                    <a:pt x="662" y="159"/>
                  </a:cubicBezTo>
                  <a:cubicBezTo>
                    <a:pt x="668" y="174"/>
                    <a:pt x="692" y="183"/>
                    <a:pt x="710" y="176"/>
                  </a:cubicBezTo>
                  <a:close/>
                  <a:moveTo>
                    <a:pt x="1090" y="1877"/>
                  </a:moveTo>
                  <a:cubicBezTo>
                    <a:pt x="1106" y="1872"/>
                    <a:pt x="1111" y="1859"/>
                    <a:pt x="1109" y="1843"/>
                  </a:cubicBezTo>
                  <a:cubicBezTo>
                    <a:pt x="1092" y="1825"/>
                    <a:pt x="1083" y="1823"/>
                    <a:pt x="1070" y="1832"/>
                  </a:cubicBezTo>
                  <a:cubicBezTo>
                    <a:pt x="1061" y="1839"/>
                    <a:pt x="1057" y="1846"/>
                    <a:pt x="1060" y="1857"/>
                  </a:cubicBezTo>
                  <a:cubicBezTo>
                    <a:pt x="1065" y="1869"/>
                    <a:pt x="1079" y="1880"/>
                    <a:pt x="1090" y="1877"/>
                  </a:cubicBezTo>
                  <a:close/>
                  <a:moveTo>
                    <a:pt x="701" y="282"/>
                  </a:moveTo>
                  <a:cubicBezTo>
                    <a:pt x="709" y="293"/>
                    <a:pt x="724" y="297"/>
                    <a:pt x="736" y="290"/>
                  </a:cubicBezTo>
                  <a:cubicBezTo>
                    <a:pt x="748" y="283"/>
                    <a:pt x="757" y="274"/>
                    <a:pt x="755" y="258"/>
                  </a:cubicBezTo>
                  <a:cubicBezTo>
                    <a:pt x="753" y="243"/>
                    <a:pt x="743" y="238"/>
                    <a:pt x="711" y="237"/>
                  </a:cubicBezTo>
                  <a:cubicBezTo>
                    <a:pt x="698" y="251"/>
                    <a:pt x="689" y="264"/>
                    <a:pt x="701" y="282"/>
                  </a:cubicBezTo>
                  <a:close/>
                  <a:moveTo>
                    <a:pt x="713" y="350"/>
                  </a:moveTo>
                  <a:cubicBezTo>
                    <a:pt x="698" y="346"/>
                    <a:pt x="691" y="352"/>
                    <a:pt x="677" y="383"/>
                  </a:cubicBezTo>
                  <a:cubicBezTo>
                    <a:pt x="691" y="411"/>
                    <a:pt x="700" y="417"/>
                    <a:pt x="722" y="412"/>
                  </a:cubicBezTo>
                  <a:cubicBezTo>
                    <a:pt x="736" y="408"/>
                    <a:pt x="743" y="399"/>
                    <a:pt x="743" y="385"/>
                  </a:cubicBezTo>
                  <a:cubicBezTo>
                    <a:pt x="743" y="370"/>
                    <a:pt x="728" y="353"/>
                    <a:pt x="713" y="350"/>
                  </a:cubicBezTo>
                  <a:close/>
                  <a:moveTo>
                    <a:pt x="2193" y="228"/>
                  </a:moveTo>
                  <a:cubicBezTo>
                    <a:pt x="2214" y="228"/>
                    <a:pt x="2229" y="218"/>
                    <a:pt x="2235" y="197"/>
                  </a:cubicBezTo>
                  <a:cubicBezTo>
                    <a:pt x="2243" y="168"/>
                    <a:pt x="2238" y="157"/>
                    <a:pt x="2195" y="131"/>
                  </a:cubicBezTo>
                  <a:cubicBezTo>
                    <a:pt x="2158" y="148"/>
                    <a:pt x="2150" y="159"/>
                    <a:pt x="2155" y="186"/>
                  </a:cubicBezTo>
                  <a:cubicBezTo>
                    <a:pt x="2160" y="209"/>
                    <a:pt x="2176" y="229"/>
                    <a:pt x="2193" y="228"/>
                  </a:cubicBezTo>
                  <a:close/>
                  <a:moveTo>
                    <a:pt x="2237" y="416"/>
                  </a:moveTo>
                  <a:cubicBezTo>
                    <a:pt x="2243" y="435"/>
                    <a:pt x="2266" y="443"/>
                    <a:pt x="2300" y="439"/>
                  </a:cubicBezTo>
                  <a:cubicBezTo>
                    <a:pt x="2318" y="399"/>
                    <a:pt x="2319" y="377"/>
                    <a:pt x="2299" y="368"/>
                  </a:cubicBezTo>
                  <a:cubicBezTo>
                    <a:pt x="2284" y="362"/>
                    <a:pt x="2262" y="363"/>
                    <a:pt x="2247" y="369"/>
                  </a:cubicBezTo>
                  <a:cubicBezTo>
                    <a:pt x="2228" y="377"/>
                    <a:pt x="2233" y="399"/>
                    <a:pt x="2237" y="416"/>
                  </a:cubicBezTo>
                  <a:close/>
                  <a:moveTo>
                    <a:pt x="1105" y="1780"/>
                  </a:moveTo>
                  <a:cubicBezTo>
                    <a:pt x="1131" y="1771"/>
                    <a:pt x="1141" y="1762"/>
                    <a:pt x="1140" y="1745"/>
                  </a:cubicBezTo>
                  <a:cubicBezTo>
                    <a:pt x="1140" y="1733"/>
                    <a:pt x="1130" y="1722"/>
                    <a:pt x="1116" y="1720"/>
                  </a:cubicBezTo>
                  <a:cubicBezTo>
                    <a:pt x="1102" y="1719"/>
                    <a:pt x="1091" y="1723"/>
                    <a:pt x="1084" y="1736"/>
                  </a:cubicBezTo>
                  <a:cubicBezTo>
                    <a:pt x="1077" y="1752"/>
                    <a:pt x="1081" y="1761"/>
                    <a:pt x="1105" y="1780"/>
                  </a:cubicBezTo>
                  <a:close/>
                  <a:moveTo>
                    <a:pt x="2288" y="621"/>
                  </a:moveTo>
                  <a:cubicBezTo>
                    <a:pt x="2280" y="632"/>
                    <a:pt x="2276" y="651"/>
                    <a:pt x="2280" y="664"/>
                  </a:cubicBezTo>
                  <a:cubicBezTo>
                    <a:pt x="2286" y="686"/>
                    <a:pt x="2316" y="689"/>
                    <a:pt x="2362" y="675"/>
                  </a:cubicBezTo>
                  <a:cubicBezTo>
                    <a:pt x="2376" y="636"/>
                    <a:pt x="2374" y="624"/>
                    <a:pt x="2354" y="611"/>
                  </a:cubicBezTo>
                  <a:cubicBezTo>
                    <a:pt x="2338" y="600"/>
                    <a:pt x="2301" y="604"/>
                    <a:pt x="2288" y="621"/>
                  </a:cubicBezTo>
                  <a:close/>
                  <a:moveTo>
                    <a:pt x="2354" y="99"/>
                  </a:moveTo>
                  <a:cubicBezTo>
                    <a:pt x="2365" y="90"/>
                    <a:pt x="2376" y="81"/>
                    <a:pt x="2391" y="68"/>
                  </a:cubicBezTo>
                  <a:cubicBezTo>
                    <a:pt x="2386" y="52"/>
                    <a:pt x="2384" y="32"/>
                    <a:pt x="2374" y="17"/>
                  </a:cubicBezTo>
                  <a:cubicBezTo>
                    <a:pt x="2371" y="13"/>
                    <a:pt x="2368" y="9"/>
                    <a:pt x="2364" y="6"/>
                  </a:cubicBezTo>
                  <a:cubicBezTo>
                    <a:pt x="2302" y="6"/>
                    <a:pt x="2302" y="6"/>
                    <a:pt x="2302" y="6"/>
                  </a:cubicBezTo>
                  <a:cubicBezTo>
                    <a:pt x="2284" y="20"/>
                    <a:pt x="2283" y="51"/>
                    <a:pt x="2301" y="74"/>
                  </a:cubicBezTo>
                  <a:cubicBezTo>
                    <a:pt x="2314" y="91"/>
                    <a:pt x="2331" y="102"/>
                    <a:pt x="2354" y="99"/>
                  </a:cubicBezTo>
                  <a:close/>
                  <a:moveTo>
                    <a:pt x="1218" y="2037"/>
                  </a:moveTo>
                  <a:cubicBezTo>
                    <a:pt x="1234" y="2063"/>
                    <a:pt x="1238" y="2063"/>
                    <a:pt x="1259" y="2042"/>
                  </a:cubicBezTo>
                  <a:cubicBezTo>
                    <a:pt x="1257" y="2034"/>
                    <a:pt x="1255" y="2026"/>
                    <a:pt x="1253" y="2019"/>
                  </a:cubicBezTo>
                  <a:cubicBezTo>
                    <a:pt x="1236" y="2016"/>
                    <a:pt x="1224" y="2019"/>
                    <a:pt x="1218" y="2037"/>
                  </a:cubicBezTo>
                  <a:close/>
                  <a:moveTo>
                    <a:pt x="1240" y="1834"/>
                  </a:moveTo>
                  <a:cubicBezTo>
                    <a:pt x="1252" y="1831"/>
                    <a:pt x="1263" y="1813"/>
                    <a:pt x="1260" y="1802"/>
                  </a:cubicBezTo>
                  <a:cubicBezTo>
                    <a:pt x="1256" y="1786"/>
                    <a:pt x="1238" y="1778"/>
                    <a:pt x="1220" y="1784"/>
                  </a:cubicBezTo>
                  <a:cubicBezTo>
                    <a:pt x="1205" y="1789"/>
                    <a:pt x="1200" y="1799"/>
                    <a:pt x="1205" y="1814"/>
                  </a:cubicBezTo>
                  <a:cubicBezTo>
                    <a:pt x="1210" y="1828"/>
                    <a:pt x="1227" y="1837"/>
                    <a:pt x="1240" y="1834"/>
                  </a:cubicBezTo>
                  <a:close/>
                  <a:moveTo>
                    <a:pt x="2371" y="266"/>
                  </a:moveTo>
                  <a:cubicBezTo>
                    <a:pt x="2357" y="250"/>
                    <a:pt x="2350" y="225"/>
                    <a:pt x="2323" y="237"/>
                  </a:cubicBezTo>
                  <a:cubicBezTo>
                    <a:pt x="2309" y="243"/>
                    <a:pt x="2296" y="254"/>
                    <a:pt x="2301" y="274"/>
                  </a:cubicBezTo>
                  <a:cubicBezTo>
                    <a:pt x="2307" y="298"/>
                    <a:pt x="2324" y="305"/>
                    <a:pt x="2350" y="302"/>
                  </a:cubicBezTo>
                  <a:cubicBezTo>
                    <a:pt x="2356" y="291"/>
                    <a:pt x="2363" y="279"/>
                    <a:pt x="2371" y="266"/>
                  </a:cubicBezTo>
                  <a:close/>
                  <a:moveTo>
                    <a:pt x="2295" y="539"/>
                  </a:moveTo>
                  <a:cubicBezTo>
                    <a:pt x="2303" y="520"/>
                    <a:pt x="2293" y="503"/>
                    <a:pt x="2278" y="490"/>
                  </a:cubicBezTo>
                  <a:cubicBezTo>
                    <a:pt x="2256" y="483"/>
                    <a:pt x="2243" y="493"/>
                    <a:pt x="2232" y="511"/>
                  </a:cubicBezTo>
                  <a:cubicBezTo>
                    <a:pt x="2221" y="529"/>
                    <a:pt x="2228" y="543"/>
                    <a:pt x="2241" y="560"/>
                  </a:cubicBezTo>
                  <a:cubicBezTo>
                    <a:pt x="2265" y="565"/>
                    <a:pt x="2285" y="561"/>
                    <a:pt x="2295" y="539"/>
                  </a:cubicBezTo>
                  <a:close/>
                  <a:moveTo>
                    <a:pt x="2321" y="856"/>
                  </a:moveTo>
                  <a:cubicBezTo>
                    <a:pt x="2290" y="863"/>
                    <a:pt x="2283" y="888"/>
                    <a:pt x="2279" y="919"/>
                  </a:cubicBezTo>
                  <a:cubicBezTo>
                    <a:pt x="2295" y="930"/>
                    <a:pt x="2312" y="940"/>
                    <a:pt x="2329" y="951"/>
                  </a:cubicBezTo>
                  <a:cubicBezTo>
                    <a:pt x="2370" y="922"/>
                    <a:pt x="2379" y="908"/>
                    <a:pt x="2373" y="888"/>
                  </a:cubicBezTo>
                  <a:cubicBezTo>
                    <a:pt x="2367" y="869"/>
                    <a:pt x="2341" y="851"/>
                    <a:pt x="2321" y="856"/>
                  </a:cubicBezTo>
                  <a:close/>
                  <a:moveTo>
                    <a:pt x="2157" y="691"/>
                  </a:moveTo>
                  <a:cubicBezTo>
                    <a:pt x="2124" y="746"/>
                    <a:pt x="2132" y="764"/>
                    <a:pt x="2196" y="779"/>
                  </a:cubicBezTo>
                  <a:cubicBezTo>
                    <a:pt x="2231" y="755"/>
                    <a:pt x="2236" y="746"/>
                    <a:pt x="2228" y="720"/>
                  </a:cubicBezTo>
                  <a:cubicBezTo>
                    <a:pt x="2218" y="690"/>
                    <a:pt x="2206" y="685"/>
                    <a:pt x="2157" y="691"/>
                  </a:cubicBezTo>
                  <a:close/>
                  <a:moveTo>
                    <a:pt x="2443" y="702"/>
                  </a:moveTo>
                  <a:cubicBezTo>
                    <a:pt x="2405" y="716"/>
                    <a:pt x="2393" y="728"/>
                    <a:pt x="2395" y="752"/>
                  </a:cubicBezTo>
                  <a:cubicBezTo>
                    <a:pt x="2397" y="768"/>
                    <a:pt x="2404" y="779"/>
                    <a:pt x="2421" y="782"/>
                  </a:cubicBezTo>
                  <a:cubicBezTo>
                    <a:pt x="2439" y="786"/>
                    <a:pt x="2455" y="782"/>
                    <a:pt x="2464" y="764"/>
                  </a:cubicBezTo>
                  <a:cubicBezTo>
                    <a:pt x="2475" y="739"/>
                    <a:pt x="2470" y="718"/>
                    <a:pt x="2443" y="702"/>
                  </a:cubicBezTo>
                  <a:close/>
                  <a:moveTo>
                    <a:pt x="1161" y="1864"/>
                  </a:moveTo>
                  <a:cubicBezTo>
                    <a:pt x="1151" y="1867"/>
                    <a:pt x="1142" y="1879"/>
                    <a:pt x="1145" y="1888"/>
                  </a:cubicBezTo>
                  <a:cubicBezTo>
                    <a:pt x="1148" y="1900"/>
                    <a:pt x="1163" y="1909"/>
                    <a:pt x="1175" y="1905"/>
                  </a:cubicBezTo>
                  <a:cubicBezTo>
                    <a:pt x="1185" y="1902"/>
                    <a:pt x="1192" y="1887"/>
                    <a:pt x="1188" y="1876"/>
                  </a:cubicBezTo>
                  <a:cubicBezTo>
                    <a:pt x="1184" y="1867"/>
                    <a:pt x="1171" y="1861"/>
                    <a:pt x="1161" y="1864"/>
                  </a:cubicBezTo>
                  <a:close/>
                  <a:moveTo>
                    <a:pt x="2427" y="226"/>
                  </a:moveTo>
                  <a:cubicBezTo>
                    <a:pt x="2452" y="211"/>
                    <a:pt x="2470" y="196"/>
                    <a:pt x="2461" y="168"/>
                  </a:cubicBezTo>
                  <a:cubicBezTo>
                    <a:pt x="2454" y="150"/>
                    <a:pt x="2442" y="135"/>
                    <a:pt x="2419" y="138"/>
                  </a:cubicBezTo>
                  <a:cubicBezTo>
                    <a:pt x="2402" y="140"/>
                    <a:pt x="2381" y="141"/>
                    <a:pt x="2378" y="162"/>
                  </a:cubicBezTo>
                  <a:cubicBezTo>
                    <a:pt x="2373" y="197"/>
                    <a:pt x="2399" y="211"/>
                    <a:pt x="2427" y="226"/>
                  </a:cubicBezTo>
                  <a:close/>
                  <a:moveTo>
                    <a:pt x="2440" y="463"/>
                  </a:moveTo>
                  <a:cubicBezTo>
                    <a:pt x="2459" y="440"/>
                    <a:pt x="2456" y="417"/>
                    <a:pt x="2439" y="395"/>
                  </a:cubicBezTo>
                  <a:cubicBezTo>
                    <a:pt x="2394" y="399"/>
                    <a:pt x="2381" y="407"/>
                    <a:pt x="2383" y="430"/>
                  </a:cubicBezTo>
                  <a:cubicBezTo>
                    <a:pt x="2386" y="456"/>
                    <a:pt x="2402" y="465"/>
                    <a:pt x="2440" y="463"/>
                  </a:cubicBezTo>
                  <a:close/>
                  <a:moveTo>
                    <a:pt x="2159" y="338"/>
                  </a:moveTo>
                  <a:cubicBezTo>
                    <a:pt x="2139" y="318"/>
                    <a:pt x="2117" y="319"/>
                    <a:pt x="2095" y="333"/>
                  </a:cubicBezTo>
                  <a:cubicBezTo>
                    <a:pt x="2067" y="351"/>
                    <a:pt x="2070" y="377"/>
                    <a:pt x="2080" y="416"/>
                  </a:cubicBezTo>
                  <a:cubicBezTo>
                    <a:pt x="2090" y="419"/>
                    <a:pt x="2105" y="425"/>
                    <a:pt x="2116" y="429"/>
                  </a:cubicBezTo>
                  <a:cubicBezTo>
                    <a:pt x="2168" y="406"/>
                    <a:pt x="2171" y="375"/>
                    <a:pt x="2159" y="338"/>
                  </a:cubicBezTo>
                  <a:close/>
                  <a:moveTo>
                    <a:pt x="2416" y="531"/>
                  </a:moveTo>
                  <a:cubicBezTo>
                    <a:pt x="2398" y="538"/>
                    <a:pt x="2384" y="565"/>
                    <a:pt x="2391" y="582"/>
                  </a:cubicBezTo>
                  <a:cubicBezTo>
                    <a:pt x="2397" y="601"/>
                    <a:pt x="2430" y="613"/>
                    <a:pt x="2451" y="605"/>
                  </a:cubicBezTo>
                  <a:cubicBezTo>
                    <a:pt x="2471" y="598"/>
                    <a:pt x="2474" y="584"/>
                    <a:pt x="2464" y="558"/>
                  </a:cubicBezTo>
                  <a:cubicBezTo>
                    <a:pt x="2453" y="533"/>
                    <a:pt x="2437" y="524"/>
                    <a:pt x="2416" y="531"/>
                  </a:cubicBezTo>
                  <a:close/>
                  <a:moveTo>
                    <a:pt x="1215" y="2108"/>
                  </a:moveTo>
                  <a:cubicBezTo>
                    <a:pt x="1212" y="2120"/>
                    <a:pt x="1215" y="2129"/>
                    <a:pt x="1226" y="2134"/>
                  </a:cubicBezTo>
                  <a:cubicBezTo>
                    <a:pt x="1241" y="2141"/>
                    <a:pt x="1253" y="2136"/>
                    <a:pt x="1267" y="2117"/>
                  </a:cubicBezTo>
                  <a:cubicBezTo>
                    <a:pt x="1263" y="2109"/>
                    <a:pt x="1259" y="2100"/>
                    <a:pt x="1254" y="2091"/>
                  </a:cubicBezTo>
                  <a:cubicBezTo>
                    <a:pt x="1224" y="2090"/>
                    <a:pt x="1218" y="2092"/>
                    <a:pt x="1215" y="2108"/>
                  </a:cubicBezTo>
                  <a:close/>
                  <a:moveTo>
                    <a:pt x="1234" y="1988"/>
                  </a:moveTo>
                  <a:cubicBezTo>
                    <a:pt x="1245" y="1983"/>
                    <a:pt x="1251" y="1966"/>
                    <a:pt x="1245" y="1953"/>
                  </a:cubicBezTo>
                  <a:cubicBezTo>
                    <a:pt x="1239" y="1938"/>
                    <a:pt x="1224" y="1932"/>
                    <a:pt x="1209" y="1938"/>
                  </a:cubicBezTo>
                  <a:cubicBezTo>
                    <a:pt x="1195" y="1943"/>
                    <a:pt x="1188" y="1960"/>
                    <a:pt x="1194" y="1974"/>
                  </a:cubicBezTo>
                  <a:cubicBezTo>
                    <a:pt x="1200" y="1987"/>
                    <a:pt x="1220" y="1995"/>
                    <a:pt x="1234" y="1988"/>
                  </a:cubicBezTo>
                  <a:close/>
                  <a:moveTo>
                    <a:pt x="1327" y="1941"/>
                  </a:moveTo>
                  <a:cubicBezTo>
                    <a:pt x="1342" y="1935"/>
                    <a:pt x="1349" y="1915"/>
                    <a:pt x="1342" y="1896"/>
                  </a:cubicBezTo>
                  <a:cubicBezTo>
                    <a:pt x="1337" y="1882"/>
                    <a:pt x="1316" y="1872"/>
                    <a:pt x="1301" y="1877"/>
                  </a:cubicBezTo>
                  <a:cubicBezTo>
                    <a:pt x="1288" y="1882"/>
                    <a:pt x="1278" y="1910"/>
                    <a:pt x="1284" y="1925"/>
                  </a:cubicBezTo>
                  <a:cubicBezTo>
                    <a:pt x="1290" y="1939"/>
                    <a:pt x="1311" y="1947"/>
                    <a:pt x="1327" y="1941"/>
                  </a:cubicBezTo>
                  <a:close/>
                  <a:moveTo>
                    <a:pt x="1328" y="1995"/>
                  </a:moveTo>
                  <a:cubicBezTo>
                    <a:pt x="1316" y="2007"/>
                    <a:pt x="1308" y="2019"/>
                    <a:pt x="1318" y="2035"/>
                  </a:cubicBezTo>
                  <a:cubicBezTo>
                    <a:pt x="1326" y="2045"/>
                    <a:pt x="1339" y="2048"/>
                    <a:pt x="1350" y="2042"/>
                  </a:cubicBezTo>
                  <a:cubicBezTo>
                    <a:pt x="1360" y="2036"/>
                    <a:pt x="1369" y="2028"/>
                    <a:pt x="1367" y="2014"/>
                  </a:cubicBezTo>
                  <a:cubicBezTo>
                    <a:pt x="1365" y="2000"/>
                    <a:pt x="1356" y="1996"/>
                    <a:pt x="1328" y="1995"/>
                  </a:cubicBezTo>
                  <a:close/>
                  <a:moveTo>
                    <a:pt x="1330" y="2095"/>
                  </a:moveTo>
                  <a:cubicBezTo>
                    <a:pt x="1316" y="2092"/>
                    <a:pt x="1310" y="2097"/>
                    <a:pt x="1298" y="2124"/>
                  </a:cubicBezTo>
                  <a:cubicBezTo>
                    <a:pt x="1310" y="2149"/>
                    <a:pt x="1318" y="2154"/>
                    <a:pt x="1338" y="2150"/>
                  </a:cubicBezTo>
                  <a:cubicBezTo>
                    <a:pt x="1350" y="2147"/>
                    <a:pt x="1356" y="2139"/>
                    <a:pt x="1356" y="2127"/>
                  </a:cubicBezTo>
                  <a:cubicBezTo>
                    <a:pt x="1356" y="2113"/>
                    <a:pt x="1343" y="2098"/>
                    <a:pt x="1330" y="2095"/>
                  </a:cubicBezTo>
                  <a:close/>
                  <a:moveTo>
                    <a:pt x="2163" y="537"/>
                  </a:moveTo>
                  <a:cubicBezTo>
                    <a:pt x="2155" y="518"/>
                    <a:pt x="2133" y="510"/>
                    <a:pt x="2111" y="520"/>
                  </a:cubicBezTo>
                  <a:cubicBezTo>
                    <a:pt x="2084" y="531"/>
                    <a:pt x="2074" y="550"/>
                    <a:pt x="2084" y="571"/>
                  </a:cubicBezTo>
                  <a:cubicBezTo>
                    <a:pt x="2094" y="592"/>
                    <a:pt x="2120" y="604"/>
                    <a:pt x="2139" y="597"/>
                  </a:cubicBezTo>
                  <a:cubicBezTo>
                    <a:pt x="2160" y="588"/>
                    <a:pt x="2172" y="559"/>
                    <a:pt x="2163" y="537"/>
                  </a:cubicBezTo>
                  <a:close/>
                  <a:moveTo>
                    <a:pt x="2968" y="506"/>
                  </a:moveTo>
                  <a:cubicBezTo>
                    <a:pt x="2919" y="504"/>
                    <a:pt x="2910" y="508"/>
                    <a:pt x="2904" y="534"/>
                  </a:cubicBezTo>
                  <a:cubicBezTo>
                    <a:pt x="2899" y="553"/>
                    <a:pt x="2905" y="568"/>
                    <a:pt x="2923" y="577"/>
                  </a:cubicBezTo>
                  <a:cubicBezTo>
                    <a:pt x="2947" y="588"/>
                    <a:pt x="2967" y="579"/>
                    <a:pt x="2989" y="548"/>
                  </a:cubicBezTo>
                  <a:cubicBezTo>
                    <a:pt x="2983" y="535"/>
                    <a:pt x="2976" y="521"/>
                    <a:pt x="2968" y="506"/>
                  </a:cubicBezTo>
                  <a:close/>
                  <a:moveTo>
                    <a:pt x="2897" y="816"/>
                  </a:moveTo>
                  <a:cubicBezTo>
                    <a:pt x="2881" y="824"/>
                    <a:pt x="2873" y="829"/>
                    <a:pt x="2865" y="833"/>
                  </a:cubicBezTo>
                  <a:cubicBezTo>
                    <a:pt x="2843" y="843"/>
                    <a:pt x="2832" y="863"/>
                    <a:pt x="2837" y="882"/>
                  </a:cubicBezTo>
                  <a:cubicBezTo>
                    <a:pt x="2842" y="901"/>
                    <a:pt x="2856" y="918"/>
                    <a:pt x="2870" y="931"/>
                  </a:cubicBezTo>
                  <a:cubicBezTo>
                    <a:pt x="2883" y="943"/>
                    <a:pt x="2918" y="934"/>
                    <a:pt x="2932" y="920"/>
                  </a:cubicBezTo>
                  <a:cubicBezTo>
                    <a:pt x="2946" y="905"/>
                    <a:pt x="2946" y="889"/>
                    <a:pt x="2935" y="873"/>
                  </a:cubicBezTo>
                  <a:cubicBezTo>
                    <a:pt x="2923" y="855"/>
                    <a:pt x="2911" y="837"/>
                    <a:pt x="2897" y="816"/>
                  </a:cubicBezTo>
                  <a:close/>
                  <a:moveTo>
                    <a:pt x="2778" y="710"/>
                  </a:moveTo>
                  <a:cubicBezTo>
                    <a:pt x="2751" y="744"/>
                    <a:pt x="2751" y="747"/>
                    <a:pt x="2777" y="781"/>
                  </a:cubicBezTo>
                  <a:cubicBezTo>
                    <a:pt x="2817" y="779"/>
                    <a:pt x="2833" y="768"/>
                    <a:pt x="2834" y="741"/>
                  </a:cubicBezTo>
                  <a:cubicBezTo>
                    <a:pt x="2835" y="718"/>
                    <a:pt x="2823" y="711"/>
                    <a:pt x="2778" y="710"/>
                  </a:cubicBezTo>
                  <a:close/>
                  <a:moveTo>
                    <a:pt x="3151" y="381"/>
                  </a:moveTo>
                  <a:cubicBezTo>
                    <a:pt x="3148" y="360"/>
                    <a:pt x="3134" y="353"/>
                    <a:pt x="3087" y="350"/>
                  </a:cubicBezTo>
                  <a:cubicBezTo>
                    <a:pt x="3068" y="370"/>
                    <a:pt x="3055" y="390"/>
                    <a:pt x="3072" y="415"/>
                  </a:cubicBezTo>
                  <a:cubicBezTo>
                    <a:pt x="3084" y="432"/>
                    <a:pt x="3106" y="437"/>
                    <a:pt x="3123" y="427"/>
                  </a:cubicBezTo>
                  <a:cubicBezTo>
                    <a:pt x="3140" y="417"/>
                    <a:pt x="3154" y="404"/>
                    <a:pt x="3151" y="381"/>
                  </a:cubicBezTo>
                  <a:close/>
                  <a:moveTo>
                    <a:pt x="3005" y="694"/>
                  </a:moveTo>
                  <a:cubicBezTo>
                    <a:pt x="2985" y="702"/>
                    <a:pt x="2970" y="734"/>
                    <a:pt x="2977" y="754"/>
                  </a:cubicBezTo>
                  <a:cubicBezTo>
                    <a:pt x="2984" y="773"/>
                    <a:pt x="3016" y="784"/>
                    <a:pt x="3038" y="775"/>
                  </a:cubicBezTo>
                  <a:cubicBezTo>
                    <a:pt x="3058" y="767"/>
                    <a:pt x="3066" y="745"/>
                    <a:pt x="3057" y="724"/>
                  </a:cubicBezTo>
                  <a:cubicBezTo>
                    <a:pt x="3047" y="701"/>
                    <a:pt x="3023" y="687"/>
                    <a:pt x="3005" y="694"/>
                  </a:cubicBezTo>
                  <a:close/>
                  <a:moveTo>
                    <a:pt x="2699" y="922"/>
                  </a:moveTo>
                  <a:cubicBezTo>
                    <a:pt x="2677" y="930"/>
                    <a:pt x="2667" y="950"/>
                    <a:pt x="2675" y="970"/>
                  </a:cubicBezTo>
                  <a:cubicBezTo>
                    <a:pt x="2686" y="995"/>
                    <a:pt x="2711" y="1008"/>
                    <a:pt x="2732" y="1000"/>
                  </a:cubicBezTo>
                  <a:cubicBezTo>
                    <a:pt x="2754" y="991"/>
                    <a:pt x="2765" y="963"/>
                    <a:pt x="2756" y="941"/>
                  </a:cubicBezTo>
                  <a:cubicBezTo>
                    <a:pt x="2750" y="923"/>
                    <a:pt x="2724" y="914"/>
                    <a:pt x="2699" y="922"/>
                  </a:cubicBezTo>
                  <a:close/>
                  <a:moveTo>
                    <a:pt x="3090" y="512"/>
                  </a:moveTo>
                  <a:cubicBezTo>
                    <a:pt x="3068" y="508"/>
                    <a:pt x="3058" y="516"/>
                    <a:pt x="3038" y="560"/>
                  </a:cubicBezTo>
                  <a:cubicBezTo>
                    <a:pt x="3058" y="601"/>
                    <a:pt x="3071" y="609"/>
                    <a:pt x="3103" y="601"/>
                  </a:cubicBezTo>
                  <a:cubicBezTo>
                    <a:pt x="3123" y="597"/>
                    <a:pt x="3132" y="584"/>
                    <a:pt x="3132" y="564"/>
                  </a:cubicBezTo>
                  <a:cubicBezTo>
                    <a:pt x="3132" y="542"/>
                    <a:pt x="3112" y="517"/>
                    <a:pt x="3090" y="512"/>
                  </a:cubicBezTo>
                  <a:close/>
                  <a:moveTo>
                    <a:pt x="2558" y="636"/>
                  </a:moveTo>
                  <a:cubicBezTo>
                    <a:pt x="2554" y="649"/>
                    <a:pt x="2551" y="662"/>
                    <a:pt x="2548" y="673"/>
                  </a:cubicBezTo>
                  <a:cubicBezTo>
                    <a:pt x="2565" y="700"/>
                    <a:pt x="2586" y="700"/>
                    <a:pt x="2606" y="686"/>
                  </a:cubicBezTo>
                  <a:cubicBezTo>
                    <a:pt x="2620" y="676"/>
                    <a:pt x="2617" y="662"/>
                    <a:pt x="2610" y="648"/>
                  </a:cubicBezTo>
                  <a:cubicBezTo>
                    <a:pt x="2598" y="622"/>
                    <a:pt x="2580" y="625"/>
                    <a:pt x="2558" y="636"/>
                  </a:cubicBezTo>
                  <a:close/>
                  <a:moveTo>
                    <a:pt x="2527" y="817"/>
                  </a:moveTo>
                  <a:cubicBezTo>
                    <a:pt x="2532" y="837"/>
                    <a:pt x="2546" y="845"/>
                    <a:pt x="2565" y="843"/>
                  </a:cubicBezTo>
                  <a:cubicBezTo>
                    <a:pt x="2589" y="841"/>
                    <a:pt x="2604" y="818"/>
                    <a:pt x="2606" y="782"/>
                  </a:cubicBezTo>
                  <a:cubicBezTo>
                    <a:pt x="2592" y="774"/>
                    <a:pt x="2577" y="766"/>
                    <a:pt x="2564" y="759"/>
                  </a:cubicBezTo>
                  <a:cubicBezTo>
                    <a:pt x="2529" y="777"/>
                    <a:pt x="2520" y="791"/>
                    <a:pt x="2527" y="817"/>
                  </a:cubicBezTo>
                  <a:close/>
                  <a:moveTo>
                    <a:pt x="2532" y="293"/>
                  </a:moveTo>
                  <a:cubicBezTo>
                    <a:pt x="2515" y="279"/>
                    <a:pt x="2501" y="259"/>
                    <a:pt x="2479" y="279"/>
                  </a:cubicBezTo>
                  <a:cubicBezTo>
                    <a:pt x="2472" y="285"/>
                    <a:pt x="2468" y="304"/>
                    <a:pt x="2472" y="310"/>
                  </a:cubicBezTo>
                  <a:cubicBezTo>
                    <a:pt x="2480" y="322"/>
                    <a:pt x="2495" y="335"/>
                    <a:pt x="2507" y="335"/>
                  </a:cubicBezTo>
                  <a:cubicBezTo>
                    <a:pt x="2529" y="336"/>
                    <a:pt x="2529" y="314"/>
                    <a:pt x="2532" y="293"/>
                  </a:cubicBezTo>
                  <a:close/>
                  <a:moveTo>
                    <a:pt x="2706" y="842"/>
                  </a:moveTo>
                  <a:cubicBezTo>
                    <a:pt x="2731" y="801"/>
                    <a:pt x="2731" y="799"/>
                    <a:pt x="2697" y="772"/>
                  </a:cubicBezTo>
                  <a:cubicBezTo>
                    <a:pt x="2675" y="781"/>
                    <a:pt x="2660" y="796"/>
                    <a:pt x="2666" y="822"/>
                  </a:cubicBezTo>
                  <a:cubicBezTo>
                    <a:pt x="2671" y="842"/>
                    <a:pt x="2687" y="848"/>
                    <a:pt x="2706" y="842"/>
                  </a:cubicBezTo>
                  <a:close/>
                  <a:moveTo>
                    <a:pt x="2501" y="931"/>
                  </a:moveTo>
                  <a:cubicBezTo>
                    <a:pt x="2486" y="943"/>
                    <a:pt x="2484" y="969"/>
                    <a:pt x="2496" y="987"/>
                  </a:cubicBezTo>
                  <a:cubicBezTo>
                    <a:pt x="2512" y="1010"/>
                    <a:pt x="2527" y="1012"/>
                    <a:pt x="2567" y="996"/>
                  </a:cubicBezTo>
                  <a:cubicBezTo>
                    <a:pt x="2572" y="982"/>
                    <a:pt x="2578" y="967"/>
                    <a:pt x="2584" y="951"/>
                  </a:cubicBezTo>
                  <a:cubicBezTo>
                    <a:pt x="2548" y="919"/>
                    <a:pt x="2522" y="913"/>
                    <a:pt x="2501" y="931"/>
                  </a:cubicBezTo>
                  <a:close/>
                  <a:moveTo>
                    <a:pt x="2697" y="264"/>
                  </a:moveTo>
                  <a:cubicBezTo>
                    <a:pt x="2667" y="226"/>
                    <a:pt x="2657" y="220"/>
                    <a:pt x="2639" y="234"/>
                  </a:cubicBezTo>
                  <a:cubicBezTo>
                    <a:pt x="2619" y="249"/>
                    <a:pt x="2624" y="269"/>
                    <a:pt x="2658" y="307"/>
                  </a:cubicBezTo>
                  <a:cubicBezTo>
                    <a:pt x="2677" y="295"/>
                    <a:pt x="2700" y="290"/>
                    <a:pt x="2697" y="264"/>
                  </a:cubicBezTo>
                  <a:close/>
                  <a:moveTo>
                    <a:pt x="2678" y="546"/>
                  </a:moveTo>
                  <a:cubicBezTo>
                    <a:pt x="2686" y="530"/>
                    <a:pt x="2672" y="518"/>
                    <a:pt x="2638" y="511"/>
                  </a:cubicBezTo>
                  <a:cubicBezTo>
                    <a:pt x="2624" y="542"/>
                    <a:pt x="2627" y="564"/>
                    <a:pt x="2646" y="565"/>
                  </a:cubicBezTo>
                  <a:cubicBezTo>
                    <a:pt x="2657" y="565"/>
                    <a:pt x="2673" y="555"/>
                    <a:pt x="2678" y="546"/>
                  </a:cubicBezTo>
                  <a:close/>
                  <a:moveTo>
                    <a:pt x="496" y="487"/>
                  </a:moveTo>
                  <a:cubicBezTo>
                    <a:pt x="477" y="511"/>
                    <a:pt x="477" y="513"/>
                    <a:pt x="495" y="537"/>
                  </a:cubicBezTo>
                  <a:cubicBezTo>
                    <a:pt x="523" y="536"/>
                    <a:pt x="534" y="528"/>
                    <a:pt x="535" y="509"/>
                  </a:cubicBezTo>
                  <a:cubicBezTo>
                    <a:pt x="536" y="493"/>
                    <a:pt x="527" y="488"/>
                    <a:pt x="496" y="487"/>
                  </a:cubicBezTo>
                  <a:close/>
                  <a:moveTo>
                    <a:pt x="754" y="1987"/>
                  </a:moveTo>
                  <a:cubicBezTo>
                    <a:pt x="742" y="1975"/>
                    <a:pt x="728" y="1975"/>
                    <a:pt x="714" y="1984"/>
                  </a:cubicBezTo>
                  <a:cubicBezTo>
                    <a:pt x="697" y="1995"/>
                    <a:pt x="699" y="2011"/>
                    <a:pt x="706" y="2035"/>
                  </a:cubicBezTo>
                  <a:cubicBezTo>
                    <a:pt x="711" y="2037"/>
                    <a:pt x="721" y="2041"/>
                    <a:pt x="728" y="2043"/>
                  </a:cubicBezTo>
                  <a:cubicBezTo>
                    <a:pt x="760" y="2029"/>
                    <a:pt x="762" y="2010"/>
                    <a:pt x="754" y="1987"/>
                  </a:cubicBezTo>
                  <a:close/>
                  <a:moveTo>
                    <a:pt x="654" y="476"/>
                  </a:moveTo>
                  <a:cubicBezTo>
                    <a:pt x="640" y="482"/>
                    <a:pt x="629" y="504"/>
                    <a:pt x="634" y="518"/>
                  </a:cubicBezTo>
                  <a:cubicBezTo>
                    <a:pt x="640" y="531"/>
                    <a:pt x="662" y="539"/>
                    <a:pt x="677" y="533"/>
                  </a:cubicBezTo>
                  <a:cubicBezTo>
                    <a:pt x="691" y="527"/>
                    <a:pt x="696" y="512"/>
                    <a:pt x="690" y="497"/>
                  </a:cubicBezTo>
                  <a:cubicBezTo>
                    <a:pt x="683" y="481"/>
                    <a:pt x="666" y="471"/>
                    <a:pt x="654" y="476"/>
                  </a:cubicBezTo>
                  <a:close/>
                  <a:moveTo>
                    <a:pt x="628" y="345"/>
                  </a:moveTo>
                  <a:cubicBezTo>
                    <a:pt x="594" y="344"/>
                    <a:pt x="588" y="347"/>
                    <a:pt x="584" y="365"/>
                  </a:cubicBezTo>
                  <a:cubicBezTo>
                    <a:pt x="580" y="378"/>
                    <a:pt x="584" y="388"/>
                    <a:pt x="597" y="394"/>
                  </a:cubicBezTo>
                  <a:cubicBezTo>
                    <a:pt x="613" y="402"/>
                    <a:pt x="627" y="396"/>
                    <a:pt x="643" y="374"/>
                  </a:cubicBezTo>
                  <a:cubicBezTo>
                    <a:pt x="638" y="365"/>
                    <a:pt x="634" y="356"/>
                    <a:pt x="628" y="345"/>
                  </a:cubicBezTo>
                  <a:close/>
                  <a:moveTo>
                    <a:pt x="725" y="2099"/>
                  </a:moveTo>
                  <a:cubicBezTo>
                    <a:pt x="708" y="2106"/>
                    <a:pt x="702" y="2118"/>
                    <a:pt x="708" y="2131"/>
                  </a:cubicBezTo>
                  <a:cubicBezTo>
                    <a:pt x="714" y="2144"/>
                    <a:pt x="730" y="2152"/>
                    <a:pt x="742" y="2147"/>
                  </a:cubicBezTo>
                  <a:cubicBezTo>
                    <a:pt x="755" y="2142"/>
                    <a:pt x="762" y="2124"/>
                    <a:pt x="756" y="2110"/>
                  </a:cubicBezTo>
                  <a:cubicBezTo>
                    <a:pt x="752" y="2098"/>
                    <a:pt x="738" y="2094"/>
                    <a:pt x="725" y="2099"/>
                  </a:cubicBezTo>
                  <a:close/>
                  <a:moveTo>
                    <a:pt x="579" y="561"/>
                  </a:moveTo>
                  <a:cubicBezTo>
                    <a:pt x="567" y="567"/>
                    <a:pt x="562" y="570"/>
                    <a:pt x="556" y="573"/>
                  </a:cubicBezTo>
                  <a:cubicBezTo>
                    <a:pt x="541" y="580"/>
                    <a:pt x="534" y="594"/>
                    <a:pt x="537" y="607"/>
                  </a:cubicBezTo>
                  <a:cubicBezTo>
                    <a:pt x="540" y="620"/>
                    <a:pt x="550" y="632"/>
                    <a:pt x="560" y="641"/>
                  </a:cubicBezTo>
                  <a:cubicBezTo>
                    <a:pt x="569" y="650"/>
                    <a:pt x="593" y="643"/>
                    <a:pt x="603" y="633"/>
                  </a:cubicBezTo>
                  <a:cubicBezTo>
                    <a:pt x="612" y="623"/>
                    <a:pt x="613" y="612"/>
                    <a:pt x="605" y="601"/>
                  </a:cubicBezTo>
                  <a:cubicBezTo>
                    <a:pt x="597" y="588"/>
                    <a:pt x="589" y="576"/>
                    <a:pt x="579" y="561"/>
                  </a:cubicBezTo>
                  <a:close/>
                  <a:moveTo>
                    <a:pt x="828" y="2081"/>
                  </a:moveTo>
                  <a:cubicBezTo>
                    <a:pt x="814" y="2076"/>
                    <a:pt x="806" y="2083"/>
                    <a:pt x="799" y="2094"/>
                  </a:cubicBezTo>
                  <a:cubicBezTo>
                    <a:pt x="792" y="2105"/>
                    <a:pt x="797" y="2114"/>
                    <a:pt x="805" y="2124"/>
                  </a:cubicBezTo>
                  <a:cubicBezTo>
                    <a:pt x="820" y="2127"/>
                    <a:pt x="832" y="2125"/>
                    <a:pt x="838" y="2111"/>
                  </a:cubicBezTo>
                  <a:cubicBezTo>
                    <a:pt x="843" y="2100"/>
                    <a:pt x="837" y="2089"/>
                    <a:pt x="828" y="2081"/>
                  </a:cubicBezTo>
                  <a:close/>
                  <a:moveTo>
                    <a:pt x="776" y="1859"/>
                  </a:moveTo>
                  <a:cubicBezTo>
                    <a:pt x="753" y="1869"/>
                    <a:pt x="749" y="1876"/>
                    <a:pt x="752" y="1893"/>
                  </a:cubicBezTo>
                  <a:cubicBezTo>
                    <a:pt x="755" y="1908"/>
                    <a:pt x="765" y="1920"/>
                    <a:pt x="775" y="1919"/>
                  </a:cubicBezTo>
                  <a:cubicBezTo>
                    <a:pt x="788" y="1919"/>
                    <a:pt x="797" y="1913"/>
                    <a:pt x="801" y="1900"/>
                  </a:cubicBezTo>
                  <a:cubicBezTo>
                    <a:pt x="806" y="1882"/>
                    <a:pt x="803" y="1875"/>
                    <a:pt x="776" y="1859"/>
                  </a:cubicBezTo>
                  <a:close/>
                  <a:moveTo>
                    <a:pt x="446" y="579"/>
                  </a:moveTo>
                  <a:cubicBezTo>
                    <a:pt x="463" y="551"/>
                    <a:pt x="463" y="549"/>
                    <a:pt x="439" y="530"/>
                  </a:cubicBezTo>
                  <a:cubicBezTo>
                    <a:pt x="424" y="537"/>
                    <a:pt x="413" y="547"/>
                    <a:pt x="418" y="565"/>
                  </a:cubicBezTo>
                  <a:cubicBezTo>
                    <a:pt x="421" y="579"/>
                    <a:pt x="432" y="583"/>
                    <a:pt x="446" y="579"/>
                  </a:cubicBezTo>
                  <a:close/>
                  <a:moveTo>
                    <a:pt x="440" y="176"/>
                  </a:moveTo>
                  <a:cubicBezTo>
                    <a:pt x="419" y="150"/>
                    <a:pt x="411" y="146"/>
                    <a:pt x="399" y="156"/>
                  </a:cubicBezTo>
                  <a:cubicBezTo>
                    <a:pt x="385" y="166"/>
                    <a:pt x="388" y="180"/>
                    <a:pt x="412" y="206"/>
                  </a:cubicBezTo>
                  <a:cubicBezTo>
                    <a:pt x="426" y="198"/>
                    <a:pt x="441" y="195"/>
                    <a:pt x="440" y="176"/>
                  </a:cubicBezTo>
                  <a:close/>
                  <a:moveTo>
                    <a:pt x="426" y="373"/>
                  </a:moveTo>
                  <a:cubicBezTo>
                    <a:pt x="432" y="362"/>
                    <a:pt x="422" y="354"/>
                    <a:pt x="398" y="349"/>
                  </a:cubicBezTo>
                  <a:cubicBezTo>
                    <a:pt x="389" y="370"/>
                    <a:pt x="391" y="385"/>
                    <a:pt x="404" y="386"/>
                  </a:cubicBezTo>
                  <a:cubicBezTo>
                    <a:pt x="411" y="386"/>
                    <a:pt x="423" y="379"/>
                    <a:pt x="426" y="373"/>
                  </a:cubicBezTo>
                  <a:close/>
                  <a:moveTo>
                    <a:pt x="343" y="436"/>
                  </a:moveTo>
                  <a:cubicBezTo>
                    <a:pt x="340" y="445"/>
                    <a:pt x="337" y="454"/>
                    <a:pt x="335" y="462"/>
                  </a:cubicBezTo>
                  <a:cubicBezTo>
                    <a:pt x="347" y="480"/>
                    <a:pt x="362" y="480"/>
                    <a:pt x="376" y="470"/>
                  </a:cubicBezTo>
                  <a:cubicBezTo>
                    <a:pt x="386" y="464"/>
                    <a:pt x="384" y="454"/>
                    <a:pt x="379" y="444"/>
                  </a:cubicBezTo>
                  <a:cubicBezTo>
                    <a:pt x="370" y="426"/>
                    <a:pt x="358" y="428"/>
                    <a:pt x="343" y="436"/>
                  </a:cubicBezTo>
                  <a:close/>
                  <a:moveTo>
                    <a:pt x="321" y="562"/>
                  </a:moveTo>
                  <a:cubicBezTo>
                    <a:pt x="324" y="576"/>
                    <a:pt x="334" y="582"/>
                    <a:pt x="347" y="580"/>
                  </a:cubicBezTo>
                  <a:cubicBezTo>
                    <a:pt x="364" y="578"/>
                    <a:pt x="375" y="563"/>
                    <a:pt x="376" y="537"/>
                  </a:cubicBezTo>
                  <a:cubicBezTo>
                    <a:pt x="366" y="532"/>
                    <a:pt x="356" y="526"/>
                    <a:pt x="346" y="521"/>
                  </a:cubicBezTo>
                  <a:cubicBezTo>
                    <a:pt x="322" y="534"/>
                    <a:pt x="316" y="543"/>
                    <a:pt x="321" y="562"/>
                  </a:cubicBezTo>
                  <a:close/>
                  <a:moveTo>
                    <a:pt x="874" y="2156"/>
                  </a:moveTo>
                  <a:cubicBezTo>
                    <a:pt x="865" y="2149"/>
                    <a:pt x="842" y="2151"/>
                    <a:pt x="834" y="2162"/>
                  </a:cubicBezTo>
                  <a:cubicBezTo>
                    <a:pt x="834" y="2163"/>
                    <a:pt x="833" y="2163"/>
                    <a:pt x="833" y="2164"/>
                  </a:cubicBezTo>
                  <a:cubicBezTo>
                    <a:pt x="883" y="2164"/>
                    <a:pt x="883" y="2164"/>
                    <a:pt x="883" y="2164"/>
                  </a:cubicBezTo>
                  <a:cubicBezTo>
                    <a:pt x="882" y="2161"/>
                    <a:pt x="879" y="2158"/>
                    <a:pt x="874" y="2156"/>
                  </a:cubicBezTo>
                  <a:close/>
                  <a:moveTo>
                    <a:pt x="441" y="635"/>
                  </a:moveTo>
                  <a:cubicBezTo>
                    <a:pt x="425" y="640"/>
                    <a:pt x="418" y="655"/>
                    <a:pt x="424" y="669"/>
                  </a:cubicBezTo>
                  <a:cubicBezTo>
                    <a:pt x="432" y="686"/>
                    <a:pt x="449" y="695"/>
                    <a:pt x="464" y="689"/>
                  </a:cubicBezTo>
                  <a:cubicBezTo>
                    <a:pt x="479" y="683"/>
                    <a:pt x="487" y="664"/>
                    <a:pt x="481" y="648"/>
                  </a:cubicBezTo>
                  <a:cubicBezTo>
                    <a:pt x="476" y="635"/>
                    <a:pt x="458" y="630"/>
                    <a:pt x="441" y="635"/>
                  </a:cubicBezTo>
                  <a:close/>
                  <a:moveTo>
                    <a:pt x="1050" y="2094"/>
                  </a:moveTo>
                  <a:cubicBezTo>
                    <a:pt x="1042" y="2113"/>
                    <a:pt x="1044" y="2127"/>
                    <a:pt x="1055" y="2127"/>
                  </a:cubicBezTo>
                  <a:cubicBezTo>
                    <a:pt x="1062" y="2127"/>
                    <a:pt x="1072" y="2121"/>
                    <a:pt x="1075" y="2115"/>
                  </a:cubicBezTo>
                  <a:cubicBezTo>
                    <a:pt x="1080" y="2106"/>
                    <a:pt x="1071" y="2098"/>
                    <a:pt x="1050" y="2094"/>
                  </a:cubicBezTo>
                  <a:close/>
                  <a:moveTo>
                    <a:pt x="1160" y="2081"/>
                  </a:moveTo>
                  <a:cubicBezTo>
                    <a:pt x="1148" y="2106"/>
                    <a:pt x="1149" y="2117"/>
                    <a:pt x="1163" y="2122"/>
                  </a:cubicBezTo>
                  <a:cubicBezTo>
                    <a:pt x="1174" y="2126"/>
                    <a:pt x="1182" y="2121"/>
                    <a:pt x="1186" y="2111"/>
                  </a:cubicBezTo>
                  <a:cubicBezTo>
                    <a:pt x="1193" y="2099"/>
                    <a:pt x="1183" y="2087"/>
                    <a:pt x="1160" y="2081"/>
                  </a:cubicBezTo>
                  <a:close/>
                  <a:moveTo>
                    <a:pt x="1069" y="2019"/>
                  </a:moveTo>
                  <a:cubicBezTo>
                    <a:pt x="1062" y="2030"/>
                    <a:pt x="1057" y="2039"/>
                    <a:pt x="1053" y="2047"/>
                  </a:cubicBezTo>
                  <a:cubicBezTo>
                    <a:pt x="1078" y="2068"/>
                    <a:pt x="1083" y="2068"/>
                    <a:pt x="1093" y="2040"/>
                  </a:cubicBezTo>
                  <a:cubicBezTo>
                    <a:pt x="1086" y="2034"/>
                    <a:pt x="1079" y="2027"/>
                    <a:pt x="1069" y="2019"/>
                  </a:cubicBezTo>
                  <a:close/>
                  <a:moveTo>
                    <a:pt x="994" y="1836"/>
                  </a:moveTo>
                  <a:cubicBezTo>
                    <a:pt x="982" y="1846"/>
                    <a:pt x="976" y="1857"/>
                    <a:pt x="984" y="1872"/>
                  </a:cubicBezTo>
                  <a:cubicBezTo>
                    <a:pt x="989" y="1881"/>
                    <a:pt x="999" y="1883"/>
                    <a:pt x="1007" y="1877"/>
                  </a:cubicBezTo>
                  <a:cubicBezTo>
                    <a:pt x="1014" y="1873"/>
                    <a:pt x="1022" y="1865"/>
                    <a:pt x="1022" y="1859"/>
                  </a:cubicBezTo>
                  <a:cubicBezTo>
                    <a:pt x="1022" y="1842"/>
                    <a:pt x="1010" y="1836"/>
                    <a:pt x="994" y="1836"/>
                  </a:cubicBezTo>
                  <a:close/>
                  <a:moveTo>
                    <a:pt x="1087" y="1941"/>
                  </a:moveTo>
                  <a:cubicBezTo>
                    <a:pt x="1068" y="1918"/>
                    <a:pt x="1062" y="1914"/>
                    <a:pt x="1051" y="1923"/>
                  </a:cubicBezTo>
                  <a:cubicBezTo>
                    <a:pt x="1039" y="1932"/>
                    <a:pt x="1041" y="1945"/>
                    <a:pt x="1063" y="1968"/>
                  </a:cubicBezTo>
                  <a:cubicBezTo>
                    <a:pt x="1075" y="1961"/>
                    <a:pt x="1088" y="1958"/>
                    <a:pt x="1087" y="1941"/>
                  </a:cubicBezTo>
                  <a:close/>
                  <a:moveTo>
                    <a:pt x="1097" y="2156"/>
                  </a:moveTo>
                  <a:cubicBezTo>
                    <a:pt x="1093" y="2157"/>
                    <a:pt x="1090" y="2160"/>
                    <a:pt x="1088" y="2164"/>
                  </a:cubicBezTo>
                  <a:cubicBezTo>
                    <a:pt x="1125" y="2164"/>
                    <a:pt x="1125" y="2164"/>
                    <a:pt x="1125" y="2164"/>
                  </a:cubicBezTo>
                  <a:cubicBezTo>
                    <a:pt x="1120" y="2155"/>
                    <a:pt x="1109" y="2151"/>
                    <a:pt x="1097" y="2156"/>
                  </a:cubicBezTo>
                  <a:close/>
                  <a:moveTo>
                    <a:pt x="856" y="1925"/>
                  </a:moveTo>
                  <a:cubicBezTo>
                    <a:pt x="847" y="1928"/>
                    <a:pt x="839" y="1935"/>
                    <a:pt x="842" y="1947"/>
                  </a:cubicBezTo>
                  <a:cubicBezTo>
                    <a:pt x="845" y="1962"/>
                    <a:pt x="856" y="1967"/>
                    <a:pt x="872" y="1965"/>
                  </a:cubicBezTo>
                  <a:cubicBezTo>
                    <a:pt x="876" y="1958"/>
                    <a:pt x="880" y="1951"/>
                    <a:pt x="885" y="1943"/>
                  </a:cubicBezTo>
                  <a:cubicBezTo>
                    <a:pt x="876" y="1933"/>
                    <a:pt x="872" y="1918"/>
                    <a:pt x="856" y="1925"/>
                  </a:cubicBezTo>
                  <a:close/>
                  <a:moveTo>
                    <a:pt x="1163" y="2015"/>
                  </a:moveTo>
                  <a:cubicBezTo>
                    <a:pt x="1168" y="2000"/>
                    <a:pt x="1159" y="1989"/>
                    <a:pt x="1143" y="1983"/>
                  </a:cubicBezTo>
                  <a:cubicBezTo>
                    <a:pt x="1127" y="1990"/>
                    <a:pt x="1116" y="2000"/>
                    <a:pt x="1121" y="2017"/>
                  </a:cubicBezTo>
                  <a:cubicBezTo>
                    <a:pt x="1123" y="2023"/>
                    <a:pt x="1132" y="2030"/>
                    <a:pt x="1140" y="2032"/>
                  </a:cubicBezTo>
                  <a:cubicBezTo>
                    <a:pt x="1152" y="2035"/>
                    <a:pt x="1161" y="2025"/>
                    <a:pt x="1163" y="2015"/>
                  </a:cubicBezTo>
                  <a:close/>
                  <a:moveTo>
                    <a:pt x="928" y="2064"/>
                  </a:moveTo>
                  <a:cubicBezTo>
                    <a:pt x="940" y="2050"/>
                    <a:pt x="938" y="2036"/>
                    <a:pt x="927" y="2022"/>
                  </a:cubicBezTo>
                  <a:cubicBezTo>
                    <a:pt x="899" y="2025"/>
                    <a:pt x="891" y="2030"/>
                    <a:pt x="893" y="2044"/>
                  </a:cubicBezTo>
                  <a:cubicBezTo>
                    <a:pt x="894" y="2060"/>
                    <a:pt x="904" y="2066"/>
                    <a:pt x="928" y="2064"/>
                  </a:cubicBezTo>
                  <a:close/>
                  <a:moveTo>
                    <a:pt x="920" y="1918"/>
                  </a:moveTo>
                  <a:cubicBezTo>
                    <a:pt x="935" y="1909"/>
                    <a:pt x="947" y="1899"/>
                    <a:pt x="941" y="1882"/>
                  </a:cubicBezTo>
                  <a:cubicBezTo>
                    <a:pt x="937" y="1871"/>
                    <a:pt x="929" y="1861"/>
                    <a:pt x="915" y="1863"/>
                  </a:cubicBezTo>
                  <a:cubicBezTo>
                    <a:pt x="904" y="1865"/>
                    <a:pt x="892" y="1865"/>
                    <a:pt x="890" y="1879"/>
                  </a:cubicBezTo>
                  <a:cubicBezTo>
                    <a:pt x="886" y="1900"/>
                    <a:pt x="903" y="1909"/>
                    <a:pt x="920" y="1918"/>
                  </a:cubicBezTo>
                  <a:close/>
                  <a:moveTo>
                    <a:pt x="913" y="2107"/>
                  </a:moveTo>
                  <a:cubicBezTo>
                    <a:pt x="902" y="2111"/>
                    <a:pt x="893" y="2127"/>
                    <a:pt x="897" y="2138"/>
                  </a:cubicBezTo>
                  <a:cubicBezTo>
                    <a:pt x="902" y="2150"/>
                    <a:pt x="922" y="2157"/>
                    <a:pt x="935" y="2152"/>
                  </a:cubicBezTo>
                  <a:cubicBezTo>
                    <a:pt x="947" y="2148"/>
                    <a:pt x="949" y="2139"/>
                    <a:pt x="942" y="2123"/>
                  </a:cubicBezTo>
                  <a:cubicBezTo>
                    <a:pt x="936" y="2107"/>
                    <a:pt x="926" y="2102"/>
                    <a:pt x="913" y="2107"/>
                  </a:cubicBezTo>
                  <a:close/>
                  <a:moveTo>
                    <a:pt x="985" y="1959"/>
                  </a:moveTo>
                  <a:cubicBezTo>
                    <a:pt x="974" y="1951"/>
                    <a:pt x="965" y="1938"/>
                    <a:pt x="952" y="1950"/>
                  </a:cubicBezTo>
                  <a:cubicBezTo>
                    <a:pt x="948" y="1954"/>
                    <a:pt x="945" y="1966"/>
                    <a:pt x="948" y="1970"/>
                  </a:cubicBezTo>
                  <a:cubicBezTo>
                    <a:pt x="952" y="1977"/>
                    <a:pt x="962" y="1985"/>
                    <a:pt x="969" y="1985"/>
                  </a:cubicBezTo>
                  <a:cubicBezTo>
                    <a:pt x="983" y="1986"/>
                    <a:pt x="983" y="1972"/>
                    <a:pt x="985" y="1959"/>
                  </a:cubicBezTo>
                  <a:close/>
                  <a:moveTo>
                    <a:pt x="997" y="2009"/>
                  </a:moveTo>
                  <a:cubicBezTo>
                    <a:pt x="992" y="2013"/>
                    <a:pt x="989" y="2020"/>
                    <a:pt x="982" y="2030"/>
                  </a:cubicBezTo>
                  <a:cubicBezTo>
                    <a:pt x="993" y="2034"/>
                    <a:pt x="1000" y="2040"/>
                    <a:pt x="1006" y="2038"/>
                  </a:cubicBezTo>
                  <a:cubicBezTo>
                    <a:pt x="1015" y="2036"/>
                    <a:pt x="1020" y="2028"/>
                    <a:pt x="1016" y="2018"/>
                  </a:cubicBezTo>
                  <a:cubicBezTo>
                    <a:pt x="1012" y="2009"/>
                    <a:pt x="1005" y="2005"/>
                    <a:pt x="997" y="2009"/>
                  </a:cubicBezTo>
                  <a:close/>
                  <a:moveTo>
                    <a:pt x="983" y="2075"/>
                  </a:moveTo>
                  <a:cubicBezTo>
                    <a:pt x="976" y="2080"/>
                    <a:pt x="968" y="2084"/>
                    <a:pt x="962" y="2089"/>
                  </a:cubicBezTo>
                  <a:cubicBezTo>
                    <a:pt x="964" y="2104"/>
                    <a:pt x="966" y="2116"/>
                    <a:pt x="981" y="2116"/>
                  </a:cubicBezTo>
                  <a:cubicBezTo>
                    <a:pt x="987" y="2117"/>
                    <a:pt x="995" y="2112"/>
                    <a:pt x="997" y="2107"/>
                  </a:cubicBezTo>
                  <a:cubicBezTo>
                    <a:pt x="1005" y="2093"/>
                    <a:pt x="996" y="2084"/>
                    <a:pt x="983" y="207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4FE7DC21-B61A-4DA7-95DE-72E06030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11633200" cy="6861175"/>
            </a:xfrm>
            <a:custGeom>
              <a:avLst/>
              <a:gdLst/>
              <a:ahLst/>
              <a:cxnLst/>
              <a:rect l="0" t="0" r="r" b="b"/>
              <a:pathLst>
                <a:path w="3661" h="2158">
                  <a:moveTo>
                    <a:pt x="24" y="2073"/>
                  </a:moveTo>
                  <a:cubicBezTo>
                    <a:pt x="14" y="2076"/>
                    <a:pt x="6" y="2080"/>
                    <a:pt x="0" y="2086"/>
                  </a:cubicBezTo>
                  <a:cubicBezTo>
                    <a:pt x="0" y="2158"/>
                    <a:pt x="0" y="2158"/>
                    <a:pt x="0" y="2158"/>
                  </a:cubicBezTo>
                  <a:cubicBezTo>
                    <a:pt x="100" y="2158"/>
                    <a:pt x="100" y="2158"/>
                    <a:pt x="100" y="2158"/>
                  </a:cubicBezTo>
                  <a:cubicBezTo>
                    <a:pt x="99" y="2098"/>
                    <a:pt x="68" y="2079"/>
                    <a:pt x="24" y="2073"/>
                  </a:cubicBezTo>
                  <a:close/>
                  <a:moveTo>
                    <a:pt x="135" y="1936"/>
                  </a:moveTo>
                  <a:cubicBezTo>
                    <a:pt x="120" y="1949"/>
                    <a:pt x="109" y="1973"/>
                    <a:pt x="107" y="1993"/>
                  </a:cubicBezTo>
                  <a:cubicBezTo>
                    <a:pt x="106" y="2018"/>
                    <a:pt x="132" y="2025"/>
                    <a:pt x="153" y="2029"/>
                  </a:cubicBezTo>
                  <a:cubicBezTo>
                    <a:pt x="178" y="2034"/>
                    <a:pt x="198" y="2014"/>
                    <a:pt x="214" y="1974"/>
                  </a:cubicBezTo>
                  <a:cubicBezTo>
                    <a:pt x="179" y="1932"/>
                    <a:pt x="156" y="1918"/>
                    <a:pt x="135" y="1936"/>
                  </a:cubicBezTo>
                  <a:close/>
                  <a:moveTo>
                    <a:pt x="317" y="1834"/>
                  </a:moveTo>
                  <a:cubicBezTo>
                    <a:pt x="303" y="1800"/>
                    <a:pt x="276" y="1791"/>
                    <a:pt x="242" y="1797"/>
                  </a:cubicBezTo>
                  <a:cubicBezTo>
                    <a:pt x="221" y="1849"/>
                    <a:pt x="223" y="1868"/>
                    <a:pt x="250" y="1878"/>
                  </a:cubicBezTo>
                  <a:cubicBezTo>
                    <a:pt x="279" y="1889"/>
                    <a:pt x="298" y="1877"/>
                    <a:pt x="317" y="1834"/>
                  </a:cubicBezTo>
                  <a:close/>
                  <a:moveTo>
                    <a:pt x="182" y="1639"/>
                  </a:moveTo>
                  <a:cubicBezTo>
                    <a:pt x="158" y="1649"/>
                    <a:pt x="128" y="1654"/>
                    <a:pt x="137" y="1689"/>
                  </a:cubicBezTo>
                  <a:cubicBezTo>
                    <a:pt x="140" y="1700"/>
                    <a:pt x="158" y="1715"/>
                    <a:pt x="168" y="1714"/>
                  </a:cubicBezTo>
                  <a:cubicBezTo>
                    <a:pt x="184" y="1712"/>
                    <a:pt x="207" y="1703"/>
                    <a:pt x="214" y="1690"/>
                  </a:cubicBezTo>
                  <a:cubicBezTo>
                    <a:pt x="227" y="1665"/>
                    <a:pt x="203" y="1653"/>
                    <a:pt x="182" y="1639"/>
                  </a:cubicBezTo>
                  <a:close/>
                  <a:moveTo>
                    <a:pt x="5" y="1648"/>
                  </a:moveTo>
                  <a:cubicBezTo>
                    <a:pt x="4" y="1647"/>
                    <a:pt x="2" y="1647"/>
                    <a:pt x="0" y="1647"/>
                  </a:cubicBezTo>
                  <a:cubicBezTo>
                    <a:pt x="0" y="1745"/>
                    <a:pt x="0" y="1745"/>
                    <a:pt x="0" y="1745"/>
                  </a:cubicBezTo>
                  <a:cubicBezTo>
                    <a:pt x="17" y="1740"/>
                    <a:pt x="33" y="1729"/>
                    <a:pt x="50" y="1717"/>
                  </a:cubicBezTo>
                  <a:cubicBezTo>
                    <a:pt x="48" y="1681"/>
                    <a:pt x="42" y="1652"/>
                    <a:pt x="5" y="1648"/>
                  </a:cubicBezTo>
                  <a:close/>
                  <a:moveTo>
                    <a:pt x="69" y="1413"/>
                  </a:moveTo>
                  <a:cubicBezTo>
                    <a:pt x="93" y="1416"/>
                    <a:pt x="126" y="1400"/>
                    <a:pt x="130" y="1379"/>
                  </a:cubicBezTo>
                  <a:cubicBezTo>
                    <a:pt x="136" y="1345"/>
                    <a:pt x="118" y="1324"/>
                    <a:pt x="87" y="1313"/>
                  </a:cubicBezTo>
                  <a:cubicBezTo>
                    <a:pt x="40" y="1329"/>
                    <a:pt x="29" y="1342"/>
                    <a:pt x="33" y="1374"/>
                  </a:cubicBezTo>
                  <a:cubicBezTo>
                    <a:pt x="36" y="1395"/>
                    <a:pt x="45" y="1410"/>
                    <a:pt x="69" y="1413"/>
                  </a:cubicBezTo>
                  <a:close/>
                  <a:moveTo>
                    <a:pt x="5" y="1836"/>
                  </a:moveTo>
                  <a:cubicBezTo>
                    <a:pt x="3" y="1855"/>
                    <a:pt x="9" y="1876"/>
                    <a:pt x="32" y="1882"/>
                  </a:cubicBezTo>
                  <a:cubicBezTo>
                    <a:pt x="62" y="1889"/>
                    <a:pt x="79" y="1873"/>
                    <a:pt x="91" y="1843"/>
                  </a:cubicBezTo>
                  <a:cubicBezTo>
                    <a:pt x="82" y="1831"/>
                    <a:pt x="73" y="1816"/>
                    <a:pt x="63" y="1801"/>
                  </a:cubicBezTo>
                  <a:cubicBezTo>
                    <a:pt x="38" y="1807"/>
                    <a:pt x="7" y="1800"/>
                    <a:pt x="5" y="1836"/>
                  </a:cubicBezTo>
                  <a:close/>
                  <a:moveTo>
                    <a:pt x="27" y="1561"/>
                  </a:moveTo>
                  <a:cubicBezTo>
                    <a:pt x="47" y="1560"/>
                    <a:pt x="59" y="1545"/>
                    <a:pt x="57" y="1526"/>
                  </a:cubicBezTo>
                  <a:cubicBezTo>
                    <a:pt x="55" y="1510"/>
                    <a:pt x="48" y="1487"/>
                    <a:pt x="37" y="1482"/>
                  </a:cubicBezTo>
                  <a:cubicBezTo>
                    <a:pt x="23" y="1474"/>
                    <a:pt x="10" y="1475"/>
                    <a:pt x="0" y="1480"/>
                  </a:cubicBezTo>
                  <a:cubicBezTo>
                    <a:pt x="0" y="1556"/>
                    <a:pt x="0" y="1556"/>
                    <a:pt x="0" y="1556"/>
                  </a:cubicBezTo>
                  <a:cubicBezTo>
                    <a:pt x="7" y="1560"/>
                    <a:pt x="16" y="1562"/>
                    <a:pt x="27" y="1561"/>
                  </a:cubicBezTo>
                  <a:close/>
                  <a:moveTo>
                    <a:pt x="257" y="2026"/>
                  </a:moveTo>
                  <a:cubicBezTo>
                    <a:pt x="237" y="2046"/>
                    <a:pt x="240" y="2066"/>
                    <a:pt x="254" y="2088"/>
                  </a:cubicBezTo>
                  <a:cubicBezTo>
                    <a:pt x="267" y="2110"/>
                    <a:pt x="287" y="2111"/>
                    <a:pt x="313" y="2106"/>
                  </a:cubicBezTo>
                  <a:cubicBezTo>
                    <a:pt x="332" y="2082"/>
                    <a:pt x="338" y="2058"/>
                    <a:pt x="320" y="2035"/>
                  </a:cubicBezTo>
                  <a:cubicBezTo>
                    <a:pt x="304" y="2016"/>
                    <a:pt x="280" y="2017"/>
                    <a:pt x="257" y="2026"/>
                  </a:cubicBezTo>
                  <a:close/>
                  <a:moveTo>
                    <a:pt x="479" y="1900"/>
                  </a:moveTo>
                  <a:cubicBezTo>
                    <a:pt x="482" y="1875"/>
                    <a:pt x="468" y="1863"/>
                    <a:pt x="434" y="1861"/>
                  </a:cubicBezTo>
                  <a:cubicBezTo>
                    <a:pt x="401" y="1858"/>
                    <a:pt x="382" y="1871"/>
                    <a:pt x="379" y="1898"/>
                  </a:cubicBezTo>
                  <a:cubicBezTo>
                    <a:pt x="376" y="1922"/>
                    <a:pt x="397" y="1951"/>
                    <a:pt x="420" y="1954"/>
                  </a:cubicBezTo>
                  <a:cubicBezTo>
                    <a:pt x="445" y="1957"/>
                    <a:pt x="476" y="1928"/>
                    <a:pt x="479" y="1900"/>
                  </a:cubicBezTo>
                  <a:close/>
                  <a:moveTo>
                    <a:pt x="653" y="1775"/>
                  </a:moveTo>
                  <a:cubicBezTo>
                    <a:pt x="651" y="1755"/>
                    <a:pt x="633" y="1750"/>
                    <a:pt x="614" y="1750"/>
                  </a:cubicBezTo>
                  <a:cubicBezTo>
                    <a:pt x="579" y="1749"/>
                    <a:pt x="572" y="1770"/>
                    <a:pt x="572" y="1800"/>
                  </a:cubicBezTo>
                  <a:cubicBezTo>
                    <a:pt x="584" y="1812"/>
                    <a:pt x="597" y="1823"/>
                    <a:pt x="607" y="1833"/>
                  </a:cubicBezTo>
                  <a:cubicBezTo>
                    <a:pt x="646" y="1828"/>
                    <a:pt x="658" y="1806"/>
                    <a:pt x="653" y="1775"/>
                  </a:cubicBezTo>
                  <a:close/>
                  <a:moveTo>
                    <a:pt x="581" y="1963"/>
                  </a:moveTo>
                  <a:cubicBezTo>
                    <a:pt x="574" y="2013"/>
                    <a:pt x="581" y="2032"/>
                    <a:pt x="609" y="2043"/>
                  </a:cubicBezTo>
                  <a:cubicBezTo>
                    <a:pt x="627" y="2050"/>
                    <a:pt x="643" y="2048"/>
                    <a:pt x="656" y="2032"/>
                  </a:cubicBezTo>
                  <a:cubicBezTo>
                    <a:pt x="670" y="2014"/>
                    <a:pt x="676" y="1994"/>
                    <a:pt x="660" y="1975"/>
                  </a:cubicBezTo>
                  <a:cubicBezTo>
                    <a:pt x="638" y="1949"/>
                    <a:pt x="613" y="1943"/>
                    <a:pt x="581" y="1963"/>
                  </a:cubicBezTo>
                  <a:close/>
                  <a:moveTo>
                    <a:pt x="630" y="1469"/>
                  </a:moveTo>
                  <a:cubicBezTo>
                    <a:pt x="648" y="1453"/>
                    <a:pt x="645" y="1434"/>
                    <a:pt x="633" y="1418"/>
                  </a:cubicBezTo>
                  <a:cubicBezTo>
                    <a:pt x="616" y="1395"/>
                    <a:pt x="586" y="1402"/>
                    <a:pt x="555" y="1437"/>
                  </a:cubicBezTo>
                  <a:cubicBezTo>
                    <a:pt x="590" y="1481"/>
                    <a:pt x="609" y="1489"/>
                    <a:pt x="630" y="1469"/>
                  </a:cubicBezTo>
                  <a:close/>
                  <a:moveTo>
                    <a:pt x="722" y="1620"/>
                  </a:moveTo>
                  <a:cubicBezTo>
                    <a:pt x="724" y="1598"/>
                    <a:pt x="704" y="1578"/>
                    <a:pt x="678" y="1575"/>
                  </a:cubicBezTo>
                  <a:cubicBezTo>
                    <a:pt x="653" y="1571"/>
                    <a:pt x="634" y="1589"/>
                    <a:pt x="631" y="1615"/>
                  </a:cubicBezTo>
                  <a:cubicBezTo>
                    <a:pt x="629" y="1638"/>
                    <a:pt x="649" y="1660"/>
                    <a:pt x="673" y="1661"/>
                  </a:cubicBezTo>
                  <a:cubicBezTo>
                    <a:pt x="695" y="1662"/>
                    <a:pt x="720" y="1640"/>
                    <a:pt x="722" y="1620"/>
                  </a:cubicBezTo>
                  <a:close/>
                  <a:moveTo>
                    <a:pt x="423" y="1519"/>
                  </a:moveTo>
                  <a:cubicBezTo>
                    <a:pt x="406" y="1526"/>
                    <a:pt x="387" y="1533"/>
                    <a:pt x="362" y="1543"/>
                  </a:cubicBezTo>
                  <a:cubicBezTo>
                    <a:pt x="377" y="1565"/>
                    <a:pt x="389" y="1582"/>
                    <a:pt x="399" y="1597"/>
                  </a:cubicBezTo>
                  <a:cubicBezTo>
                    <a:pt x="459" y="1571"/>
                    <a:pt x="462" y="1563"/>
                    <a:pt x="423" y="1519"/>
                  </a:cubicBezTo>
                  <a:close/>
                  <a:moveTo>
                    <a:pt x="457" y="1223"/>
                  </a:moveTo>
                  <a:cubicBezTo>
                    <a:pt x="457" y="1198"/>
                    <a:pt x="433" y="1173"/>
                    <a:pt x="404" y="1171"/>
                  </a:cubicBezTo>
                  <a:cubicBezTo>
                    <a:pt x="373" y="1168"/>
                    <a:pt x="348" y="1190"/>
                    <a:pt x="345" y="1221"/>
                  </a:cubicBezTo>
                  <a:cubicBezTo>
                    <a:pt x="342" y="1251"/>
                    <a:pt x="366" y="1280"/>
                    <a:pt x="395" y="1281"/>
                  </a:cubicBezTo>
                  <a:cubicBezTo>
                    <a:pt x="424" y="1283"/>
                    <a:pt x="456" y="1253"/>
                    <a:pt x="457" y="1223"/>
                  </a:cubicBezTo>
                  <a:close/>
                  <a:moveTo>
                    <a:pt x="479" y="1644"/>
                  </a:moveTo>
                  <a:cubicBezTo>
                    <a:pt x="505" y="1676"/>
                    <a:pt x="531" y="1685"/>
                    <a:pt x="543" y="1664"/>
                  </a:cubicBezTo>
                  <a:cubicBezTo>
                    <a:pt x="549" y="1653"/>
                    <a:pt x="547" y="1630"/>
                    <a:pt x="539" y="1619"/>
                  </a:cubicBezTo>
                  <a:cubicBezTo>
                    <a:pt x="527" y="1602"/>
                    <a:pt x="506" y="1611"/>
                    <a:pt x="479" y="1644"/>
                  </a:cubicBezTo>
                  <a:close/>
                  <a:moveTo>
                    <a:pt x="313" y="1636"/>
                  </a:moveTo>
                  <a:cubicBezTo>
                    <a:pt x="295" y="1635"/>
                    <a:pt x="281" y="1643"/>
                    <a:pt x="282" y="1661"/>
                  </a:cubicBezTo>
                  <a:cubicBezTo>
                    <a:pt x="283" y="1674"/>
                    <a:pt x="294" y="1686"/>
                    <a:pt x="304" y="1707"/>
                  </a:cubicBezTo>
                  <a:cubicBezTo>
                    <a:pt x="322" y="1691"/>
                    <a:pt x="338" y="1683"/>
                    <a:pt x="341" y="1672"/>
                  </a:cubicBezTo>
                  <a:cubicBezTo>
                    <a:pt x="346" y="1654"/>
                    <a:pt x="335" y="1639"/>
                    <a:pt x="313" y="1636"/>
                  </a:cubicBezTo>
                  <a:close/>
                  <a:moveTo>
                    <a:pt x="431" y="2010"/>
                  </a:moveTo>
                  <a:cubicBezTo>
                    <a:pt x="411" y="2022"/>
                    <a:pt x="394" y="2064"/>
                    <a:pt x="406" y="2088"/>
                  </a:cubicBezTo>
                  <a:cubicBezTo>
                    <a:pt x="414" y="2103"/>
                    <a:pt x="433" y="2117"/>
                    <a:pt x="449" y="2121"/>
                  </a:cubicBezTo>
                  <a:cubicBezTo>
                    <a:pt x="476" y="2126"/>
                    <a:pt x="496" y="2095"/>
                    <a:pt x="507" y="2037"/>
                  </a:cubicBezTo>
                  <a:cubicBezTo>
                    <a:pt x="471" y="2000"/>
                    <a:pt x="457" y="1995"/>
                    <a:pt x="431" y="2010"/>
                  </a:cubicBezTo>
                  <a:close/>
                  <a:moveTo>
                    <a:pt x="391" y="1077"/>
                  </a:moveTo>
                  <a:cubicBezTo>
                    <a:pt x="420" y="1080"/>
                    <a:pt x="452" y="1049"/>
                    <a:pt x="456" y="1016"/>
                  </a:cubicBezTo>
                  <a:cubicBezTo>
                    <a:pt x="460" y="983"/>
                    <a:pt x="431" y="953"/>
                    <a:pt x="391" y="948"/>
                  </a:cubicBezTo>
                  <a:cubicBezTo>
                    <a:pt x="361" y="944"/>
                    <a:pt x="324" y="973"/>
                    <a:pt x="321" y="1004"/>
                  </a:cubicBezTo>
                  <a:cubicBezTo>
                    <a:pt x="318" y="1032"/>
                    <a:pt x="358" y="1074"/>
                    <a:pt x="391" y="1077"/>
                  </a:cubicBezTo>
                  <a:close/>
                  <a:moveTo>
                    <a:pt x="933" y="1407"/>
                  </a:moveTo>
                  <a:cubicBezTo>
                    <a:pt x="958" y="1409"/>
                    <a:pt x="988" y="1380"/>
                    <a:pt x="991" y="1352"/>
                  </a:cubicBezTo>
                  <a:cubicBezTo>
                    <a:pt x="993" y="1325"/>
                    <a:pt x="974" y="1305"/>
                    <a:pt x="945" y="1303"/>
                  </a:cubicBezTo>
                  <a:cubicBezTo>
                    <a:pt x="914" y="1301"/>
                    <a:pt x="886" y="1319"/>
                    <a:pt x="883" y="1344"/>
                  </a:cubicBezTo>
                  <a:cubicBezTo>
                    <a:pt x="881" y="1369"/>
                    <a:pt x="908" y="1404"/>
                    <a:pt x="933" y="1407"/>
                  </a:cubicBezTo>
                  <a:close/>
                  <a:moveTo>
                    <a:pt x="2301" y="299"/>
                  </a:moveTo>
                  <a:cubicBezTo>
                    <a:pt x="2321" y="286"/>
                    <a:pt x="2342" y="274"/>
                    <a:pt x="2363" y="261"/>
                  </a:cubicBezTo>
                  <a:cubicBezTo>
                    <a:pt x="2354" y="201"/>
                    <a:pt x="2343" y="183"/>
                    <a:pt x="2319" y="178"/>
                  </a:cubicBezTo>
                  <a:cubicBezTo>
                    <a:pt x="2294" y="174"/>
                    <a:pt x="2260" y="193"/>
                    <a:pt x="2254" y="217"/>
                  </a:cubicBezTo>
                  <a:cubicBezTo>
                    <a:pt x="2244" y="255"/>
                    <a:pt x="2269" y="277"/>
                    <a:pt x="2301" y="299"/>
                  </a:cubicBezTo>
                  <a:close/>
                  <a:moveTo>
                    <a:pt x="2541" y="1330"/>
                  </a:moveTo>
                  <a:cubicBezTo>
                    <a:pt x="2574" y="1318"/>
                    <a:pt x="2595" y="1269"/>
                    <a:pt x="2583" y="1229"/>
                  </a:cubicBezTo>
                  <a:cubicBezTo>
                    <a:pt x="2572" y="1191"/>
                    <a:pt x="2525" y="1172"/>
                    <a:pt x="2478" y="1186"/>
                  </a:cubicBezTo>
                  <a:cubicBezTo>
                    <a:pt x="2442" y="1196"/>
                    <a:pt x="2415" y="1247"/>
                    <a:pt x="2427" y="1282"/>
                  </a:cubicBezTo>
                  <a:cubicBezTo>
                    <a:pt x="2437" y="1315"/>
                    <a:pt x="2503" y="1342"/>
                    <a:pt x="2541" y="1330"/>
                  </a:cubicBezTo>
                  <a:close/>
                  <a:moveTo>
                    <a:pt x="775" y="1600"/>
                  </a:moveTo>
                  <a:cubicBezTo>
                    <a:pt x="797" y="1649"/>
                    <a:pt x="801" y="1651"/>
                    <a:pt x="853" y="1641"/>
                  </a:cubicBezTo>
                  <a:cubicBezTo>
                    <a:pt x="873" y="1596"/>
                    <a:pt x="869" y="1572"/>
                    <a:pt x="840" y="1556"/>
                  </a:cubicBezTo>
                  <a:cubicBezTo>
                    <a:pt x="815" y="1542"/>
                    <a:pt x="801" y="1552"/>
                    <a:pt x="775" y="1600"/>
                  </a:cubicBezTo>
                  <a:close/>
                  <a:moveTo>
                    <a:pt x="2808" y="1262"/>
                  </a:moveTo>
                  <a:cubicBezTo>
                    <a:pt x="2834" y="1246"/>
                    <a:pt x="2843" y="1214"/>
                    <a:pt x="2830" y="1188"/>
                  </a:cubicBezTo>
                  <a:cubicBezTo>
                    <a:pt x="2816" y="1162"/>
                    <a:pt x="2798" y="1140"/>
                    <a:pt x="2765" y="1142"/>
                  </a:cubicBezTo>
                  <a:cubicBezTo>
                    <a:pt x="2732" y="1145"/>
                    <a:pt x="2720" y="1165"/>
                    <a:pt x="2713" y="1235"/>
                  </a:cubicBezTo>
                  <a:cubicBezTo>
                    <a:pt x="2741" y="1265"/>
                    <a:pt x="2769" y="1286"/>
                    <a:pt x="2808" y="1262"/>
                  </a:cubicBezTo>
                  <a:close/>
                  <a:moveTo>
                    <a:pt x="3021" y="1324"/>
                  </a:moveTo>
                  <a:cubicBezTo>
                    <a:pt x="3083" y="1299"/>
                    <a:pt x="3097" y="1280"/>
                    <a:pt x="3088" y="1231"/>
                  </a:cubicBezTo>
                  <a:cubicBezTo>
                    <a:pt x="3082" y="1202"/>
                    <a:pt x="3064" y="1186"/>
                    <a:pt x="3035" y="1185"/>
                  </a:cubicBezTo>
                  <a:cubicBezTo>
                    <a:pt x="3002" y="1183"/>
                    <a:pt x="2964" y="1211"/>
                    <a:pt x="2955" y="1243"/>
                  </a:cubicBezTo>
                  <a:cubicBezTo>
                    <a:pt x="2945" y="1276"/>
                    <a:pt x="2958" y="1291"/>
                    <a:pt x="3021" y="1324"/>
                  </a:cubicBezTo>
                  <a:close/>
                  <a:moveTo>
                    <a:pt x="3533" y="1859"/>
                  </a:moveTo>
                  <a:cubicBezTo>
                    <a:pt x="3542" y="1892"/>
                    <a:pt x="3572" y="1909"/>
                    <a:pt x="3602" y="1898"/>
                  </a:cubicBezTo>
                  <a:cubicBezTo>
                    <a:pt x="3640" y="1884"/>
                    <a:pt x="3661" y="1848"/>
                    <a:pt x="3650" y="1816"/>
                  </a:cubicBezTo>
                  <a:cubicBezTo>
                    <a:pt x="3639" y="1784"/>
                    <a:pt x="3599" y="1764"/>
                    <a:pt x="3565" y="1775"/>
                  </a:cubicBezTo>
                  <a:cubicBezTo>
                    <a:pt x="3537" y="1784"/>
                    <a:pt x="3523" y="1822"/>
                    <a:pt x="3533" y="1859"/>
                  </a:cubicBezTo>
                  <a:close/>
                  <a:moveTo>
                    <a:pt x="122" y="1117"/>
                  </a:moveTo>
                  <a:cubicBezTo>
                    <a:pt x="152" y="1121"/>
                    <a:pt x="183" y="1100"/>
                    <a:pt x="189" y="1073"/>
                  </a:cubicBezTo>
                  <a:cubicBezTo>
                    <a:pt x="194" y="1049"/>
                    <a:pt x="173" y="1014"/>
                    <a:pt x="150" y="1009"/>
                  </a:cubicBezTo>
                  <a:cubicBezTo>
                    <a:pt x="118" y="1002"/>
                    <a:pt x="88" y="1027"/>
                    <a:pt x="83" y="1065"/>
                  </a:cubicBezTo>
                  <a:cubicBezTo>
                    <a:pt x="78" y="1096"/>
                    <a:pt x="91" y="1114"/>
                    <a:pt x="122" y="1117"/>
                  </a:cubicBezTo>
                  <a:close/>
                  <a:moveTo>
                    <a:pt x="827" y="1436"/>
                  </a:moveTo>
                  <a:cubicBezTo>
                    <a:pt x="820" y="1421"/>
                    <a:pt x="801" y="1406"/>
                    <a:pt x="785" y="1403"/>
                  </a:cubicBezTo>
                  <a:cubicBezTo>
                    <a:pt x="756" y="1397"/>
                    <a:pt x="748" y="1423"/>
                    <a:pt x="739" y="1454"/>
                  </a:cubicBezTo>
                  <a:cubicBezTo>
                    <a:pt x="759" y="1465"/>
                    <a:pt x="777" y="1475"/>
                    <a:pt x="793" y="1483"/>
                  </a:cubicBezTo>
                  <a:cubicBezTo>
                    <a:pt x="816" y="1472"/>
                    <a:pt x="841" y="1462"/>
                    <a:pt x="827" y="1436"/>
                  </a:cubicBezTo>
                  <a:close/>
                  <a:moveTo>
                    <a:pt x="2495" y="98"/>
                  </a:moveTo>
                  <a:cubicBezTo>
                    <a:pt x="2530" y="94"/>
                    <a:pt x="2540" y="78"/>
                    <a:pt x="2544" y="26"/>
                  </a:cubicBezTo>
                  <a:cubicBezTo>
                    <a:pt x="2536" y="17"/>
                    <a:pt x="2529" y="9"/>
                    <a:pt x="2521" y="0"/>
                  </a:cubicBezTo>
                  <a:cubicBezTo>
                    <a:pt x="2467" y="0"/>
                    <a:pt x="2467" y="0"/>
                    <a:pt x="2467" y="0"/>
                  </a:cubicBezTo>
                  <a:cubicBezTo>
                    <a:pt x="2440" y="17"/>
                    <a:pt x="2431" y="37"/>
                    <a:pt x="2436" y="61"/>
                  </a:cubicBezTo>
                  <a:cubicBezTo>
                    <a:pt x="2442" y="84"/>
                    <a:pt x="2468" y="101"/>
                    <a:pt x="2495" y="98"/>
                  </a:cubicBezTo>
                  <a:close/>
                  <a:moveTo>
                    <a:pt x="746" y="2143"/>
                  </a:moveTo>
                  <a:cubicBezTo>
                    <a:pt x="731" y="2141"/>
                    <a:pt x="712" y="2147"/>
                    <a:pt x="698" y="2158"/>
                  </a:cubicBezTo>
                  <a:cubicBezTo>
                    <a:pt x="770" y="2158"/>
                    <a:pt x="770" y="2158"/>
                    <a:pt x="770" y="2158"/>
                  </a:cubicBezTo>
                  <a:cubicBezTo>
                    <a:pt x="764" y="2149"/>
                    <a:pt x="756" y="2145"/>
                    <a:pt x="746" y="2143"/>
                  </a:cubicBezTo>
                  <a:close/>
                  <a:moveTo>
                    <a:pt x="171" y="1241"/>
                  </a:moveTo>
                  <a:cubicBezTo>
                    <a:pt x="167" y="1262"/>
                    <a:pt x="181" y="1287"/>
                    <a:pt x="200" y="1292"/>
                  </a:cubicBezTo>
                  <a:cubicBezTo>
                    <a:pt x="224" y="1297"/>
                    <a:pt x="253" y="1278"/>
                    <a:pt x="257" y="1254"/>
                  </a:cubicBezTo>
                  <a:cubicBezTo>
                    <a:pt x="260" y="1232"/>
                    <a:pt x="240" y="1207"/>
                    <a:pt x="217" y="1205"/>
                  </a:cubicBezTo>
                  <a:cubicBezTo>
                    <a:pt x="197" y="1203"/>
                    <a:pt x="175" y="1220"/>
                    <a:pt x="171" y="1241"/>
                  </a:cubicBezTo>
                  <a:close/>
                  <a:moveTo>
                    <a:pt x="441" y="1372"/>
                  </a:moveTo>
                  <a:cubicBezTo>
                    <a:pt x="418" y="1351"/>
                    <a:pt x="391" y="1356"/>
                    <a:pt x="366" y="1380"/>
                  </a:cubicBezTo>
                  <a:cubicBezTo>
                    <a:pt x="365" y="1414"/>
                    <a:pt x="371" y="1443"/>
                    <a:pt x="406" y="1449"/>
                  </a:cubicBezTo>
                  <a:cubicBezTo>
                    <a:pt x="420" y="1451"/>
                    <a:pt x="439" y="1440"/>
                    <a:pt x="449" y="1429"/>
                  </a:cubicBezTo>
                  <a:cubicBezTo>
                    <a:pt x="467" y="1410"/>
                    <a:pt x="456" y="1386"/>
                    <a:pt x="441" y="1372"/>
                  </a:cubicBezTo>
                  <a:close/>
                  <a:moveTo>
                    <a:pt x="241" y="1441"/>
                  </a:moveTo>
                  <a:cubicBezTo>
                    <a:pt x="183" y="1453"/>
                    <a:pt x="171" y="1462"/>
                    <a:pt x="176" y="1489"/>
                  </a:cubicBezTo>
                  <a:cubicBezTo>
                    <a:pt x="182" y="1519"/>
                    <a:pt x="207" y="1525"/>
                    <a:pt x="267" y="1508"/>
                  </a:cubicBezTo>
                  <a:cubicBezTo>
                    <a:pt x="265" y="1481"/>
                    <a:pt x="272" y="1453"/>
                    <a:pt x="241" y="1441"/>
                  </a:cubicBezTo>
                  <a:close/>
                  <a:moveTo>
                    <a:pt x="574" y="1226"/>
                  </a:moveTo>
                  <a:cubicBezTo>
                    <a:pt x="559" y="1223"/>
                    <a:pt x="543" y="1220"/>
                    <a:pt x="528" y="1217"/>
                  </a:cubicBezTo>
                  <a:cubicBezTo>
                    <a:pt x="509" y="1245"/>
                    <a:pt x="502" y="1269"/>
                    <a:pt x="530" y="1295"/>
                  </a:cubicBezTo>
                  <a:cubicBezTo>
                    <a:pt x="588" y="1290"/>
                    <a:pt x="593" y="1283"/>
                    <a:pt x="574" y="1226"/>
                  </a:cubicBezTo>
                  <a:close/>
                  <a:moveTo>
                    <a:pt x="385" y="1746"/>
                  </a:moveTo>
                  <a:cubicBezTo>
                    <a:pt x="387" y="1763"/>
                    <a:pt x="389" y="1781"/>
                    <a:pt x="391" y="1796"/>
                  </a:cubicBezTo>
                  <a:cubicBezTo>
                    <a:pt x="420" y="1804"/>
                    <a:pt x="444" y="1813"/>
                    <a:pt x="457" y="1786"/>
                  </a:cubicBezTo>
                  <a:cubicBezTo>
                    <a:pt x="462" y="1776"/>
                    <a:pt x="462" y="1758"/>
                    <a:pt x="456" y="1750"/>
                  </a:cubicBezTo>
                  <a:cubicBezTo>
                    <a:pt x="438" y="1723"/>
                    <a:pt x="414" y="1732"/>
                    <a:pt x="385" y="1746"/>
                  </a:cubicBezTo>
                  <a:close/>
                  <a:moveTo>
                    <a:pt x="615" y="1115"/>
                  </a:moveTo>
                  <a:cubicBezTo>
                    <a:pt x="640" y="1111"/>
                    <a:pt x="657" y="1090"/>
                    <a:pt x="656" y="1066"/>
                  </a:cubicBezTo>
                  <a:cubicBezTo>
                    <a:pt x="655" y="1042"/>
                    <a:pt x="648" y="1019"/>
                    <a:pt x="622" y="1010"/>
                  </a:cubicBezTo>
                  <a:cubicBezTo>
                    <a:pt x="596" y="1001"/>
                    <a:pt x="581" y="1013"/>
                    <a:pt x="552" y="1063"/>
                  </a:cubicBezTo>
                  <a:cubicBezTo>
                    <a:pt x="564" y="1095"/>
                    <a:pt x="578" y="1120"/>
                    <a:pt x="615" y="1115"/>
                  </a:cubicBezTo>
                  <a:close/>
                  <a:moveTo>
                    <a:pt x="652" y="1365"/>
                  </a:moveTo>
                  <a:cubicBezTo>
                    <a:pt x="671" y="1381"/>
                    <a:pt x="690" y="1383"/>
                    <a:pt x="709" y="1368"/>
                  </a:cubicBezTo>
                  <a:cubicBezTo>
                    <a:pt x="735" y="1348"/>
                    <a:pt x="737" y="1321"/>
                    <a:pt x="714" y="1279"/>
                  </a:cubicBezTo>
                  <a:cubicBezTo>
                    <a:pt x="697" y="1279"/>
                    <a:pt x="678" y="1279"/>
                    <a:pt x="658" y="1279"/>
                  </a:cubicBezTo>
                  <a:cubicBezTo>
                    <a:pt x="627" y="1332"/>
                    <a:pt x="627" y="1344"/>
                    <a:pt x="652" y="1365"/>
                  </a:cubicBezTo>
                  <a:close/>
                  <a:moveTo>
                    <a:pt x="836" y="1184"/>
                  </a:moveTo>
                  <a:cubicBezTo>
                    <a:pt x="842" y="1160"/>
                    <a:pt x="833" y="1142"/>
                    <a:pt x="812" y="1131"/>
                  </a:cubicBezTo>
                  <a:cubicBezTo>
                    <a:pt x="788" y="1119"/>
                    <a:pt x="749" y="1128"/>
                    <a:pt x="732" y="1149"/>
                  </a:cubicBezTo>
                  <a:cubicBezTo>
                    <a:pt x="714" y="1171"/>
                    <a:pt x="718" y="1186"/>
                    <a:pt x="755" y="1232"/>
                  </a:cubicBezTo>
                  <a:cubicBezTo>
                    <a:pt x="811" y="1234"/>
                    <a:pt x="827" y="1224"/>
                    <a:pt x="836" y="1184"/>
                  </a:cubicBezTo>
                  <a:close/>
                  <a:moveTo>
                    <a:pt x="2552" y="1807"/>
                  </a:moveTo>
                  <a:cubicBezTo>
                    <a:pt x="2493" y="1849"/>
                    <a:pt x="2484" y="1864"/>
                    <a:pt x="2503" y="1892"/>
                  </a:cubicBezTo>
                  <a:cubicBezTo>
                    <a:pt x="2524" y="1923"/>
                    <a:pt x="2554" y="1917"/>
                    <a:pt x="2613" y="1869"/>
                  </a:cubicBezTo>
                  <a:cubicBezTo>
                    <a:pt x="2597" y="1840"/>
                    <a:pt x="2592" y="1806"/>
                    <a:pt x="2552" y="1807"/>
                  </a:cubicBezTo>
                  <a:close/>
                  <a:moveTo>
                    <a:pt x="759" y="1829"/>
                  </a:moveTo>
                  <a:cubicBezTo>
                    <a:pt x="743" y="1840"/>
                    <a:pt x="725" y="1852"/>
                    <a:pt x="709" y="1862"/>
                  </a:cubicBezTo>
                  <a:cubicBezTo>
                    <a:pt x="710" y="1911"/>
                    <a:pt x="721" y="1928"/>
                    <a:pt x="753" y="1935"/>
                  </a:cubicBezTo>
                  <a:cubicBezTo>
                    <a:pt x="778" y="1941"/>
                    <a:pt x="795" y="1930"/>
                    <a:pt x="803" y="1908"/>
                  </a:cubicBezTo>
                  <a:cubicBezTo>
                    <a:pt x="814" y="1880"/>
                    <a:pt x="797" y="1851"/>
                    <a:pt x="759" y="1829"/>
                  </a:cubicBezTo>
                  <a:close/>
                  <a:moveTo>
                    <a:pt x="2941" y="2045"/>
                  </a:moveTo>
                  <a:cubicBezTo>
                    <a:pt x="2908" y="2025"/>
                    <a:pt x="2885" y="2046"/>
                    <a:pt x="2860" y="2076"/>
                  </a:cubicBezTo>
                  <a:cubicBezTo>
                    <a:pt x="2871" y="2094"/>
                    <a:pt x="2881" y="2112"/>
                    <a:pt x="2891" y="2128"/>
                  </a:cubicBezTo>
                  <a:cubicBezTo>
                    <a:pt x="2927" y="2124"/>
                    <a:pt x="2958" y="2121"/>
                    <a:pt x="2960" y="2085"/>
                  </a:cubicBezTo>
                  <a:cubicBezTo>
                    <a:pt x="2961" y="2072"/>
                    <a:pt x="2952" y="2052"/>
                    <a:pt x="2941" y="2045"/>
                  </a:cubicBezTo>
                  <a:close/>
                  <a:moveTo>
                    <a:pt x="2970" y="1860"/>
                  </a:moveTo>
                  <a:cubicBezTo>
                    <a:pt x="2947" y="1846"/>
                    <a:pt x="2929" y="1867"/>
                    <a:pt x="2915" y="1916"/>
                  </a:cubicBezTo>
                  <a:cubicBezTo>
                    <a:pt x="2960" y="1939"/>
                    <a:pt x="2993" y="1936"/>
                    <a:pt x="2996" y="1908"/>
                  </a:cubicBezTo>
                  <a:cubicBezTo>
                    <a:pt x="2997" y="1892"/>
                    <a:pt x="2984" y="1868"/>
                    <a:pt x="2970" y="1860"/>
                  </a:cubicBezTo>
                  <a:close/>
                  <a:moveTo>
                    <a:pt x="2976" y="1590"/>
                  </a:moveTo>
                  <a:cubicBezTo>
                    <a:pt x="2946" y="1573"/>
                    <a:pt x="2916" y="1596"/>
                    <a:pt x="2899" y="1649"/>
                  </a:cubicBezTo>
                  <a:cubicBezTo>
                    <a:pt x="2958" y="1681"/>
                    <a:pt x="2983" y="1681"/>
                    <a:pt x="2998" y="1649"/>
                  </a:cubicBezTo>
                  <a:cubicBezTo>
                    <a:pt x="3010" y="1622"/>
                    <a:pt x="2998" y="1603"/>
                    <a:pt x="2976" y="1590"/>
                  </a:cubicBezTo>
                  <a:close/>
                  <a:moveTo>
                    <a:pt x="2727" y="1989"/>
                  </a:moveTo>
                  <a:cubicBezTo>
                    <a:pt x="2705" y="1996"/>
                    <a:pt x="2694" y="2012"/>
                    <a:pt x="2705" y="2032"/>
                  </a:cubicBezTo>
                  <a:cubicBezTo>
                    <a:pt x="2712" y="2046"/>
                    <a:pt x="2729" y="2054"/>
                    <a:pt x="2751" y="2072"/>
                  </a:cubicBezTo>
                  <a:cubicBezTo>
                    <a:pt x="2764" y="2045"/>
                    <a:pt x="2778" y="2029"/>
                    <a:pt x="2776" y="2015"/>
                  </a:cubicBezTo>
                  <a:cubicBezTo>
                    <a:pt x="2772" y="1992"/>
                    <a:pt x="2752" y="1981"/>
                    <a:pt x="2727" y="1989"/>
                  </a:cubicBezTo>
                  <a:close/>
                  <a:moveTo>
                    <a:pt x="2792" y="1805"/>
                  </a:moveTo>
                  <a:cubicBezTo>
                    <a:pt x="2776" y="1821"/>
                    <a:pt x="2759" y="1839"/>
                    <a:pt x="2736" y="1862"/>
                  </a:cubicBezTo>
                  <a:cubicBezTo>
                    <a:pt x="2763" y="1878"/>
                    <a:pt x="2784" y="1891"/>
                    <a:pt x="2804" y="1904"/>
                  </a:cubicBezTo>
                  <a:cubicBezTo>
                    <a:pt x="2857" y="1845"/>
                    <a:pt x="2856" y="1835"/>
                    <a:pt x="2792" y="1805"/>
                  </a:cubicBezTo>
                  <a:close/>
                  <a:moveTo>
                    <a:pt x="2739" y="1735"/>
                  </a:moveTo>
                  <a:cubicBezTo>
                    <a:pt x="2755" y="1731"/>
                    <a:pt x="2771" y="1709"/>
                    <a:pt x="2777" y="1692"/>
                  </a:cubicBezTo>
                  <a:cubicBezTo>
                    <a:pt x="2787" y="1662"/>
                    <a:pt x="2764" y="1641"/>
                    <a:pt x="2740" y="1633"/>
                  </a:cubicBezTo>
                  <a:cubicBezTo>
                    <a:pt x="2704" y="1621"/>
                    <a:pt x="2677" y="1640"/>
                    <a:pt x="2660" y="1678"/>
                  </a:cubicBezTo>
                  <a:cubicBezTo>
                    <a:pt x="2676" y="1717"/>
                    <a:pt x="2697" y="1746"/>
                    <a:pt x="2739" y="1735"/>
                  </a:cubicBezTo>
                  <a:close/>
                  <a:moveTo>
                    <a:pt x="2685" y="1460"/>
                  </a:moveTo>
                  <a:cubicBezTo>
                    <a:pt x="2673" y="1431"/>
                    <a:pt x="2634" y="1416"/>
                    <a:pt x="2601" y="1427"/>
                  </a:cubicBezTo>
                  <a:cubicBezTo>
                    <a:pt x="2565" y="1440"/>
                    <a:pt x="2548" y="1476"/>
                    <a:pt x="2560" y="1512"/>
                  </a:cubicBezTo>
                  <a:cubicBezTo>
                    <a:pt x="2571" y="1547"/>
                    <a:pt x="2611" y="1567"/>
                    <a:pt x="2645" y="1555"/>
                  </a:cubicBezTo>
                  <a:cubicBezTo>
                    <a:pt x="2678" y="1542"/>
                    <a:pt x="2699" y="1494"/>
                    <a:pt x="2685" y="1460"/>
                  </a:cubicBezTo>
                  <a:close/>
                  <a:moveTo>
                    <a:pt x="2999" y="1396"/>
                  </a:moveTo>
                  <a:cubicBezTo>
                    <a:pt x="2979" y="1405"/>
                    <a:pt x="2959" y="1414"/>
                    <a:pt x="2935" y="1424"/>
                  </a:cubicBezTo>
                  <a:cubicBezTo>
                    <a:pt x="2928" y="1498"/>
                    <a:pt x="2933" y="1511"/>
                    <a:pt x="2971" y="1522"/>
                  </a:cubicBezTo>
                  <a:cubicBezTo>
                    <a:pt x="3000" y="1531"/>
                    <a:pt x="3022" y="1524"/>
                    <a:pt x="3036" y="1497"/>
                  </a:cubicBezTo>
                  <a:cubicBezTo>
                    <a:pt x="3055" y="1463"/>
                    <a:pt x="3044" y="1432"/>
                    <a:pt x="2999" y="1396"/>
                  </a:cubicBezTo>
                  <a:close/>
                  <a:moveTo>
                    <a:pt x="3316" y="1986"/>
                  </a:moveTo>
                  <a:cubicBezTo>
                    <a:pt x="3303" y="2006"/>
                    <a:pt x="3290" y="2027"/>
                    <a:pt x="3278" y="2047"/>
                  </a:cubicBezTo>
                  <a:cubicBezTo>
                    <a:pt x="3302" y="2101"/>
                    <a:pt x="3322" y="2114"/>
                    <a:pt x="3361" y="2107"/>
                  </a:cubicBezTo>
                  <a:cubicBezTo>
                    <a:pt x="3392" y="2101"/>
                    <a:pt x="3405" y="2081"/>
                    <a:pt x="3404" y="2052"/>
                  </a:cubicBezTo>
                  <a:cubicBezTo>
                    <a:pt x="3402" y="2016"/>
                    <a:pt x="3370" y="1992"/>
                    <a:pt x="3316" y="1986"/>
                  </a:cubicBezTo>
                  <a:close/>
                  <a:moveTo>
                    <a:pt x="3548" y="1513"/>
                  </a:moveTo>
                  <a:cubicBezTo>
                    <a:pt x="3527" y="1491"/>
                    <a:pt x="3504" y="1488"/>
                    <a:pt x="3478" y="1504"/>
                  </a:cubicBezTo>
                  <a:cubicBezTo>
                    <a:pt x="3451" y="1520"/>
                    <a:pt x="3423" y="1536"/>
                    <a:pt x="3390" y="1555"/>
                  </a:cubicBezTo>
                  <a:cubicBezTo>
                    <a:pt x="3402" y="1580"/>
                    <a:pt x="3408" y="1592"/>
                    <a:pt x="3413" y="1605"/>
                  </a:cubicBezTo>
                  <a:cubicBezTo>
                    <a:pt x="3426" y="1638"/>
                    <a:pt x="3455" y="1656"/>
                    <a:pt x="3485" y="1650"/>
                  </a:cubicBezTo>
                  <a:cubicBezTo>
                    <a:pt x="3512" y="1645"/>
                    <a:pt x="3540" y="1625"/>
                    <a:pt x="3560" y="1605"/>
                  </a:cubicBezTo>
                  <a:cubicBezTo>
                    <a:pt x="3579" y="1586"/>
                    <a:pt x="3568" y="1534"/>
                    <a:pt x="3548" y="1513"/>
                  </a:cubicBezTo>
                  <a:close/>
                  <a:moveTo>
                    <a:pt x="3308" y="1850"/>
                  </a:moveTo>
                  <a:cubicBezTo>
                    <a:pt x="3321" y="1883"/>
                    <a:pt x="3341" y="1907"/>
                    <a:pt x="3380" y="1900"/>
                  </a:cubicBezTo>
                  <a:cubicBezTo>
                    <a:pt x="3411" y="1894"/>
                    <a:pt x="3421" y="1871"/>
                    <a:pt x="3413" y="1841"/>
                  </a:cubicBezTo>
                  <a:cubicBezTo>
                    <a:pt x="3355" y="1801"/>
                    <a:pt x="3352" y="1801"/>
                    <a:pt x="3308" y="1850"/>
                  </a:cubicBezTo>
                  <a:close/>
                  <a:moveTo>
                    <a:pt x="3565" y="2032"/>
                  </a:moveTo>
                  <a:cubicBezTo>
                    <a:pt x="3515" y="2083"/>
                    <a:pt x="3505" y="2122"/>
                    <a:pt x="3529" y="2154"/>
                  </a:cubicBezTo>
                  <a:cubicBezTo>
                    <a:pt x="3530" y="2155"/>
                    <a:pt x="3531" y="2157"/>
                    <a:pt x="3532" y="2158"/>
                  </a:cubicBezTo>
                  <a:cubicBezTo>
                    <a:pt x="3624" y="2158"/>
                    <a:pt x="3624" y="2158"/>
                    <a:pt x="3624" y="2158"/>
                  </a:cubicBezTo>
                  <a:cubicBezTo>
                    <a:pt x="3649" y="2138"/>
                    <a:pt x="3650" y="2114"/>
                    <a:pt x="3631" y="2062"/>
                  </a:cubicBezTo>
                  <a:cubicBezTo>
                    <a:pt x="3610" y="2053"/>
                    <a:pt x="3589" y="2043"/>
                    <a:pt x="3565" y="2032"/>
                  </a:cubicBezTo>
                  <a:close/>
                  <a:moveTo>
                    <a:pt x="2582" y="2056"/>
                  </a:moveTo>
                  <a:cubicBezTo>
                    <a:pt x="2560" y="2079"/>
                    <a:pt x="2529" y="2100"/>
                    <a:pt x="2556" y="2133"/>
                  </a:cubicBezTo>
                  <a:cubicBezTo>
                    <a:pt x="2565" y="2144"/>
                    <a:pt x="2593" y="2152"/>
                    <a:pt x="2603" y="2146"/>
                  </a:cubicBezTo>
                  <a:cubicBezTo>
                    <a:pt x="2621" y="2136"/>
                    <a:pt x="2641" y="2115"/>
                    <a:pt x="2643" y="2097"/>
                  </a:cubicBezTo>
                  <a:cubicBezTo>
                    <a:pt x="2645" y="2063"/>
                    <a:pt x="2613" y="2061"/>
                    <a:pt x="2582" y="2056"/>
                  </a:cubicBezTo>
                  <a:close/>
                  <a:moveTo>
                    <a:pt x="3139" y="1841"/>
                  </a:moveTo>
                  <a:cubicBezTo>
                    <a:pt x="3163" y="1832"/>
                    <a:pt x="3181" y="1795"/>
                    <a:pt x="3173" y="1771"/>
                  </a:cubicBezTo>
                  <a:cubicBezTo>
                    <a:pt x="3165" y="1747"/>
                    <a:pt x="3133" y="1734"/>
                    <a:pt x="3102" y="1743"/>
                  </a:cubicBezTo>
                  <a:cubicBezTo>
                    <a:pt x="3073" y="1751"/>
                    <a:pt x="3060" y="1780"/>
                    <a:pt x="3070" y="1811"/>
                  </a:cubicBezTo>
                  <a:cubicBezTo>
                    <a:pt x="3078" y="1837"/>
                    <a:pt x="3112" y="1851"/>
                    <a:pt x="3139" y="1841"/>
                  </a:cubicBezTo>
                  <a:close/>
                  <a:moveTo>
                    <a:pt x="3200" y="1515"/>
                  </a:moveTo>
                  <a:cubicBezTo>
                    <a:pt x="3185" y="1503"/>
                    <a:pt x="3157" y="1495"/>
                    <a:pt x="3137" y="1499"/>
                  </a:cubicBezTo>
                  <a:cubicBezTo>
                    <a:pt x="3102" y="1507"/>
                    <a:pt x="3106" y="1540"/>
                    <a:pt x="3111" y="1579"/>
                  </a:cubicBezTo>
                  <a:cubicBezTo>
                    <a:pt x="3139" y="1581"/>
                    <a:pt x="3164" y="1583"/>
                    <a:pt x="3186" y="1585"/>
                  </a:cubicBezTo>
                  <a:cubicBezTo>
                    <a:pt x="3206" y="1561"/>
                    <a:pt x="3229" y="1538"/>
                    <a:pt x="3200" y="1515"/>
                  </a:cubicBezTo>
                  <a:close/>
                  <a:moveTo>
                    <a:pt x="3274" y="1643"/>
                  </a:moveTo>
                  <a:cubicBezTo>
                    <a:pt x="3239" y="1639"/>
                    <a:pt x="3228" y="1657"/>
                    <a:pt x="3223" y="1723"/>
                  </a:cubicBezTo>
                  <a:cubicBezTo>
                    <a:pt x="3271" y="1767"/>
                    <a:pt x="3276" y="1767"/>
                    <a:pt x="3329" y="1731"/>
                  </a:cubicBezTo>
                  <a:cubicBezTo>
                    <a:pt x="3329" y="1671"/>
                    <a:pt x="3314" y="1646"/>
                    <a:pt x="3274" y="1643"/>
                  </a:cubicBezTo>
                  <a:close/>
                  <a:moveTo>
                    <a:pt x="3116" y="1969"/>
                  </a:moveTo>
                  <a:cubicBezTo>
                    <a:pt x="3078" y="1985"/>
                    <a:pt x="3080" y="2012"/>
                    <a:pt x="3094" y="2045"/>
                  </a:cubicBezTo>
                  <a:cubicBezTo>
                    <a:pt x="3114" y="2052"/>
                    <a:pt x="3133" y="2058"/>
                    <a:pt x="3149" y="2064"/>
                  </a:cubicBezTo>
                  <a:cubicBezTo>
                    <a:pt x="3190" y="2040"/>
                    <a:pt x="3192" y="2010"/>
                    <a:pt x="3173" y="1978"/>
                  </a:cubicBezTo>
                  <a:cubicBezTo>
                    <a:pt x="3160" y="1956"/>
                    <a:pt x="3138" y="1960"/>
                    <a:pt x="3116" y="1969"/>
                  </a:cubicBezTo>
                  <a:close/>
                  <a:moveTo>
                    <a:pt x="3304" y="1431"/>
                  </a:moveTo>
                  <a:cubicBezTo>
                    <a:pt x="3333" y="1422"/>
                    <a:pt x="3352" y="1375"/>
                    <a:pt x="3341" y="1342"/>
                  </a:cubicBezTo>
                  <a:cubicBezTo>
                    <a:pt x="3331" y="1312"/>
                    <a:pt x="3299" y="1298"/>
                    <a:pt x="3266" y="1310"/>
                  </a:cubicBezTo>
                  <a:cubicBezTo>
                    <a:pt x="3231" y="1323"/>
                    <a:pt x="3209" y="1357"/>
                    <a:pt x="3218" y="1386"/>
                  </a:cubicBezTo>
                  <a:cubicBezTo>
                    <a:pt x="3228" y="1415"/>
                    <a:pt x="3275" y="1440"/>
                    <a:pt x="3304" y="1431"/>
                  </a:cubicBezTo>
                  <a:close/>
                  <a:moveTo>
                    <a:pt x="2762" y="1418"/>
                  </a:moveTo>
                  <a:cubicBezTo>
                    <a:pt x="2753" y="1458"/>
                    <a:pt x="2757" y="1488"/>
                    <a:pt x="2801" y="1504"/>
                  </a:cubicBezTo>
                  <a:cubicBezTo>
                    <a:pt x="2864" y="1470"/>
                    <a:pt x="2865" y="1460"/>
                    <a:pt x="2817" y="1406"/>
                  </a:cubicBezTo>
                  <a:cubicBezTo>
                    <a:pt x="2799" y="1410"/>
                    <a:pt x="2779" y="1414"/>
                    <a:pt x="2762" y="1418"/>
                  </a:cubicBezTo>
                  <a:close/>
                  <a:moveTo>
                    <a:pt x="1429" y="27"/>
                  </a:moveTo>
                  <a:cubicBezTo>
                    <a:pt x="1456" y="35"/>
                    <a:pt x="1487" y="28"/>
                    <a:pt x="1496" y="9"/>
                  </a:cubicBezTo>
                  <a:cubicBezTo>
                    <a:pt x="1497" y="6"/>
                    <a:pt x="1498" y="3"/>
                    <a:pt x="1499" y="0"/>
                  </a:cubicBezTo>
                  <a:cubicBezTo>
                    <a:pt x="1394" y="0"/>
                    <a:pt x="1394" y="0"/>
                    <a:pt x="1394" y="0"/>
                  </a:cubicBezTo>
                  <a:cubicBezTo>
                    <a:pt x="1399" y="14"/>
                    <a:pt x="1409" y="22"/>
                    <a:pt x="1429" y="27"/>
                  </a:cubicBezTo>
                  <a:close/>
                  <a:moveTo>
                    <a:pt x="1779" y="0"/>
                  </a:moveTo>
                  <a:cubicBezTo>
                    <a:pt x="1687" y="0"/>
                    <a:pt x="1687" y="0"/>
                    <a:pt x="1687" y="0"/>
                  </a:cubicBezTo>
                  <a:cubicBezTo>
                    <a:pt x="1683" y="9"/>
                    <a:pt x="1681" y="19"/>
                    <a:pt x="1680" y="28"/>
                  </a:cubicBezTo>
                  <a:cubicBezTo>
                    <a:pt x="1678" y="53"/>
                    <a:pt x="1705" y="60"/>
                    <a:pt x="1726" y="64"/>
                  </a:cubicBezTo>
                  <a:cubicBezTo>
                    <a:pt x="1750" y="69"/>
                    <a:pt x="1771" y="49"/>
                    <a:pt x="1787" y="9"/>
                  </a:cubicBezTo>
                  <a:cubicBezTo>
                    <a:pt x="1784" y="6"/>
                    <a:pt x="1781" y="3"/>
                    <a:pt x="1779" y="0"/>
                  </a:cubicBezTo>
                  <a:close/>
                  <a:moveTo>
                    <a:pt x="1596" y="108"/>
                  </a:moveTo>
                  <a:cubicBezTo>
                    <a:pt x="1564" y="118"/>
                    <a:pt x="1553" y="143"/>
                    <a:pt x="1556" y="175"/>
                  </a:cubicBezTo>
                  <a:cubicBezTo>
                    <a:pt x="1560" y="216"/>
                    <a:pt x="1590" y="226"/>
                    <a:pt x="1638" y="237"/>
                  </a:cubicBezTo>
                  <a:cubicBezTo>
                    <a:pt x="1648" y="228"/>
                    <a:pt x="1663" y="214"/>
                    <a:pt x="1673" y="205"/>
                  </a:cubicBezTo>
                  <a:cubicBezTo>
                    <a:pt x="1676" y="135"/>
                    <a:pt x="1644" y="114"/>
                    <a:pt x="1596" y="108"/>
                  </a:cubicBezTo>
                  <a:close/>
                  <a:moveTo>
                    <a:pt x="1817" y="214"/>
                  </a:moveTo>
                  <a:cubicBezTo>
                    <a:pt x="1791" y="212"/>
                    <a:pt x="1772" y="231"/>
                    <a:pt x="1769" y="261"/>
                  </a:cubicBezTo>
                  <a:cubicBezTo>
                    <a:pt x="1767" y="296"/>
                    <a:pt x="1782" y="318"/>
                    <a:pt x="1811" y="318"/>
                  </a:cubicBezTo>
                  <a:cubicBezTo>
                    <a:pt x="1839" y="319"/>
                    <a:pt x="1867" y="297"/>
                    <a:pt x="1869" y="273"/>
                  </a:cubicBezTo>
                  <a:cubicBezTo>
                    <a:pt x="1872" y="245"/>
                    <a:pt x="1847" y="216"/>
                    <a:pt x="1817" y="214"/>
                  </a:cubicBezTo>
                  <a:close/>
                  <a:moveTo>
                    <a:pt x="1040" y="1519"/>
                  </a:moveTo>
                  <a:cubicBezTo>
                    <a:pt x="1014" y="1522"/>
                    <a:pt x="988" y="1525"/>
                    <a:pt x="957" y="1528"/>
                  </a:cubicBezTo>
                  <a:cubicBezTo>
                    <a:pt x="958" y="1551"/>
                    <a:pt x="958" y="1563"/>
                    <a:pt x="958" y="1574"/>
                  </a:cubicBezTo>
                  <a:cubicBezTo>
                    <a:pt x="957" y="1603"/>
                    <a:pt x="973" y="1626"/>
                    <a:pt x="997" y="1632"/>
                  </a:cubicBezTo>
                  <a:cubicBezTo>
                    <a:pt x="1019" y="1637"/>
                    <a:pt x="1047" y="1631"/>
                    <a:pt x="1069" y="1622"/>
                  </a:cubicBezTo>
                  <a:cubicBezTo>
                    <a:pt x="1089" y="1614"/>
                    <a:pt x="1098" y="1572"/>
                    <a:pt x="1090" y="1549"/>
                  </a:cubicBezTo>
                  <a:cubicBezTo>
                    <a:pt x="1082" y="1525"/>
                    <a:pt x="1065" y="1516"/>
                    <a:pt x="1040" y="1519"/>
                  </a:cubicBezTo>
                  <a:close/>
                  <a:moveTo>
                    <a:pt x="863" y="2026"/>
                  </a:moveTo>
                  <a:cubicBezTo>
                    <a:pt x="869" y="2049"/>
                    <a:pt x="896" y="2066"/>
                    <a:pt x="922" y="2063"/>
                  </a:cubicBezTo>
                  <a:cubicBezTo>
                    <a:pt x="957" y="2059"/>
                    <a:pt x="968" y="2043"/>
                    <a:pt x="971" y="1991"/>
                  </a:cubicBezTo>
                  <a:cubicBezTo>
                    <a:pt x="959" y="1977"/>
                    <a:pt x="946" y="1962"/>
                    <a:pt x="931" y="1946"/>
                  </a:cubicBezTo>
                  <a:cubicBezTo>
                    <a:pt x="876" y="1968"/>
                    <a:pt x="856" y="1994"/>
                    <a:pt x="863" y="2026"/>
                  </a:cubicBezTo>
                  <a:close/>
                  <a:moveTo>
                    <a:pt x="880" y="1752"/>
                  </a:moveTo>
                  <a:cubicBezTo>
                    <a:pt x="849" y="1702"/>
                    <a:pt x="847" y="1702"/>
                    <a:pt x="798" y="1724"/>
                  </a:cubicBezTo>
                  <a:cubicBezTo>
                    <a:pt x="796" y="1753"/>
                    <a:pt x="804" y="1778"/>
                    <a:pt x="836" y="1785"/>
                  </a:cubicBezTo>
                  <a:cubicBezTo>
                    <a:pt x="861" y="1791"/>
                    <a:pt x="876" y="1777"/>
                    <a:pt x="880" y="1752"/>
                  </a:cubicBezTo>
                  <a:close/>
                  <a:moveTo>
                    <a:pt x="1830" y="61"/>
                  </a:moveTo>
                  <a:cubicBezTo>
                    <a:pt x="1809" y="81"/>
                    <a:pt x="1813" y="101"/>
                    <a:pt x="1827" y="123"/>
                  </a:cubicBezTo>
                  <a:cubicBezTo>
                    <a:pt x="1840" y="145"/>
                    <a:pt x="1860" y="146"/>
                    <a:pt x="1886" y="141"/>
                  </a:cubicBezTo>
                  <a:cubicBezTo>
                    <a:pt x="1905" y="117"/>
                    <a:pt x="1911" y="93"/>
                    <a:pt x="1893" y="70"/>
                  </a:cubicBezTo>
                  <a:cubicBezTo>
                    <a:pt x="1876" y="50"/>
                    <a:pt x="1852" y="52"/>
                    <a:pt x="1830" y="61"/>
                  </a:cubicBezTo>
                  <a:close/>
                  <a:moveTo>
                    <a:pt x="1016" y="1752"/>
                  </a:moveTo>
                  <a:cubicBezTo>
                    <a:pt x="992" y="1750"/>
                    <a:pt x="969" y="1774"/>
                    <a:pt x="964" y="1805"/>
                  </a:cubicBezTo>
                  <a:cubicBezTo>
                    <a:pt x="960" y="1833"/>
                    <a:pt x="977" y="1856"/>
                    <a:pt x="1004" y="1857"/>
                  </a:cubicBezTo>
                  <a:cubicBezTo>
                    <a:pt x="1037" y="1859"/>
                    <a:pt x="1064" y="1839"/>
                    <a:pt x="1067" y="1812"/>
                  </a:cubicBezTo>
                  <a:cubicBezTo>
                    <a:pt x="1069" y="1783"/>
                    <a:pt x="1046" y="1755"/>
                    <a:pt x="1016" y="1752"/>
                  </a:cubicBezTo>
                  <a:close/>
                  <a:moveTo>
                    <a:pt x="2084" y="1966"/>
                  </a:moveTo>
                  <a:cubicBezTo>
                    <a:pt x="2063" y="1975"/>
                    <a:pt x="2039" y="1985"/>
                    <a:pt x="2017" y="1994"/>
                  </a:cubicBezTo>
                  <a:cubicBezTo>
                    <a:pt x="2003" y="2053"/>
                    <a:pt x="2011" y="2076"/>
                    <a:pt x="2049" y="2090"/>
                  </a:cubicBezTo>
                  <a:cubicBezTo>
                    <a:pt x="2083" y="2103"/>
                    <a:pt x="2115" y="2093"/>
                    <a:pt x="2127" y="2065"/>
                  </a:cubicBezTo>
                  <a:cubicBezTo>
                    <a:pt x="2146" y="2023"/>
                    <a:pt x="2137" y="2002"/>
                    <a:pt x="2084" y="1966"/>
                  </a:cubicBezTo>
                  <a:close/>
                  <a:moveTo>
                    <a:pt x="2346" y="1860"/>
                  </a:moveTo>
                  <a:cubicBezTo>
                    <a:pt x="2375" y="1851"/>
                    <a:pt x="2404" y="1817"/>
                    <a:pt x="2398" y="1792"/>
                  </a:cubicBezTo>
                  <a:cubicBezTo>
                    <a:pt x="2387" y="1752"/>
                    <a:pt x="2357" y="1737"/>
                    <a:pt x="2318" y="1740"/>
                  </a:cubicBezTo>
                  <a:cubicBezTo>
                    <a:pt x="2273" y="1781"/>
                    <a:pt x="2267" y="1801"/>
                    <a:pt x="2288" y="1834"/>
                  </a:cubicBezTo>
                  <a:cubicBezTo>
                    <a:pt x="2301" y="1856"/>
                    <a:pt x="2319" y="1868"/>
                    <a:pt x="2346" y="1860"/>
                  </a:cubicBezTo>
                  <a:close/>
                  <a:moveTo>
                    <a:pt x="2314" y="1423"/>
                  </a:moveTo>
                  <a:cubicBezTo>
                    <a:pt x="2308" y="1394"/>
                    <a:pt x="2268" y="1366"/>
                    <a:pt x="2240" y="1372"/>
                  </a:cubicBezTo>
                  <a:cubicBezTo>
                    <a:pt x="2201" y="1379"/>
                    <a:pt x="2180" y="1421"/>
                    <a:pt x="2192" y="1467"/>
                  </a:cubicBezTo>
                  <a:cubicBezTo>
                    <a:pt x="2202" y="1504"/>
                    <a:pt x="2225" y="1516"/>
                    <a:pt x="2261" y="1505"/>
                  </a:cubicBezTo>
                  <a:cubicBezTo>
                    <a:pt x="2296" y="1495"/>
                    <a:pt x="2321" y="1456"/>
                    <a:pt x="2314" y="1423"/>
                  </a:cubicBezTo>
                  <a:close/>
                  <a:moveTo>
                    <a:pt x="2388" y="1991"/>
                  </a:moveTo>
                  <a:cubicBezTo>
                    <a:pt x="2378" y="1974"/>
                    <a:pt x="2360" y="1952"/>
                    <a:pt x="2344" y="1952"/>
                  </a:cubicBezTo>
                  <a:cubicBezTo>
                    <a:pt x="2304" y="1950"/>
                    <a:pt x="2288" y="1979"/>
                    <a:pt x="2287" y="2017"/>
                  </a:cubicBezTo>
                  <a:cubicBezTo>
                    <a:pt x="2309" y="2046"/>
                    <a:pt x="2335" y="2064"/>
                    <a:pt x="2372" y="2045"/>
                  </a:cubicBezTo>
                  <a:cubicBezTo>
                    <a:pt x="2394" y="2034"/>
                    <a:pt x="2400" y="2011"/>
                    <a:pt x="2388" y="1991"/>
                  </a:cubicBezTo>
                  <a:close/>
                  <a:moveTo>
                    <a:pt x="2390" y="2152"/>
                  </a:moveTo>
                  <a:cubicBezTo>
                    <a:pt x="2384" y="2153"/>
                    <a:pt x="2379" y="2155"/>
                    <a:pt x="2373" y="2158"/>
                  </a:cubicBezTo>
                  <a:cubicBezTo>
                    <a:pt x="2437" y="2158"/>
                    <a:pt x="2437" y="2158"/>
                    <a:pt x="2437" y="2158"/>
                  </a:cubicBezTo>
                  <a:cubicBezTo>
                    <a:pt x="2425" y="2149"/>
                    <a:pt x="2410" y="2146"/>
                    <a:pt x="2390" y="2152"/>
                  </a:cubicBezTo>
                  <a:close/>
                  <a:moveTo>
                    <a:pt x="2021" y="155"/>
                  </a:moveTo>
                  <a:cubicBezTo>
                    <a:pt x="2049" y="161"/>
                    <a:pt x="2069" y="129"/>
                    <a:pt x="2080" y="72"/>
                  </a:cubicBezTo>
                  <a:cubicBezTo>
                    <a:pt x="2044" y="35"/>
                    <a:pt x="2030" y="30"/>
                    <a:pt x="2004" y="45"/>
                  </a:cubicBezTo>
                  <a:cubicBezTo>
                    <a:pt x="1984" y="57"/>
                    <a:pt x="1967" y="99"/>
                    <a:pt x="1979" y="123"/>
                  </a:cubicBezTo>
                  <a:cubicBezTo>
                    <a:pt x="1987" y="138"/>
                    <a:pt x="2005" y="152"/>
                    <a:pt x="2021" y="155"/>
                  </a:cubicBezTo>
                  <a:close/>
                  <a:moveTo>
                    <a:pt x="2101" y="311"/>
                  </a:moveTo>
                  <a:cubicBezTo>
                    <a:pt x="2094" y="260"/>
                    <a:pt x="2087" y="249"/>
                    <a:pt x="2054" y="244"/>
                  </a:cubicBezTo>
                  <a:cubicBezTo>
                    <a:pt x="2016" y="238"/>
                    <a:pt x="2004" y="248"/>
                    <a:pt x="1982" y="305"/>
                  </a:cubicBezTo>
                  <a:cubicBezTo>
                    <a:pt x="2024" y="372"/>
                    <a:pt x="2049" y="373"/>
                    <a:pt x="2101" y="311"/>
                  </a:cubicBezTo>
                  <a:close/>
                  <a:moveTo>
                    <a:pt x="2410" y="1556"/>
                  </a:moveTo>
                  <a:cubicBezTo>
                    <a:pt x="2386" y="1564"/>
                    <a:pt x="2370" y="1594"/>
                    <a:pt x="2375" y="1619"/>
                  </a:cubicBezTo>
                  <a:cubicBezTo>
                    <a:pt x="2381" y="1644"/>
                    <a:pt x="2410" y="1665"/>
                    <a:pt x="2433" y="1661"/>
                  </a:cubicBezTo>
                  <a:cubicBezTo>
                    <a:pt x="2462" y="1656"/>
                    <a:pt x="2485" y="1620"/>
                    <a:pt x="2477" y="1591"/>
                  </a:cubicBezTo>
                  <a:cubicBezTo>
                    <a:pt x="2470" y="1565"/>
                    <a:pt x="2436" y="1547"/>
                    <a:pt x="2410" y="1556"/>
                  </a:cubicBezTo>
                  <a:close/>
                  <a:moveTo>
                    <a:pt x="2228" y="67"/>
                  </a:moveTo>
                  <a:cubicBezTo>
                    <a:pt x="2243" y="49"/>
                    <a:pt x="2248" y="29"/>
                    <a:pt x="2232" y="10"/>
                  </a:cubicBezTo>
                  <a:cubicBezTo>
                    <a:pt x="2229" y="6"/>
                    <a:pt x="2226" y="3"/>
                    <a:pt x="2223" y="0"/>
                  </a:cubicBezTo>
                  <a:cubicBezTo>
                    <a:pt x="2154" y="0"/>
                    <a:pt x="2154" y="0"/>
                    <a:pt x="2154" y="0"/>
                  </a:cubicBezTo>
                  <a:cubicBezTo>
                    <a:pt x="2147" y="48"/>
                    <a:pt x="2154" y="67"/>
                    <a:pt x="2182" y="78"/>
                  </a:cubicBezTo>
                  <a:cubicBezTo>
                    <a:pt x="2200" y="85"/>
                    <a:pt x="2216" y="83"/>
                    <a:pt x="2228" y="67"/>
                  </a:cubicBezTo>
                  <a:close/>
                  <a:moveTo>
                    <a:pt x="2088" y="1653"/>
                  </a:moveTo>
                  <a:cubicBezTo>
                    <a:pt x="2057" y="1652"/>
                    <a:pt x="2030" y="1675"/>
                    <a:pt x="2024" y="1708"/>
                  </a:cubicBezTo>
                  <a:cubicBezTo>
                    <a:pt x="2018" y="1742"/>
                    <a:pt x="2027" y="1769"/>
                    <a:pt x="2058" y="1786"/>
                  </a:cubicBezTo>
                  <a:cubicBezTo>
                    <a:pt x="2094" y="1807"/>
                    <a:pt x="2116" y="1798"/>
                    <a:pt x="2167" y="1742"/>
                  </a:cubicBezTo>
                  <a:cubicBezTo>
                    <a:pt x="2148" y="1678"/>
                    <a:pt x="2127" y="1654"/>
                    <a:pt x="2088" y="16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5CDF9020-0D76-4DD6-BD9B-65727B5ED2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175" y="0"/>
              <a:ext cx="12201525" cy="4895850"/>
            </a:xfrm>
            <a:custGeom>
              <a:avLst/>
              <a:gdLst/>
              <a:ahLst/>
              <a:cxnLst/>
              <a:rect l="0" t="0" r="r" b="b"/>
              <a:pathLst>
                <a:path w="3843" h="1540">
                  <a:moveTo>
                    <a:pt x="263" y="102"/>
                  </a:moveTo>
                  <a:cubicBezTo>
                    <a:pt x="285" y="93"/>
                    <a:pt x="295" y="65"/>
                    <a:pt x="285" y="38"/>
                  </a:cubicBezTo>
                  <a:cubicBezTo>
                    <a:pt x="278" y="17"/>
                    <a:pt x="247" y="3"/>
                    <a:pt x="226" y="11"/>
                  </a:cubicBezTo>
                  <a:cubicBezTo>
                    <a:pt x="207" y="18"/>
                    <a:pt x="193" y="58"/>
                    <a:pt x="202" y="80"/>
                  </a:cubicBezTo>
                  <a:cubicBezTo>
                    <a:pt x="210" y="99"/>
                    <a:pt x="240" y="110"/>
                    <a:pt x="263" y="102"/>
                  </a:cubicBezTo>
                  <a:close/>
                  <a:moveTo>
                    <a:pt x="1265" y="813"/>
                  </a:moveTo>
                  <a:cubicBezTo>
                    <a:pt x="1291" y="808"/>
                    <a:pt x="1313" y="801"/>
                    <a:pt x="1314" y="771"/>
                  </a:cubicBezTo>
                  <a:cubicBezTo>
                    <a:pt x="1315" y="752"/>
                    <a:pt x="1301" y="735"/>
                    <a:pt x="1282" y="733"/>
                  </a:cubicBezTo>
                  <a:cubicBezTo>
                    <a:pt x="1263" y="730"/>
                    <a:pt x="1244" y="732"/>
                    <a:pt x="1233" y="751"/>
                  </a:cubicBezTo>
                  <a:cubicBezTo>
                    <a:pt x="1223" y="770"/>
                    <a:pt x="1230" y="784"/>
                    <a:pt x="1265" y="813"/>
                  </a:cubicBezTo>
                  <a:close/>
                  <a:moveTo>
                    <a:pt x="130" y="169"/>
                  </a:moveTo>
                  <a:cubicBezTo>
                    <a:pt x="146" y="162"/>
                    <a:pt x="154" y="138"/>
                    <a:pt x="146" y="119"/>
                  </a:cubicBezTo>
                  <a:cubicBezTo>
                    <a:pt x="138" y="98"/>
                    <a:pt x="115" y="89"/>
                    <a:pt x="94" y="97"/>
                  </a:cubicBezTo>
                  <a:cubicBezTo>
                    <a:pt x="74" y="105"/>
                    <a:pt x="64" y="129"/>
                    <a:pt x="72" y="149"/>
                  </a:cubicBezTo>
                  <a:cubicBezTo>
                    <a:pt x="81" y="168"/>
                    <a:pt x="110" y="179"/>
                    <a:pt x="130" y="169"/>
                  </a:cubicBezTo>
                  <a:close/>
                  <a:moveTo>
                    <a:pt x="72" y="470"/>
                  </a:moveTo>
                  <a:cubicBezTo>
                    <a:pt x="87" y="481"/>
                    <a:pt x="101" y="494"/>
                    <a:pt x="114" y="477"/>
                  </a:cubicBezTo>
                  <a:cubicBezTo>
                    <a:pt x="121" y="467"/>
                    <a:pt x="124" y="450"/>
                    <a:pt x="121" y="439"/>
                  </a:cubicBezTo>
                  <a:cubicBezTo>
                    <a:pt x="115" y="418"/>
                    <a:pt x="96" y="421"/>
                    <a:pt x="73" y="426"/>
                  </a:cubicBezTo>
                  <a:cubicBezTo>
                    <a:pt x="73" y="442"/>
                    <a:pt x="72" y="457"/>
                    <a:pt x="72" y="470"/>
                  </a:cubicBezTo>
                  <a:close/>
                  <a:moveTo>
                    <a:pt x="107" y="240"/>
                  </a:moveTo>
                  <a:cubicBezTo>
                    <a:pt x="130" y="276"/>
                    <a:pt x="135" y="276"/>
                    <a:pt x="166" y="246"/>
                  </a:cubicBezTo>
                  <a:cubicBezTo>
                    <a:pt x="163" y="235"/>
                    <a:pt x="160" y="224"/>
                    <a:pt x="157" y="214"/>
                  </a:cubicBezTo>
                  <a:cubicBezTo>
                    <a:pt x="133" y="210"/>
                    <a:pt x="115" y="213"/>
                    <a:pt x="107" y="240"/>
                  </a:cubicBezTo>
                  <a:close/>
                  <a:moveTo>
                    <a:pt x="1360" y="997"/>
                  </a:moveTo>
                  <a:cubicBezTo>
                    <a:pt x="1383" y="1003"/>
                    <a:pt x="1408" y="988"/>
                    <a:pt x="1414" y="966"/>
                  </a:cubicBezTo>
                  <a:cubicBezTo>
                    <a:pt x="1419" y="943"/>
                    <a:pt x="1400" y="915"/>
                    <a:pt x="1377" y="910"/>
                  </a:cubicBezTo>
                  <a:cubicBezTo>
                    <a:pt x="1357" y="906"/>
                    <a:pt x="1334" y="922"/>
                    <a:pt x="1329" y="943"/>
                  </a:cubicBezTo>
                  <a:cubicBezTo>
                    <a:pt x="1322" y="967"/>
                    <a:pt x="1336" y="990"/>
                    <a:pt x="1360" y="997"/>
                  </a:cubicBezTo>
                  <a:close/>
                  <a:moveTo>
                    <a:pt x="1530" y="594"/>
                  </a:moveTo>
                  <a:cubicBezTo>
                    <a:pt x="1550" y="599"/>
                    <a:pt x="1580" y="583"/>
                    <a:pt x="1586" y="564"/>
                  </a:cubicBezTo>
                  <a:cubicBezTo>
                    <a:pt x="1591" y="545"/>
                    <a:pt x="1573" y="517"/>
                    <a:pt x="1551" y="511"/>
                  </a:cubicBezTo>
                  <a:cubicBezTo>
                    <a:pt x="1531" y="506"/>
                    <a:pt x="1512" y="518"/>
                    <a:pt x="1507" y="540"/>
                  </a:cubicBezTo>
                  <a:cubicBezTo>
                    <a:pt x="1501" y="564"/>
                    <a:pt x="1511" y="589"/>
                    <a:pt x="1530" y="594"/>
                  </a:cubicBezTo>
                  <a:close/>
                  <a:moveTo>
                    <a:pt x="1395" y="819"/>
                  </a:moveTo>
                  <a:cubicBezTo>
                    <a:pt x="1391" y="830"/>
                    <a:pt x="1386" y="842"/>
                    <a:pt x="1382" y="853"/>
                  </a:cubicBezTo>
                  <a:cubicBezTo>
                    <a:pt x="1401" y="872"/>
                    <a:pt x="1418" y="881"/>
                    <a:pt x="1443" y="863"/>
                  </a:cubicBezTo>
                  <a:cubicBezTo>
                    <a:pt x="1447" y="816"/>
                    <a:pt x="1443" y="812"/>
                    <a:pt x="1395" y="819"/>
                  </a:cubicBezTo>
                  <a:close/>
                  <a:moveTo>
                    <a:pt x="1425" y="678"/>
                  </a:moveTo>
                  <a:cubicBezTo>
                    <a:pt x="1434" y="635"/>
                    <a:pt x="1428" y="621"/>
                    <a:pt x="1399" y="608"/>
                  </a:cubicBezTo>
                  <a:cubicBezTo>
                    <a:pt x="1381" y="601"/>
                    <a:pt x="1366" y="605"/>
                    <a:pt x="1354" y="620"/>
                  </a:cubicBezTo>
                  <a:cubicBezTo>
                    <a:pt x="1342" y="637"/>
                    <a:pt x="1343" y="669"/>
                    <a:pt x="1357" y="685"/>
                  </a:cubicBezTo>
                  <a:cubicBezTo>
                    <a:pt x="1371" y="702"/>
                    <a:pt x="1384" y="701"/>
                    <a:pt x="1425" y="678"/>
                  </a:cubicBezTo>
                  <a:close/>
                  <a:moveTo>
                    <a:pt x="1514" y="777"/>
                  </a:moveTo>
                  <a:cubicBezTo>
                    <a:pt x="1529" y="765"/>
                    <a:pt x="1533" y="750"/>
                    <a:pt x="1524" y="733"/>
                  </a:cubicBezTo>
                  <a:cubicBezTo>
                    <a:pt x="1513" y="710"/>
                    <a:pt x="1492" y="705"/>
                    <a:pt x="1456" y="717"/>
                  </a:cubicBezTo>
                  <a:cubicBezTo>
                    <a:pt x="1454" y="730"/>
                    <a:pt x="1451" y="745"/>
                    <a:pt x="1448" y="761"/>
                  </a:cubicBezTo>
                  <a:cubicBezTo>
                    <a:pt x="1486" y="792"/>
                    <a:pt x="1494" y="794"/>
                    <a:pt x="1514" y="777"/>
                  </a:cubicBezTo>
                  <a:close/>
                  <a:moveTo>
                    <a:pt x="159" y="317"/>
                  </a:moveTo>
                  <a:cubicBezTo>
                    <a:pt x="115" y="315"/>
                    <a:pt x="108" y="318"/>
                    <a:pt x="102" y="341"/>
                  </a:cubicBezTo>
                  <a:cubicBezTo>
                    <a:pt x="98" y="358"/>
                    <a:pt x="103" y="371"/>
                    <a:pt x="119" y="379"/>
                  </a:cubicBezTo>
                  <a:cubicBezTo>
                    <a:pt x="140" y="389"/>
                    <a:pt x="158" y="381"/>
                    <a:pt x="177" y="353"/>
                  </a:cubicBezTo>
                  <a:cubicBezTo>
                    <a:pt x="172" y="342"/>
                    <a:pt x="166" y="330"/>
                    <a:pt x="159" y="317"/>
                  </a:cubicBezTo>
                  <a:close/>
                  <a:moveTo>
                    <a:pt x="267" y="322"/>
                  </a:moveTo>
                  <a:cubicBezTo>
                    <a:pt x="247" y="318"/>
                    <a:pt x="238" y="325"/>
                    <a:pt x="221" y="364"/>
                  </a:cubicBezTo>
                  <a:cubicBezTo>
                    <a:pt x="238" y="400"/>
                    <a:pt x="250" y="407"/>
                    <a:pt x="278" y="401"/>
                  </a:cubicBezTo>
                  <a:cubicBezTo>
                    <a:pt x="296" y="396"/>
                    <a:pt x="304" y="385"/>
                    <a:pt x="304" y="367"/>
                  </a:cubicBezTo>
                  <a:cubicBezTo>
                    <a:pt x="304" y="348"/>
                    <a:pt x="286" y="326"/>
                    <a:pt x="267" y="322"/>
                  </a:cubicBezTo>
                  <a:close/>
                  <a:moveTo>
                    <a:pt x="45" y="51"/>
                  </a:moveTo>
                  <a:cubicBezTo>
                    <a:pt x="60" y="46"/>
                    <a:pt x="70" y="25"/>
                    <a:pt x="64" y="10"/>
                  </a:cubicBezTo>
                  <a:cubicBezTo>
                    <a:pt x="62" y="6"/>
                    <a:pt x="60" y="3"/>
                    <a:pt x="5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7"/>
                    <a:pt x="0" y="18"/>
                    <a:pt x="2" y="27"/>
                  </a:cubicBezTo>
                  <a:cubicBezTo>
                    <a:pt x="6" y="44"/>
                    <a:pt x="28" y="56"/>
                    <a:pt x="45" y="51"/>
                  </a:cubicBezTo>
                  <a:close/>
                  <a:moveTo>
                    <a:pt x="264" y="179"/>
                  </a:moveTo>
                  <a:cubicBezTo>
                    <a:pt x="247" y="196"/>
                    <a:pt x="235" y="214"/>
                    <a:pt x="251" y="236"/>
                  </a:cubicBezTo>
                  <a:cubicBezTo>
                    <a:pt x="261" y="251"/>
                    <a:pt x="280" y="255"/>
                    <a:pt x="295" y="246"/>
                  </a:cubicBezTo>
                  <a:cubicBezTo>
                    <a:pt x="310" y="237"/>
                    <a:pt x="323" y="226"/>
                    <a:pt x="320" y="206"/>
                  </a:cubicBezTo>
                  <a:cubicBezTo>
                    <a:pt x="318" y="187"/>
                    <a:pt x="305" y="181"/>
                    <a:pt x="264" y="179"/>
                  </a:cubicBezTo>
                  <a:close/>
                  <a:moveTo>
                    <a:pt x="191" y="483"/>
                  </a:moveTo>
                  <a:cubicBezTo>
                    <a:pt x="174" y="489"/>
                    <a:pt x="160" y="518"/>
                    <a:pt x="167" y="535"/>
                  </a:cubicBezTo>
                  <a:cubicBezTo>
                    <a:pt x="173" y="552"/>
                    <a:pt x="202" y="562"/>
                    <a:pt x="221" y="554"/>
                  </a:cubicBezTo>
                  <a:cubicBezTo>
                    <a:pt x="238" y="547"/>
                    <a:pt x="245" y="528"/>
                    <a:pt x="237" y="509"/>
                  </a:cubicBezTo>
                  <a:cubicBezTo>
                    <a:pt x="229" y="488"/>
                    <a:pt x="207" y="476"/>
                    <a:pt x="191" y="483"/>
                  </a:cubicBezTo>
                  <a:close/>
                  <a:moveTo>
                    <a:pt x="29" y="208"/>
                  </a:moveTo>
                  <a:cubicBezTo>
                    <a:pt x="35" y="186"/>
                    <a:pt x="23" y="171"/>
                    <a:pt x="1" y="162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5" y="233"/>
                    <a:pt x="25" y="221"/>
                    <a:pt x="29" y="208"/>
                  </a:cubicBezTo>
                  <a:close/>
                  <a:moveTo>
                    <a:pt x="96" y="590"/>
                  </a:moveTo>
                  <a:cubicBezTo>
                    <a:pt x="82" y="598"/>
                    <a:pt x="75" y="602"/>
                    <a:pt x="67" y="605"/>
                  </a:cubicBezTo>
                  <a:cubicBezTo>
                    <a:pt x="48" y="614"/>
                    <a:pt x="39" y="632"/>
                    <a:pt x="43" y="649"/>
                  </a:cubicBezTo>
                  <a:cubicBezTo>
                    <a:pt x="47" y="665"/>
                    <a:pt x="60" y="681"/>
                    <a:pt x="72" y="692"/>
                  </a:cubicBezTo>
                  <a:cubicBezTo>
                    <a:pt x="84" y="703"/>
                    <a:pt x="114" y="695"/>
                    <a:pt x="127" y="682"/>
                  </a:cubicBezTo>
                  <a:cubicBezTo>
                    <a:pt x="139" y="669"/>
                    <a:pt x="140" y="655"/>
                    <a:pt x="129" y="640"/>
                  </a:cubicBezTo>
                  <a:cubicBezTo>
                    <a:pt x="119" y="625"/>
                    <a:pt x="109" y="609"/>
                    <a:pt x="96" y="590"/>
                  </a:cubicBezTo>
                  <a:close/>
                  <a:moveTo>
                    <a:pt x="28" y="361"/>
                  </a:moveTo>
                  <a:cubicBezTo>
                    <a:pt x="44" y="367"/>
                    <a:pt x="55" y="359"/>
                    <a:pt x="62" y="346"/>
                  </a:cubicBezTo>
                  <a:cubicBezTo>
                    <a:pt x="71" y="327"/>
                    <a:pt x="57" y="311"/>
                    <a:pt x="25" y="302"/>
                  </a:cubicBezTo>
                  <a:cubicBezTo>
                    <a:pt x="7" y="339"/>
                    <a:pt x="9" y="353"/>
                    <a:pt x="28" y="361"/>
                  </a:cubicBezTo>
                  <a:close/>
                  <a:moveTo>
                    <a:pt x="1" y="497"/>
                  </a:moveTo>
                  <a:cubicBezTo>
                    <a:pt x="1" y="559"/>
                    <a:pt x="1" y="559"/>
                    <a:pt x="1" y="559"/>
                  </a:cubicBezTo>
                  <a:cubicBezTo>
                    <a:pt x="28" y="556"/>
                    <a:pt x="40" y="545"/>
                    <a:pt x="41" y="524"/>
                  </a:cubicBezTo>
                  <a:cubicBezTo>
                    <a:pt x="41" y="505"/>
                    <a:pt x="32" y="499"/>
                    <a:pt x="1" y="497"/>
                  </a:cubicBezTo>
                  <a:close/>
                  <a:moveTo>
                    <a:pt x="3788" y="1004"/>
                  </a:moveTo>
                  <a:cubicBezTo>
                    <a:pt x="3779" y="1017"/>
                    <a:pt x="3783" y="1028"/>
                    <a:pt x="3802" y="1041"/>
                  </a:cubicBezTo>
                  <a:cubicBezTo>
                    <a:pt x="3820" y="1038"/>
                    <a:pt x="3828" y="1026"/>
                    <a:pt x="3828" y="1008"/>
                  </a:cubicBezTo>
                  <a:cubicBezTo>
                    <a:pt x="3805" y="993"/>
                    <a:pt x="3795" y="992"/>
                    <a:pt x="3788" y="1004"/>
                  </a:cubicBezTo>
                  <a:close/>
                  <a:moveTo>
                    <a:pt x="3744" y="975"/>
                  </a:moveTo>
                  <a:cubicBezTo>
                    <a:pt x="3769" y="963"/>
                    <a:pt x="3778" y="953"/>
                    <a:pt x="3772" y="941"/>
                  </a:cubicBezTo>
                  <a:cubicBezTo>
                    <a:pt x="3767" y="932"/>
                    <a:pt x="3756" y="924"/>
                    <a:pt x="3746" y="921"/>
                  </a:cubicBezTo>
                  <a:cubicBezTo>
                    <a:pt x="3734" y="917"/>
                    <a:pt x="3728" y="930"/>
                    <a:pt x="3724" y="939"/>
                  </a:cubicBezTo>
                  <a:cubicBezTo>
                    <a:pt x="3719" y="951"/>
                    <a:pt x="3726" y="963"/>
                    <a:pt x="3744" y="975"/>
                  </a:cubicBezTo>
                  <a:close/>
                  <a:moveTo>
                    <a:pt x="3684" y="983"/>
                  </a:moveTo>
                  <a:cubicBezTo>
                    <a:pt x="3671" y="987"/>
                    <a:pt x="3669" y="997"/>
                    <a:pt x="3669" y="1010"/>
                  </a:cubicBezTo>
                  <a:cubicBezTo>
                    <a:pt x="3678" y="1022"/>
                    <a:pt x="3690" y="1028"/>
                    <a:pt x="3703" y="1021"/>
                  </a:cubicBezTo>
                  <a:cubicBezTo>
                    <a:pt x="3714" y="1015"/>
                    <a:pt x="3716" y="1003"/>
                    <a:pt x="3714" y="991"/>
                  </a:cubicBezTo>
                  <a:cubicBezTo>
                    <a:pt x="3707" y="979"/>
                    <a:pt x="3696" y="978"/>
                    <a:pt x="3684" y="983"/>
                  </a:cubicBezTo>
                  <a:close/>
                  <a:moveTo>
                    <a:pt x="3716" y="871"/>
                  </a:moveTo>
                  <a:cubicBezTo>
                    <a:pt x="3715" y="854"/>
                    <a:pt x="3704" y="846"/>
                    <a:pt x="3688" y="844"/>
                  </a:cubicBezTo>
                  <a:cubicBezTo>
                    <a:pt x="3667" y="842"/>
                    <a:pt x="3659" y="855"/>
                    <a:pt x="3648" y="878"/>
                  </a:cubicBezTo>
                  <a:cubicBezTo>
                    <a:pt x="3652" y="883"/>
                    <a:pt x="3657" y="892"/>
                    <a:pt x="3660" y="898"/>
                  </a:cubicBezTo>
                  <a:cubicBezTo>
                    <a:pt x="3694" y="907"/>
                    <a:pt x="3708" y="894"/>
                    <a:pt x="3716" y="871"/>
                  </a:cubicBezTo>
                  <a:close/>
                  <a:moveTo>
                    <a:pt x="3682" y="1113"/>
                  </a:moveTo>
                  <a:cubicBezTo>
                    <a:pt x="3704" y="1099"/>
                    <a:pt x="3708" y="1093"/>
                    <a:pt x="3703" y="1078"/>
                  </a:cubicBezTo>
                  <a:cubicBezTo>
                    <a:pt x="3699" y="1067"/>
                    <a:pt x="3680" y="1054"/>
                    <a:pt x="3667" y="1058"/>
                  </a:cubicBezTo>
                  <a:cubicBezTo>
                    <a:pt x="3659" y="1060"/>
                    <a:pt x="3650" y="1067"/>
                    <a:pt x="3647" y="1075"/>
                  </a:cubicBezTo>
                  <a:cubicBezTo>
                    <a:pt x="3641" y="1088"/>
                    <a:pt x="3655" y="1101"/>
                    <a:pt x="3682" y="1113"/>
                  </a:cubicBezTo>
                  <a:close/>
                  <a:moveTo>
                    <a:pt x="3764" y="1065"/>
                  </a:moveTo>
                  <a:cubicBezTo>
                    <a:pt x="3752" y="1061"/>
                    <a:pt x="3736" y="1068"/>
                    <a:pt x="3732" y="1079"/>
                  </a:cubicBezTo>
                  <a:cubicBezTo>
                    <a:pt x="3728" y="1091"/>
                    <a:pt x="3738" y="1109"/>
                    <a:pt x="3752" y="1114"/>
                  </a:cubicBezTo>
                  <a:cubicBezTo>
                    <a:pt x="3764" y="1118"/>
                    <a:pt x="3771" y="1112"/>
                    <a:pt x="3776" y="1096"/>
                  </a:cubicBezTo>
                  <a:cubicBezTo>
                    <a:pt x="3781" y="1080"/>
                    <a:pt x="3777" y="1069"/>
                    <a:pt x="3764" y="1065"/>
                  </a:cubicBezTo>
                  <a:close/>
                  <a:moveTo>
                    <a:pt x="1562" y="679"/>
                  </a:moveTo>
                  <a:cubicBezTo>
                    <a:pt x="1554" y="701"/>
                    <a:pt x="1573" y="710"/>
                    <a:pt x="1596" y="722"/>
                  </a:cubicBezTo>
                  <a:cubicBezTo>
                    <a:pt x="1607" y="707"/>
                    <a:pt x="1617" y="695"/>
                    <a:pt x="1626" y="683"/>
                  </a:cubicBezTo>
                  <a:cubicBezTo>
                    <a:pt x="1620" y="664"/>
                    <a:pt x="1616" y="643"/>
                    <a:pt x="1594" y="650"/>
                  </a:cubicBezTo>
                  <a:cubicBezTo>
                    <a:pt x="1581" y="654"/>
                    <a:pt x="1567" y="667"/>
                    <a:pt x="1562" y="679"/>
                  </a:cubicBezTo>
                  <a:close/>
                  <a:moveTo>
                    <a:pt x="1222" y="1098"/>
                  </a:moveTo>
                  <a:cubicBezTo>
                    <a:pt x="1204" y="1090"/>
                    <a:pt x="1175" y="1102"/>
                    <a:pt x="1167" y="1119"/>
                  </a:cubicBezTo>
                  <a:cubicBezTo>
                    <a:pt x="1157" y="1143"/>
                    <a:pt x="1173" y="1170"/>
                    <a:pt x="1202" y="1180"/>
                  </a:cubicBezTo>
                  <a:cubicBezTo>
                    <a:pt x="1225" y="1188"/>
                    <a:pt x="1241" y="1180"/>
                    <a:pt x="1248" y="1156"/>
                  </a:cubicBezTo>
                  <a:cubicBezTo>
                    <a:pt x="1255" y="1133"/>
                    <a:pt x="1243" y="1106"/>
                    <a:pt x="1222" y="1098"/>
                  </a:cubicBezTo>
                  <a:close/>
                  <a:moveTo>
                    <a:pt x="3808" y="834"/>
                  </a:moveTo>
                  <a:cubicBezTo>
                    <a:pt x="3823" y="823"/>
                    <a:pt x="3825" y="816"/>
                    <a:pt x="3815" y="787"/>
                  </a:cubicBezTo>
                  <a:cubicBezTo>
                    <a:pt x="3790" y="780"/>
                    <a:pt x="3782" y="782"/>
                    <a:pt x="3774" y="798"/>
                  </a:cubicBezTo>
                  <a:cubicBezTo>
                    <a:pt x="3767" y="810"/>
                    <a:pt x="3767" y="826"/>
                    <a:pt x="3776" y="833"/>
                  </a:cubicBezTo>
                  <a:cubicBezTo>
                    <a:pt x="3786" y="840"/>
                    <a:pt x="3797" y="842"/>
                    <a:pt x="3808" y="834"/>
                  </a:cubicBezTo>
                  <a:close/>
                  <a:moveTo>
                    <a:pt x="3810" y="1116"/>
                  </a:moveTo>
                  <a:cubicBezTo>
                    <a:pt x="3815" y="1119"/>
                    <a:pt x="3823" y="1121"/>
                    <a:pt x="3828" y="1119"/>
                  </a:cubicBezTo>
                  <a:cubicBezTo>
                    <a:pt x="3843" y="1113"/>
                    <a:pt x="3842" y="1100"/>
                    <a:pt x="3838" y="1084"/>
                  </a:cubicBezTo>
                  <a:cubicBezTo>
                    <a:pt x="3829" y="1083"/>
                    <a:pt x="3820" y="1082"/>
                    <a:pt x="3813" y="1082"/>
                  </a:cubicBezTo>
                  <a:cubicBezTo>
                    <a:pt x="3805" y="1095"/>
                    <a:pt x="3799" y="1106"/>
                    <a:pt x="3810" y="1116"/>
                  </a:cubicBezTo>
                  <a:close/>
                  <a:moveTo>
                    <a:pt x="2155" y="868"/>
                  </a:moveTo>
                  <a:cubicBezTo>
                    <a:pt x="2184" y="881"/>
                    <a:pt x="2204" y="864"/>
                    <a:pt x="2226" y="843"/>
                  </a:cubicBezTo>
                  <a:cubicBezTo>
                    <a:pt x="2219" y="825"/>
                    <a:pt x="2212" y="807"/>
                    <a:pt x="2205" y="789"/>
                  </a:cubicBezTo>
                  <a:cubicBezTo>
                    <a:pt x="2157" y="788"/>
                    <a:pt x="2141" y="793"/>
                    <a:pt x="2134" y="812"/>
                  </a:cubicBezTo>
                  <a:cubicBezTo>
                    <a:pt x="2128" y="830"/>
                    <a:pt x="2138" y="860"/>
                    <a:pt x="2155" y="868"/>
                  </a:cubicBezTo>
                  <a:close/>
                  <a:moveTo>
                    <a:pt x="1795" y="1157"/>
                  </a:moveTo>
                  <a:cubicBezTo>
                    <a:pt x="1832" y="1180"/>
                    <a:pt x="1847" y="1181"/>
                    <a:pt x="1859" y="1162"/>
                  </a:cubicBezTo>
                  <a:cubicBezTo>
                    <a:pt x="1872" y="1141"/>
                    <a:pt x="1864" y="1124"/>
                    <a:pt x="1834" y="1103"/>
                  </a:cubicBezTo>
                  <a:cubicBezTo>
                    <a:pt x="1805" y="1110"/>
                    <a:pt x="1794" y="1129"/>
                    <a:pt x="1795" y="1157"/>
                  </a:cubicBezTo>
                  <a:close/>
                  <a:moveTo>
                    <a:pt x="1868" y="692"/>
                  </a:moveTo>
                  <a:cubicBezTo>
                    <a:pt x="1876" y="674"/>
                    <a:pt x="1867" y="660"/>
                    <a:pt x="1848" y="653"/>
                  </a:cubicBezTo>
                  <a:cubicBezTo>
                    <a:pt x="1805" y="670"/>
                    <a:pt x="1804" y="672"/>
                    <a:pt x="1815" y="713"/>
                  </a:cubicBezTo>
                  <a:cubicBezTo>
                    <a:pt x="1837" y="718"/>
                    <a:pt x="1857" y="716"/>
                    <a:pt x="1868" y="692"/>
                  </a:cubicBezTo>
                  <a:close/>
                  <a:moveTo>
                    <a:pt x="1843" y="900"/>
                  </a:moveTo>
                  <a:cubicBezTo>
                    <a:pt x="1853" y="892"/>
                    <a:pt x="1864" y="884"/>
                    <a:pt x="1873" y="877"/>
                  </a:cubicBezTo>
                  <a:cubicBezTo>
                    <a:pt x="1875" y="846"/>
                    <a:pt x="1859" y="834"/>
                    <a:pt x="1835" y="833"/>
                  </a:cubicBezTo>
                  <a:cubicBezTo>
                    <a:pt x="1818" y="832"/>
                    <a:pt x="1812" y="846"/>
                    <a:pt x="1809" y="860"/>
                  </a:cubicBezTo>
                  <a:cubicBezTo>
                    <a:pt x="1804" y="887"/>
                    <a:pt x="1819" y="896"/>
                    <a:pt x="1843" y="900"/>
                  </a:cubicBezTo>
                  <a:close/>
                  <a:moveTo>
                    <a:pt x="1695" y="1224"/>
                  </a:moveTo>
                  <a:cubicBezTo>
                    <a:pt x="1704" y="1223"/>
                    <a:pt x="1719" y="1211"/>
                    <a:pt x="1719" y="1203"/>
                  </a:cubicBezTo>
                  <a:cubicBezTo>
                    <a:pt x="1720" y="1190"/>
                    <a:pt x="1716" y="1171"/>
                    <a:pt x="1707" y="1164"/>
                  </a:cubicBezTo>
                  <a:cubicBezTo>
                    <a:pt x="1690" y="1150"/>
                    <a:pt x="1677" y="1167"/>
                    <a:pt x="1663" y="1182"/>
                  </a:cubicBezTo>
                  <a:cubicBezTo>
                    <a:pt x="1668" y="1202"/>
                    <a:pt x="1667" y="1226"/>
                    <a:pt x="1695" y="1224"/>
                  </a:cubicBezTo>
                  <a:close/>
                  <a:moveTo>
                    <a:pt x="1891" y="758"/>
                  </a:moveTo>
                  <a:cubicBezTo>
                    <a:pt x="1897" y="772"/>
                    <a:pt x="1904" y="788"/>
                    <a:pt x="1910" y="801"/>
                  </a:cubicBezTo>
                  <a:cubicBezTo>
                    <a:pt x="1948" y="808"/>
                    <a:pt x="1963" y="802"/>
                    <a:pt x="1973" y="778"/>
                  </a:cubicBezTo>
                  <a:cubicBezTo>
                    <a:pt x="1981" y="759"/>
                    <a:pt x="1975" y="744"/>
                    <a:pt x="1959" y="735"/>
                  </a:cubicBezTo>
                  <a:cubicBezTo>
                    <a:pt x="1939" y="722"/>
                    <a:pt x="1914" y="731"/>
                    <a:pt x="1891" y="758"/>
                  </a:cubicBezTo>
                  <a:close/>
                  <a:moveTo>
                    <a:pt x="1901" y="595"/>
                  </a:moveTo>
                  <a:cubicBezTo>
                    <a:pt x="1922" y="602"/>
                    <a:pt x="1942" y="592"/>
                    <a:pt x="1947" y="571"/>
                  </a:cubicBezTo>
                  <a:cubicBezTo>
                    <a:pt x="1953" y="546"/>
                    <a:pt x="1941" y="522"/>
                    <a:pt x="1920" y="516"/>
                  </a:cubicBezTo>
                  <a:cubicBezTo>
                    <a:pt x="1898" y="510"/>
                    <a:pt x="1873" y="524"/>
                    <a:pt x="1867" y="547"/>
                  </a:cubicBezTo>
                  <a:cubicBezTo>
                    <a:pt x="1862" y="565"/>
                    <a:pt x="1877" y="587"/>
                    <a:pt x="1901" y="595"/>
                  </a:cubicBezTo>
                  <a:close/>
                  <a:moveTo>
                    <a:pt x="1987" y="1039"/>
                  </a:moveTo>
                  <a:cubicBezTo>
                    <a:pt x="1994" y="1056"/>
                    <a:pt x="2024" y="1075"/>
                    <a:pt x="2044" y="1069"/>
                  </a:cubicBezTo>
                  <a:cubicBezTo>
                    <a:pt x="2057" y="1065"/>
                    <a:pt x="2071" y="1053"/>
                    <a:pt x="2075" y="1041"/>
                  </a:cubicBezTo>
                  <a:cubicBezTo>
                    <a:pt x="2083" y="1020"/>
                    <a:pt x="2062" y="1000"/>
                    <a:pt x="2018" y="984"/>
                  </a:cubicBezTo>
                  <a:cubicBezTo>
                    <a:pt x="1984" y="1006"/>
                    <a:pt x="1979" y="1017"/>
                    <a:pt x="1987" y="1039"/>
                  </a:cubicBezTo>
                  <a:close/>
                  <a:moveTo>
                    <a:pt x="1908" y="986"/>
                  </a:moveTo>
                  <a:cubicBezTo>
                    <a:pt x="1889" y="981"/>
                    <a:pt x="1878" y="990"/>
                    <a:pt x="1871" y="1016"/>
                  </a:cubicBezTo>
                  <a:cubicBezTo>
                    <a:pt x="1864" y="1041"/>
                    <a:pt x="1871" y="1058"/>
                    <a:pt x="1892" y="1064"/>
                  </a:cubicBezTo>
                  <a:cubicBezTo>
                    <a:pt x="1910" y="1070"/>
                    <a:pt x="1936" y="1057"/>
                    <a:pt x="1941" y="1040"/>
                  </a:cubicBezTo>
                  <a:cubicBezTo>
                    <a:pt x="1947" y="1021"/>
                    <a:pt x="1929" y="992"/>
                    <a:pt x="1908" y="986"/>
                  </a:cubicBezTo>
                  <a:close/>
                  <a:moveTo>
                    <a:pt x="2059" y="704"/>
                  </a:moveTo>
                  <a:cubicBezTo>
                    <a:pt x="2078" y="703"/>
                    <a:pt x="2095" y="684"/>
                    <a:pt x="2096" y="663"/>
                  </a:cubicBezTo>
                  <a:cubicBezTo>
                    <a:pt x="2098" y="636"/>
                    <a:pt x="2087" y="625"/>
                    <a:pt x="2047" y="615"/>
                  </a:cubicBezTo>
                  <a:cubicBezTo>
                    <a:pt x="2034" y="623"/>
                    <a:pt x="2021" y="631"/>
                    <a:pt x="2006" y="640"/>
                  </a:cubicBezTo>
                  <a:cubicBezTo>
                    <a:pt x="2016" y="686"/>
                    <a:pt x="2033" y="705"/>
                    <a:pt x="2059" y="704"/>
                  </a:cubicBezTo>
                  <a:close/>
                  <a:moveTo>
                    <a:pt x="2146" y="1175"/>
                  </a:moveTo>
                  <a:cubicBezTo>
                    <a:pt x="2124" y="1170"/>
                    <a:pt x="2099" y="1185"/>
                    <a:pt x="2093" y="1208"/>
                  </a:cubicBezTo>
                  <a:cubicBezTo>
                    <a:pt x="2087" y="1228"/>
                    <a:pt x="2100" y="1246"/>
                    <a:pt x="2123" y="1252"/>
                  </a:cubicBezTo>
                  <a:cubicBezTo>
                    <a:pt x="2150" y="1259"/>
                    <a:pt x="2169" y="1250"/>
                    <a:pt x="2173" y="1227"/>
                  </a:cubicBezTo>
                  <a:cubicBezTo>
                    <a:pt x="2178" y="1205"/>
                    <a:pt x="2165" y="1180"/>
                    <a:pt x="2146" y="1175"/>
                  </a:cubicBezTo>
                  <a:close/>
                  <a:moveTo>
                    <a:pt x="3600" y="1081"/>
                  </a:moveTo>
                  <a:cubicBezTo>
                    <a:pt x="3607" y="1063"/>
                    <a:pt x="3603" y="1056"/>
                    <a:pt x="3577" y="1040"/>
                  </a:cubicBezTo>
                  <a:cubicBezTo>
                    <a:pt x="3540" y="1053"/>
                    <a:pt x="3537" y="1065"/>
                    <a:pt x="3562" y="1097"/>
                  </a:cubicBezTo>
                  <a:cubicBezTo>
                    <a:pt x="3588" y="1099"/>
                    <a:pt x="3594" y="1097"/>
                    <a:pt x="3600" y="1081"/>
                  </a:cubicBezTo>
                  <a:close/>
                  <a:moveTo>
                    <a:pt x="2149" y="1027"/>
                  </a:moveTo>
                  <a:cubicBezTo>
                    <a:pt x="2139" y="1056"/>
                    <a:pt x="2145" y="1067"/>
                    <a:pt x="2187" y="1092"/>
                  </a:cubicBezTo>
                  <a:cubicBezTo>
                    <a:pt x="2245" y="1068"/>
                    <a:pt x="2249" y="1049"/>
                    <a:pt x="2208" y="1000"/>
                  </a:cubicBezTo>
                  <a:cubicBezTo>
                    <a:pt x="2167" y="998"/>
                    <a:pt x="2157" y="1003"/>
                    <a:pt x="2149" y="1027"/>
                  </a:cubicBezTo>
                  <a:close/>
                  <a:moveTo>
                    <a:pt x="3592" y="1183"/>
                  </a:moveTo>
                  <a:cubicBezTo>
                    <a:pt x="3574" y="1174"/>
                    <a:pt x="3561" y="1183"/>
                    <a:pt x="3546" y="1197"/>
                  </a:cubicBezTo>
                  <a:cubicBezTo>
                    <a:pt x="3550" y="1208"/>
                    <a:pt x="3554" y="1220"/>
                    <a:pt x="3558" y="1231"/>
                  </a:cubicBezTo>
                  <a:cubicBezTo>
                    <a:pt x="3589" y="1233"/>
                    <a:pt x="3599" y="1230"/>
                    <a:pt x="3603" y="1218"/>
                  </a:cubicBezTo>
                  <a:cubicBezTo>
                    <a:pt x="3608" y="1207"/>
                    <a:pt x="3603" y="1188"/>
                    <a:pt x="3592" y="1183"/>
                  </a:cubicBezTo>
                  <a:close/>
                  <a:moveTo>
                    <a:pt x="1215" y="881"/>
                  </a:moveTo>
                  <a:cubicBezTo>
                    <a:pt x="1190" y="874"/>
                    <a:pt x="1163" y="892"/>
                    <a:pt x="1153" y="923"/>
                  </a:cubicBezTo>
                  <a:cubicBezTo>
                    <a:pt x="1146" y="946"/>
                    <a:pt x="1164" y="979"/>
                    <a:pt x="1187" y="985"/>
                  </a:cubicBezTo>
                  <a:cubicBezTo>
                    <a:pt x="1208" y="992"/>
                    <a:pt x="1247" y="966"/>
                    <a:pt x="1254" y="941"/>
                  </a:cubicBezTo>
                  <a:cubicBezTo>
                    <a:pt x="1260" y="919"/>
                    <a:pt x="1241" y="889"/>
                    <a:pt x="1215" y="881"/>
                  </a:cubicBezTo>
                  <a:close/>
                  <a:moveTo>
                    <a:pt x="2037" y="905"/>
                  </a:moveTo>
                  <a:cubicBezTo>
                    <a:pt x="2045" y="892"/>
                    <a:pt x="2046" y="879"/>
                    <a:pt x="2035" y="867"/>
                  </a:cubicBezTo>
                  <a:cubicBezTo>
                    <a:pt x="2023" y="853"/>
                    <a:pt x="2008" y="846"/>
                    <a:pt x="1991" y="856"/>
                  </a:cubicBezTo>
                  <a:cubicBezTo>
                    <a:pt x="1968" y="869"/>
                    <a:pt x="1959" y="888"/>
                    <a:pt x="1971" y="916"/>
                  </a:cubicBezTo>
                  <a:cubicBezTo>
                    <a:pt x="2009" y="928"/>
                    <a:pt x="2025" y="925"/>
                    <a:pt x="2037" y="905"/>
                  </a:cubicBezTo>
                  <a:close/>
                  <a:moveTo>
                    <a:pt x="3640" y="968"/>
                  </a:moveTo>
                  <a:cubicBezTo>
                    <a:pt x="3644" y="956"/>
                    <a:pt x="3637" y="944"/>
                    <a:pt x="3622" y="940"/>
                  </a:cubicBezTo>
                  <a:cubicBezTo>
                    <a:pt x="3605" y="935"/>
                    <a:pt x="3593" y="940"/>
                    <a:pt x="3590" y="954"/>
                  </a:cubicBezTo>
                  <a:cubicBezTo>
                    <a:pt x="3586" y="968"/>
                    <a:pt x="3594" y="984"/>
                    <a:pt x="3606" y="987"/>
                  </a:cubicBezTo>
                  <a:cubicBezTo>
                    <a:pt x="3619" y="992"/>
                    <a:pt x="3636" y="982"/>
                    <a:pt x="3640" y="968"/>
                  </a:cubicBezTo>
                  <a:close/>
                  <a:moveTo>
                    <a:pt x="2023" y="1188"/>
                  </a:moveTo>
                  <a:cubicBezTo>
                    <a:pt x="2042" y="1180"/>
                    <a:pt x="2046" y="1165"/>
                    <a:pt x="2045" y="1144"/>
                  </a:cubicBezTo>
                  <a:cubicBezTo>
                    <a:pt x="2029" y="1126"/>
                    <a:pt x="2011" y="1118"/>
                    <a:pt x="1991" y="1129"/>
                  </a:cubicBezTo>
                  <a:cubicBezTo>
                    <a:pt x="1973" y="1139"/>
                    <a:pt x="1971" y="1158"/>
                    <a:pt x="1975" y="1177"/>
                  </a:cubicBezTo>
                  <a:cubicBezTo>
                    <a:pt x="1988" y="1195"/>
                    <a:pt x="2004" y="1195"/>
                    <a:pt x="2023" y="1188"/>
                  </a:cubicBezTo>
                  <a:close/>
                  <a:moveTo>
                    <a:pt x="1888" y="1430"/>
                  </a:moveTo>
                  <a:cubicBezTo>
                    <a:pt x="1872" y="1419"/>
                    <a:pt x="1855" y="1417"/>
                    <a:pt x="1837" y="1430"/>
                  </a:cubicBezTo>
                  <a:cubicBezTo>
                    <a:pt x="1814" y="1448"/>
                    <a:pt x="1812" y="1460"/>
                    <a:pt x="1830" y="1505"/>
                  </a:cubicBezTo>
                  <a:cubicBezTo>
                    <a:pt x="1869" y="1514"/>
                    <a:pt x="1881" y="1510"/>
                    <a:pt x="1893" y="1485"/>
                  </a:cubicBezTo>
                  <a:cubicBezTo>
                    <a:pt x="1903" y="1465"/>
                    <a:pt x="1902" y="1440"/>
                    <a:pt x="1888" y="1430"/>
                  </a:cubicBezTo>
                  <a:close/>
                  <a:moveTo>
                    <a:pt x="1979" y="1365"/>
                  </a:moveTo>
                  <a:cubicBezTo>
                    <a:pt x="1983" y="1392"/>
                    <a:pt x="2000" y="1404"/>
                    <a:pt x="2026" y="1406"/>
                  </a:cubicBezTo>
                  <a:cubicBezTo>
                    <a:pt x="2058" y="1409"/>
                    <a:pt x="2071" y="1387"/>
                    <a:pt x="2086" y="1350"/>
                  </a:cubicBezTo>
                  <a:cubicBezTo>
                    <a:pt x="2080" y="1342"/>
                    <a:pt x="2071" y="1328"/>
                    <a:pt x="2066" y="1319"/>
                  </a:cubicBezTo>
                  <a:cubicBezTo>
                    <a:pt x="2012" y="1307"/>
                    <a:pt x="1991" y="1329"/>
                    <a:pt x="1979" y="1365"/>
                  </a:cubicBezTo>
                  <a:close/>
                  <a:moveTo>
                    <a:pt x="3841" y="1327"/>
                  </a:moveTo>
                  <a:cubicBezTo>
                    <a:pt x="3841" y="1307"/>
                    <a:pt x="3841" y="1307"/>
                    <a:pt x="3841" y="1307"/>
                  </a:cubicBezTo>
                  <a:cubicBezTo>
                    <a:pt x="3839" y="1311"/>
                    <a:pt x="3839" y="1317"/>
                    <a:pt x="3839" y="1326"/>
                  </a:cubicBezTo>
                  <a:cubicBezTo>
                    <a:pt x="3839" y="1326"/>
                    <a:pt x="3840" y="1326"/>
                    <a:pt x="3841" y="1327"/>
                  </a:cubicBezTo>
                  <a:close/>
                  <a:moveTo>
                    <a:pt x="3648" y="1289"/>
                  </a:moveTo>
                  <a:cubicBezTo>
                    <a:pt x="3636" y="1289"/>
                    <a:pt x="3625" y="1300"/>
                    <a:pt x="3624" y="1314"/>
                  </a:cubicBezTo>
                  <a:cubicBezTo>
                    <a:pt x="3622" y="1331"/>
                    <a:pt x="3629" y="1338"/>
                    <a:pt x="3654" y="1346"/>
                  </a:cubicBezTo>
                  <a:cubicBezTo>
                    <a:pt x="3662" y="1341"/>
                    <a:pt x="3671" y="1336"/>
                    <a:pt x="3680" y="1331"/>
                  </a:cubicBezTo>
                  <a:cubicBezTo>
                    <a:pt x="3675" y="1302"/>
                    <a:pt x="3665" y="1289"/>
                    <a:pt x="3648" y="1289"/>
                  </a:cubicBezTo>
                  <a:close/>
                  <a:moveTo>
                    <a:pt x="3835" y="888"/>
                  </a:moveTo>
                  <a:cubicBezTo>
                    <a:pt x="3825" y="885"/>
                    <a:pt x="3815" y="885"/>
                    <a:pt x="3809" y="896"/>
                  </a:cubicBezTo>
                  <a:cubicBezTo>
                    <a:pt x="3803" y="910"/>
                    <a:pt x="3808" y="920"/>
                    <a:pt x="3822" y="929"/>
                  </a:cubicBezTo>
                  <a:cubicBezTo>
                    <a:pt x="3828" y="927"/>
                    <a:pt x="3834" y="925"/>
                    <a:pt x="3841" y="922"/>
                  </a:cubicBezTo>
                  <a:cubicBezTo>
                    <a:pt x="3841" y="890"/>
                    <a:pt x="3841" y="890"/>
                    <a:pt x="3841" y="890"/>
                  </a:cubicBezTo>
                  <a:cubicBezTo>
                    <a:pt x="3839" y="889"/>
                    <a:pt x="3837" y="888"/>
                    <a:pt x="3835" y="888"/>
                  </a:cubicBezTo>
                  <a:close/>
                  <a:moveTo>
                    <a:pt x="3791" y="1170"/>
                  </a:moveTo>
                  <a:cubicBezTo>
                    <a:pt x="3784" y="1175"/>
                    <a:pt x="3777" y="1180"/>
                    <a:pt x="3771" y="1184"/>
                  </a:cubicBezTo>
                  <a:cubicBezTo>
                    <a:pt x="3769" y="1204"/>
                    <a:pt x="3779" y="1212"/>
                    <a:pt x="3794" y="1213"/>
                  </a:cubicBezTo>
                  <a:cubicBezTo>
                    <a:pt x="3805" y="1214"/>
                    <a:pt x="3809" y="1206"/>
                    <a:pt x="3811" y="1196"/>
                  </a:cubicBezTo>
                  <a:cubicBezTo>
                    <a:pt x="3815" y="1179"/>
                    <a:pt x="3806" y="1174"/>
                    <a:pt x="3791" y="1170"/>
                  </a:cubicBezTo>
                  <a:close/>
                  <a:moveTo>
                    <a:pt x="3828" y="1397"/>
                  </a:moveTo>
                  <a:cubicBezTo>
                    <a:pt x="3823" y="1408"/>
                    <a:pt x="3823" y="1422"/>
                    <a:pt x="3824" y="1434"/>
                  </a:cubicBezTo>
                  <a:cubicBezTo>
                    <a:pt x="3825" y="1440"/>
                    <a:pt x="3832" y="1446"/>
                    <a:pt x="3841" y="1449"/>
                  </a:cubicBezTo>
                  <a:cubicBezTo>
                    <a:pt x="3841" y="1385"/>
                    <a:pt x="3841" y="1385"/>
                    <a:pt x="3841" y="1385"/>
                  </a:cubicBezTo>
                  <a:cubicBezTo>
                    <a:pt x="3835" y="1388"/>
                    <a:pt x="3830" y="1392"/>
                    <a:pt x="3828" y="1397"/>
                  </a:cubicBezTo>
                  <a:close/>
                  <a:moveTo>
                    <a:pt x="3710" y="1157"/>
                  </a:moveTo>
                  <a:cubicBezTo>
                    <a:pt x="3686" y="1148"/>
                    <a:pt x="3676" y="1150"/>
                    <a:pt x="3667" y="1162"/>
                  </a:cubicBezTo>
                  <a:cubicBezTo>
                    <a:pt x="3662" y="1170"/>
                    <a:pt x="3661" y="1178"/>
                    <a:pt x="3668" y="1186"/>
                  </a:cubicBezTo>
                  <a:cubicBezTo>
                    <a:pt x="3675" y="1195"/>
                    <a:pt x="3684" y="1200"/>
                    <a:pt x="3696" y="1194"/>
                  </a:cubicBezTo>
                  <a:cubicBezTo>
                    <a:pt x="3711" y="1187"/>
                    <a:pt x="3716" y="1175"/>
                    <a:pt x="3710" y="1157"/>
                  </a:cubicBezTo>
                  <a:close/>
                  <a:moveTo>
                    <a:pt x="3756" y="1259"/>
                  </a:moveTo>
                  <a:cubicBezTo>
                    <a:pt x="3753" y="1250"/>
                    <a:pt x="3749" y="1240"/>
                    <a:pt x="3745" y="1231"/>
                  </a:cubicBezTo>
                  <a:cubicBezTo>
                    <a:pt x="3722" y="1226"/>
                    <a:pt x="3712" y="1229"/>
                    <a:pt x="3705" y="1244"/>
                  </a:cubicBezTo>
                  <a:cubicBezTo>
                    <a:pt x="3699" y="1256"/>
                    <a:pt x="3703" y="1266"/>
                    <a:pt x="3713" y="1272"/>
                  </a:cubicBezTo>
                  <a:cubicBezTo>
                    <a:pt x="3725" y="1280"/>
                    <a:pt x="3741" y="1275"/>
                    <a:pt x="3756" y="1259"/>
                  </a:cubicBezTo>
                  <a:close/>
                  <a:moveTo>
                    <a:pt x="3770" y="1301"/>
                  </a:moveTo>
                  <a:cubicBezTo>
                    <a:pt x="3764" y="1313"/>
                    <a:pt x="3769" y="1322"/>
                    <a:pt x="3781" y="1327"/>
                  </a:cubicBezTo>
                  <a:cubicBezTo>
                    <a:pt x="3809" y="1317"/>
                    <a:pt x="3810" y="1316"/>
                    <a:pt x="3804" y="1290"/>
                  </a:cubicBezTo>
                  <a:cubicBezTo>
                    <a:pt x="3790" y="1286"/>
                    <a:pt x="3777" y="1287"/>
                    <a:pt x="3770" y="1301"/>
                  </a:cubicBezTo>
                  <a:close/>
                  <a:moveTo>
                    <a:pt x="3746" y="1363"/>
                  </a:moveTo>
                  <a:cubicBezTo>
                    <a:pt x="3733" y="1357"/>
                    <a:pt x="3720" y="1363"/>
                    <a:pt x="3716" y="1376"/>
                  </a:cubicBezTo>
                  <a:cubicBezTo>
                    <a:pt x="3711" y="1392"/>
                    <a:pt x="3718" y="1408"/>
                    <a:pt x="3732" y="1412"/>
                  </a:cubicBezTo>
                  <a:cubicBezTo>
                    <a:pt x="3745" y="1417"/>
                    <a:pt x="3762" y="1408"/>
                    <a:pt x="3766" y="1394"/>
                  </a:cubicBezTo>
                  <a:cubicBezTo>
                    <a:pt x="3770" y="1382"/>
                    <a:pt x="3761" y="1368"/>
                    <a:pt x="3746" y="1363"/>
                  </a:cubicBezTo>
                  <a:close/>
                  <a:moveTo>
                    <a:pt x="1928" y="1203"/>
                  </a:moveTo>
                  <a:cubicBezTo>
                    <a:pt x="1891" y="1225"/>
                    <a:pt x="1877" y="1241"/>
                    <a:pt x="1888" y="1259"/>
                  </a:cubicBezTo>
                  <a:cubicBezTo>
                    <a:pt x="1896" y="1273"/>
                    <a:pt x="1913" y="1285"/>
                    <a:pt x="1929" y="1289"/>
                  </a:cubicBezTo>
                  <a:cubicBezTo>
                    <a:pt x="1948" y="1294"/>
                    <a:pt x="1957" y="1274"/>
                    <a:pt x="1963" y="1259"/>
                  </a:cubicBezTo>
                  <a:cubicBezTo>
                    <a:pt x="1971" y="1240"/>
                    <a:pt x="1957" y="1221"/>
                    <a:pt x="1928" y="1203"/>
                  </a:cubicBezTo>
                  <a:close/>
                  <a:moveTo>
                    <a:pt x="1546" y="980"/>
                  </a:moveTo>
                  <a:cubicBezTo>
                    <a:pt x="1549" y="970"/>
                    <a:pt x="1543" y="953"/>
                    <a:pt x="1536" y="944"/>
                  </a:cubicBezTo>
                  <a:cubicBezTo>
                    <a:pt x="1524" y="928"/>
                    <a:pt x="1504" y="933"/>
                    <a:pt x="1491" y="943"/>
                  </a:cubicBezTo>
                  <a:cubicBezTo>
                    <a:pt x="1471" y="958"/>
                    <a:pt x="1472" y="979"/>
                    <a:pt x="1486" y="1002"/>
                  </a:cubicBezTo>
                  <a:cubicBezTo>
                    <a:pt x="1513" y="1008"/>
                    <a:pt x="1536" y="1007"/>
                    <a:pt x="1546" y="980"/>
                  </a:cubicBezTo>
                  <a:close/>
                  <a:moveTo>
                    <a:pt x="1517" y="1108"/>
                  </a:moveTo>
                  <a:cubicBezTo>
                    <a:pt x="1518" y="1155"/>
                    <a:pt x="1523" y="1166"/>
                    <a:pt x="1545" y="1165"/>
                  </a:cubicBezTo>
                  <a:cubicBezTo>
                    <a:pt x="1569" y="1165"/>
                    <a:pt x="1577" y="1147"/>
                    <a:pt x="1573" y="1097"/>
                  </a:cubicBezTo>
                  <a:cubicBezTo>
                    <a:pt x="1551" y="1095"/>
                    <a:pt x="1531" y="1086"/>
                    <a:pt x="1517" y="1108"/>
                  </a:cubicBezTo>
                  <a:close/>
                  <a:moveTo>
                    <a:pt x="1603" y="977"/>
                  </a:moveTo>
                  <a:cubicBezTo>
                    <a:pt x="1606" y="992"/>
                    <a:pt x="1609" y="1007"/>
                    <a:pt x="1613" y="1028"/>
                  </a:cubicBezTo>
                  <a:cubicBezTo>
                    <a:pt x="1632" y="1019"/>
                    <a:pt x="1647" y="1013"/>
                    <a:pt x="1660" y="1006"/>
                  </a:cubicBezTo>
                  <a:cubicBezTo>
                    <a:pt x="1648" y="956"/>
                    <a:pt x="1642" y="953"/>
                    <a:pt x="1603" y="977"/>
                  </a:cubicBezTo>
                  <a:close/>
                  <a:moveTo>
                    <a:pt x="1553" y="799"/>
                  </a:moveTo>
                  <a:cubicBezTo>
                    <a:pt x="1533" y="810"/>
                    <a:pt x="1534" y="833"/>
                    <a:pt x="1557" y="862"/>
                  </a:cubicBezTo>
                  <a:cubicBezTo>
                    <a:pt x="1596" y="842"/>
                    <a:pt x="1605" y="828"/>
                    <a:pt x="1593" y="809"/>
                  </a:cubicBezTo>
                  <a:cubicBezTo>
                    <a:pt x="1582" y="793"/>
                    <a:pt x="1568" y="792"/>
                    <a:pt x="1553" y="799"/>
                  </a:cubicBezTo>
                  <a:close/>
                  <a:moveTo>
                    <a:pt x="1557" y="1264"/>
                  </a:moveTo>
                  <a:cubicBezTo>
                    <a:pt x="1545" y="1263"/>
                    <a:pt x="1526" y="1265"/>
                    <a:pt x="1520" y="1273"/>
                  </a:cubicBezTo>
                  <a:cubicBezTo>
                    <a:pt x="1504" y="1294"/>
                    <a:pt x="1514" y="1313"/>
                    <a:pt x="1534" y="1328"/>
                  </a:cubicBezTo>
                  <a:cubicBezTo>
                    <a:pt x="1558" y="1327"/>
                    <a:pt x="1578" y="1318"/>
                    <a:pt x="1581" y="1292"/>
                  </a:cubicBezTo>
                  <a:cubicBezTo>
                    <a:pt x="1583" y="1276"/>
                    <a:pt x="1572" y="1264"/>
                    <a:pt x="1557" y="1264"/>
                  </a:cubicBezTo>
                  <a:close/>
                  <a:moveTo>
                    <a:pt x="1265" y="1304"/>
                  </a:moveTo>
                  <a:cubicBezTo>
                    <a:pt x="1253" y="1320"/>
                    <a:pt x="1256" y="1343"/>
                    <a:pt x="1272" y="1358"/>
                  </a:cubicBezTo>
                  <a:cubicBezTo>
                    <a:pt x="1288" y="1374"/>
                    <a:pt x="1306" y="1379"/>
                    <a:pt x="1327" y="1368"/>
                  </a:cubicBezTo>
                  <a:cubicBezTo>
                    <a:pt x="1351" y="1356"/>
                    <a:pt x="1354" y="1341"/>
                    <a:pt x="1342" y="1293"/>
                  </a:cubicBezTo>
                  <a:cubicBezTo>
                    <a:pt x="1300" y="1280"/>
                    <a:pt x="1280" y="1283"/>
                    <a:pt x="1265" y="1304"/>
                  </a:cubicBezTo>
                  <a:close/>
                  <a:moveTo>
                    <a:pt x="1433" y="1419"/>
                  </a:moveTo>
                  <a:cubicBezTo>
                    <a:pt x="1431" y="1434"/>
                    <a:pt x="1427" y="1451"/>
                    <a:pt x="1425" y="1466"/>
                  </a:cubicBezTo>
                  <a:cubicBezTo>
                    <a:pt x="1451" y="1495"/>
                    <a:pt x="1466" y="1499"/>
                    <a:pt x="1488" y="1483"/>
                  </a:cubicBezTo>
                  <a:cubicBezTo>
                    <a:pt x="1508" y="1470"/>
                    <a:pt x="1514" y="1449"/>
                    <a:pt x="1503" y="1432"/>
                  </a:cubicBezTo>
                  <a:cubicBezTo>
                    <a:pt x="1487" y="1406"/>
                    <a:pt x="1472" y="1403"/>
                    <a:pt x="1433" y="1419"/>
                  </a:cubicBezTo>
                  <a:close/>
                  <a:moveTo>
                    <a:pt x="1373" y="1070"/>
                  </a:moveTo>
                  <a:cubicBezTo>
                    <a:pt x="1356" y="1064"/>
                    <a:pt x="1334" y="1077"/>
                    <a:pt x="1329" y="1094"/>
                  </a:cubicBezTo>
                  <a:cubicBezTo>
                    <a:pt x="1325" y="1110"/>
                    <a:pt x="1335" y="1129"/>
                    <a:pt x="1351" y="1135"/>
                  </a:cubicBezTo>
                  <a:cubicBezTo>
                    <a:pt x="1367" y="1141"/>
                    <a:pt x="1388" y="1134"/>
                    <a:pt x="1394" y="1120"/>
                  </a:cubicBezTo>
                  <a:cubicBezTo>
                    <a:pt x="1402" y="1102"/>
                    <a:pt x="1391" y="1076"/>
                    <a:pt x="1373" y="1070"/>
                  </a:cubicBezTo>
                  <a:close/>
                  <a:moveTo>
                    <a:pt x="1471" y="1239"/>
                  </a:moveTo>
                  <a:cubicBezTo>
                    <a:pt x="1477" y="1220"/>
                    <a:pt x="1469" y="1192"/>
                    <a:pt x="1453" y="1186"/>
                  </a:cubicBezTo>
                  <a:cubicBezTo>
                    <a:pt x="1427" y="1177"/>
                    <a:pt x="1408" y="1188"/>
                    <a:pt x="1396" y="1211"/>
                  </a:cubicBezTo>
                  <a:cubicBezTo>
                    <a:pt x="1402" y="1249"/>
                    <a:pt x="1410" y="1260"/>
                    <a:pt x="1435" y="1261"/>
                  </a:cubicBezTo>
                  <a:cubicBezTo>
                    <a:pt x="1452" y="1262"/>
                    <a:pt x="1465" y="1256"/>
                    <a:pt x="1471" y="1239"/>
                  </a:cubicBezTo>
                  <a:close/>
                  <a:moveTo>
                    <a:pt x="1645" y="1321"/>
                  </a:moveTo>
                  <a:cubicBezTo>
                    <a:pt x="1639" y="1338"/>
                    <a:pt x="1640" y="1357"/>
                    <a:pt x="1660" y="1369"/>
                  </a:cubicBezTo>
                  <a:cubicBezTo>
                    <a:pt x="1675" y="1377"/>
                    <a:pt x="1691" y="1388"/>
                    <a:pt x="1706" y="1373"/>
                  </a:cubicBezTo>
                  <a:cubicBezTo>
                    <a:pt x="1730" y="1349"/>
                    <a:pt x="1718" y="1323"/>
                    <a:pt x="1705" y="1295"/>
                  </a:cubicBezTo>
                  <a:cubicBezTo>
                    <a:pt x="1677" y="1292"/>
                    <a:pt x="1654" y="1293"/>
                    <a:pt x="1645" y="1321"/>
                  </a:cubicBezTo>
                  <a:close/>
                  <a:moveTo>
                    <a:pt x="1723" y="758"/>
                  </a:moveTo>
                  <a:cubicBezTo>
                    <a:pt x="1706" y="754"/>
                    <a:pt x="1688" y="766"/>
                    <a:pt x="1681" y="786"/>
                  </a:cubicBezTo>
                  <a:cubicBezTo>
                    <a:pt x="1676" y="805"/>
                    <a:pt x="1686" y="822"/>
                    <a:pt x="1707" y="828"/>
                  </a:cubicBezTo>
                  <a:cubicBezTo>
                    <a:pt x="1724" y="833"/>
                    <a:pt x="1744" y="820"/>
                    <a:pt x="1748" y="801"/>
                  </a:cubicBezTo>
                  <a:cubicBezTo>
                    <a:pt x="1752" y="785"/>
                    <a:pt x="1738" y="762"/>
                    <a:pt x="1723" y="758"/>
                  </a:cubicBezTo>
                  <a:close/>
                  <a:moveTo>
                    <a:pt x="1690" y="657"/>
                  </a:moveTo>
                  <a:cubicBezTo>
                    <a:pt x="1675" y="674"/>
                    <a:pt x="1681" y="687"/>
                    <a:pt x="1715" y="714"/>
                  </a:cubicBezTo>
                  <a:cubicBezTo>
                    <a:pt x="1756" y="703"/>
                    <a:pt x="1758" y="701"/>
                    <a:pt x="1758" y="659"/>
                  </a:cubicBezTo>
                  <a:cubicBezTo>
                    <a:pt x="1725" y="637"/>
                    <a:pt x="1706" y="636"/>
                    <a:pt x="1690" y="657"/>
                  </a:cubicBezTo>
                  <a:close/>
                  <a:moveTo>
                    <a:pt x="1773" y="488"/>
                  </a:moveTo>
                  <a:cubicBezTo>
                    <a:pt x="1769" y="471"/>
                    <a:pt x="1738" y="458"/>
                    <a:pt x="1718" y="461"/>
                  </a:cubicBezTo>
                  <a:cubicBezTo>
                    <a:pt x="1699" y="464"/>
                    <a:pt x="1689" y="476"/>
                    <a:pt x="1688" y="496"/>
                  </a:cubicBezTo>
                  <a:cubicBezTo>
                    <a:pt x="1687" y="516"/>
                    <a:pt x="1686" y="537"/>
                    <a:pt x="1684" y="562"/>
                  </a:cubicBezTo>
                  <a:cubicBezTo>
                    <a:pt x="1702" y="565"/>
                    <a:pt x="1711" y="566"/>
                    <a:pt x="1720" y="568"/>
                  </a:cubicBezTo>
                  <a:cubicBezTo>
                    <a:pt x="1742" y="572"/>
                    <a:pt x="1762" y="563"/>
                    <a:pt x="1770" y="545"/>
                  </a:cubicBezTo>
                  <a:cubicBezTo>
                    <a:pt x="1777" y="529"/>
                    <a:pt x="1776" y="506"/>
                    <a:pt x="1773" y="488"/>
                  </a:cubicBezTo>
                  <a:close/>
                  <a:moveTo>
                    <a:pt x="1814" y="1041"/>
                  </a:moveTo>
                  <a:cubicBezTo>
                    <a:pt x="1825" y="1019"/>
                    <a:pt x="1834" y="1002"/>
                    <a:pt x="1816" y="987"/>
                  </a:cubicBezTo>
                  <a:cubicBezTo>
                    <a:pt x="1809" y="982"/>
                    <a:pt x="1795" y="980"/>
                    <a:pt x="1787" y="983"/>
                  </a:cubicBezTo>
                  <a:cubicBezTo>
                    <a:pt x="1764" y="994"/>
                    <a:pt x="1767" y="1014"/>
                    <a:pt x="1774" y="1038"/>
                  </a:cubicBezTo>
                  <a:cubicBezTo>
                    <a:pt x="1788" y="1039"/>
                    <a:pt x="1802" y="1040"/>
                    <a:pt x="1814" y="1041"/>
                  </a:cubicBezTo>
                  <a:close/>
                  <a:moveTo>
                    <a:pt x="1711" y="1062"/>
                  </a:moveTo>
                  <a:cubicBezTo>
                    <a:pt x="1697" y="1056"/>
                    <a:pt x="1684" y="1062"/>
                    <a:pt x="1679" y="1079"/>
                  </a:cubicBezTo>
                  <a:cubicBezTo>
                    <a:pt x="1675" y="1093"/>
                    <a:pt x="1679" y="1105"/>
                    <a:pt x="1694" y="1107"/>
                  </a:cubicBezTo>
                  <a:cubicBezTo>
                    <a:pt x="1704" y="1108"/>
                    <a:pt x="1715" y="1101"/>
                    <a:pt x="1733" y="1096"/>
                  </a:cubicBezTo>
                  <a:cubicBezTo>
                    <a:pt x="1723" y="1080"/>
                    <a:pt x="1719" y="1066"/>
                    <a:pt x="1711" y="1062"/>
                  </a:cubicBezTo>
                  <a:close/>
                  <a:moveTo>
                    <a:pt x="1831" y="1332"/>
                  </a:moveTo>
                  <a:cubicBezTo>
                    <a:pt x="1841" y="1310"/>
                    <a:pt x="1831" y="1294"/>
                    <a:pt x="1809" y="1281"/>
                  </a:cubicBezTo>
                  <a:cubicBezTo>
                    <a:pt x="1798" y="1286"/>
                    <a:pt x="1786" y="1291"/>
                    <a:pt x="1772" y="1297"/>
                  </a:cubicBezTo>
                  <a:cubicBezTo>
                    <a:pt x="1774" y="1317"/>
                    <a:pt x="1764" y="1341"/>
                    <a:pt x="1792" y="1347"/>
                  </a:cubicBezTo>
                  <a:cubicBezTo>
                    <a:pt x="1807" y="1351"/>
                    <a:pt x="1824" y="1350"/>
                    <a:pt x="1831" y="1332"/>
                  </a:cubicBezTo>
                  <a:close/>
                  <a:moveTo>
                    <a:pt x="1732" y="904"/>
                  </a:moveTo>
                  <a:cubicBezTo>
                    <a:pt x="1725" y="897"/>
                    <a:pt x="1706" y="896"/>
                    <a:pt x="1697" y="900"/>
                  </a:cubicBezTo>
                  <a:cubicBezTo>
                    <a:pt x="1682" y="908"/>
                    <a:pt x="1686" y="925"/>
                    <a:pt x="1708" y="950"/>
                  </a:cubicBezTo>
                  <a:cubicBezTo>
                    <a:pt x="1737" y="935"/>
                    <a:pt x="1747" y="916"/>
                    <a:pt x="1732" y="904"/>
                  </a:cubicBezTo>
                  <a:close/>
                  <a:moveTo>
                    <a:pt x="1688" y="1437"/>
                  </a:moveTo>
                  <a:cubicBezTo>
                    <a:pt x="1674" y="1437"/>
                    <a:pt x="1660" y="1438"/>
                    <a:pt x="1640" y="1439"/>
                  </a:cubicBezTo>
                  <a:cubicBezTo>
                    <a:pt x="1635" y="1455"/>
                    <a:pt x="1626" y="1471"/>
                    <a:pt x="1624" y="1488"/>
                  </a:cubicBezTo>
                  <a:cubicBezTo>
                    <a:pt x="1622" y="1516"/>
                    <a:pt x="1647" y="1540"/>
                    <a:pt x="1673" y="1539"/>
                  </a:cubicBezTo>
                  <a:cubicBezTo>
                    <a:pt x="1696" y="1539"/>
                    <a:pt x="1715" y="1515"/>
                    <a:pt x="1714" y="1487"/>
                  </a:cubicBezTo>
                  <a:cubicBezTo>
                    <a:pt x="1714" y="1466"/>
                    <a:pt x="1707" y="1448"/>
                    <a:pt x="1688" y="1437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2A0F9152-48E3-49B1-872D-898BCB713A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3466" y="643466"/>
            <a:ext cx="10905066" cy="5571066"/>
          </a:xfrm>
          <a:custGeom>
            <a:avLst/>
            <a:gdLst>
              <a:gd name="connsiteX0" fmla="*/ 317500 w 10905066"/>
              <a:gd name="connsiteY0" fmla="*/ 0 h 5571066"/>
              <a:gd name="connsiteX1" fmla="*/ 6969125 w 10905066"/>
              <a:gd name="connsiteY1" fmla="*/ 0 h 5571066"/>
              <a:gd name="connsiteX2" fmla="*/ 6969127 w 10905066"/>
              <a:gd name="connsiteY2" fmla="*/ 0 h 5571066"/>
              <a:gd name="connsiteX3" fmla="*/ 10587566 w 10905066"/>
              <a:gd name="connsiteY3" fmla="*/ 0 h 5571066"/>
              <a:gd name="connsiteX4" fmla="*/ 10651066 w 10905066"/>
              <a:gd name="connsiteY4" fmla="*/ 6350 h 5571066"/>
              <a:gd name="connsiteX5" fmla="*/ 10711391 w 10905066"/>
              <a:gd name="connsiteY5" fmla="*/ 23813 h 5571066"/>
              <a:gd name="connsiteX6" fmla="*/ 10763779 w 10905066"/>
              <a:gd name="connsiteY6" fmla="*/ 52388 h 5571066"/>
              <a:gd name="connsiteX7" fmla="*/ 10812991 w 10905066"/>
              <a:gd name="connsiteY7" fmla="*/ 93663 h 5571066"/>
              <a:gd name="connsiteX8" fmla="*/ 10849503 w 10905066"/>
              <a:gd name="connsiteY8" fmla="*/ 139700 h 5571066"/>
              <a:gd name="connsiteX9" fmla="*/ 10881253 w 10905066"/>
              <a:gd name="connsiteY9" fmla="*/ 195263 h 5571066"/>
              <a:gd name="connsiteX10" fmla="*/ 10898716 w 10905066"/>
              <a:gd name="connsiteY10" fmla="*/ 254000 h 5571066"/>
              <a:gd name="connsiteX11" fmla="*/ 10905066 w 10905066"/>
              <a:gd name="connsiteY11" fmla="*/ 319088 h 5571066"/>
              <a:gd name="connsiteX12" fmla="*/ 10905066 w 10905066"/>
              <a:gd name="connsiteY12" fmla="*/ 1556279 h 5571066"/>
              <a:gd name="connsiteX13" fmla="*/ 10905066 w 10905066"/>
              <a:gd name="connsiteY13" fmla="*/ 4014788 h 5571066"/>
              <a:gd name="connsiteX14" fmla="*/ 10905066 w 10905066"/>
              <a:gd name="connsiteY14" fmla="*/ 5251979 h 5571066"/>
              <a:gd name="connsiteX15" fmla="*/ 10898716 w 10905066"/>
              <a:gd name="connsiteY15" fmla="*/ 5317066 h 5571066"/>
              <a:gd name="connsiteX16" fmla="*/ 10881253 w 10905066"/>
              <a:gd name="connsiteY16" fmla="*/ 5375804 h 5571066"/>
              <a:gd name="connsiteX17" fmla="*/ 10849503 w 10905066"/>
              <a:gd name="connsiteY17" fmla="*/ 5431366 h 5571066"/>
              <a:gd name="connsiteX18" fmla="*/ 10812991 w 10905066"/>
              <a:gd name="connsiteY18" fmla="*/ 5478991 h 5571066"/>
              <a:gd name="connsiteX19" fmla="*/ 10763779 w 10905066"/>
              <a:gd name="connsiteY19" fmla="*/ 5518679 h 5571066"/>
              <a:gd name="connsiteX20" fmla="*/ 10711391 w 10905066"/>
              <a:gd name="connsiteY20" fmla="*/ 5547254 h 5571066"/>
              <a:gd name="connsiteX21" fmla="*/ 10651066 w 10905066"/>
              <a:gd name="connsiteY21" fmla="*/ 5564716 h 5571066"/>
              <a:gd name="connsiteX22" fmla="*/ 10587566 w 10905066"/>
              <a:gd name="connsiteY22" fmla="*/ 5571066 h 5571066"/>
              <a:gd name="connsiteX23" fmla="*/ 6969125 w 10905066"/>
              <a:gd name="connsiteY23" fmla="*/ 5571066 h 5571066"/>
              <a:gd name="connsiteX24" fmla="*/ 3935941 w 10905066"/>
              <a:gd name="connsiteY24" fmla="*/ 5571066 h 5571066"/>
              <a:gd name="connsiteX25" fmla="*/ 317500 w 10905066"/>
              <a:gd name="connsiteY25" fmla="*/ 5571066 h 5571066"/>
              <a:gd name="connsiteX26" fmla="*/ 254000 w 10905066"/>
              <a:gd name="connsiteY26" fmla="*/ 5564716 h 5571066"/>
              <a:gd name="connsiteX27" fmla="*/ 193675 w 10905066"/>
              <a:gd name="connsiteY27" fmla="*/ 5547254 h 5571066"/>
              <a:gd name="connsiteX28" fmla="*/ 141288 w 10905066"/>
              <a:gd name="connsiteY28" fmla="*/ 5518679 h 5571066"/>
              <a:gd name="connsiteX29" fmla="*/ 92075 w 10905066"/>
              <a:gd name="connsiteY29" fmla="*/ 5478991 h 5571066"/>
              <a:gd name="connsiteX30" fmla="*/ 55563 w 10905066"/>
              <a:gd name="connsiteY30" fmla="*/ 5431366 h 5571066"/>
              <a:gd name="connsiteX31" fmla="*/ 23813 w 10905066"/>
              <a:gd name="connsiteY31" fmla="*/ 5375804 h 5571066"/>
              <a:gd name="connsiteX32" fmla="*/ 6350 w 10905066"/>
              <a:gd name="connsiteY32" fmla="*/ 5317066 h 5571066"/>
              <a:gd name="connsiteX33" fmla="*/ 0 w 10905066"/>
              <a:gd name="connsiteY33" fmla="*/ 5251979 h 5571066"/>
              <a:gd name="connsiteX34" fmla="*/ 0 w 10905066"/>
              <a:gd name="connsiteY34" fmla="*/ 4014789 h 5571066"/>
              <a:gd name="connsiteX35" fmla="*/ 0 w 10905066"/>
              <a:gd name="connsiteY35" fmla="*/ 4014788 h 5571066"/>
              <a:gd name="connsiteX36" fmla="*/ 0 w 10905066"/>
              <a:gd name="connsiteY36" fmla="*/ 319088 h 5571066"/>
              <a:gd name="connsiteX37" fmla="*/ 6350 w 10905066"/>
              <a:gd name="connsiteY37" fmla="*/ 254000 h 5571066"/>
              <a:gd name="connsiteX38" fmla="*/ 23813 w 10905066"/>
              <a:gd name="connsiteY38" fmla="*/ 195263 h 5571066"/>
              <a:gd name="connsiteX39" fmla="*/ 55563 w 10905066"/>
              <a:gd name="connsiteY39" fmla="*/ 139700 h 5571066"/>
              <a:gd name="connsiteX40" fmla="*/ 92075 w 10905066"/>
              <a:gd name="connsiteY40" fmla="*/ 93663 h 5571066"/>
              <a:gd name="connsiteX41" fmla="*/ 141288 w 10905066"/>
              <a:gd name="connsiteY41" fmla="*/ 52388 h 5571066"/>
              <a:gd name="connsiteX42" fmla="*/ 193675 w 10905066"/>
              <a:gd name="connsiteY42" fmla="*/ 23813 h 5571066"/>
              <a:gd name="connsiteX43" fmla="*/ 254000 w 10905066"/>
              <a:gd name="connsiteY43" fmla="*/ 6350 h 5571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905066" h="5571066">
                <a:moveTo>
                  <a:pt x="317500" y="0"/>
                </a:moveTo>
                <a:lnTo>
                  <a:pt x="6969125" y="0"/>
                </a:lnTo>
                <a:lnTo>
                  <a:pt x="6969127" y="0"/>
                </a:lnTo>
                <a:lnTo>
                  <a:pt x="10587566" y="0"/>
                </a:lnTo>
                <a:lnTo>
                  <a:pt x="10651066" y="6350"/>
                </a:lnTo>
                <a:lnTo>
                  <a:pt x="10711391" y="23813"/>
                </a:lnTo>
                <a:lnTo>
                  <a:pt x="10763779" y="52388"/>
                </a:lnTo>
                <a:lnTo>
                  <a:pt x="10812991" y="93663"/>
                </a:lnTo>
                <a:lnTo>
                  <a:pt x="10849503" y="139700"/>
                </a:lnTo>
                <a:lnTo>
                  <a:pt x="10881253" y="195263"/>
                </a:lnTo>
                <a:lnTo>
                  <a:pt x="10898716" y="254000"/>
                </a:lnTo>
                <a:lnTo>
                  <a:pt x="10905066" y="319088"/>
                </a:lnTo>
                <a:lnTo>
                  <a:pt x="10905066" y="1556279"/>
                </a:lnTo>
                <a:lnTo>
                  <a:pt x="10905066" y="4014788"/>
                </a:lnTo>
                <a:lnTo>
                  <a:pt x="10905066" y="5251979"/>
                </a:lnTo>
                <a:lnTo>
                  <a:pt x="10898716" y="5317066"/>
                </a:lnTo>
                <a:lnTo>
                  <a:pt x="10881253" y="5375804"/>
                </a:lnTo>
                <a:lnTo>
                  <a:pt x="10849503" y="5431366"/>
                </a:lnTo>
                <a:lnTo>
                  <a:pt x="10812991" y="5478991"/>
                </a:lnTo>
                <a:lnTo>
                  <a:pt x="10763779" y="5518679"/>
                </a:lnTo>
                <a:lnTo>
                  <a:pt x="10711391" y="5547254"/>
                </a:lnTo>
                <a:lnTo>
                  <a:pt x="10651066" y="5564716"/>
                </a:lnTo>
                <a:lnTo>
                  <a:pt x="10587566" y="5571066"/>
                </a:lnTo>
                <a:lnTo>
                  <a:pt x="6969125" y="5571066"/>
                </a:lnTo>
                <a:lnTo>
                  <a:pt x="3935941" y="5571066"/>
                </a:lnTo>
                <a:lnTo>
                  <a:pt x="317500" y="5571066"/>
                </a:lnTo>
                <a:lnTo>
                  <a:pt x="254000" y="5564716"/>
                </a:lnTo>
                <a:lnTo>
                  <a:pt x="193675" y="5547254"/>
                </a:lnTo>
                <a:lnTo>
                  <a:pt x="141288" y="5518679"/>
                </a:lnTo>
                <a:lnTo>
                  <a:pt x="92075" y="5478991"/>
                </a:lnTo>
                <a:lnTo>
                  <a:pt x="55563" y="5431366"/>
                </a:lnTo>
                <a:lnTo>
                  <a:pt x="23813" y="5375804"/>
                </a:lnTo>
                <a:lnTo>
                  <a:pt x="6350" y="5317066"/>
                </a:lnTo>
                <a:lnTo>
                  <a:pt x="0" y="5251979"/>
                </a:lnTo>
                <a:lnTo>
                  <a:pt x="0" y="4014789"/>
                </a:lnTo>
                <a:lnTo>
                  <a:pt x="0" y="4014788"/>
                </a:lnTo>
                <a:lnTo>
                  <a:pt x="0" y="319088"/>
                </a:lnTo>
                <a:lnTo>
                  <a:pt x="6350" y="254000"/>
                </a:lnTo>
                <a:lnTo>
                  <a:pt x="23813" y="195263"/>
                </a:lnTo>
                <a:lnTo>
                  <a:pt x="55563" y="139700"/>
                </a:lnTo>
                <a:lnTo>
                  <a:pt x="92075" y="93663"/>
                </a:lnTo>
                <a:lnTo>
                  <a:pt x="141288" y="52388"/>
                </a:lnTo>
                <a:lnTo>
                  <a:pt x="193675" y="23813"/>
                </a:lnTo>
                <a:lnTo>
                  <a:pt x="254000" y="6350"/>
                </a:lnTo>
                <a:close/>
              </a:path>
            </a:pathLst>
          </a:custGeom>
          <a:ln w="0">
            <a:noFill/>
            <a:prstDash val="solid"/>
            <a:round/>
            <a:headEnd/>
            <a:tailEnd/>
          </a:ln>
        </p:spPr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3489F6D-90F9-4863-AC28-04E23B84E0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990" y="845990"/>
            <a:ext cx="10486868" cy="5166017"/>
          </a:xfrm>
          <a:prstGeom prst="roundRect">
            <a:avLst>
              <a:gd name="adj" fmla="val 3173"/>
            </a:avLst>
          </a:prstGeom>
          <a:noFill/>
          <a:ln w="4445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7404" y="1159657"/>
            <a:ext cx="9676673" cy="969404"/>
          </a:xfrm>
        </p:spPr>
        <p:txBody>
          <a:bodyPr anchor="ctr">
            <a:normAutofit/>
          </a:bodyPr>
          <a:lstStyle/>
          <a:p>
            <a:pPr algn="ctr"/>
            <a:r>
              <a:rPr lang="en-US" sz="3600"/>
              <a:t>Other Intestinal Obstructions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3CFF822-5B88-4257-86DB-464E3C755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10200" y="2240822"/>
            <a:ext cx="1371600" cy="0"/>
          </a:xfrm>
          <a:prstGeom prst="line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7404" y="2561533"/>
            <a:ext cx="9676673" cy="3136810"/>
          </a:xfrm>
        </p:spPr>
        <p:txBody>
          <a:bodyPr anchor="ctr">
            <a:normAutofit/>
          </a:bodyPr>
          <a:lstStyle/>
          <a:p>
            <a:r>
              <a:rPr lang="en-US" dirty="0"/>
              <a:t>Pseudo-obstruction- mechanical obstruction without any cause found on radiologic imaging</a:t>
            </a:r>
          </a:p>
          <a:p>
            <a:pPr lvl="1"/>
            <a:r>
              <a:rPr lang="en-US" dirty="0"/>
              <a:t>GI motility disorder</a:t>
            </a:r>
          </a:p>
          <a:p>
            <a:r>
              <a:rPr lang="en-US" dirty="0"/>
              <a:t>Vascular obstructions</a:t>
            </a:r>
          </a:p>
          <a:p>
            <a:pPr lvl="1"/>
            <a:r>
              <a:rPr lang="en-US" dirty="0"/>
              <a:t>Rare</a:t>
            </a:r>
          </a:p>
          <a:p>
            <a:pPr lvl="1"/>
            <a:r>
              <a:rPr lang="en-US" dirty="0"/>
              <a:t>Result of an interference with the blood supply to part of intestines</a:t>
            </a:r>
          </a:p>
          <a:p>
            <a:pPr lvl="1"/>
            <a:r>
              <a:rPr lang="en-US" dirty="0"/>
              <a:t>Usually, an emboli or atherosclerosis of mesenteric arteries</a:t>
            </a:r>
          </a:p>
        </p:txBody>
      </p:sp>
    </p:spTree>
    <p:extLst>
      <p:ext uri="{BB962C8B-B14F-4D97-AF65-F5344CB8AC3E}">
        <p14:creationId xmlns:p14="http://schemas.microsoft.com/office/powerpoint/2010/main" val="251258108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7631" y="568345"/>
            <a:ext cx="8386640" cy="1560716"/>
          </a:xfrm>
        </p:spPr>
        <p:txBody>
          <a:bodyPr/>
          <a:lstStyle/>
          <a:p>
            <a:r>
              <a:rPr lang="en-US" dirty="0"/>
              <a:t>Intestinal Obstructions: </a:t>
            </a:r>
            <a:br>
              <a:rPr lang="en-US" dirty="0"/>
            </a:br>
            <a:r>
              <a:rPr lang="en-US" dirty="0"/>
              <a:t>Etiology and Pathophysiology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0677" y="2438400"/>
            <a:ext cx="7753594" cy="424375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6-8L of fluid enter small intestine daily, most is absorbed before it reaches the colon</a:t>
            </a:r>
          </a:p>
          <a:p>
            <a:r>
              <a:rPr lang="en-US" dirty="0"/>
              <a:t>75% of intestinal gas is swallowed air</a:t>
            </a:r>
          </a:p>
          <a:p>
            <a:r>
              <a:rPr lang="en-US" dirty="0"/>
              <a:t>When obstruction occurs, fluid, gas, and intestinal contents accumulate proximal to obstruction</a:t>
            </a:r>
          </a:p>
          <a:p>
            <a:r>
              <a:rPr lang="en-US" dirty="0"/>
              <a:t>Distention reduces fluid absorption and initially stimulates intestinal secretions</a:t>
            </a:r>
          </a:p>
          <a:p>
            <a:r>
              <a:rPr lang="en-US" dirty="0"/>
              <a:t>Distal to the obstruction, bowel empties and then collapses</a:t>
            </a:r>
          </a:p>
          <a:p>
            <a:r>
              <a:rPr lang="en-US" dirty="0"/>
              <a:t>Distention increases in proximal bowel</a:t>
            </a:r>
          </a:p>
          <a:p>
            <a:r>
              <a:rPr lang="en-US" dirty="0"/>
              <a:t>Intraluminal bowel pressure rises</a:t>
            </a:r>
          </a:p>
          <a:p>
            <a:r>
              <a:rPr lang="en-US" dirty="0"/>
              <a:t>Increased capillary permeability and extravasation of F/E into peritoneal cavity</a:t>
            </a:r>
          </a:p>
          <a:p>
            <a:r>
              <a:rPr lang="en-US" dirty="0"/>
              <a:t>Intestinal muscles become fatigued, peristalsis stops</a:t>
            </a:r>
          </a:p>
          <a:p>
            <a:r>
              <a:rPr lang="en-US" dirty="0"/>
              <a:t>Results in severe reduction in circulating blood volume, leads to hypotension and hypovolemic shock</a:t>
            </a:r>
          </a:p>
        </p:txBody>
      </p:sp>
      <p:pic>
        <p:nvPicPr>
          <p:cNvPr id="13314" name="Picture 2" descr="Small Bowel Obstruction | Articles | Mount Nittany Health Syst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22" y="1986837"/>
            <a:ext cx="3110146" cy="469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732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Antibiotic Related Diarrhea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5900" y="2438400"/>
            <a:ext cx="6408371" cy="422148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Clostridium </a:t>
            </a:r>
            <a:r>
              <a:rPr lang="en-US" dirty="0" err="1"/>
              <a:t>difficile</a:t>
            </a:r>
            <a:r>
              <a:rPr lang="en-US" dirty="0"/>
              <a:t> infection</a:t>
            </a:r>
          </a:p>
          <a:p>
            <a:r>
              <a:rPr lang="en-US" dirty="0"/>
              <a:t>HAI</a:t>
            </a:r>
          </a:p>
          <a:p>
            <a:r>
              <a:rPr lang="en-US" dirty="0"/>
              <a:t>Antibiotics can kill normal flora of the gut allowing an overgrowth of the C. diff bacteria </a:t>
            </a:r>
          </a:p>
          <a:p>
            <a:r>
              <a:rPr lang="en-US" dirty="0"/>
              <a:t>Produces an endotoxin that damages bowel wall</a:t>
            </a:r>
          </a:p>
          <a:p>
            <a:r>
              <a:rPr lang="en-US" dirty="0"/>
              <a:t>Pseudomembranous colitis can develop</a:t>
            </a:r>
          </a:p>
          <a:p>
            <a:pPr lvl="1"/>
            <a:r>
              <a:rPr lang="en-US" dirty="0"/>
              <a:t>Whitish membrane forms over damaged areas of colon</a:t>
            </a:r>
          </a:p>
          <a:p>
            <a:r>
              <a:rPr lang="en-US" dirty="0"/>
              <a:t>Watery diarrhea, 10-15 times per day, foul smelling</a:t>
            </a:r>
          </a:p>
          <a:p>
            <a:r>
              <a:rPr lang="en-US" dirty="0"/>
              <a:t>Spores can live on surfaces for up to 70 days</a:t>
            </a:r>
          </a:p>
          <a:p>
            <a:pPr lvl="1"/>
            <a:r>
              <a:rPr lang="en-US" dirty="0"/>
              <a:t>Commodes, telephones, bedside tables, floors</a:t>
            </a:r>
          </a:p>
          <a:p>
            <a:r>
              <a:rPr lang="en-US" dirty="0" err="1"/>
              <a:t>Dx</a:t>
            </a:r>
            <a:r>
              <a:rPr lang="en-US" dirty="0"/>
              <a:t>: stool culture</a:t>
            </a:r>
          </a:p>
          <a:p>
            <a:r>
              <a:rPr lang="en-US" dirty="0" err="1"/>
              <a:t>Tx</a:t>
            </a:r>
            <a:r>
              <a:rPr lang="en-US" dirty="0"/>
              <a:t>: IV metronidazole (</a:t>
            </a:r>
            <a:r>
              <a:rPr lang="en-US" dirty="0" err="1"/>
              <a:t>Flagyl</a:t>
            </a:r>
            <a:r>
              <a:rPr lang="en-US" dirty="0"/>
              <a:t>) or oral </a:t>
            </a:r>
            <a:r>
              <a:rPr lang="en-US" dirty="0" err="1"/>
              <a:t>vancomycin</a:t>
            </a:r>
            <a:r>
              <a:rPr lang="en-US" dirty="0"/>
              <a:t>, administer probiotic, stop all stool softeners/laxatives, NO antidiarrheal meds</a:t>
            </a:r>
          </a:p>
          <a:p>
            <a:pPr lvl="1"/>
            <a:endParaRPr lang="en-US" dirty="0"/>
          </a:p>
        </p:txBody>
      </p:sp>
      <p:pic>
        <p:nvPicPr>
          <p:cNvPr id="7" name="Picture 2" descr="Healthcare Marketing Campaign | Stop C-Diff DFWHCF | Agency Creativ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" y="363894"/>
            <a:ext cx="2094865" cy="326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Amazon.com: Clorox 35309pk6 Healthcare Bleach Germicidal Wipe (Pack of 6):  Industrial &amp; Scientifi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706" y="3167244"/>
            <a:ext cx="2067240" cy="310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7352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Obstruction: S/</a:t>
            </a:r>
            <a:r>
              <a:rPr lang="en-US" dirty="0" err="1"/>
              <a:t>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537" y="2709747"/>
            <a:ext cx="2227769" cy="24501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4 hallmark S/</a:t>
            </a:r>
            <a:r>
              <a:rPr lang="en-US" dirty="0" err="1"/>
              <a:t>Sx</a:t>
            </a:r>
            <a:r>
              <a:rPr lang="en-US" dirty="0"/>
              <a:t>:</a:t>
            </a:r>
          </a:p>
          <a:p>
            <a:r>
              <a:rPr lang="en-US" dirty="0"/>
              <a:t>Abdominal pain</a:t>
            </a:r>
          </a:p>
          <a:p>
            <a:r>
              <a:rPr lang="en-US" dirty="0"/>
              <a:t>Nausea and vomiting</a:t>
            </a:r>
          </a:p>
          <a:p>
            <a:r>
              <a:rPr lang="en-US" dirty="0"/>
              <a:t>Distention</a:t>
            </a:r>
          </a:p>
          <a:p>
            <a:r>
              <a:rPr lang="en-US" dirty="0"/>
              <a:t>Constipation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17877" y="2438399"/>
            <a:ext cx="3486394" cy="350520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Abdominal pain is usually sudden and colicky</a:t>
            </a:r>
          </a:p>
          <a:p>
            <a:r>
              <a:rPr lang="en-US" dirty="0"/>
              <a:t>Vomiting can sometimes provide relief of nausea, will be bilious, may smell like feces</a:t>
            </a:r>
          </a:p>
          <a:p>
            <a:r>
              <a:rPr lang="en-US" dirty="0"/>
              <a:t>Bowel sounds will be high pitched above obstruction and decreased or absent below</a:t>
            </a:r>
          </a:p>
        </p:txBody>
      </p:sp>
      <p:pic>
        <p:nvPicPr>
          <p:cNvPr id="14338" name="Picture 2" descr="Bowel Obstruction - Causes - Management - TeachMeSurg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807" y="2709747"/>
            <a:ext cx="4854569" cy="259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2817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4" name="Rectangle 70">
            <a:extLst>
              <a:ext uri="{FF2B5EF4-FFF2-40B4-BE49-F238E27FC236}">
                <a16:creationId xmlns:a16="http://schemas.microsoft.com/office/drawing/2014/main" id="{1FCB15C0-B744-4977-B02C-DECF4FD92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49072" y="568345"/>
            <a:ext cx="6755199" cy="1560716"/>
          </a:xfrm>
        </p:spPr>
        <p:txBody>
          <a:bodyPr>
            <a:normAutofit/>
          </a:bodyPr>
          <a:lstStyle/>
          <a:p>
            <a:r>
              <a:rPr lang="en-US"/>
              <a:t>Intestinal Obstructions: Diagnostics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6911" b="29042"/>
          <a:stretch/>
        </p:blipFill>
        <p:spPr>
          <a:xfrm>
            <a:off x="633999" y="640074"/>
            <a:ext cx="4001315" cy="2589918"/>
          </a:xfrm>
          <a:prstGeom prst="rect">
            <a:avLst/>
          </a:prstGeom>
        </p:spPr>
      </p:pic>
      <p:cxnSp>
        <p:nvCxnSpPr>
          <p:cNvPr id="15365" name="Straight Connector 72">
            <a:extLst>
              <a:ext uri="{FF2B5EF4-FFF2-40B4-BE49-F238E27FC236}">
                <a16:creationId xmlns:a16="http://schemas.microsoft.com/office/drawing/2014/main" id="{00215F99-73E5-4648-A5AA-E90A79324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49072" y="2176009"/>
            <a:ext cx="6755199" cy="0"/>
          </a:xfrm>
          <a:prstGeom prst="line">
            <a:avLst/>
          </a:prstGeom>
          <a:ln w="38100">
            <a:solidFill>
              <a:srgbClr val="5BE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Large bowel obstruction post-pancreatitis: Clinical case | Kenhub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2" r="-3" b="9216"/>
          <a:stretch/>
        </p:blipFill>
        <p:spPr bwMode="auto">
          <a:xfrm>
            <a:off x="633999" y="3390872"/>
            <a:ext cx="4001315" cy="258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949072" y="2438399"/>
            <a:ext cx="6755199" cy="3661955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100"/>
              <a:t>Thorough H &amp; P</a:t>
            </a:r>
          </a:p>
          <a:p>
            <a:pPr>
              <a:lnSpc>
                <a:spcPct val="101000"/>
              </a:lnSpc>
            </a:pPr>
            <a:r>
              <a:rPr lang="en-US" sz="1100"/>
              <a:t>Imaging can identify obstructions and guide treatment measures:</a:t>
            </a:r>
          </a:p>
          <a:p>
            <a:pPr lvl="1">
              <a:lnSpc>
                <a:spcPct val="101000"/>
              </a:lnSpc>
            </a:pPr>
            <a:r>
              <a:rPr lang="en-US" sz="1100"/>
              <a:t>Abdominal </a:t>
            </a:r>
            <a:r>
              <a:rPr lang="en-US" sz="1100" err="1"/>
              <a:t>Xray</a:t>
            </a:r>
            <a:endParaRPr lang="en-US" sz="1100"/>
          </a:p>
          <a:p>
            <a:pPr lvl="1">
              <a:lnSpc>
                <a:spcPct val="101000"/>
              </a:lnSpc>
            </a:pPr>
            <a:r>
              <a:rPr lang="en-US" sz="1100"/>
              <a:t>CT scan</a:t>
            </a:r>
          </a:p>
          <a:p>
            <a:pPr>
              <a:lnSpc>
                <a:spcPct val="101000"/>
              </a:lnSpc>
            </a:pPr>
            <a:r>
              <a:rPr lang="en-US" sz="1100"/>
              <a:t>Contrast Enema</a:t>
            </a:r>
          </a:p>
          <a:p>
            <a:pPr>
              <a:lnSpc>
                <a:spcPct val="101000"/>
              </a:lnSpc>
            </a:pPr>
            <a:r>
              <a:rPr lang="en-US" sz="1100" err="1"/>
              <a:t>Sigmoidoscopy</a:t>
            </a:r>
            <a:r>
              <a:rPr lang="en-US" sz="1100"/>
              <a:t> or colonoscopy provides direct visualization of LBO</a:t>
            </a:r>
          </a:p>
          <a:p>
            <a:pPr>
              <a:lnSpc>
                <a:spcPct val="101000"/>
              </a:lnSpc>
            </a:pPr>
            <a:r>
              <a:rPr lang="en-US" sz="1100"/>
              <a:t>CBC/ Chemistries</a:t>
            </a:r>
          </a:p>
          <a:p>
            <a:pPr lvl="1">
              <a:lnSpc>
                <a:spcPct val="101000"/>
              </a:lnSpc>
            </a:pPr>
            <a:r>
              <a:rPr lang="en-US" sz="1100"/>
              <a:t>WBC</a:t>
            </a:r>
          </a:p>
          <a:p>
            <a:pPr lvl="1">
              <a:lnSpc>
                <a:spcPct val="101000"/>
              </a:lnSpc>
            </a:pPr>
            <a:r>
              <a:rPr lang="en-US" sz="1100"/>
              <a:t>HCT</a:t>
            </a:r>
          </a:p>
          <a:p>
            <a:pPr lvl="1">
              <a:lnSpc>
                <a:spcPct val="101000"/>
              </a:lnSpc>
            </a:pPr>
            <a:r>
              <a:rPr lang="en-US" sz="1100"/>
              <a:t>H/H</a:t>
            </a:r>
          </a:p>
          <a:p>
            <a:pPr lvl="1">
              <a:lnSpc>
                <a:spcPct val="101000"/>
              </a:lnSpc>
            </a:pPr>
            <a:r>
              <a:rPr lang="en-US" sz="1100"/>
              <a:t>Serum electrolytes</a:t>
            </a:r>
          </a:p>
          <a:p>
            <a:pPr lvl="1">
              <a:lnSpc>
                <a:spcPct val="101000"/>
              </a:lnSpc>
            </a:pPr>
            <a:r>
              <a:rPr lang="en-US" sz="1100"/>
              <a:t>ABG</a:t>
            </a:r>
          </a:p>
        </p:txBody>
      </p:sp>
    </p:spTree>
    <p:extLst>
      <p:ext uri="{BB962C8B-B14F-4D97-AF65-F5344CB8AC3E}">
        <p14:creationId xmlns:p14="http://schemas.microsoft.com/office/powerpoint/2010/main" val="401062021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Intestinal Obstruction: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Depends on cause</a:t>
            </a:r>
          </a:p>
          <a:p>
            <a:r>
              <a:rPr lang="en-US" dirty="0"/>
              <a:t>Strangulation or perforation means emergency surgery</a:t>
            </a:r>
          </a:p>
          <a:p>
            <a:r>
              <a:rPr lang="en-US" dirty="0"/>
              <a:t>Surgery may involve resection and anastomosis</a:t>
            </a:r>
          </a:p>
          <a:p>
            <a:r>
              <a:rPr lang="en-US" dirty="0"/>
              <a:t>Surgery may include LOA</a:t>
            </a:r>
          </a:p>
          <a:p>
            <a:r>
              <a:rPr lang="en-US" dirty="0"/>
              <a:t>Partial or total colectomy, colostomy, or ileostomy may be done with extensive obstruction and necrosis of bowel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Initial measures:</a:t>
            </a:r>
          </a:p>
          <a:p>
            <a:r>
              <a:rPr lang="en-US" dirty="0"/>
              <a:t>NPO</a:t>
            </a:r>
          </a:p>
          <a:p>
            <a:r>
              <a:rPr lang="en-US" dirty="0"/>
              <a:t>IVF</a:t>
            </a:r>
          </a:p>
          <a:p>
            <a:r>
              <a:rPr lang="en-US" dirty="0"/>
              <a:t>IV </a:t>
            </a:r>
            <a:r>
              <a:rPr lang="en-US" dirty="0" err="1"/>
              <a:t>antiemetics</a:t>
            </a:r>
            <a:endParaRPr lang="en-US" dirty="0"/>
          </a:p>
          <a:p>
            <a:r>
              <a:rPr lang="en-US" dirty="0"/>
              <a:t>NGT for decompression</a:t>
            </a:r>
          </a:p>
          <a:p>
            <a:r>
              <a:rPr lang="en-US" dirty="0"/>
              <a:t>Electrolyte replacement</a:t>
            </a:r>
          </a:p>
          <a:p>
            <a:r>
              <a:rPr lang="en-US" dirty="0"/>
              <a:t>Blood cx</a:t>
            </a:r>
          </a:p>
          <a:p>
            <a:r>
              <a:rPr lang="en-US" dirty="0"/>
              <a:t>IV </a:t>
            </a:r>
            <a:r>
              <a:rPr lang="en-US" dirty="0" err="1"/>
              <a:t>Abx</a:t>
            </a:r>
            <a:endParaRPr lang="en-US" dirty="0"/>
          </a:p>
          <a:p>
            <a:r>
              <a:rPr lang="en-US" dirty="0"/>
              <a:t>May need TPN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56" y="1946031"/>
            <a:ext cx="2567877" cy="377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81046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5DAB7E2-9E39-4578-B57F-823749F8D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Assessment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844C70-1D4C-4B8A-8BF1-D5E8559E06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Monitor F/E balance</a:t>
            </a:r>
          </a:p>
          <a:p>
            <a:r>
              <a:rPr lang="en-US" dirty="0"/>
              <a:t>Watch for subtle changes to help prevent shock, sepsis, bowel strangulation</a:t>
            </a:r>
          </a:p>
          <a:p>
            <a:r>
              <a:rPr lang="en-US" dirty="0"/>
              <a:t>Assess pain</a:t>
            </a:r>
          </a:p>
          <a:p>
            <a:r>
              <a:rPr lang="en-US" dirty="0"/>
              <a:t>Onset, frequency, color, odor, and amount of vomitus</a:t>
            </a:r>
          </a:p>
          <a:p>
            <a:r>
              <a:rPr lang="en-US" dirty="0"/>
              <a:t>Bowel function- Bowel sounds, passage of gas, BM</a:t>
            </a:r>
          </a:p>
          <a:p>
            <a:r>
              <a:rPr lang="en-US" dirty="0"/>
              <a:t>Inspect abdomen for scars, masses, distention</a:t>
            </a:r>
          </a:p>
          <a:p>
            <a:r>
              <a:rPr lang="en-US" dirty="0"/>
              <a:t>Measure abdominal girth</a:t>
            </a:r>
          </a:p>
          <a:p>
            <a:r>
              <a:rPr lang="en-US" dirty="0"/>
              <a:t>Monitor vomitus/ NGT output</a:t>
            </a:r>
          </a:p>
          <a:p>
            <a:r>
              <a:rPr lang="en-US" dirty="0"/>
              <a:t>Monitor U/O</a:t>
            </a:r>
          </a:p>
        </p:txBody>
      </p:sp>
    </p:spTree>
    <p:extLst>
      <p:ext uri="{BB962C8B-B14F-4D97-AF65-F5344CB8AC3E}">
        <p14:creationId xmlns:p14="http://schemas.microsoft.com/office/powerpoint/2010/main" val="212990056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7C7F3B2-7740-41FF-8C0F-EF82638BD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552944" y="568345"/>
            <a:ext cx="4151327" cy="3683613"/>
          </a:xfrm>
        </p:spPr>
        <p:txBody>
          <a:bodyPr anchor="b">
            <a:normAutofit/>
          </a:bodyPr>
          <a:lstStyle/>
          <a:p>
            <a:r>
              <a:rPr lang="en-US"/>
              <a:t>Intestinal Obstruction: </a:t>
            </a:r>
            <a:br>
              <a:rPr lang="en-US"/>
            </a:br>
            <a:r>
              <a:rPr lang="en-US"/>
              <a:t>Nursing Process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92876C5-3BA5-47DD-8B60-54580D354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52944" y="4573693"/>
            <a:ext cx="415132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C2C93DAD-94EF-1247-A0FF-27C4DA81C2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3460631"/>
              </p:ext>
            </p:extLst>
          </p:nvPr>
        </p:nvGraphicFramePr>
        <p:xfrm>
          <a:off x="642938" y="644525"/>
          <a:ext cx="6266539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9987165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Polyps of the Large Intestine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091" y="3469063"/>
            <a:ext cx="6312144" cy="318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6511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Colonic Polyps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8831" y="2286000"/>
            <a:ext cx="6799383" cy="4407876"/>
          </a:xfrm>
        </p:spPr>
        <p:txBody>
          <a:bodyPr>
            <a:normAutofit/>
          </a:bodyPr>
          <a:lstStyle/>
          <a:p>
            <a:r>
              <a:rPr lang="en-US" dirty="0"/>
              <a:t>Arise from the mucosal surface of the colon and project into the lumen</a:t>
            </a:r>
          </a:p>
          <a:p>
            <a:r>
              <a:rPr lang="en-US" dirty="0"/>
              <a:t>Sessile- flat, broad based, and attached to intestinal wall</a:t>
            </a:r>
          </a:p>
          <a:p>
            <a:r>
              <a:rPr lang="en-US" dirty="0" err="1"/>
              <a:t>Pedunculated</a:t>
            </a:r>
            <a:r>
              <a:rPr lang="en-US" dirty="0"/>
              <a:t>- attached to the intestinal wall by a thin stalk</a:t>
            </a:r>
          </a:p>
          <a:p>
            <a:r>
              <a:rPr lang="en-US" dirty="0"/>
              <a:t>May be found anywhere in large intestine</a:t>
            </a:r>
          </a:p>
          <a:p>
            <a:r>
              <a:rPr lang="en-US" dirty="0"/>
              <a:t>Increasing presence and proximity to colon as person ages</a:t>
            </a:r>
          </a:p>
          <a:p>
            <a:r>
              <a:rPr lang="en-US" dirty="0"/>
              <a:t>Rectal bleeding and occult blood in stool are most common signs</a:t>
            </a:r>
          </a:p>
          <a:p>
            <a:r>
              <a:rPr lang="en-US" dirty="0"/>
              <a:t>Most are asymptomatic</a:t>
            </a:r>
          </a:p>
          <a:p>
            <a:r>
              <a:rPr lang="en-US" dirty="0"/>
              <a:t>Familial adenomatous polyposis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673" y="2286000"/>
            <a:ext cx="4123373" cy="440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88708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Polyps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763606" y="2579076"/>
            <a:ext cx="4160520" cy="582539"/>
          </a:xfrm>
        </p:spPr>
        <p:txBody>
          <a:bodyPr/>
          <a:lstStyle/>
          <a:p>
            <a:pPr algn="ctr"/>
            <a:r>
              <a:rPr lang="en-US" u="sng" dirty="0"/>
              <a:t>Hyperplastic polyps: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763606" y="3266795"/>
            <a:ext cx="4160520" cy="1715513"/>
          </a:xfrm>
        </p:spPr>
        <p:txBody>
          <a:bodyPr/>
          <a:lstStyle/>
          <a:p>
            <a:r>
              <a:rPr lang="en-US" dirty="0"/>
              <a:t>Noncancerous</a:t>
            </a:r>
          </a:p>
          <a:p>
            <a:r>
              <a:rPr lang="en-US" dirty="0"/>
              <a:t>Rarely grow larger than 5mm</a:t>
            </a:r>
          </a:p>
          <a:p>
            <a:r>
              <a:rPr lang="en-US" dirty="0"/>
              <a:t>Never cause clinical symptoms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3382" y="1487800"/>
            <a:ext cx="4160520" cy="537120"/>
          </a:xfrm>
        </p:spPr>
        <p:txBody>
          <a:bodyPr/>
          <a:lstStyle/>
          <a:p>
            <a:pPr algn="ctr"/>
            <a:r>
              <a:rPr lang="en-US" u="sng" dirty="0"/>
              <a:t>Adenomatous polyps: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3382" y="2130553"/>
            <a:ext cx="5210957" cy="204164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Neoplastic</a:t>
            </a:r>
          </a:p>
          <a:p>
            <a:r>
              <a:rPr lang="en-US" dirty="0"/>
              <a:t>Closely linked to colorectal adenocarcinoma</a:t>
            </a:r>
          </a:p>
          <a:p>
            <a:r>
              <a:rPr lang="en-US" dirty="0"/>
              <a:t>Tubular, </a:t>
            </a:r>
            <a:r>
              <a:rPr lang="en-US" dirty="0" err="1"/>
              <a:t>tubulovillous</a:t>
            </a:r>
            <a:r>
              <a:rPr lang="en-US" dirty="0"/>
              <a:t> and villous</a:t>
            </a:r>
          </a:p>
          <a:p>
            <a:r>
              <a:rPr lang="en-US" dirty="0"/>
              <a:t>Villous are most likely to develop into cancer</a:t>
            </a:r>
          </a:p>
          <a:p>
            <a:r>
              <a:rPr lang="en-US" dirty="0"/>
              <a:t>Removing adenomatous polyps decrease occurrence of colorectal cancer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82" y="4172192"/>
            <a:ext cx="6539691" cy="23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430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Polyps: Diagnostics and Treatment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u="sng" dirty="0"/>
              <a:t>Diagnostics: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Colonoscopy (preferred)</a:t>
            </a:r>
          </a:p>
          <a:p>
            <a:r>
              <a:rPr lang="en-US" dirty="0" err="1"/>
              <a:t>Sigmoidoscopy</a:t>
            </a:r>
            <a:endParaRPr lang="en-US" dirty="0"/>
          </a:p>
          <a:p>
            <a:r>
              <a:rPr lang="en-US" dirty="0"/>
              <a:t>Barium enema</a:t>
            </a:r>
          </a:p>
          <a:p>
            <a:r>
              <a:rPr lang="en-US" dirty="0"/>
              <a:t>Virtual colonoscopy (MRI or CT)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u="sng" dirty="0"/>
              <a:t>Treatment: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Removal during colonoscopy</a:t>
            </a:r>
          </a:p>
          <a:p>
            <a:r>
              <a:rPr lang="en-US" dirty="0"/>
              <a:t>After </a:t>
            </a:r>
            <a:r>
              <a:rPr lang="en-US" dirty="0" err="1"/>
              <a:t>polypectomy</a:t>
            </a:r>
            <a:r>
              <a:rPr lang="en-US" dirty="0"/>
              <a:t>, watch for rectal bleeding, fever, severe abdominal pain, and abdominal distention= may indicate hemorrhage or perforation</a:t>
            </a:r>
          </a:p>
        </p:txBody>
      </p:sp>
    </p:spTree>
    <p:extLst>
      <p:ext uri="{BB962C8B-B14F-4D97-AF65-F5344CB8AC3E}">
        <p14:creationId xmlns:p14="http://schemas.microsoft.com/office/powerpoint/2010/main" val="36003944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6654" y="473660"/>
            <a:ext cx="4160520" cy="595735"/>
          </a:xfrm>
        </p:spPr>
        <p:txBody>
          <a:bodyPr/>
          <a:lstStyle/>
          <a:p>
            <a:pPr algn="ctr"/>
            <a:r>
              <a:rPr lang="en-US" b="1" u="sng" dirty="0"/>
              <a:t>Polyps during colonoscopy: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67853" y="485383"/>
            <a:ext cx="4160520" cy="584012"/>
          </a:xfrm>
        </p:spPr>
        <p:txBody>
          <a:bodyPr/>
          <a:lstStyle/>
          <a:p>
            <a:pPr algn="ctr"/>
            <a:r>
              <a:rPr lang="en-US" b="1" u="sng" dirty="0"/>
              <a:t>Removal:</a:t>
            </a:r>
          </a:p>
        </p:txBody>
      </p:sp>
      <p:pic>
        <p:nvPicPr>
          <p:cNvPr id="16386" name="Picture 2" descr="Colon Polyp: Symptoms, Causes, Diagnosis, Treatment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812" y="2038471"/>
            <a:ext cx="4284621" cy="321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olonic Polyps: Types, Causes, Treatment, and Mo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08" y="2038471"/>
            <a:ext cx="5431194" cy="305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739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Nursing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618" y="2267606"/>
            <a:ext cx="11191653" cy="4590394"/>
          </a:xfrm>
        </p:spPr>
        <p:txBody>
          <a:bodyPr numCol="2">
            <a:normAutofit/>
          </a:bodyPr>
          <a:lstStyle/>
          <a:p>
            <a:r>
              <a:rPr lang="en-US" dirty="0"/>
              <a:t>Past health history</a:t>
            </a:r>
          </a:p>
          <a:p>
            <a:pPr lvl="1"/>
            <a:r>
              <a:rPr lang="en-US" dirty="0"/>
              <a:t>When did it start?</a:t>
            </a:r>
          </a:p>
          <a:p>
            <a:pPr lvl="1"/>
            <a:r>
              <a:rPr lang="en-US" dirty="0"/>
              <a:t>How long has it lasted?</a:t>
            </a:r>
          </a:p>
          <a:p>
            <a:pPr lvl="1"/>
            <a:r>
              <a:rPr lang="en-US" dirty="0"/>
              <a:t>Intermittent or continuous?</a:t>
            </a:r>
          </a:p>
          <a:p>
            <a:pPr lvl="1"/>
            <a:r>
              <a:rPr lang="en-US" dirty="0"/>
              <a:t>Recent travel? Hospitalization? Infections? Stress? Diverticulitis or malabsorption? Metabolic disorders? Irritable bowel syndrome?</a:t>
            </a:r>
          </a:p>
          <a:p>
            <a:pPr lvl="1"/>
            <a:r>
              <a:rPr lang="en-US" dirty="0"/>
              <a:t>Medications: laxatives or enemas? Magnesium-containing antacids? Sorbitol containing foods or medications (sugar free)? Antibiotics? OTC antidiarrheal drugs?</a:t>
            </a:r>
          </a:p>
          <a:p>
            <a:pPr lvl="1"/>
            <a:r>
              <a:rPr lang="en-US" dirty="0"/>
              <a:t>Surgery: stomach or bowel surgery? Radiation?</a:t>
            </a:r>
          </a:p>
          <a:p>
            <a:r>
              <a:rPr lang="en-US" dirty="0"/>
              <a:t>Ask patient to describe changes in bowel patterns</a:t>
            </a:r>
          </a:p>
          <a:p>
            <a:r>
              <a:rPr lang="en-US" dirty="0"/>
              <a:t>Look at stool appearance if possible</a:t>
            </a:r>
          </a:p>
          <a:p>
            <a:pPr lvl="1"/>
            <a:r>
              <a:rPr lang="en-US" dirty="0"/>
              <a:t>Can put hat backwards in toilet to catch stool</a:t>
            </a:r>
          </a:p>
          <a:p>
            <a:r>
              <a:rPr lang="en-US" dirty="0"/>
              <a:t>Signs of dehydration</a:t>
            </a:r>
          </a:p>
          <a:p>
            <a:r>
              <a:rPr lang="en-US" dirty="0"/>
              <a:t>Fluid and electrolyte status</a:t>
            </a:r>
          </a:p>
        </p:txBody>
      </p:sp>
    </p:spTree>
    <p:extLst>
      <p:ext uri="{BB962C8B-B14F-4D97-AF65-F5344CB8AC3E}">
        <p14:creationId xmlns:p14="http://schemas.microsoft.com/office/powerpoint/2010/main" val="292181104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Colorectal Cancer</a:t>
            </a:r>
            <a:endParaRPr lang="en-US" dirty="0"/>
          </a:p>
        </p:txBody>
      </p:sp>
      <p:pic>
        <p:nvPicPr>
          <p:cNvPr id="17410" name="Picture 2" descr="Colon cancer - Symptoms and causes - Mayo Clin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263" y="2852005"/>
            <a:ext cx="60198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65316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1AB217C-122B-434B-893F-639B5FD5C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852528" y="568345"/>
            <a:ext cx="3851743" cy="1560716"/>
          </a:xfrm>
        </p:spPr>
        <p:txBody>
          <a:bodyPr>
            <a:normAutofit/>
          </a:bodyPr>
          <a:lstStyle/>
          <a:p>
            <a:r>
              <a:rPr lang="en-US" dirty="0"/>
              <a:t>Colorectal Cancer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60" y="1087330"/>
            <a:ext cx="4683339" cy="4683339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64F0F8-BFCB-4FB1-99BD-BD9E0541E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2528" y="2176009"/>
            <a:ext cx="3851743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845459" y="2438399"/>
            <a:ext cx="5858813" cy="4197915"/>
          </a:xfrm>
        </p:spPr>
        <p:txBody>
          <a:bodyPr>
            <a:normAutofit/>
          </a:bodyPr>
          <a:lstStyle/>
          <a:p>
            <a:pPr>
              <a:lnSpc>
                <a:spcPct val="101000"/>
              </a:lnSpc>
            </a:pPr>
            <a:r>
              <a:rPr lang="en-US" sz="1600" dirty="0"/>
              <a:t>3</a:t>
            </a:r>
            <a:r>
              <a:rPr lang="en-US" sz="1600" baseline="30000" dirty="0"/>
              <a:t>rd</a:t>
            </a:r>
            <a:r>
              <a:rPr lang="en-US" sz="1600" dirty="0"/>
              <a:t> most common cancer in adults</a:t>
            </a:r>
          </a:p>
          <a:p>
            <a:pPr>
              <a:lnSpc>
                <a:spcPct val="101000"/>
              </a:lnSpc>
            </a:pPr>
            <a:r>
              <a:rPr lang="en-US" sz="1600" dirty="0"/>
              <a:t>Risk factors:	</a:t>
            </a:r>
          </a:p>
          <a:p>
            <a:pPr lvl="1">
              <a:lnSpc>
                <a:spcPct val="101000"/>
              </a:lnSpc>
            </a:pPr>
            <a:r>
              <a:rPr lang="en-US" sz="1600" dirty="0"/>
              <a:t>Age (&gt;50)</a:t>
            </a:r>
          </a:p>
          <a:p>
            <a:pPr lvl="1">
              <a:lnSpc>
                <a:spcPct val="101000"/>
              </a:lnSpc>
            </a:pPr>
            <a:r>
              <a:rPr lang="en-US" sz="1600" dirty="0"/>
              <a:t>Family history</a:t>
            </a:r>
          </a:p>
          <a:p>
            <a:pPr lvl="1">
              <a:lnSpc>
                <a:spcPct val="101000"/>
              </a:lnSpc>
            </a:pPr>
            <a:r>
              <a:rPr lang="en-US" sz="1600" dirty="0"/>
              <a:t>Diet/exercise</a:t>
            </a:r>
          </a:p>
          <a:p>
            <a:pPr lvl="2">
              <a:lnSpc>
                <a:spcPct val="101000"/>
              </a:lnSpc>
            </a:pPr>
            <a:r>
              <a:rPr lang="en-US" dirty="0"/>
              <a:t>Maintain healthy weight, being physically active, limit ETOH use, not smoking, eat diet with large amounts of fruits, vegetables, and grains can reduce risk</a:t>
            </a:r>
          </a:p>
          <a:p>
            <a:pPr lvl="1">
              <a:lnSpc>
                <a:spcPct val="101000"/>
              </a:lnSpc>
            </a:pPr>
            <a:r>
              <a:rPr lang="en-US" sz="1600" dirty="0"/>
              <a:t>History of ulcerative colitis or Crohn’s disease</a:t>
            </a:r>
          </a:p>
          <a:p>
            <a:pPr lvl="1">
              <a:lnSpc>
                <a:spcPct val="101000"/>
              </a:lnSpc>
            </a:pPr>
            <a:r>
              <a:rPr lang="en-US" sz="1600" dirty="0"/>
              <a:t>History of polyps </a:t>
            </a:r>
          </a:p>
          <a:p>
            <a:pPr>
              <a:lnSpc>
                <a:spcPct val="101000"/>
              </a:lnSpc>
            </a:pPr>
            <a:r>
              <a:rPr lang="en-US" sz="1600" dirty="0"/>
              <a:t>Easily spread to liver, lungs, bones, brain, and adjacent abdominal structures</a:t>
            </a:r>
          </a:p>
        </p:txBody>
      </p:sp>
    </p:spTree>
    <p:extLst>
      <p:ext uri="{BB962C8B-B14F-4D97-AF65-F5344CB8AC3E}">
        <p14:creationId xmlns:p14="http://schemas.microsoft.com/office/powerpoint/2010/main" val="422018260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Colorectal Cancer: S/Sx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730" y="2438399"/>
            <a:ext cx="4160520" cy="423203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Slow growing</a:t>
            </a:r>
          </a:p>
          <a:p>
            <a:r>
              <a:rPr lang="en-US" dirty="0"/>
              <a:t>Symptoms do not appear until disease is advanced</a:t>
            </a:r>
          </a:p>
          <a:p>
            <a:r>
              <a:rPr lang="en-US" dirty="0"/>
              <a:t>Iron deficiency anemia</a:t>
            </a:r>
          </a:p>
          <a:p>
            <a:r>
              <a:rPr lang="en-US" dirty="0"/>
              <a:t>Abdominal pain</a:t>
            </a:r>
          </a:p>
          <a:p>
            <a:r>
              <a:rPr lang="en-US" dirty="0"/>
              <a:t>Change in bowel habits</a:t>
            </a:r>
          </a:p>
          <a:p>
            <a:r>
              <a:rPr lang="en-US" dirty="0"/>
              <a:t>In advanced disease:</a:t>
            </a:r>
          </a:p>
          <a:p>
            <a:pPr lvl="1"/>
            <a:r>
              <a:rPr lang="en-US" dirty="0"/>
              <a:t>Abdominal tenderness</a:t>
            </a:r>
          </a:p>
          <a:p>
            <a:pPr lvl="1"/>
            <a:r>
              <a:rPr lang="en-US" dirty="0"/>
              <a:t>Palpable abdominal mass</a:t>
            </a:r>
          </a:p>
          <a:p>
            <a:pPr lvl="1"/>
            <a:r>
              <a:rPr lang="en-US" dirty="0"/>
              <a:t>Hepatomegaly</a:t>
            </a:r>
          </a:p>
          <a:p>
            <a:pPr lvl="1"/>
            <a:r>
              <a:rPr lang="en-US" dirty="0"/>
              <a:t>Ascites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5721" y="3848097"/>
            <a:ext cx="2514649" cy="89974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Right-Sided Cancer</a:t>
            </a:r>
          </a:p>
          <a:p>
            <a:r>
              <a:rPr lang="en-US" dirty="0"/>
              <a:t>Left-Sided Cancer</a:t>
            </a:r>
          </a:p>
        </p:txBody>
      </p:sp>
      <p:pic>
        <p:nvPicPr>
          <p:cNvPr id="18434" name="Picture 2" descr="Tumor Location Affects Colon Cancer Survival: Stud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959" y="3039205"/>
            <a:ext cx="3819312" cy="279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2343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</p:spPr>
        <p:txBody>
          <a:bodyPr>
            <a:normAutofit/>
          </a:bodyPr>
          <a:lstStyle/>
          <a:p>
            <a:r>
              <a:rPr lang="en-US" dirty="0"/>
              <a:t>Colorectal Cancer: Diagnostics</a:t>
            </a:r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AE1F5626-0EE5-BEC2-15F9-3BC5E82221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2927560"/>
              </p:ext>
            </p:extLst>
          </p:nvPr>
        </p:nvGraphicFramePr>
        <p:xfrm>
          <a:off x="527699" y="2466109"/>
          <a:ext cx="11136602" cy="4031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581167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>
            <a:extLst>
              <a:ext uri="{FF2B5EF4-FFF2-40B4-BE49-F238E27FC236}">
                <a16:creationId xmlns:a16="http://schemas.microsoft.com/office/drawing/2014/main" id="{C9CCE531-EDD0-4D90-8318-D1E76269B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1718925" cy="6861175"/>
          </a:xfrm>
          <a:custGeom>
            <a:avLst/>
            <a:gdLst/>
            <a:ahLst/>
            <a:cxnLst/>
            <a:rect l="0" t="0" r="r" b="b"/>
            <a:pathLst>
              <a:path w="3688" h="2158">
                <a:moveTo>
                  <a:pt x="708" y="118"/>
                </a:moveTo>
                <a:cubicBezTo>
                  <a:pt x="721" y="115"/>
                  <a:pt x="726" y="104"/>
                  <a:pt x="721" y="90"/>
                </a:cubicBezTo>
                <a:cubicBezTo>
                  <a:pt x="717" y="78"/>
                  <a:pt x="707" y="73"/>
                  <a:pt x="697" y="79"/>
                </a:cubicBezTo>
                <a:cubicBezTo>
                  <a:pt x="689" y="84"/>
                  <a:pt x="685" y="94"/>
                  <a:pt x="676" y="106"/>
                </a:cubicBezTo>
                <a:cubicBezTo>
                  <a:pt x="691" y="112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7" y="47"/>
                  <a:pt x="677" y="29"/>
                  <a:pt x="680" y="12"/>
                </a:cubicBezTo>
                <a:cubicBezTo>
                  <a:pt x="675" y="8"/>
                  <a:pt x="670" y="3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6"/>
                </a:cubicBezTo>
                <a:cubicBezTo>
                  <a:pt x="636" y="36"/>
                  <a:pt x="649" y="46"/>
                  <a:pt x="659" y="47"/>
                </a:cubicBezTo>
                <a:close/>
                <a:moveTo>
                  <a:pt x="603" y="153"/>
                </a:moveTo>
                <a:cubicBezTo>
                  <a:pt x="619" y="134"/>
                  <a:pt x="617" y="115"/>
                  <a:pt x="603" y="96"/>
                </a:cubicBezTo>
                <a:cubicBezTo>
                  <a:pt x="565" y="100"/>
                  <a:pt x="555" y="107"/>
                  <a:pt x="556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583" y="209"/>
                </a:moveTo>
                <a:cubicBezTo>
                  <a:pt x="568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0"/>
                </a:cubicBezTo>
                <a:cubicBezTo>
                  <a:pt x="629" y="264"/>
                  <a:pt x="632" y="253"/>
                  <a:pt x="623" y="231"/>
                </a:cubicBezTo>
                <a:cubicBezTo>
                  <a:pt x="615" y="210"/>
                  <a:pt x="601" y="203"/>
                  <a:pt x="583" y="209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5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96" y="210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5"/>
                  <a:pt x="655" y="222"/>
                  <a:pt x="675" y="223"/>
                </a:cubicBezTo>
                <a:cubicBezTo>
                  <a:pt x="682" y="223"/>
                  <a:pt x="693" y="217"/>
                  <a:pt x="696" y="210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4" y="867"/>
                  <a:pt x="573" y="840"/>
                </a:cubicBezTo>
                <a:cubicBezTo>
                  <a:pt x="571" y="812"/>
                  <a:pt x="564" y="786"/>
                  <a:pt x="534" y="775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675" y="445"/>
                </a:moveTo>
                <a:cubicBezTo>
                  <a:pt x="679" y="462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0"/>
                  <a:pt x="717" y="404"/>
                  <a:pt x="706" y="397"/>
                </a:cubicBezTo>
                <a:cubicBezTo>
                  <a:pt x="677" y="412"/>
                  <a:pt x="670" y="424"/>
                  <a:pt x="675" y="445"/>
                </a:cubicBezTo>
                <a:close/>
                <a:moveTo>
                  <a:pt x="650" y="586"/>
                </a:moveTo>
                <a:cubicBezTo>
                  <a:pt x="663" y="606"/>
                  <a:pt x="676" y="607"/>
                  <a:pt x="708" y="594"/>
                </a:cubicBezTo>
                <a:cubicBezTo>
                  <a:pt x="713" y="582"/>
                  <a:pt x="718" y="570"/>
                  <a:pt x="723" y="556"/>
                </a:cubicBezTo>
                <a:cubicBezTo>
                  <a:pt x="693" y="530"/>
                  <a:pt x="671" y="525"/>
                  <a:pt x="654" y="540"/>
                </a:cubicBezTo>
                <a:cubicBezTo>
                  <a:pt x="642" y="550"/>
                  <a:pt x="640" y="571"/>
                  <a:pt x="650" y="586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8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5"/>
                  <a:pt x="261" y="1622"/>
                </a:cubicBezTo>
                <a:close/>
                <a:moveTo>
                  <a:pt x="428" y="1103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5"/>
                  <a:pt x="396" y="1073"/>
                  <a:pt x="428" y="1103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59"/>
                  <a:pt x="339" y="270"/>
                  <a:pt x="354" y="263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1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568" y="1183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3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3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0"/>
                  <a:pt x="245" y="1274"/>
                  <a:pt x="286" y="1280"/>
                </a:cubicBezTo>
                <a:cubicBezTo>
                  <a:pt x="301" y="1282"/>
                  <a:pt x="324" y="1270"/>
                  <a:pt x="335" y="1257"/>
                </a:cubicBezTo>
                <a:cubicBezTo>
                  <a:pt x="355" y="1235"/>
                  <a:pt x="343" y="1208"/>
                  <a:pt x="326" y="1192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7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532" y="275"/>
                </a:moveTo>
                <a:cubicBezTo>
                  <a:pt x="519" y="266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488" y="133"/>
                </a:moveTo>
                <a:cubicBezTo>
                  <a:pt x="502" y="99"/>
                  <a:pt x="504" y="81"/>
                  <a:pt x="487" y="74"/>
                </a:cubicBezTo>
                <a:cubicBezTo>
                  <a:pt x="474" y="69"/>
                  <a:pt x="456" y="70"/>
                  <a:pt x="444" y="75"/>
                </a:cubicBezTo>
                <a:cubicBezTo>
                  <a:pt x="428" y="82"/>
                  <a:pt x="432" y="100"/>
                  <a:pt x="436" y="113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39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529" y="19"/>
                </a:moveTo>
                <a:cubicBezTo>
                  <a:pt x="532" y="13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19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6"/>
                </a:cubicBezTo>
                <a:cubicBezTo>
                  <a:pt x="916" y="414"/>
                  <a:pt x="929" y="405"/>
                  <a:pt x="930" y="383"/>
                </a:cubicBezTo>
                <a:close/>
                <a:moveTo>
                  <a:pt x="1013" y="51"/>
                </a:moveTo>
                <a:cubicBezTo>
                  <a:pt x="1029" y="43"/>
                  <a:pt x="1036" y="21"/>
                  <a:pt x="1029" y="3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1" y="0"/>
                  <a:pt x="961" y="0"/>
                  <a:pt x="961" y="0"/>
                </a:cubicBezTo>
                <a:cubicBezTo>
                  <a:pt x="956" y="9"/>
                  <a:pt x="955" y="21"/>
                  <a:pt x="960" y="31"/>
                </a:cubicBezTo>
                <a:cubicBezTo>
                  <a:pt x="967" y="50"/>
                  <a:pt x="995" y="59"/>
                  <a:pt x="1013" y="51"/>
                </a:cubicBezTo>
                <a:close/>
                <a:moveTo>
                  <a:pt x="992" y="117"/>
                </a:moveTo>
                <a:cubicBezTo>
                  <a:pt x="1013" y="150"/>
                  <a:pt x="1018" y="151"/>
                  <a:pt x="1047" y="122"/>
                </a:cubicBezTo>
                <a:cubicBezTo>
                  <a:pt x="1044" y="112"/>
                  <a:pt x="1041" y="102"/>
                  <a:pt x="1039" y="92"/>
                </a:cubicBezTo>
                <a:cubicBezTo>
                  <a:pt x="1016" y="88"/>
                  <a:pt x="1000" y="92"/>
                  <a:pt x="992" y="117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8"/>
                </a:cubicBezTo>
                <a:cubicBezTo>
                  <a:pt x="798" y="416"/>
                  <a:pt x="785" y="428"/>
                  <a:pt x="791" y="450"/>
                </a:cubicBezTo>
                <a:cubicBezTo>
                  <a:pt x="795" y="466"/>
                  <a:pt x="808" y="471"/>
                  <a:pt x="824" y="466"/>
                </a:cubicBezTo>
                <a:close/>
                <a:moveTo>
                  <a:pt x="799" y="1501"/>
                </a:moveTo>
                <a:cubicBezTo>
                  <a:pt x="822" y="1449"/>
                  <a:pt x="818" y="1422"/>
                  <a:pt x="785" y="1403"/>
                </a:cubicBezTo>
                <a:cubicBezTo>
                  <a:pt x="756" y="1387"/>
                  <a:pt x="740" y="1398"/>
                  <a:pt x="710" y="1454"/>
                </a:cubicBezTo>
                <a:cubicBezTo>
                  <a:pt x="735" y="1510"/>
                  <a:pt x="740" y="1512"/>
                  <a:pt x="799" y="1501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0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0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960" y="291"/>
                </a:moveTo>
                <a:cubicBezTo>
                  <a:pt x="960" y="306"/>
                  <a:pt x="960" y="320"/>
                  <a:pt x="959" y="332"/>
                </a:cubicBezTo>
                <a:cubicBezTo>
                  <a:pt x="973" y="343"/>
                  <a:pt x="986" y="355"/>
                  <a:pt x="998" y="338"/>
                </a:cubicBezTo>
                <a:cubicBezTo>
                  <a:pt x="1005" y="329"/>
                  <a:pt x="1008" y="313"/>
                  <a:pt x="1005" y="303"/>
                </a:cubicBezTo>
                <a:cubicBezTo>
                  <a:pt x="1000" y="283"/>
                  <a:pt x="982" y="287"/>
                  <a:pt x="960" y="291"/>
                </a:cubicBezTo>
                <a:close/>
                <a:moveTo>
                  <a:pt x="660" y="935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2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5"/>
                </a:cubicBezTo>
                <a:close/>
                <a:moveTo>
                  <a:pt x="3342" y="1988"/>
                </a:moveTo>
                <a:cubicBezTo>
                  <a:pt x="3359" y="1981"/>
                  <a:pt x="3362" y="1974"/>
                  <a:pt x="3358" y="1943"/>
                </a:cubicBezTo>
                <a:cubicBezTo>
                  <a:pt x="3336" y="1932"/>
                  <a:pt x="3327" y="1932"/>
                  <a:pt x="3316" y="1945"/>
                </a:cubicBezTo>
                <a:cubicBezTo>
                  <a:pt x="3306" y="1956"/>
                  <a:pt x="3303" y="1972"/>
                  <a:pt x="3310" y="1980"/>
                </a:cubicBezTo>
                <a:cubicBezTo>
                  <a:pt x="3318" y="1990"/>
                  <a:pt x="3329" y="1994"/>
                  <a:pt x="3342" y="1988"/>
                </a:cubicBezTo>
                <a:close/>
                <a:moveTo>
                  <a:pt x="1058" y="223"/>
                </a:moveTo>
                <a:cubicBezTo>
                  <a:pt x="1053" y="212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7"/>
                  <a:pt x="988" y="239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3243" y="2006"/>
                </a:moveTo>
                <a:cubicBezTo>
                  <a:pt x="3245" y="1988"/>
                  <a:pt x="3236" y="1978"/>
                  <a:pt x="3221" y="1973"/>
                </a:cubicBezTo>
                <a:cubicBezTo>
                  <a:pt x="3201" y="1966"/>
                  <a:pt x="3190" y="1978"/>
                  <a:pt x="3175" y="1998"/>
                </a:cubicBezTo>
                <a:cubicBezTo>
                  <a:pt x="3177" y="2004"/>
                  <a:pt x="3180" y="2014"/>
                  <a:pt x="3182" y="2020"/>
                </a:cubicBezTo>
                <a:cubicBezTo>
                  <a:pt x="3213" y="2036"/>
                  <a:pt x="3230" y="2026"/>
                  <a:pt x="3243" y="2006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4"/>
                  <a:pt x="784" y="23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16" y="314"/>
                </a:moveTo>
                <a:cubicBezTo>
                  <a:pt x="822" y="327"/>
                  <a:pt x="843" y="336"/>
                  <a:pt x="856" y="331"/>
                </a:cubicBezTo>
                <a:cubicBezTo>
                  <a:pt x="869" y="326"/>
                  <a:pt x="875" y="307"/>
                  <a:pt x="869" y="291"/>
                </a:cubicBezTo>
                <a:cubicBezTo>
                  <a:pt x="864" y="275"/>
                  <a:pt x="847" y="268"/>
                  <a:pt x="830" y="275"/>
                </a:cubicBezTo>
                <a:cubicBezTo>
                  <a:pt x="816" y="280"/>
                  <a:pt x="809" y="300"/>
                  <a:pt x="816" y="314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2"/>
                  <a:pt x="805" y="103"/>
                  <a:pt x="792" y="91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774" y="237"/>
                </a:moveTo>
                <a:cubicBezTo>
                  <a:pt x="783" y="237"/>
                  <a:pt x="796" y="229"/>
                  <a:pt x="800" y="221"/>
                </a:cubicBezTo>
                <a:cubicBezTo>
                  <a:pt x="807" y="208"/>
                  <a:pt x="795" y="198"/>
                  <a:pt x="767" y="192"/>
                </a:cubicBezTo>
                <a:cubicBezTo>
                  <a:pt x="756" y="218"/>
                  <a:pt x="758" y="236"/>
                  <a:pt x="774" y="237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6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6"/>
                  <a:pt x="887" y="109"/>
                </a:cubicBezTo>
                <a:close/>
                <a:moveTo>
                  <a:pt x="892" y="1231"/>
                </a:moveTo>
                <a:cubicBezTo>
                  <a:pt x="920" y="1234"/>
                  <a:pt x="955" y="1201"/>
                  <a:pt x="958" y="1168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4" y="1159"/>
                </a:cubicBezTo>
                <a:cubicBezTo>
                  <a:pt x="832" y="1189"/>
                  <a:pt x="863" y="1228"/>
                  <a:pt x="892" y="1231"/>
                </a:cubicBezTo>
                <a:close/>
                <a:moveTo>
                  <a:pt x="335" y="124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2"/>
                  <a:pt x="336" y="33"/>
                  <a:pt x="318" y="45"/>
                </a:cubicBezTo>
                <a:cubicBezTo>
                  <a:pt x="294" y="60"/>
                  <a:pt x="297" y="81"/>
                  <a:pt x="306" y="114"/>
                </a:cubicBezTo>
                <a:cubicBezTo>
                  <a:pt x="313" y="116"/>
                  <a:pt x="327" y="121"/>
                  <a:pt x="335" y="124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3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3461" y="1947"/>
                </a:moveTo>
                <a:cubicBezTo>
                  <a:pt x="3447" y="1944"/>
                  <a:pt x="3431" y="1955"/>
                  <a:pt x="3427" y="1973"/>
                </a:cubicBezTo>
                <a:cubicBezTo>
                  <a:pt x="3424" y="1986"/>
                  <a:pt x="3425" y="1999"/>
                  <a:pt x="3435" y="2009"/>
                </a:cubicBezTo>
                <a:cubicBezTo>
                  <a:pt x="3444" y="2010"/>
                  <a:pt x="3453" y="2012"/>
                  <a:pt x="3465" y="2015"/>
                </a:cubicBezTo>
                <a:cubicBezTo>
                  <a:pt x="3471" y="2006"/>
                  <a:pt x="3480" y="1997"/>
                  <a:pt x="3483" y="1987"/>
                </a:cubicBezTo>
                <a:cubicBezTo>
                  <a:pt x="3489" y="1970"/>
                  <a:pt x="3477" y="1951"/>
                  <a:pt x="3461" y="1947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3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8"/>
                  <a:pt x="1159" y="198"/>
                  <a:pt x="1142" y="194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4" y="131"/>
                  <a:pt x="1168" y="123"/>
                </a:cubicBezTo>
                <a:cubicBezTo>
                  <a:pt x="1183" y="114"/>
                  <a:pt x="1194" y="104"/>
                  <a:pt x="1192" y="85"/>
                </a:cubicBezTo>
                <a:cubicBezTo>
                  <a:pt x="1189" y="67"/>
                  <a:pt x="1178" y="61"/>
                  <a:pt x="1139" y="60"/>
                </a:cubicBezTo>
                <a:close/>
                <a:moveTo>
                  <a:pt x="3187" y="2109"/>
                </a:moveTo>
                <a:cubicBezTo>
                  <a:pt x="3174" y="2110"/>
                  <a:pt x="3169" y="2119"/>
                  <a:pt x="3166" y="2132"/>
                </a:cubicBezTo>
                <a:cubicBezTo>
                  <a:pt x="3173" y="2146"/>
                  <a:pt x="3183" y="2154"/>
                  <a:pt x="3197" y="2150"/>
                </a:cubicBezTo>
                <a:cubicBezTo>
                  <a:pt x="3210" y="2147"/>
                  <a:pt x="3214" y="2136"/>
                  <a:pt x="3215" y="2123"/>
                </a:cubicBezTo>
                <a:cubicBezTo>
                  <a:pt x="3210" y="2110"/>
                  <a:pt x="3200" y="2107"/>
                  <a:pt x="3187" y="2109"/>
                </a:cubicBezTo>
                <a:close/>
                <a:moveTo>
                  <a:pt x="3034" y="2158"/>
                </a:moveTo>
                <a:cubicBezTo>
                  <a:pt x="3084" y="2158"/>
                  <a:pt x="3084" y="2158"/>
                  <a:pt x="3084" y="2158"/>
                </a:cubicBezTo>
                <a:cubicBezTo>
                  <a:pt x="3081" y="2154"/>
                  <a:pt x="3076" y="2148"/>
                  <a:pt x="3070" y="2142"/>
                </a:cubicBezTo>
                <a:cubicBezTo>
                  <a:pt x="3049" y="2144"/>
                  <a:pt x="3037" y="2149"/>
                  <a:pt x="3034" y="2158"/>
                </a:cubicBezTo>
                <a:close/>
                <a:moveTo>
                  <a:pt x="1071" y="344"/>
                </a:moveTo>
                <a:cubicBezTo>
                  <a:pt x="1055" y="350"/>
                  <a:pt x="1042" y="377"/>
                  <a:pt x="1048" y="393"/>
                </a:cubicBezTo>
                <a:cubicBezTo>
                  <a:pt x="1054" y="409"/>
                  <a:pt x="1081" y="418"/>
                  <a:pt x="1098" y="411"/>
                </a:cubicBezTo>
                <a:cubicBezTo>
                  <a:pt x="1115" y="404"/>
                  <a:pt x="1122" y="386"/>
                  <a:pt x="1114" y="369"/>
                </a:cubicBezTo>
                <a:cubicBezTo>
                  <a:pt x="1106" y="349"/>
                  <a:pt x="1086" y="338"/>
                  <a:pt x="1071" y="344"/>
                </a:cubicBezTo>
                <a:close/>
                <a:moveTo>
                  <a:pt x="3136" y="2053"/>
                </a:moveTo>
                <a:cubicBezTo>
                  <a:pt x="3120" y="2044"/>
                  <a:pt x="3107" y="2047"/>
                  <a:pt x="3100" y="2060"/>
                </a:cubicBezTo>
                <a:cubicBezTo>
                  <a:pt x="3094" y="2073"/>
                  <a:pt x="3098" y="2090"/>
                  <a:pt x="3109" y="2097"/>
                </a:cubicBezTo>
                <a:cubicBezTo>
                  <a:pt x="3121" y="2104"/>
                  <a:pt x="3140" y="2098"/>
                  <a:pt x="3147" y="2085"/>
                </a:cubicBezTo>
                <a:cubicBezTo>
                  <a:pt x="3154" y="2074"/>
                  <a:pt x="3149" y="2060"/>
                  <a:pt x="3136" y="2053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4"/>
                  <a:pt x="315" y="710"/>
                  <a:pt x="269" y="704"/>
                </a:cubicBezTo>
                <a:cubicBezTo>
                  <a:pt x="234" y="700"/>
                  <a:pt x="191" y="733"/>
                  <a:pt x="187" y="768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811" y="1944"/>
                </a:moveTo>
                <a:cubicBezTo>
                  <a:pt x="818" y="1971"/>
                  <a:pt x="848" y="1990"/>
                  <a:pt x="879" y="1986"/>
                </a:cubicBezTo>
                <a:cubicBezTo>
                  <a:pt x="919" y="1981"/>
                  <a:pt x="931" y="1963"/>
                  <a:pt x="935" y="1904"/>
                </a:cubicBezTo>
                <a:cubicBezTo>
                  <a:pt x="921" y="1887"/>
                  <a:pt x="906" y="1871"/>
                  <a:pt x="890" y="1852"/>
                </a:cubicBezTo>
                <a:cubicBezTo>
                  <a:pt x="826" y="1877"/>
                  <a:pt x="803" y="1907"/>
                  <a:pt x="811" y="1944"/>
                </a:cubicBezTo>
                <a:close/>
                <a:moveTo>
                  <a:pt x="691" y="1717"/>
                </a:moveTo>
                <a:cubicBezTo>
                  <a:pt x="672" y="1730"/>
                  <a:pt x="653" y="1743"/>
                  <a:pt x="634" y="1756"/>
                </a:cubicBezTo>
                <a:cubicBezTo>
                  <a:pt x="635" y="1811"/>
                  <a:pt x="647" y="1831"/>
                  <a:pt x="684" y="1839"/>
                </a:cubicBezTo>
                <a:cubicBezTo>
                  <a:pt x="713" y="1846"/>
                  <a:pt x="732" y="1834"/>
                  <a:pt x="742" y="1808"/>
                </a:cubicBezTo>
                <a:cubicBezTo>
                  <a:pt x="754" y="1776"/>
                  <a:pt x="735" y="1743"/>
                  <a:pt x="691" y="1717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89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2"/>
                  <a:pt x="1042" y="1729"/>
                  <a:pt x="1045" y="1697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4" y="1630"/>
                  <a:pt x="743" y="1659"/>
                  <a:pt x="779" y="1667"/>
                </a:cubicBezTo>
                <a:cubicBezTo>
                  <a:pt x="808" y="1674"/>
                  <a:pt x="826" y="1657"/>
                  <a:pt x="830" y="1629"/>
                </a:cubicBezTo>
                <a:close/>
                <a:moveTo>
                  <a:pt x="3479" y="2116"/>
                </a:moveTo>
                <a:cubicBezTo>
                  <a:pt x="3475" y="2126"/>
                  <a:pt x="3479" y="2134"/>
                  <a:pt x="3489" y="2137"/>
                </a:cubicBezTo>
                <a:cubicBezTo>
                  <a:pt x="3496" y="2140"/>
                  <a:pt x="3508" y="2142"/>
                  <a:pt x="3513" y="2138"/>
                </a:cubicBezTo>
                <a:cubicBezTo>
                  <a:pt x="3526" y="2127"/>
                  <a:pt x="3523" y="2113"/>
                  <a:pt x="3513" y="2101"/>
                </a:cubicBezTo>
                <a:cubicBezTo>
                  <a:pt x="3498" y="2098"/>
                  <a:pt x="3485" y="2100"/>
                  <a:pt x="3479" y="2116"/>
                </a:cubicBezTo>
                <a:close/>
                <a:moveTo>
                  <a:pt x="3283" y="2086"/>
                </a:moveTo>
                <a:cubicBezTo>
                  <a:pt x="3280" y="2077"/>
                  <a:pt x="3271" y="2066"/>
                  <a:pt x="3262" y="2061"/>
                </a:cubicBezTo>
                <a:cubicBezTo>
                  <a:pt x="3251" y="2055"/>
                  <a:pt x="3242" y="2066"/>
                  <a:pt x="3236" y="2075"/>
                </a:cubicBezTo>
                <a:cubicBezTo>
                  <a:pt x="3228" y="2085"/>
                  <a:pt x="3233" y="2099"/>
                  <a:pt x="3248" y="2114"/>
                </a:cubicBezTo>
                <a:cubicBezTo>
                  <a:pt x="3275" y="2107"/>
                  <a:pt x="3286" y="2100"/>
                  <a:pt x="3283" y="2086"/>
                </a:cubicBezTo>
                <a:close/>
                <a:moveTo>
                  <a:pt x="3548" y="2158"/>
                </a:moveTo>
                <a:cubicBezTo>
                  <a:pt x="3561" y="2158"/>
                  <a:pt x="3561" y="2158"/>
                  <a:pt x="3561" y="2158"/>
                </a:cubicBezTo>
                <a:cubicBezTo>
                  <a:pt x="3557" y="2157"/>
                  <a:pt x="3552" y="2157"/>
                  <a:pt x="3548" y="2158"/>
                </a:cubicBezTo>
                <a:close/>
                <a:moveTo>
                  <a:pt x="3681" y="2125"/>
                </a:moveTo>
                <a:cubicBezTo>
                  <a:pt x="3674" y="2113"/>
                  <a:pt x="3663" y="2107"/>
                  <a:pt x="3649" y="2110"/>
                </a:cubicBezTo>
                <a:cubicBezTo>
                  <a:pt x="3632" y="2114"/>
                  <a:pt x="3627" y="2122"/>
                  <a:pt x="3627" y="2154"/>
                </a:cubicBezTo>
                <a:cubicBezTo>
                  <a:pt x="3629" y="2155"/>
                  <a:pt x="3632" y="2157"/>
                  <a:pt x="3634" y="2158"/>
                </a:cubicBezTo>
                <a:cubicBezTo>
                  <a:pt x="3678" y="2158"/>
                  <a:pt x="3678" y="2158"/>
                  <a:pt x="3678" y="2158"/>
                </a:cubicBezTo>
                <a:cubicBezTo>
                  <a:pt x="3686" y="2150"/>
                  <a:pt x="3688" y="2136"/>
                  <a:pt x="3681" y="2125"/>
                </a:cubicBezTo>
                <a:close/>
                <a:moveTo>
                  <a:pt x="3567" y="2012"/>
                </a:moveTo>
                <a:cubicBezTo>
                  <a:pt x="3553" y="2018"/>
                  <a:pt x="3546" y="2029"/>
                  <a:pt x="3550" y="2042"/>
                </a:cubicBezTo>
                <a:cubicBezTo>
                  <a:pt x="3555" y="2060"/>
                  <a:pt x="3564" y="2064"/>
                  <a:pt x="3591" y="2061"/>
                </a:cubicBezTo>
                <a:cubicBezTo>
                  <a:pt x="3595" y="2052"/>
                  <a:pt x="3599" y="2042"/>
                  <a:pt x="3604" y="2033"/>
                </a:cubicBezTo>
                <a:cubicBezTo>
                  <a:pt x="3592" y="2011"/>
                  <a:pt x="3583" y="2006"/>
                  <a:pt x="3567" y="2012"/>
                </a:cubicBezTo>
                <a:close/>
                <a:moveTo>
                  <a:pt x="3414" y="2045"/>
                </a:moveTo>
                <a:cubicBezTo>
                  <a:pt x="3395" y="2056"/>
                  <a:pt x="3398" y="2074"/>
                  <a:pt x="3402" y="2093"/>
                </a:cubicBezTo>
                <a:cubicBezTo>
                  <a:pt x="3419" y="2100"/>
                  <a:pt x="3433" y="2103"/>
                  <a:pt x="3443" y="2088"/>
                </a:cubicBezTo>
                <a:cubicBezTo>
                  <a:pt x="3450" y="2078"/>
                  <a:pt x="3452" y="2066"/>
                  <a:pt x="3442" y="2055"/>
                </a:cubicBezTo>
                <a:cubicBezTo>
                  <a:pt x="3434" y="2048"/>
                  <a:pt x="3426" y="2038"/>
                  <a:pt x="3414" y="2045"/>
                </a:cubicBezTo>
                <a:close/>
                <a:moveTo>
                  <a:pt x="3356" y="2047"/>
                </a:moveTo>
                <a:cubicBezTo>
                  <a:pt x="3348" y="2043"/>
                  <a:pt x="3337" y="2041"/>
                  <a:pt x="3329" y="2050"/>
                </a:cubicBezTo>
                <a:cubicBezTo>
                  <a:pt x="3320" y="2063"/>
                  <a:pt x="3323" y="2074"/>
                  <a:pt x="3335" y="2085"/>
                </a:cubicBezTo>
                <a:cubicBezTo>
                  <a:pt x="3342" y="2084"/>
                  <a:pt x="3351" y="2083"/>
                  <a:pt x="3360" y="2082"/>
                </a:cubicBezTo>
                <a:cubicBezTo>
                  <a:pt x="3363" y="2069"/>
                  <a:pt x="3372" y="2056"/>
                  <a:pt x="3356" y="2047"/>
                </a:cubicBezTo>
                <a:close/>
                <a:moveTo>
                  <a:pt x="3285" y="2152"/>
                </a:moveTo>
                <a:cubicBezTo>
                  <a:pt x="3283" y="2154"/>
                  <a:pt x="3281" y="2156"/>
                  <a:pt x="3280" y="2158"/>
                </a:cubicBezTo>
                <a:cubicBezTo>
                  <a:pt x="3317" y="2158"/>
                  <a:pt x="3317" y="2158"/>
                  <a:pt x="3317" y="2158"/>
                </a:cubicBezTo>
                <a:cubicBezTo>
                  <a:pt x="3302" y="2144"/>
                  <a:pt x="3294" y="2143"/>
                  <a:pt x="3285" y="2152"/>
                </a:cubicBezTo>
                <a:close/>
                <a:moveTo>
                  <a:pt x="3396" y="2140"/>
                </a:moveTo>
                <a:cubicBezTo>
                  <a:pt x="3391" y="2139"/>
                  <a:pt x="3380" y="2144"/>
                  <a:pt x="3378" y="2149"/>
                </a:cubicBezTo>
                <a:cubicBezTo>
                  <a:pt x="3377" y="2151"/>
                  <a:pt x="3377" y="2155"/>
                  <a:pt x="3376" y="2158"/>
                </a:cubicBezTo>
                <a:cubicBezTo>
                  <a:pt x="3410" y="2158"/>
                  <a:pt x="3410" y="2158"/>
                  <a:pt x="3410" y="2158"/>
                </a:cubicBezTo>
                <a:cubicBezTo>
                  <a:pt x="3410" y="2149"/>
                  <a:pt x="3408" y="2142"/>
                  <a:pt x="3396" y="2140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1"/>
                </a:cubicBezTo>
                <a:cubicBezTo>
                  <a:pt x="920" y="1398"/>
                  <a:pt x="920" y="1411"/>
                  <a:pt x="920" y="1424"/>
                </a:cubicBezTo>
                <a:cubicBezTo>
                  <a:pt x="919" y="1457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0"/>
                  <a:pt x="1082" y="1422"/>
                  <a:pt x="1072" y="1395"/>
                </a:cubicBezTo>
                <a:cubicBezTo>
                  <a:pt x="1063" y="1368"/>
                  <a:pt x="1043" y="1357"/>
                  <a:pt x="1015" y="1361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2"/>
                  <a:pt x="18" y="1835"/>
                  <a:pt x="0" y="1832"/>
                </a:cubicBezTo>
                <a:close/>
                <a:moveTo>
                  <a:pt x="344" y="1021"/>
                </a:moveTo>
                <a:cubicBezTo>
                  <a:pt x="345" y="991"/>
                  <a:pt x="316" y="963"/>
                  <a:pt x="284" y="960"/>
                </a:cubicBezTo>
                <a:cubicBezTo>
                  <a:pt x="248" y="958"/>
                  <a:pt x="218" y="982"/>
                  <a:pt x="215" y="1018"/>
                </a:cubicBezTo>
                <a:cubicBezTo>
                  <a:pt x="212" y="1053"/>
                  <a:pt x="239" y="1085"/>
                  <a:pt x="273" y="1087"/>
                </a:cubicBezTo>
                <a:cubicBezTo>
                  <a:pt x="306" y="1089"/>
                  <a:pt x="343" y="1055"/>
                  <a:pt x="344" y="1021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8"/>
                </a:cubicBezTo>
                <a:cubicBezTo>
                  <a:pt x="18" y="1502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114" y="1944"/>
                </a:moveTo>
                <a:cubicBezTo>
                  <a:pt x="91" y="1967"/>
                  <a:pt x="95" y="1990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8"/>
                  <a:pt x="208" y="1980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8"/>
                  <a:pt x="179" y="1496"/>
                </a:cubicBezTo>
                <a:close/>
                <a:moveTo>
                  <a:pt x="99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99" y="2120"/>
                </a:cubicBezTo>
                <a:close/>
                <a:moveTo>
                  <a:pt x="96" y="1272"/>
                </a:moveTo>
                <a:cubicBezTo>
                  <a:pt x="29" y="1285"/>
                  <a:pt x="15" y="1295"/>
                  <a:pt x="21" y="1326"/>
                </a:cubicBezTo>
                <a:cubicBezTo>
                  <a:pt x="28" y="1361"/>
                  <a:pt x="56" y="1368"/>
                  <a:pt x="125" y="1348"/>
                </a:cubicBezTo>
                <a:cubicBezTo>
                  <a:pt x="123" y="1317"/>
                  <a:pt x="131" y="1285"/>
                  <a:pt x="96" y="1272"/>
                </a:cubicBezTo>
                <a:close/>
                <a:moveTo>
                  <a:pt x="36" y="848"/>
                </a:moveTo>
                <a:cubicBezTo>
                  <a:pt x="41" y="823"/>
                  <a:pt x="23" y="789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06" y="1774"/>
                </a:moveTo>
                <a:cubicBezTo>
                  <a:pt x="139" y="1787"/>
                  <a:pt x="162" y="1772"/>
                  <a:pt x="183" y="1724"/>
                </a:cubicBezTo>
                <a:cubicBezTo>
                  <a:pt x="167" y="1684"/>
                  <a:pt x="136" y="1673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6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1"/>
                  <a:pt x="702" y="2084"/>
                  <a:pt x="676" y="2079"/>
                </a:cubicBezTo>
                <a:close/>
                <a:moveTo>
                  <a:pt x="15" y="1041"/>
                </a:moveTo>
                <a:cubicBezTo>
                  <a:pt x="10" y="1065"/>
                  <a:pt x="27" y="1094"/>
                  <a:pt x="48" y="1099"/>
                </a:cubicBezTo>
                <a:cubicBezTo>
                  <a:pt x="76" y="1106"/>
                  <a:pt x="109" y="1083"/>
                  <a:pt x="114" y="1056"/>
                </a:cubicBezTo>
                <a:cubicBezTo>
                  <a:pt x="117" y="1030"/>
                  <a:pt x="94" y="1002"/>
                  <a:pt x="68" y="999"/>
                </a:cubicBezTo>
                <a:cubicBezTo>
                  <a:pt x="45" y="997"/>
                  <a:pt x="19" y="1017"/>
                  <a:pt x="15" y="1041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4"/>
                </a:cubicBezTo>
                <a:cubicBezTo>
                  <a:pt x="527" y="1218"/>
                  <a:pt x="493" y="1226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1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69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649" y="1476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5"/>
                  <a:pt x="647" y="1500"/>
                  <a:pt x="649" y="1476"/>
                </a:cubicBezTo>
                <a:close/>
                <a:moveTo>
                  <a:pt x="369" y="1799"/>
                </a:moveTo>
                <a:cubicBezTo>
                  <a:pt x="372" y="1770"/>
                  <a:pt x="357" y="1757"/>
                  <a:pt x="317" y="1754"/>
                </a:cubicBezTo>
                <a:cubicBezTo>
                  <a:pt x="280" y="1751"/>
                  <a:pt x="258" y="1765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69" y="1799"/>
                </a:cubicBezTo>
                <a:close/>
                <a:moveTo>
                  <a:pt x="370" y="1504"/>
                </a:moveTo>
                <a:cubicBezTo>
                  <a:pt x="400" y="1541"/>
                  <a:pt x="430" y="1551"/>
                  <a:pt x="443" y="1528"/>
                </a:cubicBezTo>
                <a:cubicBezTo>
                  <a:pt x="450" y="1515"/>
                  <a:pt x="448" y="1488"/>
                  <a:pt x="439" y="1476"/>
                </a:cubicBezTo>
                <a:cubicBezTo>
                  <a:pt x="424" y="1456"/>
                  <a:pt x="400" y="1466"/>
                  <a:pt x="370" y="1504"/>
                </a:cubicBezTo>
                <a:close/>
                <a:moveTo>
                  <a:pt x="305" y="1361"/>
                </a:moveTo>
                <a:cubicBezTo>
                  <a:pt x="285" y="1369"/>
                  <a:pt x="263" y="1377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0"/>
                  <a:pt x="350" y="1411"/>
                  <a:pt x="305" y="1361"/>
                </a:cubicBezTo>
                <a:close/>
                <a:moveTo>
                  <a:pt x="330" y="2158"/>
                </a:moveTo>
                <a:cubicBezTo>
                  <a:pt x="389" y="2158"/>
                  <a:pt x="389" y="2158"/>
                  <a:pt x="389" y="2158"/>
                </a:cubicBezTo>
                <a:cubicBezTo>
                  <a:pt x="384" y="2156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5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6"/>
                </a:cubicBezTo>
                <a:cubicBezTo>
                  <a:pt x="360" y="1914"/>
                  <a:pt x="344" y="1908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F226BD2-8B2A-4B84-8ED9-FF45944F8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/>
              <a:t>Colorectal Cancer: Classification of Tumors</a:t>
            </a:r>
          </a:p>
        </p:txBody>
      </p:sp>
      <p:pic>
        <p:nvPicPr>
          <p:cNvPr id="2050" name="Picture 2" descr="https://coursewareobjects.elsevier.com/objects/elr/Lewis/medsurg11e/IC/jpg/Chapter042/042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991122"/>
            <a:ext cx="4815497" cy="402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9881" y="2459592"/>
            <a:ext cx="6357428" cy="4020927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r>
              <a:rPr lang="en-US" sz="2800" dirty="0"/>
              <a:t>Stage 0- cancer has not grown beyond mucosal layer</a:t>
            </a:r>
          </a:p>
          <a:p>
            <a:r>
              <a:rPr lang="en-US" sz="2800" dirty="0"/>
              <a:t>Stage I- grown beyond mucosa into submucosa, no lymph nodes involved</a:t>
            </a:r>
          </a:p>
          <a:p>
            <a:r>
              <a:rPr lang="en-US" sz="2800" dirty="0"/>
              <a:t>Stage II- grown beyond submucosa into muscle, no lymph node involvement or </a:t>
            </a:r>
            <a:r>
              <a:rPr lang="en-US" sz="2800" dirty="0" err="1"/>
              <a:t>mets</a:t>
            </a:r>
            <a:endParaRPr lang="en-US" sz="2800" dirty="0"/>
          </a:p>
          <a:p>
            <a:r>
              <a:rPr lang="en-US" sz="2800" dirty="0"/>
              <a:t>Stage III- lymph node involvement but no </a:t>
            </a:r>
            <a:r>
              <a:rPr lang="en-US" sz="2800" dirty="0" err="1"/>
              <a:t>mets</a:t>
            </a:r>
            <a:endParaRPr lang="en-US" sz="2800" dirty="0"/>
          </a:p>
          <a:p>
            <a:r>
              <a:rPr lang="en-US" sz="2800" dirty="0"/>
              <a:t>Stage IV- lymph node involvement and </a:t>
            </a:r>
            <a:r>
              <a:rPr lang="en-US" sz="2800" dirty="0" err="1"/>
              <a:t>mets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5445876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BD9FAC7E-0BB2-4E10-AA5B-3280B2E2A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68345"/>
            <a:ext cx="5303471" cy="1560716"/>
          </a:xfrm>
        </p:spPr>
        <p:txBody>
          <a:bodyPr>
            <a:normAutofit/>
          </a:bodyPr>
          <a:lstStyle/>
          <a:p>
            <a:r>
              <a:rPr lang="en-US" dirty="0"/>
              <a:t>Colorectal Cancer: Treatment</a:t>
            </a:r>
          </a:p>
        </p:txBody>
      </p:sp>
      <p:pic>
        <p:nvPicPr>
          <p:cNvPr id="19458" name="Picture 2" descr="Colon Cancer Surgey Texas: Dr. Valeria Simone M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973192"/>
            <a:ext cx="5455949" cy="259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A281157-D947-4AB5-AF43-870612CE0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00800" y="2176009"/>
            <a:ext cx="53034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48322" y="2438399"/>
            <a:ext cx="5455949" cy="4281047"/>
          </a:xfrm>
        </p:spPr>
        <p:txBody>
          <a:bodyPr>
            <a:normAutofit/>
          </a:bodyPr>
          <a:lstStyle/>
          <a:p>
            <a:pPr marL="0" indent="0">
              <a:lnSpc>
                <a:spcPct val="101000"/>
              </a:lnSpc>
              <a:buNone/>
            </a:pPr>
            <a:r>
              <a:rPr lang="en-US" sz="1800" dirty="0"/>
              <a:t>Surgery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Complete resection of the tumor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Thorough exploration of the abdomen to determine if </a:t>
            </a:r>
            <a:r>
              <a:rPr lang="en-US" sz="1800" dirty="0" err="1"/>
              <a:t>mets</a:t>
            </a:r>
            <a:endParaRPr lang="en-US" sz="1800" dirty="0"/>
          </a:p>
          <a:p>
            <a:pPr>
              <a:lnSpc>
                <a:spcPct val="101000"/>
              </a:lnSpc>
            </a:pPr>
            <a:r>
              <a:rPr lang="en-US" sz="1800" dirty="0"/>
              <a:t>Removing all lymph nodes that drain area where cancer is located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Restore bowel continuity so that normal bowel function will return</a:t>
            </a:r>
          </a:p>
          <a:p>
            <a:pPr>
              <a:lnSpc>
                <a:spcPct val="101000"/>
              </a:lnSpc>
            </a:pPr>
            <a:r>
              <a:rPr lang="en-US" sz="1800" dirty="0"/>
              <a:t>Prevent surgical complications</a:t>
            </a:r>
          </a:p>
          <a:p>
            <a:pPr marL="0" indent="0">
              <a:lnSpc>
                <a:spcPct val="101000"/>
              </a:lnSpc>
              <a:buNone/>
            </a:pPr>
            <a:endParaRPr lang="en-US" sz="1800" dirty="0"/>
          </a:p>
          <a:p>
            <a:pPr marL="0" indent="0">
              <a:lnSpc>
                <a:spcPct val="101000"/>
              </a:lnSpc>
              <a:buNone/>
            </a:pPr>
            <a:r>
              <a:rPr lang="en-US" sz="1800" dirty="0"/>
              <a:t>Depends on staging, location, and ability to restore normal bowel function and continence</a:t>
            </a:r>
          </a:p>
        </p:txBody>
      </p:sp>
    </p:spTree>
    <p:extLst>
      <p:ext uri="{BB962C8B-B14F-4D97-AF65-F5344CB8AC3E}">
        <p14:creationId xmlns:p14="http://schemas.microsoft.com/office/powerpoint/2010/main" val="22030050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6460" y="435476"/>
            <a:ext cx="8897565" cy="912678"/>
          </a:xfrm>
        </p:spPr>
        <p:txBody>
          <a:bodyPr/>
          <a:lstStyle/>
          <a:p>
            <a:pPr algn="ctr"/>
            <a:r>
              <a:rPr lang="en-US" dirty="0"/>
              <a:t>Treatment for Each Stage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5170420"/>
              </p:ext>
            </p:extLst>
          </p:nvPr>
        </p:nvGraphicFramePr>
        <p:xfrm>
          <a:off x="621322" y="1641231"/>
          <a:ext cx="11125200" cy="42906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25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5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5489">
                <a:tc>
                  <a:txBody>
                    <a:bodyPr/>
                    <a:lstStyle/>
                    <a:p>
                      <a:r>
                        <a:rPr lang="en-US" dirty="0"/>
                        <a:t>Stage 0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II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III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Stage IV</a:t>
                      </a:r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5157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Polypectomy</a:t>
                      </a:r>
                      <a:r>
                        <a:rPr lang="en-US" dirty="0"/>
                        <a:t> </a:t>
                      </a:r>
                      <a:r>
                        <a:rPr lang="en-US" baseline="0" dirty="0"/>
                        <a:t>during colonoscopy</a:t>
                      </a:r>
                      <a:endParaRPr lang="en-US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Removal of tumor and at least 5cm of intestines on</a:t>
                      </a:r>
                      <a:r>
                        <a:rPr lang="en-US" baseline="0" dirty="0"/>
                        <a:t> both sides of tumor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Removal of any nearby lymph nodes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Anastomosis of cancer free ends of bowel</a:t>
                      </a:r>
                      <a:endParaRPr lang="en-US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Wide resection and </a:t>
                      </a:r>
                      <a:r>
                        <a:rPr lang="en-US" dirty="0" err="1"/>
                        <a:t>reanastomosis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May need chemotherapy</a:t>
                      </a:r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Surgery and chemotherapy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May need chemo</a:t>
                      </a:r>
                      <a:r>
                        <a:rPr lang="en-US" baseline="0" dirty="0"/>
                        <a:t> and radiation prior to surgery to try to shrink tumor</a:t>
                      </a:r>
                      <a:endParaRPr lang="en-US" dirty="0"/>
                    </a:p>
                  </a:txBody>
                  <a:tcPr marL="76269" marR="76269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Palliative surgery to prevent hemorrhage or relieve malignant bowel obstruction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Chemo and radiation to control spread and provide pain relief</a:t>
                      </a:r>
                    </a:p>
                  </a:txBody>
                  <a:tcPr marL="76269" marR="7626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67717" y="6263489"/>
            <a:ext cx="9597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May need a temporary or permanent colostomy or ileostomy to divert stool while anastomosis heals</a:t>
            </a:r>
          </a:p>
        </p:txBody>
      </p:sp>
    </p:spTree>
    <p:extLst>
      <p:ext uri="{BB962C8B-B14F-4D97-AF65-F5344CB8AC3E}">
        <p14:creationId xmlns:p14="http://schemas.microsoft.com/office/powerpoint/2010/main" val="173359969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Bowel Resection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790" y="2989384"/>
            <a:ext cx="5389687" cy="2895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u="sng" dirty="0" err="1"/>
              <a:t>Proctocolectomy</a:t>
            </a:r>
            <a:r>
              <a:rPr lang="en-US" sz="2800" u="sng" dirty="0"/>
              <a:t> with an ileostomy</a:t>
            </a:r>
            <a:r>
              <a:rPr lang="en-US" sz="2800" dirty="0"/>
              <a:t>- </a:t>
            </a:r>
            <a:r>
              <a:rPr lang="en-US" sz="2400" dirty="0"/>
              <a:t>removal of colon, rectum and anus with closure of the anal opening. The end of the terminal ileum is brought out through the abdominal wall to form an ileostomy</a:t>
            </a:r>
          </a:p>
        </p:txBody>
      </p:sp>
      <p:pic>
        <p:nvPicPr>
          <p:cNvPr id="20482" name="Picture 2" descr="Pan-proctocolectomy with ileostomy surgery | IBDrelie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954" y="2800703"/>
            <a:ext cx="5154327" cy="318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39027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Bowel Resection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6253" y="2880254"/>
            <a:ext cx="3502270" cy="29307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u="sng" dirty="0"/>
              <a:t>Right </a:t>
            </a:r>
            <a:r>
              <a:rPr lang="en-US" sz="2800" u="sng" dirty="0" err="1"/>
              <a:t>hemicolectomy</a:t>
            </a:r>
            <a:r>
              <a:rPr lang="en-US" sz="2800" dirty="0"/>
              <a:t>- </a:t>
            </a:r>
            <a:r>
              <a:rPr lang="en-US" sz="2400" dirty="0"/>
              <a:t>removal of ascending colon and hepatic flexure with the ileum anastomosed to transverse colon</a:t>
            </a:r>
          </a:p>
        </p:txBody>
      </p:sp>
      <p:pic>
        <p:nvPicPr>
          <p:cNvPr id="21506" name="Picture 2" descr="Hemicolectomy Treatment &amp; Cost Guid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680960"/>
            <a:ext cx="4999892" cy="333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14211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Bowel Resection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9761" y="2485291"/>
            <a:ext cx="3197470" cy="33762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u="sng" dirty="0"/>
              <a:t>Left </a:t>
            </a:r>
            <a:r>
              <a:rPr lang="en-US" sz="2800" u="sng" dirty="0" err="1"/>
              <a:t>hemicolectomy</a:t>
            </a:r>
            <a:r>
              <a:rPr lang="en-US" sz="2800" dirty="0"/>
              <a:t>- </a:t>
            </a:r>
            <a:r>
              <a:rPr lang="en-US" sz="2400" dirty="0"/>
              <a:t>removal of splenic flexure, descending colon, and sigmoid colon with the transverse colon anastomosed to rectum</a:t>
            </a:r>
          </a:p>
        </p:txBody>
      </p:sp>
      <p:pic>
        <p:nvPicPr>
          <p:cNvPr id="22530" name="Picture 2" descr="Laparoscopic Colectomy Randwick NSW | Abdominal Operation Bondi Juncti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065" y="2485291"/>
            <a:ext cx="5250535" cy="351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098188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8455</Words>
  <Application>Microsoft Office PowerPoint</Application>
  <PresentationFormat>Widescreen</PresentationFormat>
  <Paragraphs>1739</Paragraphs>
  <Slides>145</Slides>
  <Notes>145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145</vt:i4>
      </vt:variant>
    </vt:vector>
  </HeadingPairs>
  <TitlesOfParts>
    <vt:vector size="150" baseType="lpstr">
      <vt:lpstr>Arial</vt:lpstr>
      <vt:lpstr>Calibri</vt:lpstr>
      <vt:lpstr>Century Schoolbook</vt:lpstr>
      <vt:lpstr>Corbel</vt:lpstr>
      <vt:lpstr>Feathered</vt:lpstr>
      <vt:lpstr>Problems of Absorption and Elimination</vt:lpstr>
      <vt:lpstr>Diarrhea</vt:lpstr>
      <vt:lpstr>Diarrhea</vt:lpstr>
      <vt:lpstr>Diarrhea: Etiology and Pathophysiology</vt:lpstr>
      <vt:lpstr>Viral Diarrhea</vt:lpstr>
      <vt:lpstr>Bacterial Diarrhea</vt:lpstr>
      <vt:lpstr>Parasitic Diarrhea</vt:lpstr>
      <vt:lpstr>Antibiotic Related Diarrhea</vt:lpstr>
      <vt:lpstr>Nursing Assessment</vt:lpstr>
      <vt:lpstr>Diagnostics</vt:lpstr>
      <vt:lpstr>Treatment</vt:lpstr>
      <vt:lpstr>Nursing Process</vt:lpstr>
      <vt:lpstr>Nursing Considerations</vt:lpstr>
      <vt:lpstr>Fecal Incontinence</vt:lpstr>
      <vt:lpstr>Fecal Incontinence</vt:lpstr>
      <vt:lpstr>Diagnostics</vt:lpstr>
      <vt:lpstr>Treatment</vt:lpstr>
      <vt:lpstr>Nursing Considerations</vt:lpstr>
      <vt:lpstr>Constipation</vt:lpstr>
      <vt:lpstr>Constipation</vt:lpstr>
      <vt:lpstr>Causes </vt:lpstr>
      <vt:lpstr>Signs and Symptoms</vt:lpstr>
      <vt:lpstr>Diagnosis</vt:lpstr>
      <vt:lpstr>Treatment</vt:lpstr>
      <vt:lpstr>Squatty Potty Unicorn</vt:lpstr>
      <vt:lpstr>Drug Therapy for Constipation:  Bulk Forming</vt:lpstr>
      <vt:lpstr>Drug Therapy for Constipation:  Emollients</vt:lpstr>
      <vt:lpstr>Drug Therapy for Constipation: Saline and Osmotic Solutions</vt:lpstr>
      <vt:lpstr>Drug Therapy for Constipation: Stimulants</vt:lpstr>
      <vt:lpstr>PowerPoint Presentation</vt:lpstr>
      <vt:lpstr>Acute Abdominal Pain</vt:lpstr>
      <vt:lpstr>Etiology and Pathophysiology</vt:lpstr>
      <vt:lpstr>Signs and Symptoms</vt:lpstr>
      <vt:lpstr>Diagnostics</vt:lpstr>
      <vt:lpstr>Treatment</vt:lpstr>
      <vt:lpstr>Nursing Assessment</vt:lpstr>
      <vt:lpstr>Chronic Abdominal Pain</vt:lpstr>
      <vt:lpstr>Chronic Abdominal Pain</vt:lpstr>
      <vt:lpstr>Diagnosis and Treatment</vt:lpstr>
      <vt:lpstr>Inflammatory Diseases</vt:lpstr>
      <vt:lpstr>Irritable Bowel Syndrome</vt:lpstr>
      <vt:lpstr>Appendicitis</vt:lpstr>
      <vt:lpstr>Appendicitis: S/Sx</vt:lpstr>
      <vt:lpstr>Appendicitis: Diagnostics</vt:lpstr>
      <vt:lpstr>Appendicitis: Treatment</vt:lpstr>
      <vt:lpstr>Peritonitis</vt:lpstr>
      <vt:lpstr>Peritonitis Pathophysiology</vt:lpstr>
      <vt:lpstr>Peritonitis: S/Sx</vt:lpstr>
      <vt:lpstr>Peritonitis Complications</vt:lpstr>
      <vt:lpstr>Peritonitis: Diagnostics</vt:lpstr>
      <vt:lpstr>Peritonitis: Treatment</vt:lpstr>
      <vt:lpstr>Peritonitis: Nursing Process</vt:lpstr>
      <vt:lpstr>Gastroenteritis </vt:lpstr>
      <vt:lpstr>Inflammatory Bowel Disease (IBD)</vt:lpstr>
      <vt:lpstr>Pattern of Inflammation:  Ulcerative Colitis vs. Crohn’s Disease</vt:lpstr>
      <vt:lpstr>PowerPoint Presentation</vt:lpstr>
      <vt:lpstr>PowerPoint Presentation</vt:lpstr>
      <vt:lpstr>Inflammatory Bowel Disease: S/Sx</vt:lpstr>
      <vt:lpstr>Ulcerative Colitis: S/Sx</vt:lpstr>
      <vt:lpstr>Crohn’s Disease: S/Sx</vt:lpstr>
      <vt:lpstr>Inflammatory Bowel Disease: Complications</vt:lpstr>
      <vt:lpstr>Inflammatory Bowel Disease: Diagnostics</vt:lpstr>
      <vt:lpstr>IBD: Management</vt:lpstr>
      <vt:lpstr>IBD: Drug Therapy</vt:lpstr>
      <vt:lpstr>IBD: Drug Therapy</vt:lpstr>
      <vt:lpstr>IBD: Surgical Therapy</vt:lpstr>
      <vt:lpstr>Surgical Therapy: Ulcerative Colitis</vt:lpstr>
      <vt:lpstr>Surgical Therapy: Crohn’s Disease</vt:lpstr>
      <vt:lpstr>IBD: Nutritional Therapy</vt:lpstr>
      <vt:lpstr>IBD: Nursing Process</vt:lpstr>
      <vt:lpstr>IBD: Acute Care</vt:lpstr>
      <vt:lpstr>IBD: Ambulatory Care</vt:lpstr>
      <vt:lpstr>IBD: Evaluation of Nursing Process</vt:lpstr>
      <vt:lpstr>PowerPoint Presentation</vt:lpstr>
      <vt:lpstr>Intestinal Obstruction</vt:lpstr>
      <vt:lpstr>Mechanical Intestinal Obstruction</vt:lpstr>
      <vt:lpstr>Non-mechanical Intestinal Obstruction</vt:lpstr>
      <vt:lpstr>Other Intestinal Obstructions</vt:lpstr>
      <vt:lpstr>Intestinal Obstructions:  Etiology and Pathophysiology</vt:lpstr>
      <vt:lpstr>Intestinal Obstruction: S/Sx</vt:lpstr>
      <vt:lpstr>Intestinal Obstructions: Diagnostics</vt:lpstr>
      <vt:lpstr>Intestinal Obstruction: Treatment</vt:lpstr>
      <vt:lpstr>Nursing Assessment</vt:lpstr>
      <vt:lpstr>Intestinal Obstruction:  Nursing Process</vt:lpstr>
      <vt:lpstr>Polyps of the Large Intestine</vt:lpstr>
      <vt:lpstr>Colonic Polyps</vt:lpstr>
      <vt:lpstr>Types of Polyps</vt:lpstr>
      <vt:lpstr>Polyps: Diagnostics and Treatment</vt:lpstr>
      <vt:lpstr>PowerPoint Presentation</vt:lpstr>
      <vt:lpstr>Colorectal Cancer</vt:lpstr>
      <vt:lpstr>Colorectal Cancer</vt:lpstr>
      <vt:lpstr>Colorectal Cancer: S/Sx</vt:lpstr>
      <vt:lpstr>Colorectal Cancer: Diagnostics</vt:lpstr>
      <vt:lpstr>Colorectal Cancer: Classification of Tumors</vt:lpstr>
      <vt:lpstr>Colorectal Cancer: Treatment</vt:lpstr>
      <vt:lpstr>Treatment for Each Stage</vt:lpstr>
      <vt:lpstr>Bowel Resection</vt:lpstr>
      <vt:lpstr>Bowel Resection</vt:lpstr>
      <vt:lpstr>Bowel Resection</vt:lpstr>
      <vt:lpstr>Bowel Resection</vt:lpstr>
      <vt:lpstr>Colorectal Cancer: Nursing Process</vt:lpstr>
      <vt:lpstr>Health Promotion</vt:lpstr>
      <vt:lpstr>Acute Care</vt:lpstr>
      <vt:lpstr>Ambulatory Care</vt:lpstr>
      <vt:lpstr>Evaluation of Nursing Process</vt:lpstr>
      <vt:lpstr>Diverticular Disease</vt:lpstr>
      <vt:lpstr>Diverticula vs Diverticulosis vs Diverticulitis</vt:lpstr>
      <vt:lpstr>Diverticular Disease</vt:lpstr>
      <vt:lpstr>Diverticular Disease: S/Sx</vt:lpstr>
      <vt:lpstr>Diverticular Disease: Diagnostics</vt:lpstr>
      <vt:lpstr>Diverticular Disease: Treatment</vt:lpstr>
      <vt:lpstr>Hospitalized with Diverticulitis</vt:lpstr>
      <vt:lpstr>Fistulas</vt:lpstr>
      <vt:lpstr>Fistulas</vt:lpstr>
      <vt:lpstr>Fistulas Diagnosis and Treatment</vt:lpstr>
      <vt:lpstr>Hernias</vt:lpstr>
      <vt:lpstr>PowerPoint Presentation</vt:lpstr>
      <vt:lpstr>Hernias</vt:lpstr>
      <vt:lpstr>Hernia Types</vt:lpstr>
      <vt:lpstr>Hernias: S/Sx</vt:lpstr>
      <vt:lpstr>Hernias: Diagnosis and Treatment</vt:lpstr>
      <vt:lpstr>Postop Hernia Repair</vt:lpstr>
      <vt:lpstr>Malabsorption Syndrome</vt:lpstr>
      <vt:lpstr>Malabsorption Syndrome</vt:lpstr>
      <vt:lpstr>Celiac Disease</vt:lpstr>
      <vt:lpstr>Celiac Disease: Etiology and Patho</vt:lpstr>
      <vt:lpstr>Celiac Disease: S/Sx</vt:lpstr>
      <vt:lpstr>Celiac Disease: Diagnostics</vt:lpstr>
      <vt:lpstr>Celiac Disease: Treatment and Teaching</vt:lpstr>
      <vt:lpstr>Lactase Deficiency</vt:lpstr>
      <vt:lpstr>Lactase Deficiency: S/Sx</vt:lpstr>
      <vt:lpstr>Lactase Deficiency: Diagnostics and Treatment</vt:lpstr>
      <vt:lpstr>Short Bowel Syndrome</vt:lpstr>
      <vt:lpstr>Short Bowel Syndrome: S/Sx</vt:lpstr>
      <vt:lpstr>Short Bowel Syndrome: Treatment</vt:lpstr>
      <vt:lpstr>Anorectal Problems</vt:lpstr>
      <vt:lpstr>Hemorrhoids</vt:lpstr>
      <vt:lpstr>Hemorrhoids: Diagnosis</vt:lpstr>
      <vt:lpstr>Hemorrhoids: Treatment</vt:lpstr>
      <vt:lpstr>Hemorrhoids: Nursing Management</vt:lpstr>
      <vt:lpstr>Anal Fissure</vt:lpstr>
      <vt:lpstr>Anal Fistula</vt:lpstr>
      <vt:lpstr>Anorectal Abscess</vt:lpstr>
      <vt:lpstr>Anal Cancer</vt:lpstr>
      <vt:lpstr>Pilonidal Sinus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Problems of Absorption and Elimination</dc:title>
  <dc:creator>Blankenship, Danielle</dc:creator>
  <cp:lastModifiedBy>Blankenship, Danielle</cp:lastModifiedBy>
  <cp:revision>2</cp:revision>
  <cp:lastPrinted>2022-04-13T20:11:59Z</cp:lastPrinted>
  <dcterms:created xsi:type="dcterms:W3CDTF">2022-04-13T20:10:02Z</dcterms:created>
  <dcterms:modified xsi:type="dcterms:W3CDTF">2022-04-13T20:32:52Z</dcterms:modified>
</cp:coreProperties>
</file>