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12"/>
  </p:notesMasterIdLst>
  <p:sldIdLst>
    <p:sldId id="256" r:id="rId5"/>
    <p:sldId id="257" r:id="rId6"/>
    <p:sldId id="258" r:id="rId7"/>
    <p:sldId id="262" r:id="rId8"/>
    <p:sldId id="259" r:id="rId9"/>
    <p:sldId id="260" r:id="rId10"/>
    <p:sldId id="26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B503B2-B6A0-453B-86E0-E4B77FFEAE45}" v="2383" vWet="2385" dt="2025-09-10T13:09:30.883"/>
    <p1510:client id="{7F3A44EA-87EE-4C3E-AD9C-2AF3D3F74323}" v="1880" dt="2025-09-10T13:29:54.558"/>
    <p1510:client id="{8E788090-7D0E-0467-E0BB-A8B3054F2E84}" v="949" dt="2025-09-10T13:11:55.710"/>
    <p1510:client id="{B428B377-04F0-3B13-BD49-6EA42F1882B9}" v="313" dt="2025-09-10T13:07:55.2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644" y="1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3E5A76-2BA5-4A15-ACC0-550631C0AC9A}" type="datetimeFigureOut">
              <a:rPr lang="en-US" smtClean="0"/>
              <a:t>9/10/2025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F83929-5425-4CAA-A0F1-254B983EB3F5}" type="slidenum">
              <a:rPr lang="en-US" smtClean="0"/>
              <a:t>‹#›</a:t>
            </a:fld>
            <a:endParaRPr lang="en-US"/>
          </a:p>
        </p:txBody>
      </p:sp>
    </p:spTree>
    <p:extLst>
      <p:ext uri="{BB962C8B-B14F-4D97-AF65-F5344CB8AC3E}">
        <p14:creationId xmlns:p14="http://schemas.microsoft.com/office/powerpoint/2010/main" val="9919476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0F83929-5425-4CAA-A0F1-254B983EB3F5}" type="slidenum">
              <a:rPr lang="en-US" smtClean="0"/>
              <a:t>5</a:t>
            </a:fld>
            <a:endParaRPr lang="en-US"/>
          </a:p>
        </p:txBody>
      </p:sp>
    </p:spTree>
    <p:extLst>
      <p:ext uri="{BB962C8B-B14F-4D97-AF65-F5344CB8AC3E}">
        <p14:creationId xmlns:p14="http://schemas.microsoft.com/office/powerpoint/2010/main" val="20435247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01923" y="1122363"/>
            <a:ext cx="7588155" cy="2621154"/>
          </a:xfrm>
        </p:spPr>
        <p:txBody>
          <a:bodyPr anchor="b">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3843708"/>
            <a:ext cx="7588155" cy="1414091"/>
          </a:xfrm>
        </p:spPr>
        <p:txBody>
          <a:bodyPr>
            <a:normAutofit/>
          </a:bodyPr>
          <a:lstStyle>
            <a:lvl1pPr marL="0" indent="0" algn="ctr">
              <a:buNone/>
              <a:defRPr sz="1800"/>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77CA0979-F579-4E9B-A675-1F5ABBFF00DB}" type="datetimeFigureOut">
              <a:rPr lang="en-US" dirty="0"/>
              <a:t>9/10/2025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dirty="0"/>
              <a:t>‹#›</a:t>
            </a:fld>
            <a:endParaRPr lang="en-US"/>
          </a:p>
        </p:txBody>
      </p:sp>
    </p:spTree>
    <p:extLst>
      <p:ext uri="{BB962C8B-B14F-4D97-AF65-F5344CB8AC3E}">
        <p14:creationId xmlns:p14="http://schemas.microsoft.com/office/powerpoint/2010/main" val="117437055"/>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956D-CB73-C986-F100-46487310D11E}"/>
              </a:ext>
            </a:extLst>
          </p:cNvPr>
          <p:cNvSpPr>
            <a:spLocks noGrp="1"/>
          </p:cNvSpPr>
          <p:nvPr>
            <p:ph type="title"/>
          </p:nvPr>
        </p:nvSpPr>
        <p:spPr>
          <a:xfrm>
            <a:off x="612648" y="548640"/>
            <a:ext cx="10515600" cy="1132258"/>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423E6A-A07C-BF0D-EA30-9A8A854E48F1}"/>
              </a:ext>
            </a:extLst>
          </p:cNvPr>
          <p:cNvSpPr>
            <a:spLocks noGrp="1"/>
          </p:cNvSpPr>
          <p:nvPr>
            <p:ph type="body" orient="vert" idx="1"/>
          </p:nvPr>
        </p:nvSpPr>
        <p:spPr>
          <a:xfrm>
            <a:off x="612648" y="1680898"/>
            <a:ext cx="10515600" cy="44960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C9908-8F95-8DFC-72CC-158552B56735}"/>
              </a:ext>
            </a:extLst>
          </p:cNvPr>
          <p:cNvSpPr>
            <a:spLocks noGrp="1"/>
          </p:cNvSpPr>
          <p:nvPr>
            <p:ph type="dt" sz="half" idx="10"/>
          </p:nvPr>
        </p:nvSpPr>
        <p:spPr/>
        <p:txBody>
          <a:bodyPr/>
          <a:lstStyle/>
          <a:p>
            <a:fld id="{F7E76D0F-5A12-4D0A-80B0-1A6122B61E7B}" type="datetimeFigureOut">
              <a:rPr lang="en-US" dirty="0"/>
              <a:t>9/10/2025</a:t>
            </a:fld>
            <a:endParaRPr lang="en-US"/>
          </a:p>
        </p:txBody>
      </p:sp>
      <p:sp>
        <p:nvSpPr>
          <p:cNvPr id="5" name="Footer Placeholder 4">
            <a:extLst>
              <a:ext uri="{FF2B5EF4-FFF2-40B4-BE49-F238E27FC236}">
                <a16:creationId xmlns:a16="http://schemas.microsoft.com/office/drawing/2014/main" id="{2C26C9BE-9060-50CB-2BB7-07307FF89A7A}"/>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A84A835B-97D3-BC22-F0B8-4986D4636271}"/>
              </a:ext>
            </a:extLst>
          </p:cNvPr>
          <p:cNvSpPr>
            <a:spLocks noGrp="1"/>
          </p:cNvSpPr>
          <p:nvPr>
            <p:ph type="sldNum" sz="quarter" idx="12"/>
          </p:nvPr>
        </p:nvSpPr>
        <p:spPr/>
        <p:txBody>
          <a:bodyPr/>
          <a:lstStyle/>
          <a:p>
            <a:fld id="{CC057153-B650-4DEB-B370-79DDCFDCE934}" type="slidenum">
              <a:rPr lang="en-US" dirty="0"/>
              <a:t>‹#›</a:t>
            </a:fld>
            <a:endParaRPr lang="en-US"/>
          </a:p>
        </p:txBody>
      </p:sp>
    </p:spTree>
    <p:extLst>
      <p:ext uri="{BB962C8B-B14F-4D97-AF65-F5344CB8AC3E}">
        <p14:creationId xmlns:p14="http://schemas.microsoft.com/office/powerpoint/2010/main" val="3199879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5B0252-346C-F6F4-3642-19F571550D45}"/>
              </a:ext>
            </a:extLst>
          </p:cNvPr>
          <p:cNvSpPr>
            <a:spLocks noGrp="1"/>
          </p:cNvSpPr>
          <p:nvPr>
            <p:ph type="title" orient="vert"/>
          </p:nvPr>
        </p:nvSpPr>
        <p:spPr>
          <a:xfrm>
            <a:off x="9634888" y="578497"/>
            <a:ext cx="2047037" cy="5598466"/>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798DA36-7351-9D6A-518B-678AB8A507D3}"/>
              </a:ext>
            </a:extLst>
          </p:cNvPr>
          <p:cNvSpPr>
            <a:spLocks noGrp="1"/>
          </p:cNvSpPr>
          <p:nvPr>
            <p:ph type="body" orient="vert" idx="1"/>
          </p:nvPr>
        </p:nvSpPr>
        <p:spPr>
          <a:xfrm>
            <a:off x="838200" y="578497"/>
            <a:ext cx="8796688" cy="55984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46BDFF-D746-836C-04B8-CA89AD5D1466}"/>
              </a:ext>
            </a:extLst>
          </p:cNvPr>
          <p:cNvSpPr>
            <a:spLocks noGrp="1"/>
          </p:cNvSpPr>
          <p:nvPr>
            <p:ph type="dt" sz="half" idx="10"/>
          </p:nvPr>
        </p:nvSpPr>
        <p:spPr/>
        <p:txBody>
          <a:bodyPr/>
          <a:lstStyle/>
          <a:p>
            <a:fld id="{8B9E8C84-89CA-44AB-B0BE-5C91BAF75478}" type="datetimeFigureOut">
              <a:rPr lang="en-US" dirty="0"/>
              <a:t>9/10/2025</a:t>
            </a:fld>
            <a:endParaRPr lang="en-US"/>
          </a:p>
        </p:txBody>
      </p:sp>
      <p:sp>
        <p:nvSpPr>
          <p:cNvPr id="5" name="Footer Placeholder 4">
            <a:extLst>
              <a:ext uri="{FF2B5EF4-FFF2-40B4-BE49-F238E27FC236}">
                <a16:creationId xmlns:a16="http://schemas.microsoft.com/office/drawing/2014/main" id="{919AA929-A9E6-FF9C-0C59-177F892D6A69}"/>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9316D893-7E81-90DC-4139-7687B39C3AC8}"/>
              </a:ext>
            </a:extLst>
          </p:cNvPr>
          <p:cNvSpPr>
            <a:spLocks noGrp="1"/>
          </p:cNvSpPr>
          <p:nvPr>
            <p:ph type="sldNum" sz="quarter" idx="12"/>
          </p:nvPr>
        </p:nvSpPr>
        <p:spPr/>
        <p:txBody>
          <a:bodyPr/>
          <a:lstStyle/>
          <a:p>
            <a:fld id="{CC057153-B650-4DEB-B370-79DDCFDCE934}" type="slidenum">
              <a:rPr lang="en-US" dirty="0"/>
              <a:t>‹#›</a:t>
            </a:fld>
            <a:endParaRPr lang="en-US"/>
          </a:p>
        </p:txBody>
      </p:sp>
    </p:spTree>
    <p:extLst>
      <p:ext uri="{BB962C8B-B14F-4D97-AF65-F5344CB8AC3E}">
        <p14:creationId xmlns:p14="http://schemas.microsoft.com/office/powerpoint/2010/main" val="3745180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73E7156E-175E-4DBA-9D21-B772C320F342}" type="datetimeFigureOut">
              <a:rPr lang="en-US" dirty="0"/>
              <a:t>9/10/2025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dirty="0"/>
              <a:t>‹#›</a:t>
            </a:fld>
            <a:endParaRPr lang="en-US"/>
          </a:p>
        </p:txBody>
      </p:sp>
    </p:spTree>
    <p:extLst>
      <p:ext uri="{BB962C8B-B14F-4D97-AF65-F5344CB8AC3E}">
        <p14:creationId xmlns:p14="http://schemas.microsoft.com/office/powerpoint/2010/main" val="4013854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603381" y="553616"/>
            <a:ext cx="8273140" cy="4008859"/>
          </a:xfrm>
        </p:spPr>
        <p:txBody>
          <a:bodyPr anchor="t">
            <a:normAutofit/>
          </a:bodyPr>
          <a:lstStyle>
            <a:lvl1pPr>
              <a:defRPr sz="5400" cap="all" baseline="0"/>
            </a:lvl1pPr>
          </a:lstStyle>
          <a:p>
            <a:r>
              <a:rPr lang="en-US"/>
              <a:t>Click to edit Master title style</a:t>
            </a:r>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603380" y="4589463"/>
            <a:ext cx="8273140" cy="1384617"/>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p:txBody>
          <a:bodyPr/>
          <a:lstStyle/>
          <a:p>
            <a:fld id="{04895F6E-3D02-4292-95D1-C62B3126321B}" type="datetimeFigureOut">
              <a:rPr lang="en-US" dirty="0"/>
              <a:t>9/10/2025</a:t>
            </a:fld>
            <a:endParaRPr lang="en-US"/>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CC057153-B650-4DEB-B370-79DDCFDCE934}" type="slidenum">
              <a:rPr lang="en-US" dirty="0"/>
              <a:t>‹#›</a:t>
            </a:fld>
            <a:endParaRPr lang="en-US"/>
          </a:p>
        </p:txBody>
      </p:sp>
    </p:spTree>
    <p:extLst>
      <p:ext uri="{BB962C8B-B14F-4D97-AF65-F5344CB8AC3E}">
        <p14:creationId xmlns:p14="http://schemas.microsoft.com/office/powerpoint/2010/main" val="15563929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40"/>
            <a:ext cx="10741152" cy="1132258"/>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572E861E-DFBA-B4AA-9356-CDE3D3F57C04}"/>
              </a:ext>
            </a:extLst>
          </p:cNvPr>
          <p:cNvSpPr>
            <a:spLocks noGrp="1"/>
          </p:cNvSpPr>
          <p:nvPr>
            <p:ph sz="half" idx="1"/>
          </p:nvPr>
        </p:nvSpPr>
        <p:spPr>
          <a:xfrm>
            <a:off x="61264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51D7538-EC5A-3EE7-176F-A58920C507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EDCB5ACB-D10C-44A8-9570-124370F4CB38}" type="datetimeFigureOut">
              <a:rPr lang="en-US" dirty="0"/>
              <a:t>9/10/2025</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a:t>
              </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dirty="0"/>
              <a:t>‹#›</a:t>
            </a:fld>
            <a:endParaRPr lang="en-US"/>
          </a:p>
        </p:txBody>
      </p:sp>
    </p:spTree>
    <p:extLst>
      <p:ext uri="{BB962C8B-B14F-4D97-AF65-F5344CB8AC3E}">
        <p14:creationId xmlns:p14="http://schemas.microsoft.com/office/powerpoint/2010/main" val="37487006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09600" y="547396"/>
            <a:ext cx="10745788" cy="1143292"/>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09600" y="1685735"/>
            <a:ext cx="5157787"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DA52B0-7419-A946-4523-6D34BCAD26D1}"/>
              </a:ext>
            </a:extLst>
          </p:cNvPr>
          <p:cNvSpPr>
            <a:spLocks noGrp="1"/>
          </p:cNvSpPr>
          <p:nvPr>
            <p:ph sz="half" idx="2"/>
          </p:nvPr>
        </p:nvSpPr>
        <p:spPr>
          <a:xfrm>
            <a:off x="609600" y="2386894"/>
            <a:ext cx="5157787"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685735"/>
            <a:ext cx="518318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AE980-E611-98B5-04E9-DE4584B0E33F}"/>
              </a:ext>
            </a:extLst>
          </p:cNvPr>
          <p:cNvSpPr>
            <a:spLocks noGrp="1"/>
          </p:cNvSpPr>
          <p:nvPr>
            <p:ph sz="quarter" idx="4"/>
          </p:nvPr>
        </p:nvSpPr>
        <p:spPr>
          <a:xfrm>
            <a:off x="6172199" y="2386894"/>
            <a:ext cx="5183189"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AB8D84F4-0E7A-4BDE-98C6-AE68FB974645}" type="datetimeFigureOut">
              <a:rPr lang="en-US" dirty="0"/>
              <a:t>9/10/2025</a:t>
            </a:fld>
            <a:endParaRPr lang="en-US"/>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r>
              <a:rPr lang="en-US"/>
              <a:t>
              </a:t>
            </a:r>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dirty="0"/>
              <a:t>‹#›</a:t>
            </a:fld>
            <a:endParaRPr lang="en-US"/>
          </a:p>
        </p:txBody>
      </p:sp>
    </p:spTree>
    <p:extLst>
      <p:ext uri="{BB962C8B-B14F-4D97-AF65-F5344CB8AC3E}">
        <p14:creationId xmlns:p14="http://schemas.microsoft.com/office/powerpoint/2010/main" val="3346506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CBEFF1D8-9801-4C4B-92F3-66C9A863BD74}" type="datetimeFigureOut">
              <a:rPr lang="en-US" dirty="0"/>
              <a:t>9/10/2025</a:t>
            </a:fld>
            <a:endParaRPr lang="en-US"/>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r>
              <a:rPr lang="en-US"/>
              <a:t>
              </a:t>
            </a:r>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dirty="0"/>
              <a:t>‹#›</a:t>
            </a:fld>
            <a:endParaRPr lang="en-US"/>
          </a:p>
        </p:txBody>
      </p:sp>
    </p:spTree>
    <p:extLst>
      <p:ext uri="{BB962C8B-B14F-4D97-AF65-F5344CB8AC3E}">
        <p14:creationId xmlns:p14="http://schemas.microsoft.com/office/powerpoint/2010/main" val="365434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961FE8FD-B23E-4E1A-83EF-0847EBEA0105}" type="datetimeFigureOut">
              <a:rPr lang="en-US" dirty="0"/>
              <a:t>9/10/2025</a:t>
            </a:fld>
            <a:endParaRPr lang="en-US"/>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r>
              <a:rPr lang="en-US"/>
              <a:t>
              </a:t>
            </a:r>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dirty="0"/>
              <a:t>‹#›</a:t>
            </a:fld>
            <a:endParaRPr lang="en-US"/>
          </a:p>
        </p:txBody>
      </p:sp>
    </p:spTree>
    <p:extLst>
      <p:ext uri="{BB962C8B-B14F-4D97-AF65-F5344CB8AC3E}">
        <p14:creationId xmlns:p14="http://schemas.microsoft.com/office/powerpoint/2010/main" val="4221914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597160" y="553616"/>
            <a:ext cx="3595634" cy="1757505"/>
          </a:xfrm>
        </p:spPr>
        <p:txBody>
          <a:bodyPr anchor="t">
            <a:normAutofit/>
          </a:bodyPr>
          <a:lstStyle>
            <a:lvl1pPr>
              <a:defRPr sz="2800"/>
            </a:lvl1pPr>
          </a:lstStyle>
          <a:p>
            <a:r>
              <a:rPr lang="en-US"/>
              <a:t>Click to edit Master title style</a:t>
            </a:r>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6"/>
            <a:ext cx="6279741" cy="5486400"/>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597160" y="2311121"/>
            <a:ext cx="3595634" cy="3728895"/>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8DDF891E-A7C2-465C-AD39-8EDCB0F58E3C}" type="datetimeFigureOut">
              <a:rPr lang="en-US" dirty="0"/>
              <a:t>9/10/2025</a:t>
            </a:fld>
            <a:endParaRPr lang="en-US"/>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r>
              <a:rPr lang="en-US"/>
              <a:t>
              </a:t>
            </a:r>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dirty="0"/>
              <a:t>‹#›</a:t>
            </a:fld>
            <a:endParaRPr lang="en-US"/>
          </a:p>
        </p:txBody>
      </p:sp>
    </p:spTree>
    <p:extLst>
      <p:ext uri="{BB962C8B-B14F-4D97-AF65-F5344CB8AC3E}">
        <p14:creationId xmlns:p14="http://schemas.microsoft.com/office/powerpoint/2010/main" val="3739456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594360" y="557784"/>
            <a:ext cx="3595634" cy="2212313"/>
          </a:xfrm>
        </p:spPr>
        <p:txBody>
          <a:bodyPr anchor="t">
            <a:normAutofit/>
          </a:bodyPr>
          <a:lstStyle>
            <a:lvl1pPr>
              <a:defRPr sz="2800"/>
            </a:lvl1pPr>
          </a:lstStyle>
          <a:p>
            <a:r>
              <a:rPr lang="en-US"/>
              <a:t>Click to edit Master title style</a:t>
            </a:r>
          </a:p>
        </p:txBody>
      </p:sp>
      <p:sp>
        <p:nvSpPr>
          <p:cNvPr id="3" name="Picture Placeholder 2">
            <a:extLst>
              <a:ext uri="{FF2B5EF4-FFF2-40B4-BE49-F238E27FC236}">
                <a16:creationId xmlns:a16="http://schemas.microsoft.com/office/drawing/2014/main" id="{9571C769-CEC8-962A-01E6-15B0E056791E}"/>
              </a:ext>
            </a:extLst>
          </p:cNvPr>
          <p:cNvSpPr>
            <a:spLocks noGrp="1" noChangeAspect="1"/>
          </p:cNvSpPr>
          <p:nvPr>
            <p:ph type="pic" idx="1"/>
          </p:nvPr>
        </p:nvSpPr>
        <p:spPr>
          <a:xfrm>
            <a:off x="5063319" y="657103"/>
            <a:ext cx="6483687" cy="5555904"/>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09601" y="2826137"/>
            <a:ext cx="3585586"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F39F93E5-AFB6-485C-8E3C-32F92A07875F}" type="datetimeFigureOut">
              <a:rPr lang="en-US" dirty="0"/>
              <a:t>9/10/2025</a:t>
            </a:fld>
            <a:endParaRPr lang="en-US"/>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r>
              <a:rPr lang="en-US"/>
              <a:t>
              </a:t>
            </a:r>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dirty="0"/>
              <a:t>‹#›</a:t>
            </a:fld>
            <a:endParaRPr lang="en-US"/>
          </a:p>
        </p:txBody>
      </p:sp>
    </p:spTree>
    <p:extLst>
      <p:ext uri="{BB962C8B-B14F-4D97-AF65-F5344CB8AC3E}">
        <p14:creationId xmlns:p14="http://schemas.microsoft.com/office/powerpoint/2010/main" val="20351396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3494314" cy="365125"/>
          </a:xfrm>
          <a:prstGeom prst="rect">
            <a:avLst/>
          </a:prstGeom>
        </p:spPr>
        <p:txBody>
          <a:bodyPr vert="horz" lIns="91440" tIns="45720" rIns="91440" bIns="45720" rtlCol="0" anchor="ctr"/>
          <a:lstStyle>
            <a:lvl1pPr algn="l">
              <a:defRPr sz="900">
                <a:solidFill>
                  <a:schemeClr val="tx1"/>
                </a:solidFill>
              </a:defRPr>
            </a:lvl1pPr>
          </a:lstStyle>
          <a:p>
            <a:fld id="{3A332BE1-279E-4118-9FE3-7952B079A510}" type="datetimeFigureOut">
              <a:rPr lang="en-US" dirty="0"/>
              <a:t>9/10/2025</a:t>
            </a:fld>
            <a:endParaRPr lang="en-US"/>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76521" y="6453002"/>
            <a:ext cx="2805405" cy="365125"/>
          </a:xfrm>
          <a:prstGeom prst="rect">
            <a:avLst/>
          </a:prstGeom>
        </p:spPr>
        <p:txBody>
          <a:bodyPr vert="horz" lIns="91440" tIns="45720" rIns="91440" bIns="45720" rtlCol="0" anchor="ctr"/>
          <a:lstStyle>
            <a:lvl1pPr algn="r">
              <a:defRPr sz="900">
                <a:solidFill>
                  <a:schemeClr val="tx1"/>
                </a:solidFill>
              </a:defRPr>
            </a:lvl1pPr>
          </a:lstStyle>
          <a:p>
            <a:r>
              <a:rPr lang="en-US"/>
              <a:t>
              </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32162" y="6453002"/>
            <a:ext cx="429207" cy="365125"/>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dirty="0"/>
              <a:t>‹#›</a:t>
            </a:fld>
            <a:endParaRPr lang="en-US"/>
          </a:p>
        </p:txBody>
      </p:sp>
    </p:spTree>
    <p:extLst>
      <p:ext uri="{BB962C8B-B14F-4D97-AF65-F5344CB8AC3E}">
        <p14:creationId xmlns:p14="http://schemas.microsoft.com/office/powerpoint/2010/main" val="372978381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5" orient="horz" pos="216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065D1-9E5F-691E-C96E-E297226BF956}"/>
              </a:ext>
            </a:extLst>
          </p:cNvPr>
          <p:cNvSpPr>
            <a:spLocks noGrp="1"/>
          </p:cNvSpPr>
          <p:nvPr>
            <p:ph type="ctrTitle"/>
          </p:nvPr>
        </p:nvSpPr>
        <p:spPr>
          <a:xfrm>
            <a:off x="2659529" y="2085788"/>
            <a:ext cx="6884895" cy="1496649"/>
          </a:xfrm>
        </p:spPr>
        <p:txBody>
          <a:bodyPr anchor="b">
            <a:normAutofit/>
          </a:bodyPr>
          <a:lstStyle/>
          <a:p>
            <a:r>
              <a:rPr lang="en-US" sz="3200">
                <a:solidFill>
                  <a:schemeClr val="tx1">
                    <a:lumMod val="65000"/>
                    <a:lumOff val="35000"/>
                  </a:schemeClr>
                </a:solidFill>
              </a:rPr>
              <a:t>Age Based Challenges to T1DM</a:t>
            </a:r>
          </a:p>
        </p:txBody>
      </p:sp>
      <p:sp>
        <p:nvSpPr>
          <p:cNvPr id="3" name="Subtitle 2">
            <a:extLst>
              <a:ext uri="{FF2B5EF4-FFF2-40B4-BE49-F238E27FC236}">
                <a16:creationId xmlns:a16="http://schemas.microsoft.com/office/drawing/2014/main" id="{5B84C710-FFD6-3A3E-D3C2-B52B8884E5E5}"/>
              </a:ext>
            </a:extLst>
          </p:cNvPr>
          <p:cNvSpPr>
            <a:spLocks noGrp="1"/>
          </p:cNvSpPr>
          <p:nvPr>
            <p:ph type="subTitle" idx="1"/>
          </p:nvPr>
        </p:nvSpPr>
        <p:spPr>
          <a:xfrm>
            <a:off x="3048000" y="3948056"/>
            <a:ext cx="6096000" cy="830134"/>
          </a:xfrm>
        </p:spPr>
        <p:txBody>
          <a:bodyPr anchor="t">
            <a:normAutofit/>
          </a:bodyPr>
          <a:lstStyle/>
          <a:p>
            <a:endParaRPr lang="en-US" sz="1400">
              <a:solidFill>
                <a:schemeClr val="tx1">
                  <a:lumMod val="65000"/>
                  <a:lumOff val="35000"/>
                </a:schemeClr>
              </a:solidFill>
            </a:endParaRPr>
          </a:p>
        </p:txBody>
      </p:sp>
    </p:spTree>
    <p:extLst>
      <p:ext uri="{BB962C8B-B14F-4D97-AF65-F5344CB8AC3E}">
        <p14:creationId xmlns:p14="http://schemas.microsoft.com/office/powerpoint/2010/main" val="34794107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8CBC3-BF4B-F3ED-416F-896A05EB56CA}"/>
              </a:ext>
            </a:extLst>
          </p:cNvPr>
          <p:cNvSpPr>
            <a:spLocks noGrp="1"/>
          </p:cNvSpPr>
          <p:nvPr>
            <p:ph type="title"/>
          </p:nvPr>
        </p:nvSpPr>
        <p:spPr/>
        <p:txBody>
          <a:bodyPr/>
          <a:lstStyle/>
          <a:p>
            <a:r>
              <a:rPr lang="en-US"/>
              <a:t>Population and Clinical issues:</a:t>
            </a:r>
          </a:p>
        </p:txBody>
      </p:sp>
      <p:sp>
        <p:nvSpPr>
          <p:cNvPr id="3" name="Content Placeholder 2">
            <a:extLst>
              <a:ext uri="{FF2B5EF4-FFF2-40B4-BE49-F238E27FC236}">
                <a16:creationId xmlns:a16="http://schemas.microsoft.com/office/drawing/2014/main" id="{7A9E1D43-B29F-2E3A-0733-218DF25F6840}"/>
              </a:ext>
            </a:extLst>
          </p:cNvPr>
          <p:cNvSpPr>
            <a:spLocks noGrp="1"/>
          </p:cNvSpPr>
          <p:nvPr>
            <p:ph idx="1"/>
          </p:nvPr>
        </p:nvSpPr>
        <p:spPr/>
        <p:txBody>
          <a:bodyPr vert="horz" lIns="91440" tIns="45720" rIns="91440" bIns="45720" rtlCol="0" anchor="t">
            <a:normAutofit lnSpcReduction="10000"/>
          </a:bodyPr>
          <a:lstStyle/>
          <a:p>
            <a:r>
              <a:rPr lang="en-US"/>
              <a:t>The population being addressed is from infants to adolescents</a:t>
            </a:r>
          </a:p>
          <a:p>
            <a:endParaRPr lang="en-US"/>
          </a:p>
          <a:p>
            <a:endParaRPr lang="en-US"/>
          </a:p>
          <a:p>
            <a:r>
              <a:rPr lang="en-US"/>
              <a:t>The clinical issue at hand is how managing diabetes is hard for all children due to their dependence and misunderstanding of managing insulin administration, picky eating making carb intake hard, ability to communicate hypoglycemic feelings,  restrictions in their everyday lives like hanging out with friends or participating in activities, and wanting to experiment in later adolescents with drugs and alcohol. </a:t>
            </a:r>
          </a:p>
          <a:p>
            <a:endParaRPr lang="en-US"/>
          </a:p>
          <a:p>
            <a:r>
              <a:rPr lang="en-US"/>
              <a:t>Due to this children may have feelings of anger, fear, and sadness due to the impact diabetes has on their life. </a:t>
            </a:r>
          </a:p>
        </p:txBody>
      </p:sp>
      <p:pic>
        <p:nvPicPr>
          <p:cNvPr id="4" name="Picture 3" descr="Positive Effects of Play for Children with Diabetes">
            <a:extLst>
              <a:ext uri="{FF2B5EF4-FFF2-40B4-BE49-F238E27FC236}">
                <a16:creationId xmlns:a16="http://schemas.microsoft.com/office/drawing/2014/main" id="{03AD7CCC-35C3-6639-15EA-EEA5F00FAA5D}"/>
              </a:ext>
            </a:extLst>
          </p:cNvPr>
          <p:cNvPicPr>
            <a:picLocks noChangeAspect="1"/>
          </p:cNvPicPr>
          <p:nvPr/>
        </p:nvPicPr>
        <p:blipFill>
          <a:blip r:embed="rId2"/>
          <a:stretch>
            <a:fillRect/>
          </a:stretch>
        </p:blipFill>
        <p:spPr>
          <a:xfrm>
            <a:off x="8321992" y="285262"/>
            <a:ext cx="3868118" cy="1866254"/>
          </a:xfrm>
          <a:prstGeom prst="rect">
            <a:avLst/>
          </a:prstGeom>
        </p:spPr>
      </p:pic>
    </p:spTree>
    <p:extLst>
      <p:ext uri="{BB962C8B-B14F-4D97-AF65-F5344CB8AC3E}">
        <p14:creationId xmlns:p14="http://schemas.microsoft.com/office/powerpoint/2010/main" val="34952753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6752A-7C99-1F8B-9191-50AAA60A2A73}"/>
              </a:ext>
            </a:extLst>
          </p:cNvPr>
          <p:cNvSpPr>
            <a:spLocks noGrp="1"/>
          </p:cNvSpPr>
          <p:nvPr>
            <p:ph type="title"/>
          </p:nvPr>
        </p:nvSpPr>
        <p:spPr/>
        <p:txBody>
          <a:bodyPr/>
          <a:lstStyle/>
          <a:p>
            <a:r>
              <a:rPr lang="en-US"/>
              <a:t>Main findings of the study:</a:t>
            </a:r>
          </a:p>
        </p:txBody>
      </p:sp>
      <p:sp>
        <p:nvSpPr>
          <p:cNvPr id="3" name="Content Placeholder 2">
            <a:extLst>
              <a:ext uri="{FF2B5EF4-FFF2-40B4-BE49-F238E27FC236}">
                <a16:creationId xmlns:a16="http://schemas.microsoft.com/office/drawing/2014/main" id="{C6236302-7E32-CCE4-5F70-8417B07D4C81}"/>
              </a:ext>
            </a:extLst>
          </p:cNvPr>
          <p:cNvSpPr>
            <a:spLocks noGrp="1"/>
          </p:cNvSpPr>
          <p:nvPr>
            <p:ph idx="1"/>
          </p:nvPr>
        </p:nvSpPr>
        <p:spPr/>
        <p:txBody>
          <a:bodyPr>
            <a:normAutofit lnSpcReduction="10000"/>
          </a:bodyPr>
          <a:lstStyle/>
          <a:p>
            <a:r>
              <a:rPr lang="en-US" dirty="0"/>
              <a:t>Infants are difficult due to the fact they are hard to read due to lack of communications. Hypoglycemia is not easily detectable and due to frequent feeding patterns, there are fluctuations in glucose levels between both hyperglycemia and hypoglycemia </a:t>
            </a:r>
          </a:p>
          <a:p>
            <a:r>
              <a:rPr lang="en-US" dirty="0"/>
              <a:t>Toddlers start having a shift of independence and control that can make them pick eaters. This can negatively impact T1D due to the inconsistent carbohydrate intake and skipping of meals </a:t>
            </a:r>
          </a:p>
          <a:p>
            <a:r>
              <a:rPr lang="en-US" dirty="0"/>
              <a:t>Early childhood can be easier to communicate symptoms of hypoglycemia. Managing the physical activity of a child with insulin in food intake is a new problem that arises </a:t>
            </a:r>
          </a:p>
          <a:p>
            <a:r>
              <a:rPr lang="en-US" dirty="0"/>
              <a:t>School aged children start to manage their T1D independently, but still require help from caregivers. Things start to interfere such as school trips and sleepovers. This age may experience negative emotions and are at higher risk for depression </a:t>
            </a:r>
          </a:p>
        </p:txBody>
      </p:sp>
    </p:spTree>
    <p:extLst>
      <p:ext uri="{BB962C8B-B14F-4D97-AF65-F5344CB8AC3E}">
        <p14:creationId xmlns:p14="http://schemas.microsoft.com/office/powerpoint/2010/main" val="36970264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37D78-3D3D-BF08-5C5B-EE2DAF79A3B8}"/>
              </a:ext>
            </a:extLst>
          </p:cNvPr>
          <p:cNvSpPr>
            <a:spLocks noGrp="1"/>
          </p:cNvSpPr>
          <p:nvPr>
            <p:ph type="title"/>
          </p:nvPr>
        </p:nvSpPr>
        <p:spPr/>
        <p:txBody>
          <a:bodyPr/>
          <a:lstStyle/>
          <a:p>
            <a:r>
              <a:rPr lang="en-US"/>
              <a:t>Main findings of the study 	</a:t>
            </a:r>
          </a:p>
        </p:txBody>
      </p:sp>
      <p:sp>
        <p:nvSpPr>
          <p:cNvPr id="3" name="Content Placeholder 2">
            <a:extLst>
              <a:ext uri="{FF2B5EF4-FFF2-40B4-BE49-F238E27FC236}">
                <a16:creationId xmlns:a16="http://schemas.microsoft.com/office/drawing/2014/main" id="{059BD902-A780-E0CA-B4C9-47E478464B07}"/>
              </a:ext>
            </a:extLst>
          </p:cNvPr>
          <p:cNvSpPr>
            <a:spLocks noGrp="1"/>
          </p:cNvSpPr>
          <p:nvPr>
            <p:ph idx="1"/>
          </p:nvPr>
        </p:nvSpPr>
        <p:spPr/>
        <p:txBody>
          <a:bodyPr/>
          <a:lstStyle/>
          <a:p>
            <a:r>
              <a:rPr lang="en-US"/>
              <a:t>Adolescents are known for their risk-taking behaviors, which is why they are at a high risk for experiencing acute complications and hospitalization for T1D. Becoming of the age where alcohol and drugs can be experimented with it is important to watch glucose levels. </a:t>
            </a:r>
          </a:p>
          <a:p>
            <a:r>
              <a:rPr lang="en-US"/>
              <a:t>Transition age is the age where 32% of adolescents fail to attend scheduled appointments. There can be a lack of readiness for independence when transitioning that makes it hard for this age group to start managing their disease all alone. Guidance is still needed in the beginning phase. </a:t>
            </a:r>
          </a:p>
        </p:txBody>
      </p:sp>
      <p:sp>
        <p:nvSpPr>
          <p:cNvPr id="4" name="Date Placeholder 3">
            <a:extLst>
              <a:ext uri="{FF2B5EF4-FFF2-40B4-BE49-F238E27FC236}">
                <a16:creationId xmlns:a16="http://schemas.microsoft.com/office/drawing/2014/main" id="{5362BFC3-9F25-C6B4-AF86-476A273B4EEF}"/>
              </a:ext>
            </a:extLst>
          </p:cNvPr>
          <p:cNvSpPr>
            <a:spLocks noGrp="1"/>
          </p:cNvSpPr>
          <p:nvPr>
            <p:ph type="dt" sz="half" idx="10"/>
          </p:nvPr>
        </p:nvSpPr>
        <p:spPr/>
        <p:txBody>
          <a:bodyPr/>
          <a:lstStyle/>
          <a:p>
            <a:fld id="{D943C618-59D6-4CF3-956C-7D8E641A82D2}" type="datetime1">
              <a:rPr lang="en-US" smtClean="0"/>
              <a:t>9/10/2025</a:t>
            </a:fld>
            <a:endParaRPr lang="en-US"/>
          </a:p>
        </p:txBody>
      </p:sp>
      <p:sp>
        <p:nvSpPr>
          <p:cNvPr id="5" name="Footer Placeholder 4">
            <a:extLst>
              <a:ext uri="{FF2B5EF4-FFF2-40B4-BE49-F238E27FC236}">
                <a16:creationId xmlns:a16="http://schemas.microsoft.com/office/drawing/2014/main" id="{1719E38F-7581-9FC4-D4B9-DADD5EA0B962}"/>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82E14D39-A4A7-C745-57D7-629EF9D1B82C}"/>
              </a:ext>
            </a:extLst>
          </p:cNvPr>
          <p:cNvSpPr>
            <a:spLocks noGrp="1"/>
          </p:cNvSpPr>
          <p:nvPr>
            <p:ph type="sldNum" sz="quarter" idx="12"/>
          </p:nvPr>
        </p:nvSpPr>
        <p:spPr/>
        <p:txBody>
          <a:bodyPr/>
          <a:lstStyle/>
          <a:p>
            <a:fld id="{CC057153-B650-4DEB-B370-79DDCFDCE934}" type="slidenum">
              <a:rPr lang="en-US" smtClean="0"/>
              <a:t>4</a:t>
            </a:fld>
            <a:endParaRPr lang="en-US"/>
          </a:p>
        </p:txBody>
      </p:sp>
    </p:spTree>
    <p:extLst>
      <p:ext uri="{BB962C8B-B14F-4D97-AF65-F5344CB8AC3E}">
        <p14:creationId xmlns:p14="http://schemas.microsoft.com/office/powerpoint/2010/main" val="38833333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CEDD3-8609-3B25-F2E4-1185BABDF9C8}"/>
              </a:ext>
            </a:extLst>
          </p:cNvPr>
          <p:cNvSpPr>
            <a:spLocks noGrp="1"/>
          </p:cNvSpPr>
          <p:nvPr>
            <p:ph type="title"/>
          </p:nvPr>
        </p:nvSpPr>
        <p:spPr>
          <a:xfrm>
            <a:off x="553381" y="258457"/>
            <a:ext cx="10653578" cy="619760"/>
          </a:xfrm>
        </p:spPr>
        <p:txBody>
          <a:bodyPr/>
          <a:lstStyle/>
          <a:p>
            <a:r>
              <a:rPr lang="en-US" dirty="0"/>
              <a:t>Results:</a:t>
            </a:r>
          </a:p>
        </p:txBody>
      </p:sp>
      <p:sp>
        <p:nvSpPr>
          <p:cNvPr id="3" name="Content Placeholder 2">
            <a:extLst>
              <a:ext uri="{FF2B5EF4-FFF2-40B4-BE49-F238E27FC236}">
                <a16:creationId xmlns:a16="http://schemas.microsoft.com/office/drawing/2014/main" id="{F375B762-5260-4149-808E-72DB47DF2F3C}"/>
              </a:ext>
            </a:extLst>
          </p:cNvPr>
          <p:cNvSpPr>
            <a:spLocks noGrp="1"/>
          </p:cNvSpPr>
          <p:nvPr>
            <p:ph idx="1"/>
          </p:nvPr>
        </p:nvSpPr>
        <p:spPr>
          <a:xfrm>
            <a:off x="215005" y="1237395"/>
            <a:ext cx="11761989" cy="5108602"/>
          </a:xfrm>
        </p:spPr>
        <p:txBody>
          <a:bodyPr>
            <a:normAutofit fontScale="92500" lnSpcReduction="10000"/>
          </a:bodyPr>
          <a:lstStyle/>
          <a:p>
            <a:pPr marL="0" indent="0" algn="ctr">
              <a:buNone/>
            </a:pPr>
            <a:r>
              <a:rPr lang="en-US" sz="1200" b="1" u="sng" dirty="0"/>
              <a:t>Infants &amp; Toddlers: </a:t>
            </a:r>
          </a:p>
          <a:p>
            <a:pPr marL="0" indent="0">
              <a:buNone/>
            </a:pPr>
            <a:r>
              <a:rPr lang="en-US" sz="1200" b="1" i="1" dirty="0"/>
              <a:t>Challenges: </a:t>
            </a:r>
            <a:r>
              <a:rPr lang="en-US" sz="1200" dirty="0"/>
              <a:t>Are unable to recognize or report S&amp;S of hypoglycemia, can be picky eaters which can cause blood sugar swings.</a:t>
            </a:r>
          </a:p>
          <a:p>
            <a:pPr marL="0" indent="0">
              <a:buNone/>
            </a:pPr>
            <a:r>
              <a:rPr lang="en-US" sz="1200" b="1" i="1" dirty="0"/>
              <a:t>Clinical Meaning: </a:t>
            </a:r>
            <a:r>
              <a:rPr lang="en-US" sz="1200" dirty="0"/>
              <a:t>Caregivers need to closely monitor the children, maintain feeding routines, be provided education &amp; support to help ease stress when it comes to providing care to a diabetic. </a:t>
            </a:r>
          </a:p>
          <a:p>
            <a:pPr marL="0" indent="0" algn="ctr">
              <a:buNone/>
            </a:pPr>
            <a:r>
              <a:rPr lang="en-US" sz="1200" b="1" u="sng" dirty="0"/>
              <a:t>Preschool &amp; Early-Elementary:</a:t>
            </a:r>
          </a:p>
          <a:p>
            <a:pPr marL="0" indent="0">
              <a:buNone/>
            </a:pPr>
            <a:r>
              <a:rPr lang="en-US" sz="1200" b="1" i="1" dirty="0"/>
              <a:t>Challenges: </a:t>
            </a:r>
            <a:r>
              <a:rPr lang="en-US" sz="1200" dirty="0"/>
              <a:t>Have limited abilities to communicate S&amp;S, caregivers may also struggle with understanding if behaviors are normal vs. blood sugar related, this age group may also reduce physical activity due to fear of hypoglycemia.</a:t>
            </a:r>
          </a:p>
          <a:p>
            <a:pPr marL="0" indent="0">
              <a:buNone/>
            </a:pPr>
            <a:r>
              <a:rPr lang="en-US" sz="1200" b="1" i="1" dirty="0"/>
              <a:t>Clinical Meaning: </a:t>
            </a:r>
            <a:r>
              <a:rPr lang="en-US" sz="1200" dirty="0"/>
              <a:t>DM management plans should involve balancing activity with insulin/food, should also include support to caregivers to reduce strain.</a:t>
            </a:r>
          </a:p>
          <a:p>
            <a:pPr marL="0" indent="0" algn="ctr">
              <a:buNone/>
            </a:pPr>
            <a:r>
              <a:rPr lang="en-US" sz="1200" b="1" u="sng" dirty="0"/>
              <a:t>School-Aged Children:</a:t>
            </a:r>
          </a:p>
          <a:p>
            <a:pPr marL="0" indent="0">
              <a:buNone/>
            </a:pPr>
            <a:r>
              <a:rPr lang="en-US" sz="1200" b="1" i="1" dirty="0"/>
              <a:t>Challenges: </a:t>
            </a:r>
            <a:r>
              <a:rPr lang="en-US" sz="1200" dirty="0"/>
              <a:t>This age group is still heavily dependent on caregivers for DM care (insulin dosing, carb counting), a risk of depression, teachers untrained in DM care.</a:t>
            </a:r>
          </a:p>
          <a:p>
            <a:pPr marL="0" indent="0">
              <a:buNone/>
            </a:pPr>
            <a:r>
              <a:rPr lang="en-US" sz="1200" b="1" i="1" dirty="0"/>
              <a:t>Clinical Meaning: </a:t>
            </a:r>
            <a:r>
              <a:rPr lang="en-US" sz="1200" dirty="0"/>
              <a:t>Parents &amp; teachers need structed education to improve safety at school, know signs of early depression, avoid diabetic ketoacidosis.</a:t>
            </a:r>
          </a:p>
          <a:p>
            <a:pPr marL="0" indent="0" algn="ctr">
              <a:buNone/>
            </a:pPr>
            <a:r>
              <a:rPr lang="en-US" sz="1200" b="1" u="sng" dirty="0"/>
              <a:t>Adolescents:</a:t>
            </a:r>
          </a:p>
          <a:p>
            <a:pPr marL="0" indent="0">
              <a:buNone/>
            </a:pPr>
            <a:r>
              <a:rPr lang="en-US" sz="1200" b="1" i="1" dirty="0"/>
              <a:t>Challenges: </a:t>
            </a:r>
            <a:r>
              <a:rPr lang="en-US" sz="1200" dirty="0"/>
              <a:t>Risk-taking behaviors (drugs, alcohol) , eating disorders, negative perceptions about DM.</a:t>
            </a:r>
          </a:p>
          <a:p>
            <a:pPr marL="0" indent="0">
              <a:buNone/>
            </a:pPr>
            <a:r>
              <a:rPr lang="en-US" sz="1200" b="1" i="1" dirty="0"/>
              <a:t>Clinical Meaning: </a:t>
            </a:r>
            <a:r>
              <a:rPr lang="en-US" sz="1200" dirty="0"/>
              <a:t>Screen for substance use, eating disorders, provide mental health support, peer groups.</a:t>
            </a:r>
          </a:p>
          <a:p>
            <a:pPr marL="0" indent="0" algn="ctr">
              <a:buNone/>
            </a:pPr>
            <a:r>
              <a:rPr lang="en-US" sz="1200" b="1" u="sng" dirty="0"/>
              <a:t>Transition age:</a:t>
            </a:r>
          </a:p>
          <a:p>
            <a:pPr marL="0" indent="0">
              <a:buNone/>
            </a:pPr>
            <a:r>
              <a:rPr lang="en-US" sz="1200" b="1" i="1" dirty="0"/>
              <a:t>Challenges: </a:t>
            </a:r>
            <a:r>
              <a:rPr lang="en-US" sz="1200" dirty="0"/>
              <a:t>Missing follow up apt, lack of independence.</a:t>
            </a:r>
          </a:p>
          <a:p>
            <a:pPr marL="0" indent="0">
              <a:buNone/>
            </a:pPr>
            <a:r>
              <a:rPr lang="en-US" sz="1200" b="1" i="1" dirty="0"/>
              <a:t>Clinical Meaning: </a:t>
            </a:r>
            <a:r>
              <a:rPr lang="en-US" sz="1200" dirty="0"/>
              <a:t>Need for early transition planning, shared visit, better communication between providers to lower the risk of complications in adulthood.</a:t>
            </a:r>
          </a:p>
          <a:p>
            <a:pPr marL="0" indent="0">
              <a:buNone/>
            </a:pPr>
            <a:endParaRPr lang="en-US" sz="1200" dirty="0"/>
          </a:p>
        </p:txBody>
      </p:sp>
      <p:sp>
        <p:nvSpPr>
          <p:cNvPr id="4" name="Date Placeholder 3">
            <a:extLst>
              <a:ext uri="{FF2B5EF4-FFF2-40B4-BE49-F238E27FC236}">
                <a16:creationId xmlns:a16="http://schemas.microsoft.com/office/drawing/2014/main" id="{314641A2-442E-B8E8-FF8D-F1DCBCAA4B7E}"/>
              </a:ext>
            </a:extLst>
          </p:cNvPr>
          <p:cNvSpPr>
            <a:spLocks noGrp="1"/>
          </p:cNvSpPr>
          <p:nvPr>
            <p:ph type="dt" sz="half" idx="10"/>
          </p:nvPr>
        </p:nvSpPr>
        <p:spPr/>
        <p:txBody>
          <a:bodyPr/>
          <a:lstStyle/>
          <a:p>
            <a:fld id="{6522A98A-6B72-47E9-9946-201BA6E8B1E9}" type="datetime1">
              <a:rPr lang="en-US" smtClean="0"/>
              <a:t>9/10/2025</a:t>
            </a:fld>
            <a:endParaRPr lang="en-US"/>
          </a:p>
        </p:txBody>
      </p:sp>
      <p:sp>
        <p:nvSpPr>
          <p:cNvPr id="5" name="Footer Placeholder 4">
            <a:extLst>
              <a:ext uri="{FF2B5EF4-FFF2-40B4-BE49-F238E27FC236}">
                <a16:creationId xmlns:a16="http://schemas.microsoft.com/office/drawing/2014/main" id="{38F9BD22-6DFA-E01D-D20F-2573DDE44E30}"/>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961813B4-B893-AFB2-2E3B-38FDC0B58371}"/>
              </a:ext>
            </a:extLst>
          </p:cNvPr>
          <p:cNvSpPr>
            <a:spLocks noGrp="1"/>
          </p:cNvSpPr>
          <p:nvPr>
            <p:ph type="sldNum" sz="quarter" idx="12"/>
          </p:nvPr>
        </p:nvSpPr>
        <p:spPr/>
        <p:txBody>
          <a:bodyPr/>
          <a:lstStyle/>
          <a:p>
            <a:fld id="{CC057153-B650-4DEB-B370-79DDCFDCE934}" type="slidenum">
              <a:rPr lang="en-US" smtClean="0"/>
              <a:t>5</a:t>
            </a:fld>
            <a:endParaRPr lang="en-US"/>
          </a:p>
        </p:txBody>
      </p:sp>
      <p:pic>
        <p:nvPicPr>
          <p:cNvPr id="1026" name="Picture 2" descr="Verifiable Results Images - Free Download on Freepik">
            <a:extLst>
              <a:ext uri="{FF2B5EF4-FFF2-40B4-BE49-F238E27FC236}">
                <a16:creationId xmlns:a16="http://schemas.microsoft.com/office/drawing/2014/main" id="{BE52B508-7AE1-82B2-E737-8C5011921E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01601" y="154005"/>
            <a:ext cx="2257982" cy="10833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15068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E768D-B6CB-639B-FD9A-543786AB7F67}"/>
              </a:ext>
            </a:extLst>
          </p:cNvPr>
          <p:cNvSpPr>
            <a:spLocks noGrp="1"/>
          </p:cNvSpPr>
          <p:nvPr>
            <p:ph type="title"/>
          </p:nvPr>
        </p:nvSpPr>
        <p:spPr/>
        <p:txBody>
          <a:bodyPr/>
          <a:lstStyle/>
          <a:p>
            <a:r>
              <a:rPr lang="en-US"/>
              <a:t>Nursing Practice Relation:</a:t>
            </a:r>
          </a:p>
        </p:txBody>
      </p:sp>
      <p:sp>
        <p:nvSpPr>
          <p:cNvPr id="3" name="Content Placeholder 2">
            <a:extLst>
              <a:ext uri="{FF2B5EF4-FFF2-40B4-BE49-F238E27FC236}">
                <a16:creationId xmlns:a16="http://schemas.microsoft.com/office/drawing/2014/main" id="{0A01D4FB-6D20-BD76-580A-7F2ED184411C}"/>
              </a:ext>
            </a:extLst>
          </p:cNvPr>
          <p:cNvSpPr>
            <a:spLocks noGrp="1"/>
          </p:cNvSpPr>
          <p:nvPr>
            <p:ph idx="1"/>
          </p:nvPr>
        </p:nvSpPr>
        <p:spPr>
          <a:xfrm>
            <a:off x="612647" y="1212325"/>
            <a:ext cx="10653579" cy="5097035"/>
          </a:xfrm>
        </p:spPr>
        <p:txBody>
          <a:bodyPr vert="horz" lIns="91440" tIns="45720" rIns="91440" bIns="45720" rtlCol="0" anchor="t">
            <a:normAutofit/>
          </a:bodyPr>
          <a:lstStyle/>
          <a:p>
            <a:pPr marL="0" indent="0">
              <a:buNone/>
            </a:pPr>
            <a:r>
              <a:rPr lang="en-US" b="1">
                <a:latin typeface="Times New Roman"/>
                <a:cs typeface="Times New Roman"/>
              </a:rPr>
              <a:t>Infants and toddlers:</a:t>
            </a:r>
          </a:p>
          <a:p>
            <a:pPr>
              <a:buFont typeface="Wingdings" panose="020B0604020202020204" pitchFamily="34" charset="0"/>
              <a:buChar char="q"/>
            </a:pPr>
            <a:r>
              <a:rPr lang="en-US" sz="1600">
                <a:latin typeface="Times New Roman"/>
                <a:cs typeface="Times New Roman"/>
              </a:rPr>
              <a:t>Encourage education foe the whole family</a:t>
            </a:r>
          </a:p>
          <a:p>
            <a:pPr>
              <a:buFont typeface="Wingdings" panose="020B0604020202020204" pitchFamily="34" charset="0"/>
              <a:buChar char="q"/>
            </a:pPr>
            <a:r>
              <a:rPr lang="en-US" sz="1600">
                <a:latin typeface="Times New Roman"/>
                <a:cs typeface="Times New Roman"/>
              </a:rPr>
              <a:t>Ensure user friendly technology </a:t>
            </a:r>
          </a:p>
          <a:p>
            <a:pPr>
              <a:buFont typeface="Wingdings" panose="020B0604020202020204" pitchFamily="34" charset="0"/>
              <a:buChar char="q"/>
            </a:pPr>
            <a:r>
              <a:rPr lang="en-US" sz="1600">
                <a:latin typeface="Times New Roman"/>
                <a:cs typeface="Times New Roman"/>
              </a:rPr>
              <a:t>Provide emotional support </a:t>
            </a:r>
          </a:p>
          <a:p>
            <a:pPr>
              <a:buFont typeface="Wingdings" panose="020B0604020202020204" pitchFamily="34" charset="0"/>
              <a:buChar char="q"/>
            </a:pPr>
            <a:endParaRPr lang="en-US">
              <a:latin typeface="Times New Roman"/>
              <a:cs typeface="Times New Roman"/>
            </a:endParaRPr>
          </a:p>
          <a:p>
            <a:pPr marL="0" indent="0">
              <a:buNone/>
            </a:pPr>
            <a:endParaRPr lang="en-US">
              <a:latin typeface="Times New Roman"/>
              <a:cs typeface="Times New Roman"/>
            </a:endParaRPr>
          </a:p>
          <a:p>
            <a:pPr marL="0" indent="0">
              <a:buNone/>
            </a:pPr>
            <a:endParaRPr lang="en-US">
              <a:latin typeface="Times New Roman"/>
              <a:cs typeface="Times New Roman"/>
            </a:endParaRPr>
          </a:p>
          <a:p>
            <a:pPr marL="0" indent="0">
              <a:buNone/>
            </a:pPr>
            <a:endParaRPr lang="en-US">
              <a:latin typeface="Times New Roman"/>
              <a:cs typeface="Times New Roman"/>
            </a:endParaRPr>
          </a:p>
          <a:p>
            <a:pPr marL="0" indent="0">
              <a:buNone/>
            </a:pPr>
            <a:endParaRPr lang="en-US">
              <a:latin typeface="Times New Roman"/>
              <a:cs typeface="Times New Roman"/>
            </a:endParaRPr>
          </a:p>
          <a:p>
            <a:pPr>
              <a:buFont typeface="Wingdings" panose="020B0604020202020204" pitchFamily="34" charset="0"/>
              <a:buChar char="q"/>
            </a:pPr>
            <a:endParaRPr lang="en-US"/>
          </a:p>
        </p:txBody>
      </p:sp>
      <p:sp>
        <p:nvSpPr>
          <p:cNvPr id="4" name="Date Placeholder 3">
            <a:extLst>
              <a:ext uri="{FF2B5EF4-FFF2-40B4-BE49-F238E27FC236}">
                <a16:creationId xmlns:a16="http://schemas.microsoft.com/office/drawing/2014/main" id="{C030C9F1-E293-4270-CFE7-84E91623A68D}"/>
              </a:ext>
            </a:extLst>
          </p:cNvPr>
          <p:cNvSpPr>
            <a:spLocks noGrp="1"/>
          </p:cNvSpPr>
          <p:nvPr>
            <p:ph type="dt" sz="half" idx="10"/>
          </p:nvPr>
        </p:nvSpPr>
        <p:spPr/>
        <p:txBody>
          <a:bodyPr/>
          <a:lstStyle/>
          <a:p>
            <a:fld id="{151F7A2C-B66F-445D-9E8E-59918E5D5C4C}" type="datetime1">
              <a:rPr lang="en-US" smtClean="0"/>
              <a:t>9/10/2025</a:t>
            </a:fld>
            <a:endParaRPr lang="en-US"/>
          </a:p>
        </p:txBody>
      </p:sp>
      <p:sp>
        <p:nvSpPr>
          <p:cNvPr id="5" name="Footer Placeholder 4">
            <a:extLst>
              <a:ext uri="{FF2B5EF4-FFF2-40B4-BE49-F238E27FC236}">
                <a16:creationId xmlns:a16="http://schemas.microsoft.com/office/drawing/2014/main" id="{838B353D-FB31-8E49-6D11-F8B17DCC3D20}"/>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84AB0811-3358-D6C6-8E1C-FE1E1BE3D289}"/>
              </a:ext>
            </a:extLst>
          </p:cNvPr>
          <p:cNvSpPr>
            <a:spLocks noGrp="1"/>
          </p:cNvSpPr>
          <p:nvPr>
            <p:ph type="sldNum" sz="quarter" idx="12"/>
          </p:nvPr>
        </p:nvSpPr>
        <p:spPr/>
        <p:txBody>
          <a:bodyPr/>
          <a:lstStyle/>
          <a:p>
            <a:fld id="{CC057153-B650-4DEB-B370-79DDCFDCE934}" type="slidenum">
              <a:rPr lang="en-US" smtClean="0"/>
              <a:t>6</a:t>
            </a:fld>
            <a:endParaRPr lang="en-US"/>
          </a:p>
        </p:txBody>
      </p:sp>
      <p:sp>
        <p:nvSpPr>
          <p:cNvPr id="8" name="TextBox 7">
            <a:extLst>
              <a:ext uri="{FF2B5EF4-FFF2-40B4-BE49-F238E27FC236}">
                <a16:creationId xmlns:a16="http://schemas.microsoft.com/office/drawing/2014/main" id="{C185BA12-9ABD-7161-CF34-9FBB87B3D191}"/>
              </a:ext>
            </a:extLst>
          </p:cNvPr>
          <p:cNvSpPr txBox="1"/>
          <p:nvPr/>
        </p:nvSpPr>
        <p:spPr>
          <a:xfrm>
            <a:off x="5740207" y="1319568"/>
            <a:ext cx="5835560" cy="194187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latin typeface="Times New Roman"/>
                <a:cs typeface="Times New Roman"/>
              </a:rPr>
              <a:t>School aged:</a:t>
            </a:r>
            <a:r>
              <a:rPr lang="en-US" sz="2000">
                <a:latin typeface="Times New Roman"/>
                <a:cs typeface="Times New Roman"/>
              </a:rPr>
              <a:t> </a:t>
            </a:r>
          </a:p>
          <a:p>
            <a:pPr marL="285750" indent="-285750">
              <a:lnSpc>
                <a:spcPct val="120000"/>
              </a:lnSpc>
              <a:spcBef>
                <a:spcPts val="1000"/>
              </a:spcBef>
              <a:buFont typeface="Wingdings,Sans-Serif"/>
              <a:buChar char="q"/>
            </a:pPr>
            <a:r>
              <a:rPr lang="en-US" sz="1600">
                <a:latin typeface="Times New Roman"/>
                <a:cs typeface="Times New Roman"/>
              </a:rPr>
              <a:t>Encourage peer programs in school about T1DM to decrease the stigma </a:t>
            </a:r>
          </a:p>
          <a:p>
            <a:pPr marL="285750" indent="-285750">
              <a:lnSpc>
                <a:spcPct val="120000"/>
              </a:lnSpc>
              <a:spcBef>
                <a:spcPts val="1000"/>
              </a:spcBef>
              <a:buFont typeface="Wingdings,Sans-Serif"/>
              <a:buChar char="q"/>
            </a:pPr>
            <a:r>
              <a:rPr lang="en-US" sz="1600">
                <a:latin typeface="Times New Roman"/>
                <a:cs typeface="Times New Roman"/>
              </a:rPr>
              <a:t>Provide teaching for teachers and staff </a:t>
            </a:r>
          </a:p>
          <a:p>
            <a:pPr marL="285750" indent="-285750">
              <a:lnSpc>
                <a:spcPct val="120000"/>
              </a:lnSpc>
              <a:spcBef>
                <a:spcPts val="1000"/>
              </a:spcBef>
              <a:buFont typeface="Wingdings,Sans-Serif"/>
              <a:buChar char="q"/>
            </a:pPr>
            <a:r>
              <a:rPr lang="en-US" sz="1600">
                <a:latin typeface="Times New Roman"/>
                <a:cs typeface="Times New Roman"/>
              </a:rPr>
              <a:t>Ensure school nurses are properly trained </a:t>
            </a:r>
            <a:endParaRPr lang="en-US" sz="1600"/>
          </a:p>
        </p:txBody>
      </p:sp>
      <p:sp>
        <p:nvSpPr>
          <p:cNvPr id="9" name="TextBox 8">
            <a:extLst>
              <a:ext uri="{FF2B5EF4-FFF2-40B4-BE49-F238E27FC236}">
                <a16:creationId xmlns:a16="http://schemas.microsoft.com/office/drawing/2014/main" id="{5A0A7E8D-6888-5466-23C5-427F9A9AF61B}"/>
              </a:ext>
            </a:extLst>
          </p:cNvPr>
          <p:cNvSpPr txBox="1"/>
          <p:nvPr/>
        </p:nvSpPr>
        <p:spPr>
          <a:xfrm>
            <a:off x="5739548" y="4307591"/>
            <a:ext cx="5845452" cy="21532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latin typeface="Times New Roman"/>
                <a:cs typeface="Times New Roman"/>
              </a:rPr>
              <a:t>Adolescents:  </a:t>
            </a:r>
            <a:endParaRPr lang="en-US" b="1">
              <a:latin typeface="Neue Haas Grotesk Text Pro"/>
              <a:cs typeface="Times New Roman"/>
            </a:endParaRPr>
          </a:p>
          <a:p>
            <a:pPr marL="285750" indent="-285750">
              <a:buFont typeface="Wingdings"/>
              <a:buChar char="q"/>
            </a:pPr>
            <a:r>
              <a:rPr lang="en-US" sz="1600">
                <a:latin typeface="Times New Roman"/>
                <a:cs typeface="Times New Roman"/>
              </a:rPr>
              <a:t>Manage peer </a:t>
            </a:r>
            <a:r>
              <a:rPr lang="en-US" sz="1600" err="1">
                <a:latin typeface="Times New Roman"/>
                <a:cs typeface="Times New Roman"/>
              </a:rPr>
              <a:t>presure</a:t>
            </a:r>
            <a:r>
              <a:rPr lang="en-US" sz="1600">
                <a:latin typeface="Times New Roman"/>
                <a:cs typeface="Times New Roman"/>
              </a:rPr>
              <a:t> and encourage </a:t>
            </a:r>
            <a:r>
              <a:rPr lang="en-US" sz="1600" err="1">
                <a:latin typeface="Times New Roman"/>
                <a:cs typeface="Times New Roman"/>
              </a:rPr>
              <a:t>supportave</a:t>
            </a:r>
            <a:r>
              <a:rPr lang="en-US" sz="1600">
                <a:latin typeface="Times New Roman"/>
                <a:cs typeface="Times New Roman"/>
              </a:rPr>
              <a:t> social engagement </a:t>
            </a:r>
            <a:endParaRPr lang="en-US"/>
          </a:p>
          <a:p>
            <a:pPr marL="285750" indent="-285750">
              <a:lnSpc>
                <a:spcPct val="120000"/>
              </a:lnSpc>
              <a:spcBef>
                <a:spcPts val="1000"/>
              </a:spcBef>
              <a:buFont typeface="Wingdings"/>
              <a:buChar char="q"/>
            </a:pPr>
            <a:r>
              <a:rPr lang="en-US" sz="1600">
                <a:latin typeface="Times New Roman"/>
                <a:cs typeface="Times New Roman"/>
              </a:rPr>
              <a:t>Encourage healthy eating and weight </a:t>
            </a:r>
            <a:r>
              <a:rPr lang="en-US" sz="1600" err="1">
                <a:latin typeface="Times New Roman"/>
                <a:cs typeface="Times New Roman"/>
              </a:rPr>
              <a:t>manangement</a:t>
            </a:r>
            <a:r>
              <a:rPr lang="en-US" sz="1600">
                <a:latin typeface="Times New Roman"/>
                <a:cs typeface="Times New Roman"/>
              </a:rPr>
              <a:t> </a:t>
            </a:r>
          </a:p>
          <a:p>
            <a:pPr marL="285750" indent="-285750">
              <a:lnSpc>
                <a:spcPct val="120000"/>
              </a:lnSpc>
              <a:spcBef>
                <a:spcPts val="1000"/>
              </a:spcBef>
              <a:buFont typeface="Wingdings"/>
              <a:buChar char="q"/>
            </a:pPr>
            <a:r>
              <a:rPr lang="en-US" sz="1600">
                <a:latin typeface="Times New Roman"/>
                <a:cs typeface="Times New Roman"/>
              </a:rPr>
              <a:t>Encourage self care </a:t>
            </a:r>
          </a:p>
          <a:p>
            <a:pPr marL="285750" indent="-285750">
              <a:lnSpc>
                <a:spcPct val="120000"/>
              </a:lnSpc>
              <a:spcBef>
                <a:spcPts val="1000"/>
              </a:spcBef>
              <a:buFont typeface="Wingdings"/>
              <a:buChar char="q"/>
            </a:pPr>
            <a:r>
              <a:rPr lang="en-US" sz="1600">
                <a:latin typeface="Times New Roman"/>
                <a:cs typeface="Times New Roman"/>
              </a:rPr>
              <a:t>Support and educate on taking ownership of their own health</a:t>
            </a:r>
            <a:endParaRPr lang="en-US" sz="1600"/>
          </a:p>
        </p:txBody>
      </p:sp>
      <p:sp>
        <p:nvSpPr>
          <p:cNvPr id="10" name="TextBox 9">
            <a:extLst>
              <a:ext uri="{FF2B5EF4-FFF2-40B4-BE49-F238E27FC236}">
                <a16:creationId xmlns:a16="http://schemas.microsoft.com/office/drawing/2014/main" id="{D3D0E988-A5D4-7D71-66B4-34C65E32E853}"/>
              </a:ext>
            </a:extLst>
          </p:cNvPr>
          <p:cNvSpPr txBox="1"/>
          <p:nvPr/>
        </p:nvSpPr>
        <p:spPr>
          <a:xfrm>
            <a:off x="607420" y="4303762"/>
            <a:ext cx="5133444" cy="200958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latin typeface="Times New Roman"/>
                <a:cs typeface="Times New Roman"/>
              </a:rPr>
              <a:t>Preschool and early elementary:</a:t>
            </a:r>
          </a:p>
          <a:p>
            <a:pPr marL="285750" indent="-285750">
              <a:lnSpc>
                <a:spcPct val="120000"/>
              </a:lnSpc>
              <a:spcBef>
                <a:spcPts val="1000"/>
              </a:spcBef>
              <a:buFont typeface="Wingdings,Sans-Serif"/>
              <a:buChar char="q"/>
            </a:pPr>
            <a:r>
              <a:rPr lang="en-US" sz="1600">
                <a:latin typeface="Times New Roman"/>
                <a:cs typeface="Times New Roman"/>
              </a:rPr>
              <a:t>Implement behavioral interventions to address picky eating </a:t>
            </a:r>
          </a:p>
          <a:p>
            <a:pPr marL="285750" indent="-285750">
              <a:lnSpc>
                <a:spcPct val="120000"/>
              </a:lnSpc>
              <a:spcBef>
                <a:spcPts val="1000"/>
              </a:spcBef>
              <a:buFont typeface="Wingdings,Sans-Serif"/>
              <a:buChar char="q"/>
            </a:pPr>
            <a:r>
              <a:rPr lang="en-US" sz="1600">
                <a:latin typeface="Times New Roman"/>
                <a:cs typeface="Times New Roman"/>
              </a:rPr>
              <a:t>Develop diabetes management with the schools </a:t>
            </a:r>
          </a:p>
          <a:p>
            <a:pPr marL="285750" indent="-285750">
              <a:lnSpc>
                <a:spcPct val="120000"/>
              </a:lnSpc>
              <a:spcBef>
                <a:spcPts val="1000"/>
              </a:spcBef>
              <a:buFont typeface="Wingdings,Sans-Serif"/>
              <a:buChar char="q"/>
            </a:pPr>
            <a:r>
              <a:rPr lang="en-US" sz="1600">
                <a:latin typeface="Times New Roman"/>
                <a:cs typeface="Times New Roman"/>
              </a:rPr>
              <a:t>Give age appropriate education</a:t>
            </a:r>
            <a:r>
              <a:rPr lang="en-US" sz="2000">
                <a:latin typeface="Times New Roman"/>
                <a:cs typeface="Times New Roman"/>
              </a:rPr>
              <a:t> </a:t>
            </a:r>
            <a:endParaRPr lang="en-US"/>
          </a:p>
        </p:txBody>
      </p:sp>
      <p:pic>
        <p:nvPicPr>
          <p:cNvPr id="11" name="Picture 10" descr="Type 1 diabetes in children: Watch out ...">
            <a:extLst>
              <a:ext uri="{FF2B5EF4-FFF2-40B4-BE49-F238E27FC236}">
                <a16:creationId xmlns:a16="http://schemas.microsoft.com/office/drawing/2014/main" id="{08777DD8-894A-C3BC-A0AE-374B30FFC958}"/>
              </a:ext>
            </a:extLst>
          </p:cNvPr>
          <p:cNvPicPr>
            <a:picLocks noChangeAspect="1"/>
          </p:cNvPicPr>
          <p:nvPr/>
        </p:nvPicPr>
        <p:blipFill>
          <a:blip r:embed="rId2"/>
          <a:stretch>
            <a:fillRect/>
          </a:stretch>
        </p:blipFill>
        <p:spPr>
          <a:xfrm>
            <a:off x="3439154" y="2605717"/>
            <a:ext cx="2294447" cy="1646567"/>
          </a:xfrm>
          <a:prstGeom prst="rect">
            <a:avLst/>
          </a:prstGeom>
        </p:spPr>
      </p:pic>
      <p:pic>
        <p:nvPicPr>
          <p:cNvPr id="12" name="Picture 11" descr="The School Nurse Who Cares for 8 Kids with Type 1 - Insulin Nation">
            <a:extLst>
              <a:ext uri="{FF2B5EF4-FFF2-40B4-BE49-F238E27FC236}">
                <a16:creationId xmlns:a16="http://schemas.microsoft.com/office/drawing/2014/main" id="{8E2D7372-1DFD-A48F-3C77-AA7C2E599A9D}"/>
              </a:ext>
            </a:extLst>
          </p:cNvPr>
          <p:cNvPicPr>
            <a:picLocks noChangeAspect="1"/>
          </p:cNvPicPr>
          <p:nvPr/>
        </p:nvPicPr>
        <p:blipFill>
          <a:blip r:embed="rId3"/>
          <a:stretch>
            <a:fillRect/>
          </a:stretch>
        </p:blipFill>
        <p:spPr>
          <a:xfrm>
            <a:off x="9607041" y="2605716"/>
            <a:ext cx="2236936" cy="1689699"/>
          </a:xfrm>
          <a:prstGeom prst="rect">
            <a:avLst/>
          </a:prstGeom>
        </p:spPr>
      </p:pic>
    </p:spTree>
    <p:extLst>
      <p:ext uri="{BB962C8B-B14F-4D97-AF65-F5344CB8AC3E}">
        <p14:creationId xmlns:p14="http://schemas.microsoft.com/office/powerpoint/2010/main" val="28835378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F60D7-1C5E-C58E-35E6-F87534DC251F}"/>
              </a:ext>
            </a:extLst>
          </p:cNvPr>
          <p:cNvSpPr>
            <a:spLocks noGrp="1"/>
          </p:cNvSpPr>
          <p:nvPr>
            <p:ph type="title"/>
          </p:nvPr>
        </p:nvSpPr>
        <p:spPr/>
        <p:txBody>
          <a:bodyPr/>
          <a:lstStyle/>
          <a:p>
            <a:r>
              <a:rPr lang="en-US"/>
              <a:t>Resources </a:t>
            </a:r>
          </a:p>
        </p:txBody>
      </p:sp>
      <p:sp>
        <p:nvSpPr>
          <p:cNvPr id="3" name="Content Placeholder 2">
            <a:extLst>
              <a:ext uri="{FF2B5EF4-FFF2-40B4-BE49-F238E27FC236}">
                <a16:creationId xmlns:a16="http://schemas.microsoft.com/office/drawing/2014/main" id="{A6083CB2-A22B-2738-3545-FA1826803663}"/>
              </a:ext>
            </a:extLst>
          </p:cNvPr>
          <p:cNvSpPr>
            <a:spLocks noGrp="1"/>
          </p:cNvSpPr>
          <p:nvPr>
            <p:ph idx="1"/>
          </p:nvPr>
        </p:nvSpPr>
        <p:spPr/>
        <p:txBody>
          <a:bodyPr vert="horz" lIns="91440" tIns="45720" rIns="91440" bIns="45720" rtlCol="0" anchor="t">
            <a:normAutofit/>
          </a:bodyPr>
          <a:lstStyle/>
          <a:p>
            <a:r>
              <a:rPr lang="en-US" sz="1200">
                <a:solidFill>
                  <a:srgbClr val="1B1B1B"/>
                </a:solidFill>
                <a:ea typeface="+mn-lt"/>
                <a:cs typeface="+mn-lt"/>
              </a:rPr>
              <a:t>Lan, Y. Y., </a:t>
            </a:r>
            <a:r>
              <a:rPr lang="en-US" sz="1200" err="1">
                <a:solidFill>
                  <a:srgbClr val="1B1B1B"/>
                </a:solidFill>
                <a:ea typeface="+mn-lt"/>
                <a:cs typeface="+mn-lt"/>
              </a:rPr>
              <a:t>Kovinthapillai</a:t>
            </a:r>
            <a:r>
              <a:rPr lang="en-US" sz="1200">
                <a:solidFill>
                  <a:srgbClr val="1B1B1B"/>
                </a:solidFill>
                <a:ea typeface="+mn-lt"/>
                <a:cs typeface="+mn-lt"/>
              </a:rPr>
              <a:t>, R., </a:t>
            </a:r>
            <a:r>
              <a:rPr lang="en-US" sz="1200" err="1">
                <a:solidFill>
                  <a:srgbClr val="1B1B1B"/>
                </a:solidFill>
                <a:ea typeface="+mn-lt"/>
                <a:cs typeface="+mn-lt"/>
              </a:rPr>
              <a:t>Kędzia</a:t>
            </a:r>
            <a:r>
              <a:rPr lang="en-US" sz="1200">
                <a:solidFill>
                  <a:srgbClr val="1B1B1B"/>
                </a:solidFill>
                <a:ea typeface="+mn-lt"/>
                <a:cs typeface="+mn-lt"/>
              </a:rPr>
              <a:t>, A., &amp; </a:t>
            </a:r>
            <a:r>
              <a:rPr lang="en-US" sz="1200" err="1">
                <a:solidFill>
                  <a:srgbClr val="1B1B1B"/>
                </a:solidFill>
                <a:ea typeface="+mn-lt"/>
                <a:cs typeface="+mn-lt"/>
              </a:rPr>
              <a:t>Niechciał</a:t>
            </a:r>
            <a:r>
              <a:rPr lang="en-US" sz="1200">
                <a:solidFill>
                  <a:srgbClr val="1B1B1B"/>
                </a:solidFill>
                <a:ea typeface="+mn-lt"/>
                <a:cs typeface="+mn-lt"/>
              </a:rPr>
              <a:t>, E. (2024). Age-based challenges to type 1 diabetes management in the pediatric population. </a:t>
            </a:r>
            <a:r>
              <a:rPr lang="en-US" sz="1200" i="1">
                <a:solidFill>
                  <a:srgbClr val="1B1B1B"/>
                </a:solidFill>
                <a:ea typeface="+mn-lt"/>
                <a:cs typeface="+mn-lt"/>
              </a:rPr>
              <a:t>Frontiers in pediatrics</a:t>
            </a:r>
            <a:r>
              <a:rPr lang="en-US" sz="1200">
                <a:solidFill>
                  <a:srgbClr val="1B1B1B"/>
                </a:solidFill>
                <a:ea typeface="+mn-lt"/>
                <a:cs typeface="+mn-lt"/>
              </a:rPr>
              <a:t>, </a:t>
            </a:r>
            <a:r>
              <a:rPr lang="en-US" sz="1200" i="1">
                <a:solidFill>
                  <a:srgbClr val="1B1B1B"/>
                </a:solidFill>
                <a:ea typeface="+mn-lt"/>
                <a:cs typeface="+mn-lt"/>
              </a:rPr>
              <a:t>12</a:t>
            </a:r>
            <a:r>
              <a:rPr lang="en-US" sz="1200">
                <a:solidFill>
                  <a:srgbClr val="1B1B1B"/>
                </a:solidFill>
                <a:ea typeface="+mn-lt"/>
                <a:cs typeface="+mn-lt"/>
              </a:rPr>
              <a:t>, 1434276. https://doi.org/10.3389/fped.2024.1434276</a:t>
            </a:r>
            <a:endParaRPr lang="en-US"/>
          </a:p>
        </p:txBody>
      </p:sp>
      <p:sp>
        <p:nvSpPr>
          <p:cNvPr id="4" name="Date Placeholder 3">
            <a:extLst>
              <a:ext uri="{FF2B5EF4-FFF2-40B4-BE49-F238E27FC236}">
                <a16:creationId xmlns:a16="http://schemas.microsoft.com/office/drawing/2014/main" id="{88918352-6265-5661-3EFF-1EEB40EBF342}"/>
              </a:ext>
            </a:extLst>
          </p:cNvPr>
          <p:cNvSpPr>
            <a:spLocks noGrp="1"/>
          </p:cNvSpPr>
          <p:nvPr>
            <p:ph type="dt" sz="half" idx="10"/>
          </p:nvPr>
        </p:nvSpPr>
        <p:spPr/>
        <p:txBody>
          <a:bodyPr/>
          <a:lstStyle/>
          <a:p>
            <a:fld id="{90626546-2242-4968-84E4-9DA70713B732}" type="datetime1">
              <a:rPr/>
              <a:t>9/10/2025</a:t>
            </a:fld>
            <a:endParaRPr lang="en-US"/>
          </a:p>
        </p:txBody>
      </p:sp>
      <p:sp>
        <p:nvSpPr>
          <p:cNvPr id="5" name="Footer Placeholder 4">
            <a:extLst>
              <a:ext uri="{FF2B5EF4-FFF2-40B4-BE49-F238E27FC236}">
                <a16:creationId xmlns:a16="http://schemas.microsoft.com/office/drawing/2014/main" id="{BEF6ADA3-3F68-AF27-48AB-4F011DD2B3C8}"/>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F4F783BD-8828-B2B2-F06F-54D538A544C3}"/>
              </a:ext>
            </a:extLst>
          </p:cNvPr>
          <p:cNvSpPr>
            <a:spLocks noGrp="1"/>
          </p:cNvSpPr>
          <p:nvPr>
            <p:ph type="sldNum" sz="quarter" idx="12"/>
          </p:nvPr>
        </p:nvSpPr>
        <p:spPr/>
        <p:txBody>
          <a:bodyPr/>
          <a:lstStyle/>
          <a:p>
            <a:fld id="{CC057153-B650-4DEB-B370-79DDCFDCE934}" type="slidenum">
              <a:rPr lang="en-US" dirty="0"/>
              <a:t>7</a:t>
            </a:fld>
            <a:endParaRPr lang="en-US"/>
          </a:p>
        </p:txBody>
      </p:sp>
    </p:spTree>
    <p:extLst>
      <p:ext uri="{BB962C8B-B14F-4D97-AF65-F5344CB8AC3E}">
        <p14:creationId xmlns:p14="http://schemas.microsoft.com/office/powerpoint/2010/main" val="257704518"/>
      </p:ext>
    </p:extLst>
  </p:cSld>
  <p:clrMapOvr>
    <a:masterClrMapping/>
  </p:clrMapOvr>
</p:sld>
</file>

<file path=ppt/theme/theme1.xml><?xml version="1.0" encoding="utf-8"?>
<a:theme xmlns:a="http://schemas.openxmlformats.org/drawingml/2006/main" name="VanillaVTI">
  <a:themeElements>
    <a:clrScheme name="VanillaVTI">
      <a:dk1>
        <a:sysClr val="windowText" lastClr="000000"/>
      </a:dk1>
      <a:lt1>
        <a:sysClr val="window" lastClr="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VanillaVTI">
      <a:majorFont>
        <a:latin typeface="Neue Haas Grotesk Text Pro"/>
        <a:ea typeface=""/>
        <a:cs typeface=""/>
      </a:majorFont>
      <a:minorFont>
        <a:latin typeface="Neue Haas Grotesk Text Pro"/>
        <a:ea typeface=""/>
        <a:cs typeface=""/>
      </a:minorFont>
    </a:fontScheme>
    <a:fmtScheme name="VanillaVTI">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nillaVTI" id="{AACC6CF0-9F86-48CC-9C4E-CA578EE0A0A0}" vid="{3BDE51FE-56D6-4100-AFB5-5B4AEDCE2EF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D642CBA2257BB4FAC74048B2628AB95" ma:contentTypeVersion="7" ma:contentTypeDescription="Create a new document." ma:contentTypeScope="" ma:versionID="94117a475147dcf3e3b5f98b4e44aad8">
  <xsd:schema xmlns:xsd="http://www.w3.org/2001/XMLSchema" xmlns:xs="http://www.w3.org/2001/XMLSchema" xmlns:p="http://schemas.microsoft.com/office/2006/metadata/properties" xmlns:ns3="cd11baad-d44f-4349-9984-7c436df4fc91" targetNamespace="http://schemas.microsoft.com/office/2006/metadata/properties" ma:root="true" ma:fieldsID="3fb0becbc5d1a296939f18b613d40889" ns3:_="">
    <xsd:import namespace="cd11baad-d44f-4349-9984-7c436df4fc91"/>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ObjectDetectorVersions" minOccurs="0"/>
                <xsd:element ref="ns3:_activity"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11baad-d44f-4349-9984-7c436df4fc91"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_activity" ma:index="13" nillable="true" ma:displayName="_activity" ma:hidden="true" ma:internalName="_activity">
      <xsd:simpleType>
        <xsd:restriction base="dms:Note"/>
      </xsd:simpleType>
    </xsd:element>
    <xsd:element name="MediaServiceBillingMetadata" ma:index="14"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cd11baad-d44f-4349-9984-7c436df4fc91" xsi:nil="true"/>
  </documentManagement>
</p:properties>
</file>

<file path=customXml/itemProps1.xml><?xml version="1.0" encoding="utf-8"?>
<ds:datastoreItem xmlns:ds="http://schemas.openxmlformats.org/officeDocument/2006/customXml" ds:itemID="{1097970B-C4CC-4271-9004-C4869C74CDE0}">
  <ds:schemaRefs>
    <ds:schemaRef ds:uri="http://schemas.microsoft.com/sharepoint/v3/contenttype/forms"/>
  </ds:schemaRefs>
</ds:datastoreItem>
</file>

<file path=customXml/itemProps2.xml><?xml version="1.0" encoding="utf-8"?>
<ds:datastoreItem xmlns:ds="http://schemas.openxmlformats.org/officeDocument/2006/customXml" ds:itemID="{1C558671-DB12-451D-B470-5507078D5BA1}">
  <ds:schemaRefs>
    <ds:schemaRef ds:uri="cd11baad-d44f-4349-9984-7c436df4fc9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2EDEAA9-9FC7-4D37-BC72-B43498F26929}">
  <ds:schemaRefs>
    <ds:schemaRef ds:uri="http://purl.org/dc/dcmitype/"/>
    <ds:schemaRef ds:uri="http://schemas.microsoft.com/office/2006/documentManagement/types"/>
    <ds:schemaRef ds:uri="http://schemas.microsoft.com/office/2006/metadata/properties"/>
    <ds:schemaRef ds:uri="http://purl.org/dc/terms/"/>
    <ds:schemaRef ds:uri="cd11baad-d44f-4349-9984-7c436df4fc91"/>
    <ds:schemaRef ds:uri="http://purl.org/dc/elements/1.1/"/>
    <ds:schemaRef ds:uri="http://www.w3.org/XML/1998/namespace"/>
    <ds:schemaRef ds:uri="http://schemas.openxmlformats.org/package/2006/metadata/core-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0</TotalTime>
  <Words>802</Words>
  <Application>Microsoft Office PowerPoint</Application>
  <PresentationFormat>Widescreen</PresentationFormat>
  <Paragraphs>69</Paragraphs>
  <Slides>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Calibri</vt:lpstr>
      <vt:lpstr>Neue Haas Grotesk Text Pro</vt:lpstr>
      <vt:lpstr>Times New Roman</vt:lpstr>
      <vt:lpstr>Wingdings</vt:lpstr>
      <vt:lpstr>Wingdings,Sans-Serif</vt:lpstr>
      <vt:lpstr>VanillaVTI</vt:lpstr>
      <vt:lpstr>Age Based Challenges to T1DM</vt:lpstr>
      <vt:lpstr>Population and Clinical issues:</vt:lpstr>
      <vt:lpstr>Main findings of the study:</vt:lpstr>
      <vt:lpstr>Main findings of the study  </vt:lpstr>
      <vt:lpstr>Results:</vt:lpstr>
      <vt:lpstr>Nursing Practice Relation:</vt:lpstr>
      <vt:lpstr>Resources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Masci, Elizabeth</dc:creator>
  <cp:lastModifiedBy>Miska, Makenna</cp:lastModifiedBy>
  <cp:revision>2</cp:revision>
  <dcterms:created xsi:type="dcterms:W3CDTF">2025-09-10T12:50:00Z</dcterms:created>
  <dcterms:modified xsi:type="dcterms:W3CDTF">2025-09-10T13:29:54Z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0x0101006D642CBA2257BB4FAC74048B2628AB95</vt:lpwstr>
  </property>
</Properties>
</file>