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60" r:id="rId7"/>
    <p:sldId id="258" r:id="rId8"/>
    <p:sldId id="259" r:id="rId9"/>
    <p:sldId id="26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775F10-0DDE-4E84-8E6F-617BB5A39600}" v="977" vWet="979" dt="2025-09-09T14:25:45.366"/>
    <p1510:client id="{69323DB4-4AA0-49D4-A61A-B55C77B09ED8}" v="4390" dt="2025-09-09T15:33:59.563"/>
    <p1510:client id="{C981FB50-B7F0-B5EF-7DBC-0CE9A987DA59}" v="793" dt="2025-09-09T14:47:11.1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0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5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67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9449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98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82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4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16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46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6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36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1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8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096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8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93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29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8F32E8C-9B64-479E-9FE5-7DE8C501D231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0C7F6B8-6394-432B-8EE4-DB6BE17A8A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35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122B-5B02-161C-D2E9-683E9D2C58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0693" y="2117010"/>
            <a:ext cx="9440034" cy="1828801"/>
          </a:xfrm>
        </p:spPr>
        <p:txBody>
          <a:bodyPr>
            <a:normAutofit fontScale="90000"/>
          </a:bodyPr>
          <a:lstStyle/>
          <a:p>
            <a:r>
              <a:rPr lang="en-US" dirty="0"/>
              <a:t>The Impact of Telemedicine on Pediatric Type 1 Diabetes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257A47-7DFC-7AA1-CC29-08F68468B0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0693" y="4073827"/>
            <a:ext cx="9440034" cy="1049867"/>
          </a:xfrm>
        </p:spPr>
        <p:txBody>
          <a:bodyPr/>
          <a:lstStyle/>
          <a:p>
            <a:r>
              <a:rPr lang="en-US" dirty="0"/>
              <a:t>Haley Donovan, Noelle Benson, Olivia Creamer</a:t>
            </a:r>
          </a:p>
          <a:p>
            <a:r>
              <a:rPr lang="en-US" dirty="0"/>
              <a:t>Sp1 Pediatric Diabetes Research </a:t>
            </a:r>
          </a:p>
        </p:txBody>
      </p:sp>
    </p:spTree>
    <p:extLst>
      <p:ext uri="{BB962C8B-B14F-4D97-AF65-F5344CB8AC3E}">
        <p14:creationId xmlns:p14="http://schemas.microsoft.com/office/powerpoint/2010/main" val="356433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80000"/>
                <a:lumMod val="80000"/>
              </a:schemeClr>
              <a:schemeClr val="bg2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C740A-B075-11D4-3111-4D6C9FFB8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353568"/>
            <a:ext cx="10353762" cy="970450"/>
          </a:xfrm>
        </p:spPr>
        <p:txBody>
          <a:bodyPr>
            <a:normAutofit/>
          </a:bodyPr>
          <a:lstStyle/>
          <a:p>
            <a:r>
              <a:rPr lang="en-US" dirty="0"/>
              <a:t>Population and Clinical Issue Addressed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BD977-2DC2-0DCD-1E71-9683B2B11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306" y="1324018"/>
            <a:ext cx="5995005" cy="5277950"/>
          </a:xfrm>
        </p:spPr>
        <p:txBody>
          <a:bodyPr anchor="ctr">
            <a:normAutofit fontScale="92500"/>
          </a:bodyPr>
          <a:lstStyle/>
          <a:p>
            <a:pPr>
              <a:lnSpc>
                <a:spcPct val="90000"/>
              </a:lnSpc>
              <a:buClr>
                <a:srgbClr val="A9503A"/>
              </a:buClr>
            </a:pPr>
            <a:endParaRPr lang="en-US" sz="1100" dirty="0"/>
          </a:p>
          <a:p>
            <a:pPr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Population</a:t>
            </a:r>
          </a:p>
          <a:p>
            <a:pPr lvl="1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Pediatric (Birth-18 years of age) patients diagnosed with Type 1 Diabetes (T1D)</a:t>
            </a:r>
          </a:p>
          <a:p>
            <a:pPr lvl="1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Over 1.2 million individuals under the age of 19 are currently diagnosed with T1D</a:t>
            </a:r>
          </a:p>
          <a:p>
            <a:pPr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What is telemedicine?</a:t>
            </a:r>
          </a:p>
          <a:p>
            <a:pPr lvl="1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The use of various telecommunication methods to facilitate the exchange of medical information between healthcare providers &amp; patients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u="sng" dirty="0"/>
              <a:t>Synchronous</a:t>
            </a:r>
            <a:r>
              <a:rPr lang="en-US" sz="1400" dirty="0"/>
              <a:t>: Real-time, face-to-face interactions via videoconferencing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u="sng" dirty="0"/>
              <a:t>Asynchronous</a:t>
            </a:r>
            <a:r>
              <a:rPr lang="en-US" sz="1400" dirty="0"/>
              <a:t>: Email, internet, cell-phone calls, and automated messaging systems</a:t>
            </a:r>
          </a:p>
          <a:p>
            <a:pPr lvl="1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Benefits: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Convenience: Does not require simultaneous availability of both provider &amp; patient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Can closely replicate in-person visits &amp; allows for visual assessment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Supports proactive management &amp; rapid response to glucose fluctuations</a:t>
            </a:r>
          </a:p>
          <a:p>
            <a:pPr lvl="2">
              <a:lnSpc>
                <a:spcPct val="90000"/>
              </a:lnSpc>
              <a:buClr>
                <a:srgbClr val="A9503A"/>
              </a:buClr>
            </a:pPr>
            <a:r>
              <a:rPr lang="en-US" sz="1400" dirty="0"/>
              <a:t>Helps in establishing and maintaining a long-term, therapeutic nurse-client relationship</a:t>
            </a:r>
          </a:p>
          <a:p>
            <a:pPr>
              <a:lnSpc>
                <a:spcPct val="90000"/>
              </a:lnSpc>
              <a:buClr>
                <a:srgbClr val="A9503A"/>
              </a:buClr>
            </a:pPr>
            <a:endParaRPr lang="en-US" sz="1100" dirty="0"/>
          </a:p>
          <a:p>
            <a:pPr marL="450000" lvl="1" indent="0">
              <a:lnSpc>
                <a:spcPct val="90000"/>
              </a:lnSpc>
              <a:buClr>
                <a:srgbClr val="A9503A"/>
              </a:buClr>
              <a:buNone/>
            </a:pPr>
            <a:endParaRPr lang="en-US" sz="1100" dirty="0"/>
          </a:p>
          <a:p>
            <a:pPr lvl="1">
              <a:lnSpc>
                <a:spcPct val="90000"/>
              </a:lnSpc>
              <a:buClr>
                <a:srgbClr val="A9503A"/>
              </a:buClr>
            </a:pPr>
            <a:endParaRPr lang="en-US" sz="1100" dirty="0"/>
          </a:p>
        </p:txBody>
      </p:sp>
      <p:pic>
        <p:nvPicPr>
          <p:cNvPr id="1026" name="Picture 2" descr="Expanding care for kids through telehealth - Stanford Medicine Children's  Health Blog">
            <a:extLst>
              <a:ext uri="{FF2B5EF4-FFF2-40B4-BE49-F238E27FC236}">
                <a16:creationId xmlns:a16="http://schemas.microsoft.com/office/drawing/2014/main" id="{40C56BB8-0BD9-CDB8-AA85-C0C04920B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1" b="6663"/>
          <a:stretch>
            <a:fillRect/>
          </a:stretch>
        </p:blipFill>
        <p:spPr bwMode="auto">
          <a:xfrm>
            <a:off x="7066560" y="2618420"/>
            <a:ext cx="4065464" cy="228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299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AAD97-E38D-CB73-D0ED-8270EECDA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33136"/>
            <a:ext cx="10353762" cy="970450"/>
          </a:xfrm>
        </p:spPr>
        <p:txBody>
          <a:bodyPr/>
          <a:lstStyle/>
          <a:p>
            <a:r>
              <a:rPr lang="en-US" dirty="0"/>
              <a:t>Population and Clinical Issue Addressed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EB4FA-719C-1514-9DA5-A7A522C86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5595" y="1595610"/>
            <a:ext cx="8074757" cy="4722894"/>
          </a:xfrm>
        </p:spPr>
        <p:txBody>
          <a:bodyPr>
            <a:normAutofit/>
          </a:bodyPr>
          <a:lstStyle/>
          <a:p>
            <a:r>
              <a:rPr lang="en-US" dirty="0"/>
              <a:t>Telemedicine was originally introduced to fulfill healthcare needs during the Covid-19 pandemic</a:t>
            </a:r>
          </a:p>
          <a:p>
            <a:pPr lvl="1"/>
            <a:r>
              <a:rPr lang="en-US" dirty="0"/>
              <a:t>How can we manage and improve glycemic control differently?</a:t>
            </a:r>
          </a:p>
          <a:p>
            <a:r>
              <a:rPr lang="en-US" dirty="0"/>
              <a:t>Addressing SDOH in children via telemedicine</a:t>
            </a:r>
          </a:p>
          <a:p>
            <a:pPr lvl="1"/>
            <a:r>
              <a:rPr lang="en-US" dirty="0"/>
              <a:t>Disabilities (Physical and/or developmental) &amp; chronic illness</a:t>
            </a:r>
          </a:p>
          <a:p>
            <a:pPr lvl="1"/>
            <a:r>
              <a:rPr lang="en-US" dirty="0"/>
              <a:t>Language &amp; cultural barriers</a:t>
            </a:r>
          </a:p>
          <a:p>
            <a:pPr lvl="1"/>
            <a:r>
              <a:rPr lang="en-US" dirty="0"/>
              <a:t>Geographic &amp; transportation barriers</a:t>
            </a:r>
          </a:p>
          <a:p>
            <a:pPr lvl="2"/>
            <a:r>
              <a:rPr lang="en-US" dirty="0"/>
              <a:t>Lost wages and an inability to meet childcare needs</a:t>
            </a:r>
          </a:p>
          <a:p>
            <a:pPr lvl="2"/>
            <a:r>
              <a:rPr lang="en-US" dirty="0"/>
              <a:t>Pediatric subspecialists (e.g., Endocrinology) are often concentrated in urban areas</a:t>
            </a:r>
          </a:p>
          <a:p>
            <a:pPr lvl="1"/>
            <a:r>
              <a:rPr lang="en-US" dirty="0"/>
              <a:t>Poor health literacy</a:t>
            </a:r>
          </a:p>
          <a:p>
            <a:pPr lvl="2"/>
            <a:r>
              <a:rPr lang="en-US" dirty="0"/>
              <a:t>Lack of access to resources and one-on-one demonstration</a:t>
            </a:r>
          </a:p>
          <a:p>
            <a:pPr marL="810000" lvl="2" indent="0">
              <a:buNone/>
            </a:pPr>
            <a:endParaRPr lang="en-US" dirty="0"/>
          </a:p>
          <a:p>
            <a:pPr lvl="2"/>
            <a:endParaRPr lang="en-US" dirty="0"/>
          </a:p>
        </p:txBody>
      </p:sp>
      <p:pic>
        <p:nvPicPr>
          <p:cNvPr id="2050" name="Picture 2" descr="UF Health brings telemedicine program for diabetic children to underserved  area of Collier County - UF Health">
            <a:extLst>
              <a:ext uri="{FF2B5EF4-FFF2-40B4-BE49-F238E27FC236}">
                <a16:creationId xmlns:a16="http://schemas.microsoft.com/office/drawing/2014/main" id="{1A61E3C2-B132-82D1-5308-9DB4E4F4E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48" y="2444433"/>
            <a:ext cx="3438568" cy="229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99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D4223-1BE6-EF1D-9811-D698E5045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Findings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3CAC5-6633-B3F0-41FD-F0648F9D0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There has been a development in the way physicians see their patients. Telemedicine has become a turning point in care allowing better physician- patient relationships and comprehensive evaluations of psychosocial, emotional and financial needs in a non-traditional way.</a:t>
            </a:r>
          </a:p>
          <a:p>
            <a:pPr marL="719455" lvl="1" indent="-269875"/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Synchronized telemedicine has the opportunity to enhance real time face-to-face interaction.</a:t>
            </a:r>
          </a:p>
          <a:p>
            <a:pPr marL="719455" lvl="1" indent="-269875"/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Asynchronized telemedicine simulating the same care through a more subdue interaction via; email, patient portals or phone calls</a:t>
            </a:r>
          </a:p>
          <a:p>
            <a:pPr marL="449580" lvl="1" indent="0">
              <a:buNone/>
            </a:pPr>
            <a:r>
              <a:rPr lang="en-US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</a:rPr>
              <a:t>Before the 2020 Covid Pandemic, only 5% of all appointments were telemedicine. As time goes on access to a doctor's office can be quite difficult resulting in the increase of telemedicine appointments to 92% showing a greater participation of care in the patients of adolescent's age. Patients are more likely to follow through with follow up appointments, fewer school or work absences, and quicker appointment times </a:t>
            </a:r>
          </a:p>
          <a:p>
            <a:pPr marL="719455" lvl="1" indent="-269875"/>
            <a:endParaRPr lang="en-US">
              <a:ln>
                <a:solidFill>
                  <a:prstClr val="black">
                    <a:lumMod val="75000"/>
                    <a:lumOff val="25000"/>
                    <a:alpha val="10000"/>
                  </a:prstClr>
                </a:solidFill>
              </a:ln>
              <a:effectLst>
                <a:outerShdw blurRad="9525" dist="25400" dir="14640000" algn="tl" rotWithShape="0">
                  <a:prstClr val="black">
                    <a:alpha val="30000"/>
                  </a:prstClr>
                </a:outerShdw>
              </a:effectLst>
            </a:endParaRPr>
          </a:p>
          <a:p>
            <a:pPr marL="449580" lvl="1" indent="0">
              <a:buNone/>
            </a:pPr>
            <a:endParaRPr lang="en-US">
              <a:ln>
                <a:solidFill>
                  <a:prstClr val="black">
                    <a:lumMod val="75000"/>
                    <a:lumOff val="25000"/>
                    <a:alpha val="10000"/>
                  </a:prstClr>
                </a:solidFill>
              </a:ln>
              <a:effectLst>
                <a:outerShdw blurRad="9525" dist="25400" dir="1464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3150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FB4D4-4AC8-75F3-2624-9DCD1D65C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Clinical Significance of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48B8B-88D4-D6ED-01C6-7FA8B66A7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Thes points show that the use of TM in the management of DM1 in the pediatric population has been successful and that it has had a positive clinical impact</a:t>
            </a:r>
          </a:p>
          <a:p>
            <a:r>
              <a:rPr lang="en-US"/>
              <a:t>Telemedicine for DM1 in pediatric populations has led to</a:t>
            </a:r>
          </a:p>
          <a:p>
            <a:pPr lvl="1"/>
            <a:r>
              <a:rPr lang="en-US"/>
              <a:t>Increased access to healthcare support (medical nutrition, providers, BG monitoring, insulin regimens, etc.) </a:t>
            </a:r>
          </a:p>
          <a:p>
            <a:pPr lvl="1"/>
            <a:r>
              <a:rPr lang="en-US"/>
              <a:t>Decreased healthcare costs and cost associated with travel and transport to in person appointments, less time missing school and work </a:t>
            </a:r>
          </a:p>
          <a:p>
            <a:pPr lvl="1"/>
            <a:r>
              <a:rPr lang="en-US"/>
              <a:t>Increased glycemic control, improved HgbA1C, better outcome and quality of life </a:t>
            </a:r>
          </a:p>
          <a:p>
            <a:pPr lvl="1"/>
            <a:r>
              <a:rPr lang="en-US"/>
              <a:t>More frequent monitoring by the healthcare team &amp; more patient involvement </a:t>
            </a:r>
          </a:p>
          <a:p>
            <a:pPr lvl="1"/>
            <a:r>
              <a:rPr lang="en-US"/>
              <a:t>More integration of diabetes monitoring devices and technology advances </a:t>
            </a:r>
          </a:p>
          <a:p>
            <a:pPr marL="450000" lvl="1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69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66800-EA49-B0CE-71D8-E74EA46F6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21154"/>
            <a:ext cx="10353762" cy="970450"/>
          </a:xfrm>
        </p:spPr>
        <p:txBody>
          <a:bodyPr>
            <a:normAutofit fontScale="90000"/>
          </a:bodyPr>
          <a:lstStyle/>
          <a:p>
            <a:r>
              <a:rPr lang="en-US" dirty="0"/>
              <a:t>Nursing Perspectives on Telemedicine in Pediatric T1D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A0D15-E3EA-D525-11AB-A818F23F4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959" y="1742609"/>
            <a:ext cx="8230205" cy="444889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Education</a:t>
            </a:r>
          </a:p>
          <a:p>
            <a:pPr lvl="1"/>
            <a:r>
              <a:rPr lang="en-US" dirty="0"/>
              <a:t>Often the first point of contact for families in pediatric diabetes care</a:t>
            </a:r>
          </a:p>
          <a:p>
            <a:pPr lvl="1"/>
            <a:r>
              <a:rPr lang="en-US" dirty="0"/>
              <a:t>Telemedicine promotes the delivery of prompt, evidence-based education on glucose monitoring, CHO counting, and device use</a:t>
            </a:r>
          </a:p>
          <a:p>
            <a:r>
              <a:rPr lang="en-US" dirty="0"/>
              <a:t>Therapeutic relationships</a:t>
            </a:r>
          </a:p>
          <a:p>
            <a:pPr lvl="1"/>
            <a:r>
              <a:rPr lang="en-US" dirty="0"/>
              <a:t>Telemedicine helps in establishing long-term, supportive, therapeutic relationships</a:t>
            </a:r>
          </a:p>
          <a:p>
            <a:pPr lvl="1"/>
            <a:r>
              <a:rPr lang="en-US" dirty="0"/>
              <a:t>Provides encouragement</a:t>
            </a:r>
          </a:p>
          <a:p>
            <a:pPr lvl="1"/>
            <a:r>
              <a:rPr lang="en-US" dirty="0"/>
              <a:t>Family-centered !!!</a:t>
            </a:r>
          </a:p>
          <a:p>
            <a:r>
              <a:rPr lang="en-US" dirty="0"/>
              <a:t>Monitoring</a:t>
            </a:r>
          </a:p>
          <a:p>
            <a:pPr lvl="1"/>
            <a:r>
              <a:rPr lang="en-US" dirty="0"/>
              <a:t>RNs can frequently “check-in” with patients/ their caregivers and assess daily blood glucose values</a:t>
            </a:r>
          </a:p>
          <a:p>
            <a:pPr lvl="1"/>
            <a:r>
              <a:rPr lang="en-US" dirty="0"/>
              <a:t>New glycemic monitoring devices can be uploaded directly into EMR’s and can be monitored</a:t>
            </a:r>
          </a:p>
          <a:p>
            <a:pPr lvl="1"/>
            <a:r>
              <a:rPr lang="en-US" dirty="0"/>
              <a:t>Allows for remote clinical decision support: What do these trends indicate? Do we need to make adjustments? Do I need to contact the HCP now?</a:t>
            </a:r>
          </a:p>
          <a:p>
            <a:r>
              <a:rPr lang="en-US" dirty="0"/>
              <a:t>Coordination &amp; advocacy </a:t>
            </a:r>
          </a:p>
          <a:p>
            <a:pPr marL="36900" indent="0" algn="ctr">
              <a:buNone/>
            </a:pPr>
            <a:r>
              <a:rPr lang="en-US" b="1" u="sng" dirty="0"/>
              <a:t>Overall: Improved outcomes !!!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3074" name="Picture 2" descr="Telemedicine for Diabetes Management During the COVID-19 Pandemic and  Beyond - Endocrinology Advisor">
            <a:extLst>
              <a:ext uri="{FF2B5EF4-FFF2-40B4-BE49-F238E27FC236}">
                <a16:creationId xmlns:a16="http://schemas.microsoft.com/office/drawing/2014/main" id="{12CCF9FC-16F9-1253-AA13-FBB61F182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439" y="2702560"/>
            <a:ext cx="2661602" cy="194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121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9769F-6113-D344-5F2D-C8B4AE2B6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B5FED-324A-5987-829C-98434B030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9580" lvl="1" indent="-457200">
              <a:spcBef>
                <a:spcPts val="1400"/>
              </a:spcBef>
              <a:buNone/>
            </a:pPr>
            <a:r>
              <a:rPr lang="en-US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Esposito, S., </a:t>
            </a:r>
            <a:r>
              <a:rPr lang="en-US" dirty="0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Sambati</a:t>
            </a:r>
            <a:r>
              <a:rPr lang="en-US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, V., </a:t>
            </a:r>
            <a:r>
              <a:rPr lang="en-US" dirty="0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Fogliazza</a:t>
            </a:r>
            <a:r>
              <a:rPr lang="en-US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, F., Street, M. E., &amp; Principi, N. (2024). The impact of telemedicine on pediatric type 1 diabetes management: benefits, challenges, and future directions. </a:t>
            </a:r>
            <a:r>
              <a:rPr lang="en-US" i="1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Frontiers in endocrinology</a:t>
            </a:r>
            <a:r>
              <a:rPr lang="en-US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, </a:t>
            </a:r>
            <a:r>
              <a:rPr lang="en-US" i="1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15</a:t>
            </a:r>
            <a:r>
              <a:rPr lang="en-US" dirty="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chemeClr val="tx1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ea typeface="+mn-lt"/>
                <a:cs typeface="+mn-lt"/>
              </a:rPr>
              <a:t>, 1513166. https://doi.org/10.3389/fendo.2024.1513166</a:t>
            </a:r>
            <a:endParaRPr lang="en-US" dirty="0">
              <a:ln>
                <a:solidFill>
                  <a:prstClr val="black">
                    <a:lumMod val="75000"/>
                    <a:lumOff val="25000"/>
                    <a:alpha val="10000"/>
                  </a:prstClr>
                </a:solidFill>
              </a:ln>
              <a:solidFill>
                <a:schemeClr val="tx1"/>
              </a:solidFill>
              <a:effectLst>
                <a:outerShdw blurRad="9525" dist="25400" dir="14640000" algn="tl" rotWithShape="0">
                  <a:prstClr val="black">
                    <a:alpha val="3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03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Slate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3059D8628D4240ADFB4C7D17433D0F" ma:contentTypeVersion="9" ma:contentTypeDescription="Create a new document." ma:contentTypeScope="" ma:versionID="3139402b04b04dec094b59ff47c34e9b">
  <xsd:schema xmlns:xsd="http://www.w3.org/2001/XMLSchema" xmlns:xs="http://www.w3.org/2001/XMLSchema" xmlns:p="http://schemas.microsoft.com/office/2006/metadata/properties" xmlns:ns3="a24521e6-d9e1-464b-921e-52a21e76b3bf" targetNamespace="http://schemas.microsoft.com/office/2006/metadata/properties" ma:root="true" ma:fieldsID="707144c0782485f5471c8f1b09636d0b" ns3:_="">
    <xsd:import namespace="a24521e6-d9e1-464b-921e-52a21e76b3b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3:_activity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4521e6-d9e1-464b-921e-52a21e76b3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24521e6-d9e1-464b-921e-52a21e76b3bf" xsi:nil="true"/>
  </documentManagement>
</p:properties>
</file>

<file path=customXml/itemProps1.xml><?xml version="1.0" encoding="utf-8"?>
<ds:datastoreItem xmlns:ds="http://schemas.openxmlformats.org/officeDocument/2006/customXml" ds:itemID="{F05F279D-66D0-4A83-9EDA-E6189B9CBD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4521e6-d9e1-464b-921e-52a21e76b3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6B09DE-1256-47EA-B02F-7C3A73D352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F82706-C5C8-4EAC-A9FF-965F74D6E2A3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a24521e6-d9e1-464b-921e-52a21e76b3bf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91</TotalTime>
  <Words>686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Calisto MT</vt:lpstr>
      <vt:lpstr>Wingdings 2</vt:lpstr>
      <vt:lpstr>Slate</vt:lpstr>
      <vt:lpstr>The Impact of Telemedicine on Pediatric Type 1 Diabetes Management</vt:lpstr>
      <vt:lpstr>Population and Clinical Issue Addressed</vt:lpstr>
      <vt:lpstr>Population and Clinical Issue Addressed Cont.</vt:lpstr>
      <vt:lpstr>Findings </vt:lpstr>
      <vt:lpstr>Clinical Significance of Results</vt:lpstr>
      <vt:lpstr>Nursing Perspectives on Telemedicine in Pediatric T1D Care</vt:lpstr>
      <vt:lpstr>References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 of Telemedicine on Pediatric Type 1 Diabetes Management</dc:title>
  <dc:creator>Creamer, Olivia</dc:creator>
  <cp:lastModifiedBy>Creamer, Olivia</cp:lastModifiedBy>
  <cp:revision>2</cp:revision>
  <dcterms:created xsi:type="dcterms:W3CDTF">2025-09-09T13:53:09Z</dcterms:created>
  <dcterms:modified xsi:type="dcterms:W3CDTF">2025-09-09T15:33:59Z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0x010100813059D8628D4240ADFB4C7D17433D0F</vt:lpwstr>
  </property>
</Properties>
</file>