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0" r:id="rId4"/>
    <p:sldId id="258" r:id="rId5"/>
    <p:sldId id="259" r:id="rId6"/>
    <p:sldId id="261"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517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D67D5A-549F-4F33-B760-912152A6BC90}" v="1203" dt="2025-09-17T13:42:54.687"/>
    <p1510:client id="{67B6F682-6DB9-981C-D705-5DE35BC6B7F2}" v="425" dt="2025-09-17T13:36:13.918"/>
    <p1510:client id="{AD3ECFE9-AE94-D220-1C70-84F079D82122}" v="494" dt="2025-09-17T13:38:51.764"/>
    <p1510:client id="{AECBB2BD-4A34-40D1-929D-C405AD0E33AE}" v="726" dt="2025-09-17T13:38:50.46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06" autoAdjust="0"/>
    <p:restoredTop sz="94660"/>
  </p:normalViewPr>
  <p:slideViewPr>
    <p:cSldViewPr snapToGrid="0">
      <p:cViewPr varScale="1">
        <p:scale>
          <a:sx n="70" d="100"/>
          <a:sy n="70" d="100"/>
        </p:scale>
        <p:origin x="500"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4679E4D1-88A4-47C0-BB1A-1FDDBBD5672D}" type="datetimeFigureOut">
              <a:rPr lang="en-US" smtClean="0"/>
              <a:t>9/17/2025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B82AAEF-D3F8-417D-A3B8-E2D428BE79EA}" type="slidenum">
              <a:rPr lang="en-US" smtClean="0"/>
              <a:t>‹#›</a:t>
            </a:fld>
            <a:endParaRPr lang="en-US"/>
          </a:p>
        </p:txBody>
      </p:sp>
    </p:spTree>
    <p:extLst>
      <p:ext uri="{BB962C8B-B14F-4D97-AF65-F5344CB8AC3E}">
        <p14:creationId xmlns:p14="http://schemas.microsoft.com/office/powerpoint/2010/main" val="377369870"/>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79E4D1-88A4-47C0-BB1A-1FDDBBD5672D}" type="datetimeFigureOut">
              <a:rPr lang="en-US" smtClean="0"/>
              <a:t>9/17/2025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82AAEF-D3F8-417D-A3B8-E2D428BE79EA}" type="slidenum">
              <a:rPr lang="en-US" smtClean="0"/>
              <a:t>‹#›</a:t>
            </a:fld>
            <a:endParaRPr lang="en-US"/>
          </a:p>
        </p:txBody>
      </p:sp>
    </p:spTree>
    <p:extLst>
      <p:ext uri="{BB962C8B-B14F-4D97-AF65-F5344CB8AC3E}">
        <p14:creationId xmlns:p14="http://schemas.microsoft.com/office/powerpoint/2010/main" val="29103701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79E4D1-88A4-47C0-BB1A-1FDDBBD5672D}" type="datetimeFigureOut">
              <a:rPr lang="en-US" smtClean="0"/>
              <a:t>9/17/2025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82AAEF-D3F8-417D-A3B8-E2D428BE79EA}" type="slidenum">
              <a:rPr lang="en-US" smtClean="0"/>
              <a:t>‹#›</a:t>
            </a:fld>
            <a:endParaRPr lang="en-US"/>
          </a:p>
        </p:txBody>
      </p:sp>
    </p:spTree>
    <p:extLst>
      <p:ext uri="{BB962C8B-B14F-4D97-AF65-F5344CB8AC3E}">
        <p14:creationId xmlns:p14="http://schemas.microsoft.com/office/powerpoint/2010/main" val="31255550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679E4D1-88A4-47C0-BB1A-1FDDBBD5672D}" type="datetimeFigureOut">
              <a:rPr lang="en-US" smtClean="0"/>
              <a:t>9/17/2025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B82AAEF-D3F8-417D-A3B8-E2D428BE79EA}" type="slidenum">
              <a:rPr lang="en-US" smtClean="0"/>
              <a:t>‹#›</a:t>
            </a:fld>
            <a:endParaRPr lang="en-US"/>
          </a:p>
        </p:txBody>
      </p:sp>
    </p:spTree>
    <p:extLst>
      <p:ext uri="{BB962C8B-B14F-4D97-AF65-F5344CB8AC3E}">
        <p14:creationId xmlns:p14="http://schemas.microsoft.com/office/powerpoint/2010/main" val="15253345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Date Placeholder 6"/>
          <p:cNvSpPr>
            <a:spLocks noGrp="1"/>
          </p:cNvSpPr>
          <p:nvPr>
            <p:ph type="dt" sz="half" idx="10"/>
          </p:nvPr>
        </p:nvSpPr>
        <p:spPr/>
        <p:txBody>
          <a:bodyPr/>
          <a:lstStyle/>
          <a:p>
            <a:fld id="{4679E4D1-88A4-47C0-BB1A-1FDDBBD5672D}" type="datetimeFigureOut">
              <a:rPr lang="en-US" smtClean="0"/>
              <a:t>9/17/2025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B82AAEF-D3F8-417D-A3B8-E2D428BE79EA}" type="slidenum">
              <a:rPr lang="en-US" smtClean="0"/>
              <a:t>‹#›</a:t>
            </a:fld>
            <a:endParaRPr lang="en-US"/>
          </a:p>
        </p:txBody>
      </p:sp>
    </p:spTree>
    <p:extLst>
      <p:ext uri="{BB962C8B-B14F-4D97-AF65-F5344CB8AC3E}">
        <p14:creationId xmlns:p14="http://schemas.microsoft.com/office/powerpoint/2010/main" val="2972242078"/>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4679E4D1-88A4-47C0-BB1A-1FDDBBD5672D}" type="datetimeFigureOut">
              <a:rPr lang="en-US" smtClean="0"/>
              <a:t>9/17/2025</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6B82AAEF-D3F8-417D-A3B8-E2D428BE79EA}" type="slidenum">
              <a:rPr lang="en-US" smtClean="0"/>
              <a:t>‹#›</a:t>
            </a:fld>
            <a:endParaRPr lang="en-US"/>
          </a:p>
        </p:txBody>
      </p:sp>
    </p:spTree>
    <p:extLst>
      <p:ext uri="{BB962C8B-B14F-4D97-AF65-F5344CB8AC3E}">
        <p14:creationId xmlns:p14="http://schemas.microsoft.com/office/powerpoint/2010/main" val="24730895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4679E4D1-88A4-47C0-BB1A-1FDDBBD5672D}" type="datetimeFigureOut">
              <a:rPr lang="en-US" smtClean="0"/>
              <a:t>9/17/2025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B82AAEF-D3F8-417D-A3B8-E2D428BE79EA}" type="slidenum">
              <a:rPr lang="en-US" smtClean="0"/>
              <a:t>‹#›</a:t>
            </a:fld>
            <a:endParaRPr lang="en-US"/>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4450414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679E4D1-88A4-47C0-BB1A-1FDDBBD5672D}" type="datetimeFigureOut">
              <a:rPr lang="en-US" smtClean="0"/>
              <a:t>9/17/2025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B82AAEF-D3F8-417D-A3B8-E2D428BE79EA}" type="slidenum">
              <a:rPr lang="en-US" smtClean="0"/>
              <a:t>‹#›</a:t>
            </a:fld>
            <a:endParaRPr lang="en-US"/>
          </a:p>
        </p:txBody>
      </p:sp>
    </p:spTree>
    <p:extLst>
      <p:ext uri="{BB962C8B-B14F-4D97-AF65-F5344CB8AC3E}">
        <p14:creationId xmlns:p14="http://schemas.microsoft.com/office/powerpoint/2010/main" val="12485795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79E4D1-88A4-47C0-BB1A-1FDDBBD5672D}" type="datetimeFigureOut">
              <a:rPr lang="en-US" smtClean="0"/>
              <a:t>9/17/2025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B82AAEF-D3F8-417D-A3B8-E2D428BE79EA}" type="slidenum">
              <a:rPr lang="en-US" smtClean="0"/>
              <a:t>‹#›</a:t>
            </a:fld>
            <a:endParaRPr lang="en-US"/>
          </a:p>
        </p:txBody>
      </p:sp>
    </p:spTree>
    <p:extLst>
      <p:ext uri="{BB962C8B-B14F-4D97-AF65-F5344CB8AC3E}">
        <p14:creationId xmlns:p14="http://schemas.microsoft.com/office/powerpoint/2010/main" val="12762662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Date Placeholder 8"/>
          <p:cNvSpPr>
            <a:spLocks noGrp="1"/>
          </p:cNvSpPr>
          <p:nvPr>
            <p:ph type="dt" sz="half" idx="10"/>
          </p:nvPr>
        </p:nvSpPr>
        <p:spPr/>
        <p:txBody>
          <a:bodyPr/>
          <a:lstStyle/>
          <a:p>
            <a:fld id="{4679E4D1-88A4-47C0-BB1A-1FDDBBD5672D}" type="datetimeFigureOut">
              <a:rPr lang="en-US" smtClean="0"/>
              <a:t>9/17/2025</a:t>
            </a:fld>
            <a:endParaRPr lang="en-US"/>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1" name="Slide Number Placeholder 10"/>
          <p:cNvSpPr>
            <a:spLocks noGrp="1"/>
          </p:cNvSpPr>
          <p:nvPr>
            <p:ph type="sldNum" sz="quarter" idx="12"/>
          </p:nvPr>
        </p:nvSpPr>
        <p:spPr/>
        <p:txBody>
          <a:bodyPr/>
          <a:lstStyle/>
          <a:p>
            <a:fld id="{6B82AAEF-D3F8-417D-A3B8-E2D428BE79EA}" type="slidenum">
              <a:rPr lang="en-US" smtClean="0"/>
              <a:t>‹#›</a:t>
            </a:fld>
            <a:endParaRPr lang="en-US"/>
          </a:p>
        </p:txBody>
      </p:sp>
    </p:spTree>
    <p:extLst>
      <p:ext uri="{BB962C8B-B14F-4D97-AF65-F5344CB8AC3E}">
        <p14:creationId xmlns:p14="http://schemas.microsoft.com/office/powerpoint/2010/main" val="2643894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4679E4D1-88A4-47C0-BB1A-1FDDBBD5672D}" type="datetimeFigureOut">
              <a:rPr lang="en-US" smtClean="0"/>
              <a:t>9/17/2025</a:t>
            </a:fld>
            <a:endParaRPr lang="en-US"/>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0" name="Slide Number Placeholder 9"/>
          <p:cNvSpPr>
            <a:spLocks noGrp="1"/>
          </p:cNvSpPr>
          <p:nvPr>
            <p:ph type="sldNum" sz="quarter" idx="12"/>
          </p:nvPr>
        </p:nvSpPr>
        <p:spPr/>
        <p:txBody>
          <a:bodyPr/>
          <a:lstStyle/>
          <a:p>
            <a:fld id="{6B82AAEF-D3F8-417D-A3B8-E2D428BE79EA}" type="slidenum">
              <a:rPr lang="en-US" smtClean="0"/>
              <a:t>‹#›</a:t>
            </a:fld>
            <a:endParaRPr lang="en-US"/>
          </a:p>
        </p:txBody>
      </p:sp>
    </p:spTree>
    <p:extLst>
      <p:ext uri="{BB962C8B-B14F-4D97-AF65-F5344CB8AC3E}">
        <p14:creationId xmlns:p14="http://schemas.microsoft.com/office/powerpoint/2010/main" val="224332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4679E4D1-88A4-47C0-BB1A-1FDDBBD5672D}" type="datetimeFigureOut">
              <a:rPr lang="en-US" smtClean="0"/>
              <a:t>9/17/2025</a:t>
            </a:fld>
            <a:endParaRPr lang="en-US"/>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6B82AAEF-D3F8-417D-A3B8-E2D428BE79EA}" type="slidenum">
              <a:rPr lang="en-US" smtClean="0"/>
              <a:t>‹#›</a:t>
            </a:fld>
            <a:endParaRPr lang="en-US"/>
          </a:p>
        </p:txBody>
      </p:sp>
    </p:spTree>
    <p:extLst>
      <p:ext uri="{BB962C8B-B14F-4D97-AF65-F5344CB8AC3E}">
        <p14:creationId xmlns:p14="http://schemas.microsoft.com/office/powerpoint/2010/main" val="31248989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E93CF-8D7A-297C-B972-484F42261392}"/>
              </a:ext>
            </a:extLst>
          </p:cNvPr>
          <p:cNvSpPr>
            <a:spLocks noGrp="1"/>
          </p:cNvSpPr>
          <p:nvPr>
            <p:ph type="ctrTitle"/>
          </p:nvPr>
        </p:nvSpPr>
        <p:spPr/>
        <p:txBody>
          <a:bodyPr/>
          <a:lstStyle/>
          <a:p>
            <a:r>
              <a:rPr lang="en-US" dirty="0"/>
              <a:t>Impact of Telemedicine on pediatric DM one</a:t>
            </a:r>
          </a:p>
        </p:txBody>
      </p:sp>
      <p:sp>
        <p:nvSpPr>
          <p:cNvPr id="3" name="Subtitle 2">
            <a:extLst>
              <a:ext uri="{FF2B5EF4-FFF2-40B4-BE49-F238E27FC236}">
                <a16:creationId xmlns:a16="http://schemas.microsoft.com/office/drawing/2014/main" id="{27260794-647F-DD9F-8724-BE7C9800F91F}"/>
              </a:ext>
            </a:extLst>
          </p:cNvPr>
          <p:cNvSpPr>
            <a:spLocks noGrp="1"/>
          </p:cNvSpPr>
          <p:nvPr>
            <p:ph type="subTitle" idx="1"/>
          </p:nvPr>
        </p:nvSpPr>
        <p:spPr/>
        <p:txBody>
          <a:bodyPr vert="horz" lIns="91440" tIns="45720" rIns="91440" bIns="45720" rtlCol="0" anchor="t">
            <a:normAutofit/>
          </a:bodyPr>
          <a:lstStyle/>
          <a:p>
            <a:r>
              <a:rPr lang="en-US"/>
              <a:t>By</a:t>
            </a:r>
            <a:r>
              <a:rPr lang="en-US" dirty="0"/>
              <a:t>: Lilly M., Olivia, Kevin, Destiny</a:t>
            </a:r>
          </a:p>
        </p:txBody>
      </p:sp>
    </p:spTree>
    <p:extLst>
      <p:ext uri="{BB962C8B-B14F-4D97-AF65-F5344CB8AC3E}">
        <p14:creationId xmlns:p14="http://schemas.microsoft.com/office/powerpoint/2010/main" val="22667716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A85E4D-2C7E-036A-5A5A-D0006CF37206}"/>
              </a:ext>
            </a:extLst>
          </p:cNvPr>
          <p:cNvSpPr>
            <a:spLocks noGrp="1"/>
          </p:cNvSpPr>
          <p:nvPr>
            <p:ph type="title"/>
          </p:nvPr>
        </p:nvSpPr>
        <p:spPr>
          <a:xfrm>
            <a:off x="769620" y="233923"/>
            <a:ext cx="4486656" cy="1347989"/>
          </a:xfrm>
        </p:spPr>
        <p:txBody>
          <a:bodyPr>
            <a:normAutofit fontScale="90000"/>
          </a:bodyPr>
          <a:lstStyle/>
          <a:p>
            <a:r>
              <a:rPr lang="en-US" dirty="0"/>
              <a:t>What is the population, research problem, or clinical issue being addressed?</a:t>
            </a:r>
          </a:p>
        </p:txBody>
      </p:sp>
      <p:sp>
        <p:nvSpPr>
          <p:cNvPr id="4" name="Text Placeholder 3">
            <a:extLst>
              <a:ext uri="{FF2B5EF4-FFF2-40B4-BE49-F238E27FC236}">
                <a16:creationId xmlns:a16="http://schemas.microsoft.com/office/drawing/2014/main" id="{24B7297C-1406-7622-276C-263243488CE5}"/>
              </a:ext>
            </a:extLst>
          </p:cNvPr>
          <p:cNvSpPr>
            <a:spLocks noGrp="1"/>
          </p:cNvSpPr>
          <p:nvPr>
            <p:ph type="body" sz="half" idx="2"/>
          </p:nvPr>
        </p:nvSpPr>
        <p:spPr>
          <a:xfrm>
            <a:off x="520050" y="1666575"/>
            <a:ext cx="4821203" cy="4295313"/>
          </a:xfrm>
        </p:spPr>
        <p:txBody>
          <a:bodyPr>
            <a:noAutofit/>
          </a:bodyPr>
          <a:lstStyle/>
          <a:p>
            <a:pPr marL="342900" indent="-342900">
              <a:buAutoNum type="arabicPeriod"/>
            </a:pPr>
            <a:r>
              <a:rPr lang="en-US" sz="2400" dirty="0"/>
              <a:t>The research problem is the impact of telemedicine on pediatric type one diabetes, by looking into pros and cons. The issue being addressed is can telemedicine be used to close the gap in poor diabetes regime adherence and increase the communication between patient and provider. The population of this research study is anyone under the age of 19 who has been diagnosed with Type one Diabetes. </a:t>
            </a:r>
          </a:p>
        </p:txBody>
      </p:sp>
      <p:pic>
        <p:nvPicPr>
          <p:cNvPr id="1026" name="Picture 2" descr="Top Telemedicine Trends Shaping the Future of Digital Health | Beetroot">
            <a:extLst>
              <a:ext uri="{FF2B5EF4-FFF2-40B4-BE49-F238E27FC236}">
                <a16:creationId xmlns:a16="http://schemas.microsoft.com/office/drawing/2014/main" id="{8133DBD2-34E8-91FC-BA06-CA2EF54198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0749" y="218170"/>
            <a:ext cx="4636451" cy="331339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6 Benefits of Telemedicine: The Spine Institute of Southeast Texas:  Orthopedic Surgeons">
            <a:extLst>
              <a:ext uri="{FF2B5EF4-FFF2-40B4-BE49-F238E27FC236}">
                <a16:creationId xmlns:a16="http://schemas.microsoft.com/office/drawing/2014/main" id="{3AC9434A-C15F-752F-D4F2-2951D90EA7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0749" y="3531564"/>
            <a:ext cx="4636451" cy="3092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96810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D46CD-907A-0DAB-1CF1-ED2C7B52E3FB}"/>
              </a:ext>
            </a:extLst>
          </p:cNvPr>
          <p:cNvSpPr>
            <a:spLocks noGrp="1"/>
          </p:cNvSpPr>
          <p:nvPr>
            <p:ph type="title"/>
          </p:nvPr>
        </p:nvSpPr>
        <p:spPr>
          <a:xfrm>
            <a:off x="2231136" y="229906"/>
            <a:ext cx="7729728" cy="1188720"/>
          </a:xfrm>
          <a:solidFill>
            <a:srgbClr val="2B517E"/>
          </a:solidFill>
        </p:spPr>
        <p:txBody>
          <a:bodyPr/>
          <a:lstStyle/>
          <a:p>
            <a:r>
              <a:rPr lang="en-US"/>
              <a:t>Main findings </a:t>
            </a:r>
          </a:p>
        </p:txBody>
      </p:sp>
      <p:sp>
        <p:nvSpPr>
          <p:cNvPr id="3" name="Content Placeholder 2">
            <a:extLst>
              <a:ext uri="{FF2B5EF4-FFF2-40B4-BE49-F238E27FC236}">
                <a16:creationId xmlns:a16="http://schemas.microsoft.com/office/drawing/2014/main" id="{3EDF5D83-A856-5C01-C099-29D7C81C4024}"/>
              </a:ext>
            </a:extLst>
          </p:cNvPr>
          <p:cNvSpPr>
            <a:spLocks noGrp="1"/>
          </p:cNvSpPr>
          <p:nvPr>
            <p:ph sz="half" idx="1"/>
          </p:nvPr>
        </p:nvSpPr>
        <p:spPr>
          <a:xfrm>
            <a:off x="261258" y="1665514"/>
            <a:ext cx="5834742" cy="4962580"/>
          </a:xfrm>
        </p:spPr>
        <p:txBody>
          <a:bodyPr vert="horz" lIns="91440" tIns="45720" rIns="91440" bIns="45720" rtlCol="0" anchor="t">
            <a:normAutofit/>
          </a:bodyPr>
          <a:lstStyle/>
          <a:p>
            <a:pPr marL="0" indent="0">
              <a:buNone/>
            </a:pPr>
            <a:r>
              <a:rPr lang="en-US" sz="2000" b="1" i="1" u="sng"/>
              <a:t>Main Findings: </a:t>
            </a:r>
            <a:endParaRPr lang="en-US"/>
          </a:p>
          <a:p>
            <a:pPr>
              <a:buFont typeface="Calibri" panose="020B0604020202020204" pitchFamily="34" charset="0"/>
              <a:buChar char="-"/>
            </a:pPr>
            <a:r>
              <a:rPr lang="en-US" sz="2000"/>
              <a:t>Prior to the pandemic, Tele-Medicine was very limited, at only less than 5% of visits.</a:t>
            </a:r>
          </a:p>
          <a:p>
            <a:pPr>
              <a:buFont typeface="Calibri" panose="020B0604020202020204" pitchFamily="34" charset="0"/>
              <a:buChar char="-"/>
            </a:pPr>
            <a:r>
              <a:rPr lang="en-US" sz="2000"/>
              <a:t>Most parents and children found TM effective, convenient, and less burdensome.</a:t>
            </a:r>
          </a:p>
          <a:p>
            <a:pPr>
              <a:buFont typeface="Calibri" panose="020B0604020202020204" pitchFamily="34" charset="0"/>
              <a:buChar char="-"/>
            </a:pPr>
            <a:r>
              <a:rPr lang="en-US" sz="2000"/>
              <a:t>TM reduces diabetes-related stress, depression, and hypoglycemia anxiety in parents</a:t>
            </a:r>
          </a:p>
          <a:p>
            <a:pPr>
              <a:buFont typeface="Calibri" panose="020B0604020202020204" pitchFamily="34" charset="0"/>
              <a:buChar char="-"/>
            </a:pPr>
            <a:r>
              <a:rPr lang="en-US" sz="2000"/>
              <a:t>Families saved significant time and money compared to in-person visits.</a:t>
            </a:r>
          </a:p>
          <a:p>
            <a:pPr>
              <a:buFont typeface="Calibri" panose="020B0604020202020204" pitchFamily="34" charset="0"/>
              <a:buChar char="-"/>
            </a:pPr>
            <a:r>
              <a:rPr lang="en-US" sz="2000"/>
              <a:t>Patients and families felt better supported and engaged with care teams.</a:t>
            </a:r>
          </a:p>
          <a:p>
            <a:pPr>
              <a:buFont typeface="Calibri" panose="020B0604020202020204" pitchFamily="34" charset="0"/>
              <a:buChar char="-"/>
            </a:pPr>
            <a:endParaRPr lang="en-US" sz="2000"/>
          </a:p>
        </p:txBody>
      </p:sp>
      <p:pic>
        <p:nvPicPr>
          <p:cNvPr id="2050" name="Picture 2" descr="Telemedicine takes center stage in the era of COVID-19 | Science | AAAS">
            <a:extLst>
              <a:ext uri="{FF2B5EF4-FFF2-40B4-BE49-F238E27FC236}">
                <a16:creationId xmlns:a16="http://schemas.microsoft.com/office/drawing/2014/main" id="{2D26FC39-FD7E-E06B-8E8E-64215C461D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87440" y="2381250"/>
            <a:ext cx="5466080" cy="30746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97638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B854183-5AF3-A707-4DC5-0B5E617E34F2}"/>
              </a:ext>
            </a:extLst>
          </p:cNvPr>
          <p:cNvSpPr>
            <a:spLocks noGrp="1"/>
          </p:cNvSpPr>
          <p:nvPr>
            <p:ph type="body" idx="1"/>
          </p:nvPr>
        </p:nvSpPr>
        <p:spPr/>
        <p:txBody>
          <a:bodyPr/>
          <a:lstStyle/>
          <a:p>
            <a:r>
              <a:rPr lang="en-US"/>
              <a:t>YES</a:t>
            </a:r>
          </a:p>
        </p:txBody>
      </p:sp>
      <p:sp>
        <p:nvSpPr>
          <p:cNvPr id="6" name="Title 5">
            <a:extLst>
              <a:ext uri="{FF2B5EF4-FFF2-40B4-BE49-F238E27FC236}">
                <a16:creationId xmlns:a16="http://schemas.microsoft.com/office/drawing/2014/main" id="{FF09CB39-3A54-B3BE-58F8-6A4E06AEF3E9}"/>
              </a:ext>
            </a:extLst>
          </p:cNvPr>
          <p:cNvSpPr>
            <a:spLocks noGrp="1"/>
          </p:cNvSpPr>
          <p:nvPr>
            <p:ph type="title"/>
          </p:nvPr>
        </p:nvSpPr>
        <p:spPr>
          <a:solidFill>
            <a:schemeClr val="tx2">
              <a:lumMod val="40000"/>
              <a:lumOff val="60000"/>
            </a:schemeClr>
          </a:solidFill>
        </p:spPr>
        <p:txBody>
          <a:bodyPr/>
          <a:lstStyle/>
          <a:p>
            <a:r>
              <a:rPr lang="en-US">
                <a:solidFill>
                  <a:srgbClr val="00B0F0"/>
                </a:solidFill>
              </a:rPr>
              <a:t>Are the results clinically meaningful </a:t>
            </a:r>
          </a:p>
        </p:txBody>
      </p:sp>
      <p:sp>
        <p:nvSpPr>
          <p:cNvPr id="21" name="Content Placeholder 20">
            <a:extLst>
              <a:ext uri="{FF2B5EF4-FFF2-40B4-BE49-F238E27FC236}">
                <a16:creationId xmlns:a16="http://schemas.microsoft.com/office/drawing/2014/main" id="{3348E400-0ACE-F728-050C-3D0777EA41D0}"/>
              </a:ext>
            </a:extLst>
          </p:cNvPr>
          <p:cNvSpPr>
            <a:spLocks noGrp="1"/>
          </p:cNvSpPr>
          <p:nvPr>
            <p:ph sz="half" idx="2"/>
          </p:nvPr>
        </p:nvSpPr>
        <p:spPr/>
        <p:txBody>
          <a:bodyPr vert="horz" lIns="91440" tIns="45720" rIns="91440" bIns="45720" rtlCol="0" anchor="t">
            <a:normAutofit fontScale="92500" lnSpcReduction="10000"/>
          </a:bodyPr>
          <a:lstStyle/>
          <a:p>
            <a:r>
              <a:rPr lang="en-US"/>
              <a:t>Enhancing patient and parent education. </a:t>
            </a:r>
          </a:p>
          <a:p>
            <a:r>
              <a:rPr lang="en-US"/>
              <a:t>Support care plans</a:t>
            </a:r>
          </a:p>
          <a:p>
            <a:r>
              <a:rPr lang="en-US"/>
              <a:t>Promote complication prevention and any exacerbations. </a:t>
            </a:r>
          </a:p>
          <a:p>
            <a:r>
              <a:rPr lang="en-US"/>
              <a:t>More comprehensive evaluation of social and economic needs </a:t>
            </a:r>
          </a:p>
          <a:p>
            <a:r>
              <a:rPr lang="en-US"/>
              <a:t>Enable stimulating connections between caregivers and their patients </a:t>
            </a:r>
          </a:p>
        </p:txBody>
      </p:sp>
      <p:pic>
        <p:nvPicPr>
          <p:cNvPr id="3074" name="Picture 2" descr="Telehealth: The Advantages of Telemedicine: Clover Internal Medicine  Associates: Board Certified Internal Medicine">
            <a:extLst>
              <a:ext uri="{FF2B5EF4-FFF2-40B4-BE49-F238E27FC236}">
                <a16:creationId xmlns:a16="http://schemas.microsoft.com/office/drawing/2014/main" id="{D063CD65-0DE5-D682-BC43-95CE904FAB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07252" y="2667000"/>
            <a:ext cx="5462778" cy="2950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82882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DCBF4-7394-166D-D8D7-984BEE7DADBD}"/>
              </a:ext>
            </a:extLst>
          </p:cNvPr>
          <p:cNvSpPr>
            <a:spLocks noGrp="1"/>
          </p:cNvSpPr>
          <p:nvPr>
            <p:ph type="title"/>
          </p:nvPr>
        </p:nvSpPr>
        <p:spPr>
          <a:xfrm>
            <a:off x="2231136" y="298132"/>
            <a:ext cx="7729728" cy="1188720"/>
          </a:xfrm>
        </p:spPr>
        <p:txBody>
          <a:bodyPr/>
          <a:lstStyle/>
          <a:p>
            <a:r>
              <a:rPr lang="en-US"/>
              <a:t>How can the findings be applied to nursing practice </a:t>
            </a:r>
          </a:p>
        </p:txBody>
      </p:sp>
      <p:sp>
        <p:nvSpPr>
          <p:cNvPr id="11" name="Content Placeholder 10">
            <a:extLst>
              <a:ext uri="{FF2B5EF4-FFF2-40B4-BE49-F238E27FC236}">
                <a16:creationId xmlns:a16="http://schemas.microsoft.com/office/drawing/2014/main" id="{DBAE92ED-0DFC-5BE7-1945-664B5E6C4B5B}"/>
              </a:ext>
            </a:extLst>
          </p:cNvPr>
          <p:cNvSpPr>
            <a:spLocks noGrp="1"/>
          </p:cNvSpPr>
          <p:nvPr>
            <p:ph sz="half" idx="1"/>
          </p:nvPr>
        </p:nvSpPr>
        <p:spPr>
          <a:xfrm>
            <a:off x="293914" y="1747157"/>
            <a:ext cx="5802086" cy="4980214"/>
          </a:xfrm>
        </p:spPr>
        <p:txBody>
          <a:bodyPr/>
          <a:lstStyle/>
          <a:p>
            <a:r>
              <a:rPr lang="en-US" dirty="0"/>
              <a:t>1. Nurses can advocate for continued use of telemedicine, especially since it was underutilized before the impact of the pandemic. </a:t>
            </a:r>
          </a:p>
          <a:p>
            <a:r>
              <a:rPr lang="en-US" dirty="0"/>
              <a:t>2. Offers flexible scheduling and remote follow ups to reduce family burden and improve access to care. </a:t>
            </a:r>
          </a:p>
          <a:p>
            <a:r>
              <a:rPr lang="en-US" dirty="0"/>
              <a:t>3.  Supports mental health by use of telemedicine platforms to screen for and address family stress, depression, and hypoglycemia anxiety. </a:t>
            </a:r>
          </a:p>
          <a:p>
            <a:r>
              <a:rPr lang="en-US" dirty="0"/>
              <a:t>4. Provides virtual education on diabetes management tools to boost confidence and reduce clinical dependency. </a:t>
            </a:r>
          </a:p>
          <a:p>
            <a:r>
              <a:rPr lang="en-US" dirty="0"/>
              <a:t>5. Reduces financial strain by reducing use of travel and time off work</a:t>
            </a:r>
          </a:p>
          <a:p>
            <a:r>
              <a:rPr lang="en-US" dirty="0"/>
              <a:t>6. </a:t>
            </a:r>
            <a:r>
              <a:rPr lang="en-US"/>
              <a:t>Strengthens engagement and allows for remote monitoring. </a:t>
            </a:r>
            <a:endParaRPr lang="en-US" dirty="0"/>
          </a:p>
        </p:txBody>
      </p:sp>
      <p:pic>
        <p:nvPicPr>
          <p:cNvPr id="4098" name="Picture 2" descr="5 Benefits of Telemedicine: Northeast Pediatric Associates PA: A Private  Pediatric Practice">
            <a:extLst>
              <a:ext uri="{FF2B5EF4-FFF2-40B4-BE49-F238E27FC236}">
                <a16:creationId xmlns:a16="http://schemas.microsoft.com/office/drawing/2014/main" id="{1D8EC8A0-3B16-46AF-AEF7-DB8BE4B130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8148" y="2139043"/>
            <a:ext cx="5003292" cy="38264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12491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B0EE6-5A1F-16EE-92C4-6A6989ABD06C}"/>
              </a:ext>
            </a:extLst>
          </p:cNvPr>
          <p:cNvSpPr>
            <a:spLocks noGrp="1"/>
          </p:cNvSpPr>
          <p:nvPr>
            <p:ph type="title"/>
          </p:nvPr>
        </p:nvSpPr>
        <p:spPr/>
        <p:txBody>
          <a:bodyPr/>
          <a:lstStyle/>
          <a:p>
            <a:r>
              <a:rPr lang="en-US"/>
              <a:t>References </a:t>
            </a:r>
          </a:p>
        </p:txBody>
      </p:sp>
      <p:sp>
        <p:nvSpPr>
          <p:cNvPr id="6" name="TextBox 5">
            <a:extLst>
              <a:ext uri="{FF2B5EF4-FFF2-40B4-BE49-F238E27FC236}">
                <a16:creationId xmlns:a16="http://schemas.microsoft.com/office/drawing/2014/main" id="{0E38B3A7-1F68-A485-F0D4-D3AD5EA95A29}"/>
              </a:ext>
            </a:extLst>
          </p:cNvPr>
          <p:cNvSpPr txBox="1"/>
          <p:nvPr/>
        </p:nvSpPr>
        <p:spPr>
          <a:xfrm>
            <a:off x="2231136" y="2441448"/>
            <a:ext cx="7102602" cy="1200329"/>
          </a:xfrm>
          <a:prstGeom prst="rect">
            <a:avLst/>
          </a:prstGeom>
          <a:noFill/>
        </p:spPr>
        <p:txBody>
          <a:bodyPr wrap="square">
            <a:spAutoFit/>
          </a:bodyPr>
          <a:lstStyle/>
          <a:p>
            <a:r>
              <a:rPr lang="en-US" b="0" i="0" dirty="0">
                <a:solidFill>
                  <a:srgbClr val="2C3E50"/>
                </a:solidFill>
                <a:effectLst/>
                <a:latin typeface="Calibri" panose="020F0502020204030204" pitchFamily="34" charset="0"/>
              </a:rPr>
              <a:t>Esposito, S., </a:t>
            </a:r>
            <a:r>
              <a:rPr lang="en-US" b="0" i="0" dirty="0" err="1">
                <a:solidFill>
                  <a:srgbClr val="2C3E50"/>
                </a:solidFill>
                <a:effectLst/>
                <a:latin typeface="Calibri" panose="020F0502020204030204" pitchFamily="34" charset="0"/>
              </a:rPr>
              <a:t>Sambati</a:t>
            </a:r>
            <a:r>
              <a:rPr lang="en-US" b="0" i="0" dirty="0">
                <a:solidFill>
                  <a:srgbClr val="2C3E50"/>
                </a:solidFill>
                <a:effectLst/>
                <a:latin typeface="Calibri" panose="020F0502020204030204" pitchFamily="34" charset="0"/>
              </a:rPr>
              <a:t>, V., Federica </a:t>
            </a:r>
            <a:r>
              <a:rPr lang="en-US" b="0" i="0" dirty="0" err="1">
                <a:solidFill>
                  <a:srgbClr val="2C3E50"/>
                </a:solidFill>
                <a:effectLst/>
                <a:latin typeface="Calibri" panose="020F0502020204030204" pitchFamily="34" charset="0"/>
              </a:rPr>
              <a:t>Fogliazza</a:t>
            </a:r>
            <a:r>
              <a:rPr lang="en-US" b="0" i="0" dirty="0">
                <a:solidFill>
                  <a:srgbClr val="2C3E50"/>
                </a:solidFill>
                <a:effectLst/>
                <a:latin typeface="Calibri" panose="020F0502020204030204" pitchFamily="34" charset="0"/>
              </a:rPr>
              <a:t>, Street, M. E., &amp; Principi, N. 	(2024). The impact of telemedicine on pediatric type 1 diabetes 	management: benefits, challenges, and future directions. </a:t>
            </a:r>
            <a:r>
              <a:rPr lang="en-US" b="0" i="1" dirty="0">
                <a:solidFill>
                  <a:srgbClr val="2C3E50"/>
                </a:solidFill>
                <a:effectLst/>
                <a:latin typeface="Calibri" panose="020F0502020204030204" pitchFamily="34" charset="0"/>
              </a:rPr>
              <a:t>Frontiers in 	Endocrinology</a:t>
            </a:r>
            <a:r>
              <a:rPr lang="en-US" b="0" i="0" dirty="0">
                <a:solidFill>
                  <a:srgbClr val="2C3E50"/>
                </a:solidFill>
                <a:effectLst/>
                <a:latin typeface="Calibri" panose="020F0502020204030204" pitchFamily="34" charset="0"/>
              </a:rPr>
              <a:t>, </a:t>
            </a:r>
            <a:r>
              <a:rPr lang="en-US" b="0" i="1" dirty="0">
                <a:solidFill>
                  <a:srgbClr val="2C3E50"/>
                </a:solidFill>
                <a:effectLst/>
                <a:latin typeface="Calibri" panose="020F0502020204030204" pitchFamily="34" charset="0"/>
              </a:rPr>
              <a:t>15</a:t>
            </a:r>
            <a:r>
              <a:rPr lang="en-US" b="0" i="0" dirty="0">
                <a:solidFill>
                  <a:srgbClr val="2C3E50"/>
                </a:solidFill>
                <a:effectLst/>
                <a:latin typeface="Calibri" panose="020F0502020204030204" pitchFamily="34" charset="0"/>
              </a:rPr>
              <a:t>. https://doi.org/10.3389/fendo.2024.1513166</a:t>
            </a:r>
            <a:endParaRPr lang="en-US" dirty="0"/>
          </a:p>
        </p:txBody>
      </p:sp>
    </p:spTree>
    <p:extLst>
      <p:ext uri="{BB962C8B-B14F-4D97-AF65-F5344CB8AC3E}">
        <p14:creationId xmlns:p14="http://schemas.microsoft.com/office/powerpoint/2010/main" val="3122553367"/>
      </p:ext>
    </p:extLst>
  </p:cSld>
  <p:clrMapOvr>
    <a:masterClrMapping/>
  </p:clrMapOvr>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docProps/app.xml><?xml version="1.0" encoding="utf-8"?>
<Properties xmlns="http://schemas.openxmlformats.org/officeDocument/2006/extended-properties" xmlns:vt="http://schemas.openxmlformats.org/officeDocument/2006/docPropsVTypes">
  <Template>TM10001115[[fn=Parcel]]</Template>
  <TotalTime>181</TotalTime>
  <Words>393</Words>
  <Application>Microsoft Office PowerPoint</Application>
  <PresentationFormat>Widescreen</PresentationFormat>
  <Paragraphs>27</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Gill Sans MT</vt:lpstr>
      <vt:lpstr>Parcel</vt:lpstr>
      <vt:lpstr>Impact of Telemedicine on pediatric DM one</vt:lpstr>
      <vt:lpstr>What is the population, research problem, or clinical issue being addressed?</vt:lpstr>
      <vt:lpstr>Main findings </vt:lpstr>
      <vt:lpstr>Are the results clinically meaningful </vt:lpstr>
      <vt:lpstr>How can the findings be applied to nursing practice </vt:lpstr>
      <vt:lpstr>References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Juarez-Sanchez, Kevin</dc:creator>
  <cp:lastModifiedBy>Morales, Olivia</cp:lastModifiedBy>
  <cp:revision>2</cp:revision>
  <dcterms:created xsi:type="dcterms:W3CDTF">2025-09-17T12:56:45Z</dcterms:created>
  <dcterms:modified xsi:type="dcterms:W3CDTF">2025-09-17T16:09:12Z</dcterms:modified>
</cp:coreProperties>
</file>