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2" r:id="rId4"/>
    <p:sldId id="266" r:id="rId5"/>
    <p:sldId id="264" r:id="rId6"/>
    <p:sldId id="265"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CC8F9F-4C8F-40BA-19C8-0229EE802E3E}" v="1842" dt="2025-09-10T15:14:17.022"/>
    <p1510:client id="{4F252D47-831A-90BB-42F3-953C331579BA}" v="300" dt="2025-09-10T15:28:16.547"/>
    <p1510:client id="{7843C1C3-9CD5-A22D-CA1C-7F3D417BDBB7}" v="27" dt="2025-09-10T15:27:21.684"/>
    <p1510:client id="{A2017A9A-7CC9-FC7C-B7E5-D413EEE4CA1B}" v="1502" dt="2025-09-10T15:31:50.4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9/10/2025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9/10/2025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9/10/2025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doi.org/10.3390/diseases12080173"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F58FB4AA-7058-4218-AE65-3ACD24A412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43466" y="753626"/>
            <a:ext cx="5334930" cy="3004145"/>
          </a:xfrm>
        </p:spPr>
        <p:txBody>
          <a:bodyPr>
            <a:normAutofit/>
          </a:bodyPr>
          <a:lstStyle/>
          <a:p>
            <a:r>
              <a:rPr lang="en-US" sz="5100" dirty="0">
                <a:latin typeface="Aptos"/>
              </a:rPr>
              <a:t>Impact of School Nurse on Type 1 Pediatric Diabetes </a:t>
            </a:r>
          </a:p>
        </p:txBody>
      </p:sp>
      <p:sp>
        <p:nvSpPr>
          <p:cNvPr id="3" name="Subtitle 2"/>
          <p:cNvSpPr>
            <a:spLocks noGrp="1"/>
          </p:cNvSpPr>
          <p:nvPr>
            <p:ph type="subTitle" idx="1"/>
          </p:nvPr>
        </p:nvSpPr>
        <p:spPr>
          <a:xfrm>
            <a:off x="643465" y="4123383"/>
            <a:ext cx="5334931" cy="2189214"/>
          </a:xfrm>
        </p:spPr>
        <p:txBody>
          <a:bodyPr vert="horz" lIns="91440" tIns="45720" rIns="91440" bIns="45720" rtlCol="0" anchor="t">
            <a:normAutofit/>
          </a:bodyPr>
          <a:lstStyle/>
          <a:p>
            <a:r>
              <a:rPr lang="en-US" dirty="0">
                <a:latin typeface="Aptos"/>
              </a:rPr>
              <a:t>Jocelyn Holden, Chloe Klaus, Lillie Golub</a:t>
            </a:r>
          </a:p>
        </p:txBody>
      </p:sp>
      <p:sp>
        <p:nvSpPr>
          <p:cNvPr id="19" name="Oval 18">
            <a:extLst>
              <a:ext uri="{FF2B5EF4-FFF2-40B4-BE49-F238E27FC236}">
                <a16:creationId xmlns:a16="http://schemas.microsoft.com/office/drawing/2014/main" id="{F35BC0E3-6FE4-4491-BA19-C0126066A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9082" y="939707"/>
            <a:ext cx="603494" cy="603494"/>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DB11BD18-218F-49C7-BE16-82AEA08B23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1453" y="-4098"/>
            <a:ext cx="2315251" cy="1550992"/>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a:p>
        </p:txBody>
      </p:sp>
      <p:pic>
        <p:nvPicPr>
          <p:cNvPr id="5" name="Picture 4" descr="120+ Insulin Pump Stock Illustrations, Royalty-Free Vector Graphics &amp; Clip  Art - iStock | Diabetes insulin pump, Looking at insulin pump, Insulin pump  child">
            <a:extLst>
              <a:ext uri="{FF2B5EF4-FFF2-40B4-BE49-F238E27FC236}">
                <a16:creationId xmlns:a16="http://schemas.microsoft.com/office/drawing/2014/main" id="{22CFDD36-1240-31A0-547C-7F121CA59664}"/>
              </a:ext>
            </a:extLst>
          </p:cNvPr>
          <p:cNvPicPr>
            <a:picLocks noChangeAspect="1"/>
          </p:cNvPicPr>
          <p:nvPr/>
        </p:nvPicPr>
        <p:blipFill>
          <a:blip r:embed="rId2"/>
          <a:srcRect t="5726" r="-7" b="1539"/>
          <a:stretch>
            <a:fillRect/>
          </a:stretch>
        </p:blipFill>
        <p:spPr>
          <a:xfrm>
            <a:off x="9547017" y="4405333"/>
            <a:ext cx="2644983" cy="2452667"/>
          </a:xfrm>
          <a:custGeom>
            <a:avLst/>
            <a:gdLst/>
            <a:ahLst/>
            <a:cxnLst/>
            <a:rect l="l" t="t" r="r" b="b"/>
            <a:pathLst>
              <a:path w="2644983" h="2452667">
                <a:moveTo>
                  <a:pt x="1542711" y="0"/>
                </a:moveTo>
                <a:cubicBezTo>
                  <a:pt x="1942094" y="0"/>
                  <a:pt x="2306029" y="151765"/>
                  <a:pt x="2579995" y="400769"/>
                </a:cubicBezTo>
                <a:lnTo>
                  <a:pt x="2644983" y="468935"/>
                </a:lnTo>
                <a:lnTo>
                  <a:pt x="2644983" y="2452667"/>
                </a:lnTo>
                <a:lnTo>
                  <a:pt x="299206" y="2452667"/>
                </a:lnTo>
                <a:lnTo>
                  <a:pt x="233100" y="2358504"/>
                </a:lnTo>
                <a:cubicBezTo>
                  <a:pt x="85367" y="2121846"/>
                  <a:pt x="0" y="1842248"/>
                  <a:pt x="0" y="1542711"/>
                </a:cubicBezTo>
                <a:cubicBezTo>
                  <a:pt x="0" y="690695"/>
                  <a:pt x="690695" y="0"/>
                  <a:pt x="1542711" y="0"/>
                </a:cubicBezTo>
                <a:close/>
              </a:path>
            </a:pathLst>
          </a:custGeom>
        </p:spPr>
      </p:pic>
      <p:pic>
        <p:nvPicPr>
          <p:cNvPr id="4" name="Picture 3" descr="School Nurse PNG Transparent Images Free Download | Vector Files | Pngtree">
            <a:extLst>
              <a:ext uri="{FF2B5EF4-FFF2-40B4-BE49-F238E27FC236}">
                <a16:creationId xmlns:a16="http://schemas.microsoft.com/office/drawing/2014/main" id="{257DD1A5-3DC8-50FB-DF38-6CE168BF0FC0}"/>
              </a:ext>
            </a:extLst>
          </p:cNvPr>
          <p:cNvPicPr>
            <a:picLocks noChangeAspect="1"/>
          </p:cNvPicPr>
          <p:nvPr/>
        </p:nvPicPr>
        <p:blipFill>
          <a:blip r:embed="rId3"/>
          <a:srcRect r="4" b="4"/>
          <a:stretch>
            <a:fillRect/>
          </a:stretch>
        </p:blipFill>
        <p:spPr>
          <a:xfrm>
            <a:off x="5212999" y="1854778"/>
            <a:ext cx="3240592" cy="3240592"/>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pic>
        <p:nvPicPr>
          <p:cNvPr id="7" name="Picture 6" descr="Insulin pen syringe and insulin ampoule vial on a white background diabetes  control flat vector | Premium Vector">
            <a:extLst>
              <a:ext uri="{FF2B5EF4-FFF2-40B4-BE49-F238E27FC236}">
                <a16:creationId xmlns:a16="http://schemas.microsoft.com/office/drawing/2014/main" id="{648EFA91-AB66-01FA-9D71-8525AA3960BB}"/>
              </a:ext>
            </a:extLst>
          </p:cNvPr>
          <p:cNvPicPr>
            <a:picLocks noChangeAspect="1"/>
          </p:cNvPicPr>
          <p:nvPr/>
        </p:nvPicPr>
        <p:blipFill>
          <a:blip r:embed="rId4"/>
          <a:srcRect t="1389" r="-5" b="4065"/>
          <a:stretch>
            <a:fillRect/>
          </a:stretch>
        </p:blipFill>
        <p:spPr>
          <a:xfrm>
            <a:off x="9490668" y="10"/>
            <a:ext cx="2701332" cy="2553877"/>
          </a:xfrm>
          <a:custGeom>
            <a:avLst/>
            <a:gdLst/>
            <a:ahLst/>
            <a:cxnLst/>
            <a:rect l="l" t="t" r="r" b="b"/>
            <a:pathLst>
              <a:path w="2701332" h="2553887">
                <a:moveTo>
                  <a:pt x="348631" y="0"/>
                </a:moveTo>
                <a:lnTo>
                  <a:pt x="2701332" y="0"/>
                </a:lnTo>
                <a:lnTo>
                  <a:pt x="2701332" y="2072295"/>
                </a:lnTo>
                <a:lnTo>
                  <a:pt x="2554656" y="2207207"/>
                </a:lnTo>
                <a:cubicBezTo>
                  <a:pt x="2285380" y="2424077"/>
                  <a:pt x="1943034" y="2553887"/>
                  <a:pt x="1570370" y="2553887"/>
                </a:cubicBezTo>
                <a:cubicBezTo>
                  <a:pt x="703078" y="2553887"/>
                  <a:pt x="0" y="1850809"/>
                  <a:pt x="0" y="983517"/>
                </a:cubicBezTo>
                <a:cubicBezTo>
                  <a:pt x="0" y="640496"/>
                  <a:pt x="109980" y="323163"/>
                  <a:pt x="296602" y="64855"/>
                </a:cubicBezTo>
                <a:close/>
              </a:path>
            </a:pathLst>
          </a:custGeom>
        </p:spPr>
      </p:pic>
      <p:cxnSp>
        <p:nvCxnSpPr>
          <p:cNvPr id="23" name="Straight Connector 22">
            <a:extLst>
              <a:ext uri="{FF2B5EF4-FFF2-40B4-BE49-F238E27FC236}">
                <a16:creationId xmlns:a16="http://schemas.microsoft.com/office/drawing/2014/main" id="{A054EDF5-7644-4A95-AB88-057FAB414FE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598158" y="2804429"/>
            <a:ext cx="0" cy="1597708"/>
          </a:xfrm>
          <a:prstGeom prst="line">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a16="http://schemas.microsoft.com/office/drawing/2014/main" id="{EA996627-3E00-4A50-8640-F4F7D38C55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385468" y="3311355"/>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26">
            <a:extLst>
              <a:ext uri="{FF2B5EF4-FFF2-40B4-BE49-F238E27FC236}">
                <a16:creationId xmlns:a16="http://schemas.microsoft.com/office/drawing/2014/main" id="{A619555D-3337-4F1A-9AFF-1DA3B921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067622" y="5349205"/>
            <a:ext cx="1835725" cy="1850365"/>
          </a:xfrm>
          <a:custGeom>
            <a:avLst/>
            <a:gdLst>
              <a:gd name="connsiteX0" fmla="*/ 1801138 w 1835725"/>
              <a:gd name="connsiteY0" fmla="*/ 1622662 h 1850365"/>
              <a:gd name="connsiteX1" fmla="*/ 1835717 w 1835725"/>
              <a:gd name="connsiteY1" fmla="*/ 1680254 h 1850365"/>
              <a:gd name="connsiteX2" fmla="*/ 1815722 w 1835725"/>
              <a:gd name="connsiteY2" fmla="*/ 1850365 h 1850365"/>
              <a:gd name="connsiteX3" fmla="*/ 1693039 w 1835725"/>
              <a:gd name="connsiteY3" fmla="*/ 1808259 h 1850365"/>
              <a:gd name="connsiteX4" fmla="*/ 1708939 w 1835725"/>
              <a:gd name="connsiteY4" fmla="*/ 1673301 h 1850365"/>
              <a:gd name="connsiteX5" fmla="*/ 1778129 w 1835725"/>
              <a:gd name="connsiteY5" fmla="*/ 1615979 h 1850365"/>
              <a:gd name="connsiteX6" fmla="*/ 1801138 w 1835725"/>
              <a:gd name="connsiteY6" fmla="*/ 1622662 h 1850365"/>
              <a:gd name="connsiteX7" fmla="*/ 1585229 w 1835725"/>
              <a:gd name="connsiteY7" fmla="*/ 764759 h 1850365"/>
              <a:gd name="connsiteX8" fmla="*/ 1623024 w 1835725"/>
              <a:gd name="connsiteY8" fmla="*/ 792810 h 1850365"/>
              <a:gd name="connsiteX9" fmla="*/ 1777614 w 1835725"/>
              <a:gd name="connsiteY9" fmla="*/ 1157141 h 1850365"/>
              <a:gd name="connsiteX10" fmla="*/ 1733799 w 1835725"/>
              <a:gd name="connsiteY10" fmla="*/ 1235532 h 1850365"/>
              <a:gd name="connsiteX11" fmla="*/ 1716464 w 1835725"/>
              <a:gd name="connsiteY11" fmla="*/ 1237722 h 1850365"/>
              <a:gd name="connsiteX12" fmla="*/ 1716464 w 1835725"/>
              <a:gd name="connsiteY12" fmla="*/ 1237913 h 1850365"/>
              <a:gd name="connsiteX13" fmla="*/ 1655409 w 1835725"/>
              <a:gd name="connsiteY13" fmla="*/ 1191717 h 1850365"/>
              <a:gd name="connsiteX14" fmla="*/ 1513200 w 1835725"/>
              <a:gd name="connsiteY14" fmla="*/ 856627 h 1850365"/>
              <a:gd name="connsiteX15" fmla="*/ 1538499 w 1835725"/>
              <a:gd name="connsiteY15" fmla="*/ 770415 h 1850365"/>
              <a:gd name="connsiteX16" fmla="*/ 1585229 w 1835725"/>
              <a:gd name="connsiteY16" fmla="*/ 764759 h 1850365"/>
              <a:gd name="connsiteX17" fmla="*/ 477919 w 1835725"/>
              <a:gd name="connsiteY17" fmla="*/ 21437 h 1850365"/>
              <a:gd name="connsiteX18" fmla="*/ 509236 w 1835725"/>
              <a:gd name="connsiteY18" fmla="*/ 84182 h 1850365"/>
              <a:gd name="connsiteX19" fmla="*/ 445829 w 1835725"/>
              <a:gd name="connsiteY19" fmla="*/ 139871 h 1850365"/>
              <a:gd name="connsiteX20" fmla="*/ 437447 w 1835725"/>
              <a:gd name="connsiteY20" fmla="*/ 139395 h 1850365"/>
              <a:gd name="connsiteX21" fmla="*/ 73211 w 1835725"/>
              <a:gd name="connsiteY21" fmla="*/ 137204 h 1850365"/>
              <a:gd name="connsiteX22" fmla="*/ 749 w 1835725"/>
              <a:gd name="connsiteY22" fmla="*/ 84082 h 1850365"/>
              <a:gd name="connsiteX23" fmla="*/ 53871 w 1835725"/>
              <a:gd name="connsiteY23" fmla="*/ 11621 h 1850365"/>
              <a:gd name="connsiteX24" fmla="*/ 58352 w 1835725"/>
              <a:gd name="connsiteY24" fmla="*/ 11093 h 1850365"/>
              <a:gd name="connsiteX25" fmla="*/ 454020 w 1835725"/>
              <a:gd name="connsiteY25" fmla="*/ 13474 h 1850365"/>
              <a:gd name="connsiteX26" fmla="*/ 477919 w 1835725"/>
              <a:gd name="connsiteY26" fmla="*/ 21437 h 1850365"/>
              <a:gd name="connsiteX27" fmla="*/ 957797 w 1835725"/>
              <a:gd name="connsiteY27" fmla="*/ 167970 h 1850365"/>
              <a:gd name="connsiteX28" fmla="*/ 1286982 w 1835725"/>
              <a:gd name="connsiteY28" fmla="*/ 387616 h 1850365"/>
              <a:gd name="connsiteX29" fmla="*/ 1293725 w 1835725"/>
              <a:gd name="connsiteY29" fmla="*/ 477075 h 1850365"/>
              <a:gd name="connsiteX30" fmla="*/ 1245453 w 1835725"/>
              <a:gd name="connsiteY30" fmla="*/ 499154 h 1850365"/>
              <a:gd name="connsiteX31" fmla="*/ 1245167 w 1835725"/>
              <a:gd name="connsiteY31" fmla="*/ 499154 h 1850365"/>
              <a:gd name="connsiteX32" fmla="*/ 1203638 w 1835725"/>
              <a:gd name="connsiteY32" fmla="*/ 484104 h 1850365"/>
              <a:gd name="connsiteX33" fmla="*/ 900647 w 1835725"/>
              <a:gd name="connsiteY33" fmla="*/ 281508 h 1850365"/>
              <a:gd name="connsiteX34" fmla="*/ 872454 w 1835725"/>
              <a:gd name="connsiteY34" fmla="*/ 196164 h 1850365"/>
              <a:gd name="connsiteX35" fmla="*/ 957797 w 1835725"/>
              <a:gd name="connsiteY35" fmla="*/ 167970 h 1850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35725" h="1850365">
                <a:moveTo>
                  <a:pt x="1801138" y="1622662"/>
                </a:moveTo>
                <a:cubicBezTo>
                  <a:pt x="1822106" y="1633400"/>
                  <a:pt x="1836117" y="1655372"/>
                  <a:pt x="1835717" y="1680254"/>
                </a:cubicBezTo>
                <a:lnTo>
                  <a:pt x="1815722" y="1850365"/>
                </a:lnTo>
                <a:lnTo>
                  <a:pt x="1693039" y="1808259"/>
                </a:lnTo>
                <a:lnTo>
                  <a:pt x="1708939" y="1673301"/>
                </a:ln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wrap="square" rtlCol="0" anchor="ctr">
            <a:noAutofit/>
          </a:bodyPr>
          <a:lstStyle/>
          <a:p>
            <a:endParaRPr lang="en-US"/>
          </a:p>
        </p:txBody>
      </p:sp>
      <p:sp>
        <p:nvSpPr>
          <p:cNvPr id="29" name="Freeform: Shape 28">
            <a:extLst>
              <a:ext uri="{FF2B5EF4-FFF2-40B4-BE49-F238E27FC236}">
                <a16:creationId xmlns:a16="http://schemas.microsoft.com/office/drawing/2014/main" id="{CF5E7AE0-415D-4236-B5E6-F2FC68DB9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51302" y="6106160"/>
            <a:ext cx="1804272" cy="746882"/>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accent4"/>
              </a:solidFill>
            </a:endParaRPr>
          </a:p>
        </p:txBody>
      </p:sp>
      <p:pic>
        <p:nvPicPr>
          <p:cNvPr id="9" name="Picture 8" descr="2,500+ Diabetes Technology Stock Illustrations, Royalty-Free Vector  Graphics &amp; Clip Art - iStock | Uk diabetes technology">
            <a:extLst>
              <a:ext uri="{FF2B5EF4-FFF2-40B4-BE49-F238E27FC236}">
                <a16:creationId xmlns:a16="http://schemas.microsoft.com/office/drawing/2014/main" id="{244EB561-6520-6683-0C1A-B29AF8438B4A}"/>
              </a:ext>
            </a:extLst>
          </p:cNvPr>
          <p:cNvPicPr>
            <a:picLocks noChangeAspect="1"/>
          </p:cNvPicPr>
          <p:nvPr/>
        </p:nvPicPr>
        <p:blipFill>
          <a:blip r:embed="rId5"/>
          <a:stretch>
            <a:fillRect/>
          </a:stretch>
        </p:blipFill>
        <p:spPr>
          <a:xfrm>
            <a:off x="7673209" y="2347654"/>
            <a:ext cx="2109708" cy="2264690"/>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A84B152-3496-4C52-AF08-97AFFC09D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BD8B7FF4-02C6-E15C-85CE-E287AD118D24}"/>
              </a:ext>
            </a:extLst>
          </p:cNvPr>
          <p:cNvSpPr>
            <a:spLocks noGrp="1"/>
          </p:cNvSpPr>
          <p:nvPr>
            <p:ph type="title"/>
          </p:nvPr>
        </p:nvSpPr>
        <p:spPr>
          <a:xfrm>
            <a:off x="838201" y="365125"/>
            <a:ext cx="5393360" cy="1325563"/>
          </a:xfrm>
        </p:spPr>
        <p:txBody>
          <a:bodyPr>
            <a:normAutofit/>
          </a:bodyPr>
          <a:lstStyle/>
          <a:p>
            <a:r>
              <a:rPr lang="en-US" sz="3700"/>
              <a:t>Population, Research Problem &amp; Clinical Issues </a:t>
            </a:r>
          </a:p>
        </p:txBody>
      </p:sp>
      <p:sp>
        <p:nvSpPr>
          <p:cNvPr id="19" name="Freeform: Shape 18">
            <a:extLst>
              <a:ext uri="{FF2B5EF4-FFF2-40B4-BE49-F238E27FC236}">
                <a16:creationId xmlns:a16="http://schemas.microsoft.com/office/drawing/2014/main" id="{6B2ADB95-0FA3-4BD7-A8AC-89D014A8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198657" y="1"/>
            <a:ext cx="1155142" cy="625027"/>
          </a:xfrm>
          <a:custGeom>
            <a:avLst/>
            <a:gdLst>
              <a:gd name="connsiteX0" fmla="*/ 4784 w 1155142"/>
              <a:gd name="connsiteY0" fmla="*/ 0 h 625027"/>
              <a:gd name="connsiteX1" fmla="*/ 1150358 w 1155142"/>
              <a:gd name="connsiteY1" fmla="*/ 0 h 625027"/>
              <a:gd name="connsiteX2" fmla="*/ 1155142 w 1155142"/>
              <a:gd name="connsiteY2" fmla="*/ 47456 h 625027"/>
              <a:gd name="connsiteX3" fmla="*/ 577571 w 1155142"/>
              <a:gd name="connsiteY3" fmla="*/ 625027 h 625027"/>
              <a:gd name="connsiteX4" fmla="*/ 0 w 1155142"/>
              <a:gd name="connsiteY4" fmla="*/ 47456 h 62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625027">
                <a:moveTo>
                  <a:pt x="4784" y="0"/>
                </a:moveTo>
                <a:lnTo>
                  <a:pt x="1150358" y="0"/>
                </a:lnTo>
                <a:lnTo>
                  <a:pt x="1155142" y="47456"/>
                </a:lnTo>
                <a:cubicBezTo>
                  <a:pt x="1155142" y="366440"/>
                  <a:pt x="896555" y="625027"/>
                  <a:pt x="577571" y="625027"/>
                </a:cubicBezTo>
                <a:cubicBezTo>
                  <a:pt x="258587" y="625027"/>
                  <a:pt x="0" y="366440"/>
                  <a:pt x="0" y="47456"/>
                </a:cubicBezTo>
                <a:close/>
              </a:path>
            </a:pathLst>
          </a:cu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AB768D86-5130-BDD1-3429-269540BEE54A}"/>
              </a:ext>
            </a:extLst>
          </p:cNvPr>
          <p:cNvSpPr>
            <a:spLocks noGrp="1"/>
          </p:cNvSpPr>
          <p:nvPr>
            <p:ph idx="1"/>
          </p:nvPr>
        </p:nvSpPr>
        <p:spPr>
          <a:xfrm>
            <a:off x="838200" y="1825625"/>
            <a:ext cx="5393361" cy="4351338"/>
          </a:xfrm>
        </p:spPr>
        <p:txBody>
          <a:bodyPr vert="horz" lIns="91440" tIns="45720" rIns="91440" bIns="45720" rtlCol="0" anchor="t">
            <a:normAutofit/>
          </a:bodyPr>
          <a:lstStyle/>
          <a:p>
            <a:pPr marL="0" indent="0">
              <a:buNone/>
            </a:pPr>
            <a:r>
              <a:rPr lang="en-US" sz="2200" b="1" u="sng" dirty="0"/>
              <a:t>Population</a:t>
            </a:r>
            <a:r>
              <a:rPr lang="en-US" sz="2200" b="1" i="1" u="sng" dirty="0"/>
              <a:t>:</a:t>
            </a:r>
            <a:r>
              <a:rPr lang="en-US" sz="2200" dirty="0"/>
              <a:t> Research was conducted on the pediatric population (0-18 years old) with T1D using devices in the school setting involving school nurses</a:t>
            </a:r>
          </a:p>
          <a:p>
            <a:pPr marL="0" indent="0">
              <a:buNone/>
            </a:pPr>
            <a:r>
              <a:rPr lang="en-US" sz="2200" b="1" u="sng" dirty="0">
                <a:latin typeface="Aptos"/>
                <a:ea typeface="Cambria"/>
              </a:rPr>
              <a:t>Research Problem</a:t>
            </a:r>
            <a:r>
              <a:rPr lang="en-US" sz="2200" u="sng" dirty="0">
                <a:latin typeface="Aptos"/>
                <a:ea typeface="Cambria"/>
              </a:rPr>
              <a:t>:</a:t>
            </a:r>
            <a:r>
              <a:rPr lang="en-US" sz="2200" dirty="0">
                <a:latin typeface="Aptos"/>
                <a:ea typeface="Cambria"/>
              </a:rPr>
              <a:t> Main objective of this study was to evaluate the impact of nursing care provided to adolescents and children with T1D using technological devices in school</a:t>
            </a:r>
          </a:p>
          <a:p>
            <a:pPr marL="0" indent="0">
              <a:buNone/>
            </a:pPr>
            <a:r>
              <a:rPr lang="en-US" sz="2200" b="1" u="sng" dirty="0">
                <a:latin typeface="Aptos"/>
                <a:ea typeface="Cambria"/>
              </a:rPr>
              <a:t>Clinical Issues:</a:t>
            </a:r>
            <a:r>
              <a:rPr lang="en-US" sz="2200" dirty="0">
                <a:latin typeface="Aptos"/>
                <a:ea typeface="Cambria"/>
              </a:rPr>
              <a:t> The lack of school nurses managing pediatric patients with T1D who use technological devices in a school setting</a:t>
            </a:r>
          </a:p>
        </p:txBody>
      </p:sp>
      <p:sp>
        <p:nvSpPr>
          <p:cNvPr id="21" name="Oval 20">
            <a:extLst>
              <a:ext uri="{FF2B5EF4-FFF2-40B4-BE49-F238E27FC236}">
                <a16:creationId xmlns:a16="http://schemas.microsoft.com/office/drawing/2014/main" id="{C924DBCE-E731-4B22-8181-A39C1D862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8185" y="3423959"/>
            <a:ext cx="630884" cy="630884"/>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4CBF9756-6AC8-4C65-84DF-56FBFFA1D8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463438">
            <a:off x="7450227" y="5166682"/>
            <a:ext cx="1835725" cy="2024785"/>
          </a:xfrm>
          <a:custGeom>
            <a:avLst/>
            <a:gdLst>
              <a:gd name="connsiteX0" fmla="*/ 1801138 w 1835725"/>
              <a:gd name="connsiteY0" fmla="*/ 1622662 h 2024785"/>
              <a:gd name="connsiteX1" fmla="*/ 1835717 w 1835725"/>
              <a:gd name="connsiteY1" fmla="*/ 1680254 h 2024785"/>
              <a:gd name="connsiteX2" fmla="*/ 1812568 w 1835725"/>
              <a:gd name="connsiteY2" fmla="*/ 1877193 h 2024785"/>
              <a:gd name="connsiteX3" fmla="*/ 1776210 w 1835725"/>
              <a:gd name="connsiteY3" fmla="*/ 2024785 h 2024785"/>
              <a:gd name="connsiteX4" fmla="*/ 1655772 w 1835725"/>
              <a:gd name="connsiteY4" fmla="*/ 1983449 h 2024785"/>
              <a:gd name="connsiteX5" fmla="*/ 1687591 w 1835725"/>
              <a:gd name="connsiteY5" fmla="*/ 1854495 h 2024785"/>
              <a:gd name="connsiteX6" fmla="*/ 1708939 w 1835725"/>
              <a:gd name="connsiteY6" fmla="*/ 1673301 h 2024785"/>
              <a:gd name="connsiteX7" fmla="*/ 1778129 w 1835725"/>
              <a:gd name="connsiteY7" fmla="*/ 1615979 h 2024785"/>
              <a:gd name="connsiteX8" fmla="*/ 1801138 w 1835725"/>
              <a:gd name="connsiteY8" fmla="*/ 1622662 h 2024785"/>
              <a:gd name="connsiteX9" fmla="*/ 1585229 w 1835725"/>
              <a:gd name="connsiteY9" fmla="*/ 764759 h 2024785"/>
              <a:gd name="connsiteX10" fmla="*/ 1623024 w 1835725"/>
              <a:gd name="connsiteY10" fmla="*/ 792810 h 2024785"/>
              <a:gd name="connsiteX11" fmla="*/ 1777614 w 1835725"/>
              <a:gd name="connsiteY11" fmla="*/ 1157141 h 2024785"/>
              <a:gd name="connsiteX12" fmla="*/ 1733799 w 1835725"/>
              <a:gd name="connsiteY12" fmla="*/ 1235532 h 2024785"/>
              <a:gd name="connsiteX13" fmla="*/ 1716464 w 1835725"/>
              <a:gd name="connsiteY13" fmla="*/ 1237722 h 2024785"/>
              <a:gd name="connsiteX14" fmla="*/ 1716464 w 1835725"/>
              <a:gd name="connsiteY14" fmla="*/ 1237913 h 2024785"/>
              <a:gd name="connsiteX15" fmla="*/ 1655409 w 1835725"/>
              <a:gd name="connsiteY15" fmla="*/ 1191717 h 2024785"/>
              <a:gd name="connsiteX16" fmla="*/ 1513200 w 1835725"/>
              <a:gd name="connsiteY16" fmla="*/ 856627 h 2024785"/>
              <a:gd name="connsiteX17" fmla="*/ 1538499 w 1835725"/>
              <a:gd name="connsiteY17" fmla="*/ 770415 h 2024785"/>
              <a:gd name="connsiteX18" fmla="*/ 1585229 w 1835725"/>
              <a:gd name="connsiteY18" fmla="*/ 764759 h 2024785"/>
              <a:gd name="connsiteX19" fmla="*/ 477919 w 1835725"/>
              <a:gd name="connsiteY19" fmla="*/ 21437 h 2024785"/>
              <a:gd name="connsiteX20" fmla="*/ 509236 w 1835725"/>
              <a:gd name="connsiteY20" fmla="*/ 84182 h 2024785"/>
              <a:gd name="connsiteX21" fmla="*/ 445829 w 1835725"/>
              <a:gd name="connsiteY21" fmla="*/ 139871 h 2024785"/>
              <a:gd name="connsiteX22" fmla="*/ 437447 w 1835725"/>
              <a:gd name="connsiteY22" fmla="*/ 139395 h 2024785"/>
              <a:gd name="connsiteX23" fmla="*/ 73211 w 1835725"/>
              <a:gd name="connsiteY23" fmla="*/ 137204 h 2024785"/>
              <a:gd name="connsiteX24" fmla="*/ 749 w 1835725"/>
              <a:gd name="connsiteY24" fmla="*/ 84082 h 2024785"/>
              <a:gd name="connsiteX25" fmla="*/ 53871 w 1835725"/>
              <a:gd name="connsiteY25" fmla="*/ 11621 h 2024785"/>
              <a:gd name="connsiteX26" fmla="*/ 58352 w 1835725"/>
              <a:gd name="connsiteY26" fmla="*/ 11093 h 2024785"/>
              <a:gd name="connsiteX27" fmla="*/ 454020 w 1835725"/>
              <a:gd name="connsiteY27" fmla="*/ 13474 h 2024785"/>
              <a:gd name="connsiteX28" fmla="*/ 477919 w 1835725"/>
              <a:gd name="connsiteY28" fmla="*/ 21437 h 2024785"/>
              <a:gd name="connsiteX29" fmla="*/ 957797 w 1835725"/>
              <a:gd name="connsiteY29" fmla="*/ 167970 h 2024785"/>
              <a:gd name="connsiteX30" fmla="*/ 1286982 w 1835725"/>
              <a:gd name="connsiteY30" fmla="*/ 387616 h 2024785"/>
              <a:gd name="connsiteX31" fmla="*/ 1293725 w 1835725"/>
              <a:gd name="connsiteY31" fmla="*/ 477075 h 2024785"/>
              <a:gd name="connsiteX32" fmla="*/ 1245453 w 1835725"/>
              <a:gd name="connsiteY32" fmla="*/ 499154 h 2024785"/>
              <a:gd name="connsiteX33" fmla="*/ 1245167 w 1835725"/>
              <a:gd name="connsiteY33" fmla="*/ 499154 h 2024785"/>
              <a:gd name="connsiteX34" fmla="*/ 1203638 w 1835725"/>
              <a:gd name="connsiteY34" fmla="*/ 484104 h 2024785"/>
              <a:gd name="connsiteX35" fmla="*/ 900647 w 1835725"/>
              <a:gd name="connsiteY35" fmla="*/ 281508 h 2024785"/>
              <a:gd name="connsiteX36" fmla="*/ 872454 w 1835725"/>
              <a:gd name="connsiteY36" fmla="*/ 196164 h 2024785"/>
              <a:gd name="connsiteX37" fmla="*/ 957797 w 1835725"/>
              <a:gd name="connsiteY37" fmla="*/ 167970 h 202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35725" h="2024785">
                <a:moveTo>
                  <a:pt x="1801138" y="1622662"/>
                </a:moveTo>
                <a:cubicBezTo>
                  <a:pt x="1822105" y="1633400"/>
                  <a:pt x="1836117" y="1655372"/>
                  <a:pt x="1835717" y="1680254"/>
                </a:cubicBezTo>
                <a:cubicBezTo>
                  <a:pt x="1832093" y="1746382"/>
                  <a:pt x="1824354" y="1812154"/>
                  <a:pt x="1812568" y="1877193"/>
                </a:cubicBezTo>
                <a:lnTo>
                  <a:pt x="1776210" y="2024785"/>
                </a:lnTo>
                <a:lnTo>
                  <a:pt x="1655772" y="1983449"/>
                </a:lnTo>
                <a:lnTo>
                  <a:pt x="1687591" y="1854495"/>
                </a:lnTo>
                <a:cubicBezTo>
                  <a:pt x="1698455" y="1794657"/>
                  <a:pt x="1705590" y="1734142"/>
                  <a:pt x="1708939" y="1673301"/>
                </a:cubicBezTo>
                <a:cubicBezTo>
                  <a:pt x="1712216" y="1638363"/>
                  <a:pt x="1743190" y="1612703"/>
                  <a:pt x="1778129" y="1615979"/>
                </a:cubicBezTo>
                <a:cubicBezTo>
                  <a:pt x="1786387" y="1616753"/>
                  <a:pt x="1794149" y="1619084"/>
                  <a:pt x="1801138" y="1622662"/>
                </a:cubicBezTo>
                <a:close/>
                <a:moveTo>
                  <a:pt x="1585229" y="764759"/>
                </a:moveTo>
                <a:cubicBezTo>
                  <a:pt x="1600438" y="768789"/>
                  <a:pt x="1614156" y="778436"/>
                  <a:pt x="1623024" y="792810"/>
                </a:cubicBezTo>
                <a:cubicBezTo>
                  <a:pt x="1689575" y="907319"/>
                  <a:pt x="1741505" y="1029715"/>
                  <a:pt x="1777614" y="1157141"/>
                </a:cubicBezTo>
                <a:cubicBezTo>
                  <a:pt x="1787149" y="1190888"/>
                  <a:pt x="1767537" y="1225969"/>
                  <a:pt x="1733799" y="1235532"/>
                </a:cubicBezTo>
                <a:cubicBezTo>
                  <a:pt x="1728151" y="1237046"/>
                  <a:pt x="1722312" y="1237780"/>
                  <a:pt x="1716464" y="1237722"/>
                </a:cubicBezTo>
                <a:lnTo>
                  <a:pt x="1716464" y="1237913"/>
                </a:lnTo>
                <a:cubicBezTo>
                  <a:pt x="1688070" y="1237913"/>
                  <a:pt x="1663124" y="1219044"/>
                  <a:pt x="1655409" y="1191717"/>
                </a:cubicBezTo>
                <a:cubicBezTo>
                  <a:pt x="1622214" y="1074512"/>
                  <a:pt x="1574437" y="961936"/>
                  <a:pt x="1513200" y="856627"/>
                </a:cubicBezTo>
                <a:cubicBezTo>
                  <a:pt x="1496379" y="825834"/>
                  <a:pt x="1507704" y="787236"/>
                  <a:pt x="1538499" y="770415"/>
                </a:cubicBezTo>
                <a:cubicBezTo>
                  <a:pt x="1553325" y="762319"/>
                  <a:pt x="1570022" y="760730"/>
                  <a:pt x="1585229" y="764759"/>
                </a:cubicBezTo>
                <a:close/>
                <a:moveTo>
                  <a:pt x="477919" y="21437"/>
                </a:moveTo>
                <a:cubicBezTo>
                  <a:pt x="499341" y="33775"/>
                  <a:pt x="512445" y="58102"/>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89834" y="-4456"/>
                  <a:pt x="322735" y="-3656"/>
                  <a:pt x="454020" y="13474"/>
                </a:cubicBezTo>
                <a:cubicBezTo>
                  <a:pt x="462713" y="14543"/>
                  <a:pt x="470778" y="17324"/>
                  <a:pt x="477919" y="21437"/>
                </a:cubicBezTo>
                <a:close/>
                <a:moveTo>
                  <a:pt x="957797" y="167970"/>
                </a:move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8235" y="164811"/>
                  <a:pt x="926445" y="152188"/>
                  <a:pt x="957797" y="167970"/>
                </a:cubicBezTo>
                <a:close/>
              </a:path>
            </a:pathLst>
          </a:custGeom>
          <a:solidFill>
            <a:schemeClr val="accent4"/>
          </a:solidFill>
          <a:ln w="9525" cap="flat">
            <a:noFill/>
            <a:prstDash val="solid"/>
            <a:miter/>
          </a:ln>
        </p:spPr>
        <p:txBody>
          <a:bodyPr rtlCol="0" anchor="ctr"/>
          <a:lstStyle/>
          <a:p>
            <a:endParaRPr lang="en-US"/>
          </a:p>
        </p:txBody>
      </p:sp>
      <p:pic>
        <p:nvPicPr>
          <p:cNvPr id="4" name="Picture 3" descr="School kids clipart transparent background 24044193 PNG">
            <a:extLst>
              <a:ext uri="{FF2B5EF4-FFF2-40B4-BE49-F238E27FC236}">
                <a16:creationId xmlns:a16="http://schemas.microsoft.com/office/drawing/2014/main" id="{68D17C02-4DDC-E77F-71B2-59515D1F248E}"/>
              </a:ext>
            </a:extLst>
          </p:cNvPr>
          <p:cNvPicPr>
            <a:picLocks noChangeAspect="1"/>
          </p:cNvPicPr>
          <p:nvPr/>
        </p:nvPicPr>
        <p:blipFill>
          <a:blip r:embed="rId2"/>
          <a:srcRect r="5" b="5"/>
          <a:stretch>
            <a:fillRect/>
          </a:stretch>
        </p:blipFill>
        <p:spPr>
          <a:xfrm>
            <a:off x="7751975" y="1075239"/>
            <a:ext cx="4128603" cy="4128603"/>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5" name="Freeform: Shape 24">
            <a:extLst>
              <a:ext uri="{FF2B5EF4-FFF2-40B4-BE49-F238E27FC236}">
                <a16:creationId xmlns:a16="http://schemas.microsoft.com/office/drawing/2014/main" id="{2D385988-EAAF-4C27-AF8A-2BFBECAF3D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49602" y="1"/>
            <a:ext cx="2066948" cy="1621879"/>
          </a:xfrm>
          <a:custGeom>
            <a:avLst/>
            <a:gdLst>
              <a:gd name="connsiteX0" fmla="*/ 0 w 2066948"/>
              <a:gd name="connsiteY0" fmla="*/ 0 h 1621879"/>
              <a:gd name="connsiteX1" fmla="*/ 123825 w 2066948"/>
              <a:gd name="connsiteY1" fmla="*/ 0 h 1621879"/>
              <a:gd name="connsiteX2" fmla="*/ 123825 w 2066948"/>
              <a:gd name="connsiteY2" fmla="*/ 1452620 h 1621879"/>
              <a:gd name="connsiteX3" fmla="*/ 1881378 w 2066948"/>
              <a:gd name="connsiteY3" fmla="*/ 436017 h 1621879"/>
              <a:gd name="connsiteX4" fmla="*/ 1127572 w 2066948"/>
              <a:gd name="connsiteY4" fmla="*/ 0 h 1621879"/>
              <a:gd name="connsiteX5" fmla="*/ 1374887 w 2066948"/>
              <a:gd name="connsiteY5" fmla="*/ 0 h 1621879"/>
              <a:gd name="connsiteX6" fmla="*/ 2035969 w 2066948"/>
              <a:gd name="connsiteY6" fmla="*/ 382391 h 1621879"/>
              <a:gd name="connsiteX7" fmla="*/ 2058648 w 2066948"/>
              <a:gd name="connsiteY7" fmla="*/ 466963 h 1621879"/>
              <a:gd name="connsiteX8" fmla="*/ 2035969 w 2066948"/>
              <a:gd name="connsiteY8" fmla="*/ 489642 h 1621879"/>
              <a:gd name="connsiteX9" fmla="*/ 92869 w 2066948"/>
              <a:gd name="connsiteY9" fmla="*/ 1613592 h 1621879"/>
              <a:gd name="connsiteX10" fmla="*/ 61913 w 2066948"/>
              <a:gd name="connsiteY10" fmla="*/ 1621879 h 1621879"/>
              <a:gd name="connsiteX11" fmla="*/ 0 w 2066948"/>
              <a:gd name="connsiteY11" fmla="*/ 1559967 h 162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6948" h="1621879">
                <a:moveTo>
                  <a:pt x="0" y="0"/>
                </a:moveTo>
                <a:lnTo>
                  <a:pt x="123825" y="0"/>
                </a:lnTo>
                <a:lnTo>
                  <a:pt x="123825" y="1452620"/>
                </a:lnTo>
                <a:lnTo>
                  <a:pt x="1881378" y="436017"/>
                </a:lnTo>
                <a:lnTo>
                  <a:pt x="1127572" y="0"/>
                </a:lnTo>
                <a:lnTo>
                  <a:pt x="1374887" y="0"/>
                </a:lnTo>
                <a:lnTo>
                  <a:pt x="2035969" y="382391"/>
                </a:lnTo>
                <a:cubicBezTo>
                  <a:pt x="2065582" y="399479"/>
                  <a:pt x="2075745" y="437340"/>
                  <a:pt x="2058648" y="466963"/>
                </a:cubicBezTo>
                <a:cubicBezTo>
                  <a:pt x="2053219" y="476384"/>
                  <a:pt x="2045389" y="484204"/>
                  <a:pt x="2035969" y="489642"/>
                </a:cubicBezTo>
                <a:lnTo>
                  <a:pt x="92869" y="1613592"/>
                </a:lnTo>
                <a:cubicBezTo>
                  <a:pt x="83458" y="1619031"/>
                  <a:pt x="72780" y="1621889"/>
                  <a:pt x="61913" y="1621879"/>
                </a:cubicBezTo>
                <a:cubicBezTo>
                  <a:pt x="27719" y="1621879"/>
                  <a:pt x="0" y="1594161"/>
                  <a:pt x="0" y="1559967"/>
                </a:cubicBezTo>
                <a:close/>
              </a:path>
            </a:pathLst>
          </a:custGeom>
          <a:solidFill>
            <a:schemeClr val="accent6"/>
          </a:solidFill>
          <a:ln w="9525" cap="flat">
            <a:noFill/>
            <a:prstDash val="solid"/>
            <a:miter/>
          </a:ln>
        </p:spPr>
        <p:txBody>
          <a:bodyPr rtlCol="0" anchor="ctr"/>
          <a:lstStyle/>
          <a:p>
            <a:endParaRPr lang="en-US"/>
          </a:p>
        </p:txBody>
      </p:sp>
      <p:cxnSp>
        <p:nvCxnSpPr>
          <p:cNvPr id="27" name="Straight Connector 26">
            <a:extLst>
              <a:ext uri="{FF2B5EF4-FFF2-40B4-BE49-F238E27FC236}">
                <a16:creationId xmlns:a16="http://schemas.microsoft.com/office/drawing/2014/main" id="{43621FD4-D14D-45D5-9A57-9A2DE5EA59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38745" y="1027906"/>
            <a:ext cx="0" cy="1597708"/>
          </a:xfrm>
          <a:prstGeom prst="line">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9" name="Freeform: Shape 28">
            <a:extLst>
              <a:ext uri="{FF2B5EF4-FFF2-40B4-BE49-F238E27FC236}">
                <a16:creationId xmlns:a16="http://schemas.microsoft.com/office/drawing/2014/main" id="{B621D332-7329-4994-8836-C429A51B7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9527"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Shape 30">
            <a:extLst>
              <a:ext uri="{FF2B5EF4-FFF2-40B4-BE49-F238E27FC236}">
                <a16:creationId xmlns:a16="http://schemas.microsoft.com/office/drawing/2014/main" id="{2D20F754-35A9-4508-BE3C-C59996D143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51696" y="5519196"/>
            <a:ext cx="1340305" cy="1338805"/>
          </a:xfrm>
          <a:custGeom>
            <a:avLst/>
            <a:gdLst>
              <a:gd name="connsiteX0" fmla="*/ 61913 w 1340305"/>
              <a:gd name="connsiteY0" fmla="*/ 0 h 1338805"/>
              <a:gd name="connsiteX1" fmla="*/ 1340305 w 1340305"/>
              <a:gd name="connsiteY1" fmla="*/ 0 h 1338805"/>
              <a:gd name="connsiteX2" fmla="*/ 1340305 w 1340305"/>
              <a:gd name="connsiteY2" fmla="*/ 123825 h 1338805"/>
              <a:gd name="connsiteX3" fmla="*/ 123825 w 1340305"/>
              <a:gd name="connsiteY3" fmla="*/ 123825 h 1338805"/>
              <a:gd name="connsiteX4" fmla="*/ 123825 w 1340305"/>
              <a:gd name="connsiteY4" fmla="*/ 1338805 h 1338805"/>
              <a:gd name="connsiteX5" fmla="*/ 0 w 1340305"/>
              <a:gd name="connsiteY5" fmla="*/ 1338805 h 1338805"/>
              <a:gd name="connsiteX6" fmla="*/ 0 w 1340305"/>
              <a:gd name="connsiteY6" fmla="*/ 61913 h 1338805"/>
              <a:gd name="connsiteX7" fmla="*/ 61913 w 1340305"/>
              <a:gd name="connsiteY7" fmla="*/ 0 h 1338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0305" h="1338805">
                <a:moveTo>
                  <a:pt x="61913" y="0"/>
                </a:moveTo>
                <a:lnTo>
                  <a:pt x="1340305" y="0"/>
                </a:lnTo>
                <a:lnTo>
                  <a:pt x="1340305" y="123825"/>
                </a:lnTo>
                <a:lnTo>
                  <a:pt x="123825" y="123825"/>
                </a:lnTo>
                <a:lnTo>
                  <a:pt x="123825" y="1338805"/>
                </a:lnTo>
                <a:lnTo>
                  <a:pt x="0" y="1338805"/>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7499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484DA0-D39B-7247-C4C6-A88CC23CCABE}"/>
            </a:ext>
          </a:extLst>
        </p:cNvPr>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D3E17859-C5F0-476F-A082-A4CB8841D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375"/>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9" name="Title 8">
            <a:extLst>
              <a:ext uri="{FF2B5EF4-FFF2-40B4-BE49-F238E27FC236}">
                <a16:creationId xmlns:a16="http://schemas.microsoft.com/office/drawing/2014/main" id="{9B63B9EE-538A-1547-AC09-D52229C9938E}"/>
              </a:ext>
            </a:extLst>
          </p:cNvPr>
          <p:cNvSpPr>
            <a:spLocks noGrp="1"/>
          </p:cNvSpPr>
          <p:nvPr>
            <p:ph type="title"/>
          </p:nvPr>
        </p:nvSpPr>
        <p:spPr>
          <a:xfrm>
            <a:off x="838200" y="365125"/>
            <a:ext cx="10515599" cy="1325563"/>
          </a:xfrm>
        </p:spPr>
        <p:txBody>
          <a:bodyPr>
            <a:normAutofit/>
          </a:bodyPr>
          <a:lstStyle/>
          <a:p>
            <a:r>
              <a:rPr lang="en-US" dirty="0"/>
              <a:t>Main Points of Study </a:t>
            </a:r>
          </a:p>
        </p:txBody>
      </p:sp>
      <p:sp>
        <p:nvSpPr>
          <p:cNvPr id="6" name="Content Placeholder 5">
            <a:extLst>
              <a:ext uri="{FF2B5EF4-FFF2-40B4-BE49-F238E27FC236}">
                <a16:creationId xmlns:a16="http://schemas.microsoft.com/office/drawing/2014/main" id="{613C42FF-C325-DC04-5147-301C3E0EE03B}"/>
              </a:ext>
            </a:extLst>
          </p:cNvPr>
          <p:cNvSpPr>
            <a:spLocks noGrp="1"/>
          </p:cNvSpPr>
          <p:nvPr>
            <p:ph idx="1"/>
          </p:nvPr>
        </p:nvSpPr>
        <p:spPr>
          <a:xfrm>
            <a:off x="838200" y="1825625"/>
            <a:ext cx="5393361" cy="4351338"/>
          </a:xfrm>
        </p:spPr>
        <p:txBody>
          <a:bodyPr vert="horz" lIns="91440" tIns="45720" rIns="91440" bIns="45720" rtlCol="0" anchor="t">
            <a:normAutofit/>
          </a:bodyPr>
          <a:lstStyle/>
          <a:p>
            <a:pPr marL="0" indent="0">
              <a:spcBef>
                <a:spcPts val="0"/>
              </a:spcBef>
              <a:buNone/>
            </a:pPr>
            <a:r>
              <a:rPr lang="en-US" sz="1300" u="sng" dirty="0"/>
              <a:t>Clinical Results </a:t>
            </a:r>
          </a:p>
          <a:p>
            <a:pPr marL="0" indent="0">
              <a:spcBef>
                <a:spcPts val="0"/>
              </a:spcBef>
              <a:buNone/>
            </a:pPr>
            <a:endParaRPr lang="en-US" sz="1300" u="sng"/>
          </a:p>
          <a:p>
            <a:pPr>
              <a:spcBef>
                <a:spcPts val="0"/>
              </a:spcBef>
            </a:pPr>
            <a:r>
              <a:rPr lang="en-US" sz="1300" u="sng" dirty="0"/>
              <a:t>In the United States</a:t>
            </a:r>
            <a:r>
              <a:rPr lang="en-US" sz="1300" dirty="0"/>
              <a:t>  95% of nurses had seen insulin pumps and 92% had seen continuous glucose monitoring, but only </a:t>
            </a:r>
            <a:r>
              <a:rPr lang="en-US" sz="1300" b="1" dirty="0"/>
              <a:t>34%</a:t>
            </a:r>
            <a:r>
              <a:rPr lang="en-US" sz="1300" dirty="0"/>
              <a:t> had used integrated systems (</a:t>
            </a:r>
            <a:r>
              <a:rPr lang="en-US" sz="1300" dirty="0" err="1"/>
              <a:t>pump+CGM+software</a:t>
            </a:r>
            <a:r>
              <a:rPr lang="en-US" sz="1300" dirty="0"/>
              <a:t> apps)</a:t>
            </a:r>
          </a:p>
          <a:p>
            <a:pPr>
              <a:spcBef>
                <a:spcPts val="0"/>
              </a:spcBef>
            </a:pPr>
            <a:endParaRPr lang="en-US" sz="1300"/>
          </a:p>
          <a:p>
            <a:pPr>
              <a:spcBef>
                <a:spcPts val="0"/>
              </a:spcBef>
            </a:pPr>
            <a:r>
              <a:rPr lang="en-US" sz="1300" u="sng" dirty="0"/>
              <a:t>In Poland,</a:t>
            </a:r>
            <a:r>
              <a:rPr lang="en-US" sz="1300" dirty="0"/>
              <a:t> only </a:t>
            </a:r>
            <a:r>
              <a:rPr lang="en-US" sz="1300" b="1" dirty="0"/>
              <a:t>36%</a:t>
            </a:r>
            <a:r>
              <a:rPr lang="en-US" sz="1300" dirty="0"/>
              <a:t> scored correctly on diabetes knowledge test</a:t>
            </a:r>
          </a:p>
          <a:p>
            <a:pPr>
              <a:spcBef>
                <a:spcPts val="0"/>
              </a:spcBef>
            </a:pPr>
            <a:endParaRPr lang="en-US" sz="1300"/>
          </a:p>
          <a:p>
            <a:pPr>
              <a:spcBef>
                <a:spcPts val="0"/>
              </a:spcBef>
            </a:pPr>
            <a:r>
              <a:rPr lang="en-US" sz="1300" u="sng" dirty="0"/>
              <a:t>In Italy</a:t>
            </a:r>
            <a:r>
              <a:rPr lang="en-US" sz="1300" dirty="0"/>
              <a:t>, only </a:t>
            </a:r>
            <a:r>
              <a:rPr lang="en-US" sz="1300" b="1" dirty="0"/>
              <a:t>3.6% of schools</a:t>
            </a:r>
            <a:r>
              <a:rPr lang="en-US" sz="1300" dirty="0"/>
              <a:t> had a nurse available to help with T1D management</a:t>
            </a:r>
          </a:p>
          <a:p>
            <a:pPr>
              <a:spcBef>
                <a:spcPts val="0"/>
              </a:spcBef>
            </a:pPr>
            <a:endParaRPr lang="en-US" sz="1300"/>
          </a:p>
          <a:p>
            <a:pPr marL="0" indent="0">
              <a:spcBef>
                <a:spcPts val="0"/>
              </a:spcBef>
              <a:buNone/>
            </a:pPr>
            <a:r>
              <a:rPr lang="en-US" sz="1300" dirty="0"/>
              <a:t>Results Meaning </a:t>
            </a:r>
          </a:p>
          <a:p>
            <a:pPr>
              <a:buFont typeface="Calibri,Sans-Serif"/>
              <a:buChar char="-"/>
            </a:pPr>
            <a:r>
              <a:rPr lang="en-US" sz="1300" dirty="0"/>
              <a:t>School nurses need to strengthen their technical and organizational skills to effectively support pediatric Tyle 1diabetic students</a:t>
            </a:r>
          </a:p>
          <a:p>
            <a:pPr>
              <a:buFont typeface="Calibri,Sans-Serif"/>
              <a:buChar char="-"/>
            </a:pPr>
            <a:r>
              <a:rPr lang="en-US" sz="1300" dirty="0"/>
              <a:t>Feedback from both students and caregivers were consistently positive when the school nurse were involved in diabetic management</a:t>
            </a:r>
          </a:p>
          <a:p>
            <a:pPr>
              <a:buFont typeface="Calibri,Sans-Serif"/>
              <a:buChar char="-"/>
            </a:pPr>
            <a:r>
              <a:rPr lang="en-US" sz="1300" dirty="0"/>
              <a:t>Effective management in schools for Type 1 Diabetes is a pressing public health need and should be </a:t>
            </a:r>
            <a:r>
              <a:rPr lang="en-US" sz="1300"/>
              <a:t>prioritized to</a:t>
            </a:r>
            <a:r>
              <a:rPr lang="en-US" sz="1300" dirty="0"/>
              <a:t> improve quality of life </a:t>
            </a:r>
            <a:r>
              <a:rPr lang="en-US" sz="1300"/>
              <a:t>(need for insulin pumps, continuous glucose monitoring, integrated management systems</a:t>
            </a:r>
            <a:r>
              <a:rPr lang="en-US" sz="1300" dirty="0"/>
              <a:t>, telemedicine support)</a:t>
            </a:r>
          </a:p>
        </p:txBody>
      </p:sp>
      <p:pic>
        <p:nvPicPr>
          <p:cNvPr id="13" name="Picture 12" descr="Free Clip Art World - ClipArt Best">
            <a:extLst>
              <a:ext uri="{FF2B5EF4-FFF2-40B4-BE49-F238E27FC236}">
                <a16:creationId xmlns:a16="http://schemas.microsoft.com/office/drawing/2014/main" id="{70C69E5F-ADCF-F66A-FAAF-E15A0521E53A}"/>
              </a:ext>
            </a:extLst>
          </p:cNvPr>
          <p:cNvPicPr>
            <a:picLocks noChangeAspect="1"/>
          </p:cNvPicPr>
          <p:nvPr/>
        </p:nvPicPr>
        <p:blipFill>
          <a:blip r:embed="rId2"/>
          <a:srcRect r="-2" b="-2"/>
          <a:stretch>
            <a:fillRect/>
          </a:stretch>
        </p:blipFill>
        <p:spPr>
          <a:xfrm>
            <a:off x="6848918" y="1771078"/>
            <a:ext cx="4504881" cy="4504881"/>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8"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980527" y="1929807"/>
            <a:ext cx="4556632" cy="455663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00988" y="1969050"/>
            <a:ext cx="666675" cy="6485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0275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22D89C-3689-73D4-3A5A-F2BC5A1F6A9F}"/>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80F96300-D461-F8F1-156C-899D23681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 name="Arc 18">
            <a:extLst>
              <a:ext uri="{FF2B5EF4-FFF2-40B4-BE49-F238E27FC236}">
                <a16:creationId xmlns:a16="http://schemas.microsoft.com/office/drawing/2014/main" id="{E28ECFC4-D880-183D-EBF4-19EC603CF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D5E360B-5A99-0308-E650-E51CFE4BBC93}"/>
              </a:ext>
            </a:extLst>
          </p:cNvPr>
          <p:cNvSpPr>
            <a:spLocks noGrp="1"/>
          </p:cNvSpPr>
          <p:nvPr>
            <p:ph type="title"/>
          </p:nvPr>
        </p:nvSpPr>
        <p:spPr>
          <a:xfrm>
            <a:off x="5894962" y="479493"/>
            <a:ext cx="5458838" cy="1325563"/>
          </a:xfrm>
        </p:spPr>
        <p:txBody>
          <a:bodyPr>
            <a:normAutofit/>
          </a:bodyPr>
          <a:lstStyle/>
          <a:p>
            <a:r>
              <a:rPr lang="en-US"/>
              <a:t>Results of Findings </a:t>
            </a:r>
          </a:p>
        </p:txBody>
      </p:sp>
      <p:sp>
        <p:nvSpPr>
          <p:cNvPr id="21" name="Freeform: Shape 20">
            <a:extLst>
              <a:ext uri="{FF2B5EF4-FFF2-40B4-BE49-F238E27FC236}">
                <a16:creationId xmlns:a16="http://schemas.microsoft.com/office/drawing/2014/main" id="{00904C68-C992-9D65-1EE9-935FFDBAC2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Diabetes - Free healthcare and medical icons">
            <a:extLst>
              <a:ext uri="{FF2B5EF4-FFF2-40B4-BE49-F238E27FC236}">
                <a16:creationId xmlns:a16="http://schemas.microsoft.com/office/drawing/2014/main" id="{824243B3-0AD1-32A9-4DAA-7AFE750BA957}"/>
              </a:ext>
            </a:extLst>
          </p:cNvPr>
          <p:cNvPicPr>
            <a:picLocks noChangeAspect="1"/>
          </p:cNvPicPr>
          <p:nvPr/>
        </p:nvPicPr>
        <p:blipFill>
          <a:blip r:embed="rId2"/>
          <a:stretch>
            <a:fillRect/>
          </a:stretch>
        </p:blipFill>
        <p:spPr>
          <a:xfrm>
            <a:off x="703182" y="955437"/>
            <a:ext cx="4777381" cy="4777381"/>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94E876A8-2661-42FF-D9D2-2806347CDBA4}"/>
              </a:ext>
            </a:extLst>
          </p:cNvPr>
          <p:cNvSpPr>
            <a:spLocks noGrp="1"/>
          </p:cNvSpPr>
          <p:nvPr>
            <p:ph idx="1"/>
          </p:nvPr>
        </p:nvSpPr>
        <p:spPr>
          <a:xfrm>
            <a:off x="5894962" y="1984443"/>
            <a:ext cx="5458838" cy="4192520"/>
          </a:xfrm>
        </p:spPr>
        <p:txBody>
          <a:bodyPr>
            <a:normAutofit/>
          </a:bodyPr>
          <a:lstStyle/>
          <a:p>
            <a:pPr marL="0" indent="0">
              <a:buNone/>
            </a:pPr>
            <a:r>
              <a:rPr lang="en-US" sz="2200"/>
              <a:t>Yes! Children spend an abundance of time at school, on average 30 to 40 hours a week. With that being said properly trained nurses with correct T1D monitoring can lead to a safe environment for children with T1D and improved quality of life. Pediatric patients are an extremely vulnerable population an even more so with individuals using technology management of T1D. Ultimately, leading to better managed HgA1C levels, decreased emergency calls, &amp; increased satisfaction rate.</a:t>
            </a:r>
          </a:p>
        </p:txBody>
      </p:sp>
    </p:spTree>
    <p:extLst>
      <p:ext uri="{BB962C8B-B14F-4D97-AF65-F5344CB8AC3E}">
        <p14:creationId xmlns:p14="http://schemas.microsoft.com/office/powerpoint/2010/main" val="3311528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F0521F-8DC1-11D8-DC20-C3F9221FC205}"/>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D3E17859-C5F0-476F-A082-A4CB8841D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375"/>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8F15B6D1-2D2E-BB6B-FED3-F85D8C868B93}"/>
              </a:ext>
            </a:extLst>
          </p:cNvPr>
          <p:cNvSpPr>
            <a:spLocks noGrp="1"/>
          </p:cNvSpPr>
          <p:nvPr>
            <p:ph type="title"/>
          </p:nvPr>
        </p:nvSpPr>
        <p:spPr>
          <a:xfrm>
            <a:off x="838200" y="365125"/>
            <a:ext cx="10515599" cy="1325563"/>
          </a:xfrm>
        </p:spPr>
        <p:txBody>
          <a:bodyPr>
            <a:normAutofit/>
          </a:bodyPr>
          <a:lstStyle/>
          <a:p>
            <a:r>
              <a:rPr lang="en-US"/>
              <a:t>Application to Nursing Practice</a:t>
            </a:r>
          </a:p>
        </p:txBody>
      </p:sp>
      <p:sp>
        <p:nvSpPr>
          <p:cNvPr id="3" name="Content Placeholder 2">
            <a:extLst>
              <a:ext uri="{FF2B5EF4-FFF2-40B4-BE49-F238E27FC236}">
                <a16:creationId xmlns:a16="http://schemas.microsoft.com/office/drawing/2014/main" id="{31AC0568-9642-D8C2-3BF2-E7A1C1C34650}"/>
              </a:ext>
            </a:extLst>
          </p:cNvPr>
          <p:cNvSpPr>
            <a:spLocks noGrp="1"/>
          </p:cNvSpPr>
          <p:nvPr>
            <p:ph idx="1"/>
          </p:nvPr>
        </p:nvSpPr>
        <p:spPr>
          <a:xfrm>
            <a:off x="838200" y="1825625"/>
            <a:ext cx="5393361" cy="4351338"/>
          </a:xfrm>
        </p:spPr>
        <p:txBody>
          <a:bodyPr>
            <a:normAutofit/>
          </a:bodyPr>
          <a:lstStyle/>
          <a:p>
            <a:r>
              <a:rPr lang="en-US" sz="1300">
                <a:latin typeface="Aptos"/>
              </a:rPr>
              <a:t>A United States Randomized Controlled Trial showed that School Nurses with telemedicine resulted in school aged children with better HbA1c Levels, fewer urgent emergency calls, and a 91% high child satisfaction rate.</a:t>
            </a:r>
          </a:p>
          <a:p>
            <a:r>
              <a:rPr lang="en-US" sz="1300" b="1" u="sng">
                <a:latin typeface="Aptos"/>
              </a:rPr>
              <a:t>Enhancing Training and Competency:</a:t>
            </a:r>
            <a:r>
              <a:rPr lang="en-US" sz="1300">
                <a:latin typeface="Aptos"/>
              </a:rPr>
              <a:t> being skilled in insulin pumps, continuous glucose monitoring and integrated diabetes management systems will lead to less hypoglycemic and/or hyperglycemic events</a:t>
            </a:r>
          </a:p>
          <a:p>
            <a:r>
              <a:rPr lang="en-US" sz="1300" b="1" u="sng">
                <a:latin typeface="Aptos"/>
              </a:rPr>
              <a:t>Developing a Standard</a:t>
            </a:r>
            <a:r>
              <a:rPr lang="en-US" sz="1300" b="1">
                <a:latin typeface="Aptos"/>
              </a:rPr>
              <a:t>: </a:t>
            </a:r>
            <a:r>
              <a:rPr lang="en-US" sz="1300">
                <a:latin typeface="Aptos"/>
              </a:rPr>
              <a:t>Nurses with access and knowledge about Type 1 Diabetes will be able to properly respond to T1D emergencies. It's important to continue education on T1D to ensure the most up-to-date treatment is being given</a:t>
            </a:r>
          </a:p>
          <a:p>
            <a:r>
              <a:rPr lang="en-US" sz="1300" b="1" u="sng">
                <a:latin typeface="Aptos"/>
              </a:rPr>
              <a:t>Supports Psychosocial Needs:</a:t>
            </a:r>
            <a:r>
              <a:rPr lang="en-US" sz="1300">
                <a:latin typeface="Aptos"/>
              </a:rPr>
              <a:t> providing school aged student with proper supplies allows nurses to provide reassurance, encourage learning, and reduce stigmas for students. Aswell as provide them with necessary items to assist will life saving medication and monitoring.</a:t>
            </a:r>
          </a:p>
          <a:p>
            <a:r>
              <a:rPr lang="en-US" sz="1300" b="1" u="sng">
                <a:latin typeface="Aptos"/>
              </a:rPr>
              <a:t>Less Hospitalizations: </a:t>
            </a:r>
            <a:r>
              <a:rPr lang="en-US" sz="1300">
                <a:latin typeface="Aptos"/>
              </a:rPr>
              <a:t>With proper daily care it will reduce the number of hospitalizations due to poorly managed diabetes. This can help to reduce patient load and burn out on nurses in the hospital. </a:t>
            </a:r>
          </a:p>
        </p:txBody>
      </p:sp>
      <p:pic>
        <p:nvPicPr>
          <p:cNvPr id="4" name="Picture 3" descr="Nurse - Free people icons">
            <a:extLst>
              <a:ext uri="{FF2B5EF4-FFF2-40B4-BE49-F238E27FC236}">
                <a16:creationId xmlns:a16="http://schemas.microsoft.com/office/drawing/2014/main" id="{0D8E72B4-E9B1-E06F-8D3B-F1390A1A9722}"/>
              </a:ext>
            </a:extLst>
          </p:cNvPr>
          <p:cNvPicPr>
            <a:picLocks noChangeAspect="1"/>
          </p:cNvPicPr>
          <p:nvPr/>
        </p:nvPicPr>
        <p:blipFill>
          <a:blip r:embed="rId2"/>
          <a:srcRect r="5" b="5"/>
          <a:stretch>
            <a:fillRect/>
          </a:stretch>
        </p:blipFill>
        <p:spPr>
          <a:xfrm>
            <a:off x="6848918" y="1771078"/>
            <a:ext cx="4504881" cy="4504881"/>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24"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980527" y="1929807"/>
            <a:ext cx="4556632" cy="455663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00988" y="1969050"/>
            <a:ext cx="666675" cy="6485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8120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14BC1C-4F57-8CBC-D054-8D1CA0D49514}"/>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 name="Arc 18">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23E1E4-3577-ED5B-DD2A-68945388A3B9}"/>
              </a:ext>
            </a:extLst>
          </p:cNvPr>
          <p:cNvSpPr>
            <a:spLocks noGrp="1"/>
          </p:cNvSpPr>
          <p:nvPr>
            <p:ph type="title"/>
          </p:nvPr>
        </p:nvSpPr>
        <p:spPr>
          <a:xfrm>
            <a:off x="5894962" y="479493"/>
            <a:ext cx="5458838" cy="1325563"/>
          </a:xfrm>
        </p:spPr>
        <p:txBody>
          <a:bodyPr>
            <a:normAutofit/>
          </a:bodyPr>
          <a:lstStyle/>
          <a:p>
            <a:r>
              <a:rPr lang="en-US"/>
              <a:t>Reference</a:t>
            </a:r>
          </a:p>
        </p:txBody>
      </p:sp>
      <p:sp>
        <p:nvSpPr>
          <p:cNvPr id="21" name="Freeform: Shape 20">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Book Clip Art PNG Images Transparent Background | PNG Play">
            <a:extLst>
              <a:ext uri="{FF2B5EF4-FFF2-40B4-BE49-F238E27FC236}">
                <a16:creationId xmlns:a16="http://schemas.microsoft.com/office/drawing/2014/main" id="{E9E0C85A-3894-D8FC-DA62-E89E67DB9D66}"/>
              </a:ext>
            </a:extLst>
          </p:cNvPr>
          <p:cNvPicPr>
            <a:picLocks noChangeAspect="1"/>
          </p:cNvPicPr>
          <p:nvPr/>
        </p:nvPicPr>
        <p:blipFill>
          <a:blip r:embed="rId2"/>
          <a:stretch>
            <a:fillRect/>
          </a:stretch>
        </p:blipFill>
        <p:spPr>
          <a:xfrm>
            <a:off x="703182" y="1070681"/>
            <a:ext cx="4777381" cy="4546893"/>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B263F4A7-4F49-002B-20F5-1E4FE04CBA75}"/>
              </a:ext>
            </a:extLst>
          </p:cNvPr>
          <p:cNvSpPr>
            <a:spLocks noGrp="1"/>
          </p:cNvSpPr>
          <p:nvPr>
            <p:ph idx="1"/>
          </p:nvPr>
        </p:nvSpPr>
        <p:spPr>
          <a:xfrm>
            <a:off x="5894962" y="1984443"/>
            <a:ext cx="5458838" cy="4192520"/>
          </a:xfrm>
        </p:spPr>
        <p:txBody>
          <a:bodyPr>
            <a:normAutofit/>
          </a:bodyPr>
          <a:lstStyle/>
          <a:p>
            <a:pPr marL="0" indent="0">
              <a:buNone/>
            </a:pPr>
            <a:br>
              <a:rPr lang="en-US" sz="2600">
                <a:ea typeface="+mn-lt"/>
                <a:cs typeface="+mn-lt"/>
              </a:rPr>
            </a:br>
            <a:r>
              <a:rPr lang="en-US" sz="2600">
                <a:latin typeface="Calibri"/>
                <a:ea typeface="Calibri"/>
                <a:cs typeface="Calibri"/>
              </a:rPr>
              <a:t>Cangelosi, G., </a:t>
            </a:r>
            <a:r>
              <a:rPr lang="en-US" sz="2600" err="1">
                <a:latin typeface="Calibri"/>
                <a:ea typeface="Calibri"/>
                <a:cs typeface="Calibri"/>
              </a:rPr>
              <a:t>Mancin</a:t>
            </a:r>
            <a:r>
              <a:rPr lang="en-US" sz="2600">
                <a:latin typeface="Calibri"/>
                <a:ea typeface="Calibri"/>
                <a:cs typeface="Calibri"/>
              </a:rPr>
              <a:t>, S., Palomares, S. M., </a:t>
            </a:r>
            <a:r>
              <a:rPr lang="en-US" sz="2600" err="1">
                <a:latin typeface="Calibri"/>
                <a:ea typeface="Calibri"/>
                <a:cs typeface="Calibri"/>
              </a:rPr>
              <a:t>Pantanetti</a:t>
            </a:r>
            <a:r>
              <a:rPr lang="en-US" sz="2600">
                <a:latin typeface="Calibri"/>
                <a:ea typeface="Calibri"/>
                <a:cs typeface="Calibri"/>
              </a:rPr>
              <a:t>, P., Quinzi, E., Debernardi, G., &amp; Petrelli, F. (2024). Impact of School Nurse on Managing Pediatric Type 1 Diabetes with Technological Devices Support: A Systematic Review. </a:t>
            </a:r>
            <a:r>
              <a:rPr lang="en-US" sz="2600" i="1">
                <a:latin typeface="Calibri"/>
                <a:ea typeface="Calibri"/>
                <a:cs typeface="Calibri"/>
              </a:rPr>
              <a:t>Diseases</a:t>
            </a:r>
            <a:r>
              <a:rPr lang="en-US" sz="2600">
                <a:latin typeface="Calibri"/>
                <a:ea typeface="Calibri"/>
                <a:cs typeface="Calibri"/>
              </a:rPr>
              <a:t>, </a:t>
            </a:r>
            <a:r>
              <a:rPr lang="en-US" sz="2600" i="1">
                <a:latin typeface="Calibri"/>
                <a:ea typeface="Calibri"/>
                <a:cs typeface="Calibri"/>
              </a:rPr>
              <a:t>12</a:t>
            </a:r>
            <a:r>
              <a:rPr lang="en-US" sz="2600">
                <a:latin typeface="Calibri"/>
                <a:ea typeface="Calibri"/>
                <a:cs typeface="Calibri"/>
              </a:rPr>
              <a:t>(8), 173–173. </a:t>
            </a:r>
            <a:r>
              <a:rPr lang="en-US" sz="2600">
                <a:latin typeface="Calibri"/>
                <a:ea typeface="Calibri"/>
                <a:cs typeface="Calibri"/>
                <a:hlinkClick r:id="rId3"/>
              </a:rPr>
              <a:t>https://doi.org/10.3390/diseases12080173</a:t>
            </a:r>
            <a:endParaRPr lang="en-US" sz="2600"/>
          </a:p>
          <a:p>
            <a:endParaRPr lang="en-US" sz="2600"/>
          </a:p>
        </p:txBody>
      </p:sp>
    </p:spTree>
    <p:extLst>
      <p:ext uri="{BB962C8B-B14F-4D97-AF65-F5344CB8AC3E}">
        <p14:creationId xmlns:p14="http://schemas.microsoft.com/office/powerpoint/2010/main" val="4282886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Impact of School Nurse on Type 1 Pediatric Diabetes </vt:lpstr>
      <vt:lpstr>Population, Research Problem &amp; Clinical Issues </vt:lpstr>
      <vt:lpstr>Main Points of Study </vt:lpstr>
      <vt:lpstr>Results of Findings </vt:lpstr>
      <vt:lpstr>Application to Nursing Practice</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942</cp:revision>
  <dcterms:created xsi:type="dcterms:W3CDTF">2025-09-10T14:19:58Z</dcterms:created>
  <dcterms:modified xsi:type="dcterms:W3CDTF">2025-09-10T15:33:39Z</dcterms:modified>
</cp:coreProperties>
</file>