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AEAEA"/>
          </a:solidFill>
        </a:fill>
      </a:tcStyle>
    </a:band2H>
    <a:firstCol>
      <a:tcTxStyle b="on" i="off">
        <a:font>
          <a:latin typeface="Proxima Nova"/>
          <a:ea typeface="Proxima Nova"/>
          <a:cs typeface="Proxima Nova"/>
        </a:font>
        <a:srgbClr val="4CA5D2"/>
      </a:tcTxStyle>
      <a:tcStyle>
        <a:tcBdr>
          <a:left>
            <a:ln w="12700" cap="flat">
              <a:noFill/>
              <a:miter lim="400000"/>
            </a:ln>
          </a:left>
          <a:right>
            <a:ln w="50800" cap="flat">
              <a:solidFill>
                <a:srgbClr val="03A8D6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50800" cap="flat">
              <a:solidFill>
                <a:srgbClr val="0BA8D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4CA5D2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50800" cap="flat">
              <a:solidFill>
                <a:srgbClr val="03A8D6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AEAEA"/>
          </a:solidFill>
        </a:fill>
      </a:tcStyle>
    </a:band2H>
    <a:firstCol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8ABA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008AB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ADE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AEAEB"/>
          </a:solidFill>
        </a:fill>
      </a:tcStyle>
    </a:band2H>
    <a:firstCol>
      <a:tcTxStyle b="off" i="off">
        <a:font>
          <a:latin typeface="Proxima Nova Medium"/>
          <a:ea typeface="Proxima Nova Medium"/>
          <a:cs typeface="Proxima Nova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390196"/>
              <a:satOff val="16169"/>
              <a:lumOff val="-19584"/>
            </a:schemeClr>
          </a:solidFill>
        </a:fill>
      </a:tcStyle>
    </a:firstCol>
    <a:lastRow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ff" i="off">
        <a:font>
          <a:latin typeface="Proxima Nova Medium"/>
          <a:ea typeface="Proxima Nova Medium"/>
          <a:cs typeface="Proxima Nova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312616"/>
              <a:satOff val="21048"/>
              <a:lumOff val="-29411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D238"/>
          </a:solidFill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F7EA"/>
          </a:solidFill>
        </a:fill>
      </a:tcStyle>
    </a:lastRow>
    <a:fir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219922"/>
              <a:satOff val="-56679"/>
              <a:lumOff val="-26479"/>
            </a:schemeClr>
          </a:solidFill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AEBEB"/>
          </a:solidFill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228106"/>
              <a:satOff val="-38633"/>
              <a:lumOff val="-1788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wholeTbl>
    <a:band2H>
      <a:tcTxStyle/>
      <a:tcStyle>
        <a:tcBdr/>
        <a:fill>
          <a:solidFill>
            <a:srgbClr val="BBBBBB"/>
          </a:solidFill>
        </a:fill>
      </a:tcStyle>
    </a:band2H>
    <a:firstCol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/>
          </a:solidFill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434335"/>
            <a:ext cx="21945600" cy="706629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sz="3600" b="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8648700"/>
            <a:ext cx="21945600" cy="2095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127375"/>
            <a:ext cx="21945600" cy="5524500"/>
          </a:xfrm>
          <a:prstGeom prst="rect">
            <a:avLst/>
          </a:prstGeom>
        </p:spPr>
        <p:txBody>
          <a:bodyPr/>
          <a:lstStyle>
            <a:lvl1pPr defTabSz="584200">
              <a:defRPr sz="22000" spc="-220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763675"/>
            <a:ext cx="21945600" cy="419288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1pPr>
            <a:lvl2pPr marL="0" indent="4572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2pPr>
            <a:lvl3pPr marL="0" indent="9144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3pPr>
            <a:lvl4pPr marL="0" indent="13716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4pPr>
            <a:lvl5pPr marL="0" indent="18288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bg>
      <p:bgPr>
        <a:solidFill>
          <a:srgbClr val="FFC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2334623"/>
            <a:ext cx="21945600" cy="7612249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1pPr>
            <a:lvl2pPr marL="0" indent="4572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2pPr>
            <a:lvl3pPr marL="0" indent="9144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3pPr>
            <a:lvl4pPr marL="0" indent="13716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4pPr>
            <a:lvl5pPr marL="0" indent="18288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9436100"/>
            <a:ext cx="21945599" cy="6299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0"/>
              </a:spcBef>
              <a:buClrTx/>
              <a:buSzTx/>
              <a:buNone/>
              <a:defRPr sz="3200" b="0" cap="all" spc="-32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771900" y="4464048"/>
            <a:ext cx="16840200" cy="4883152"/>
          </a:xfrm>
          <a:prstGeom prst="rect">
            <a:avLst/>
          </a:prstGeom>
        </p:spPr>
        <p:txBody>
          <a:bodyPr anchor="ctr"/>
          <a:lstStyle>
            <a:lvl1pPr marL="431800" indent="-4318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1pPr>
            <a:lvl2pPr marL="431800" indent="254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2pPr>
            <a:lvl3pPr marL="431800" indent="4826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3pPr>
            <a:lvl4pPr marL="431800" indent="9398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4pPr>
            <a:lvl5pPr marL="431800" indent="13970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03700" y="9372600"/>
            <a:ext cx="16840200" cy="68072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ts val="3600"/>
              </a:lnSpc>
              <a:spcBef>
                <a:spcPts val="0"/>
              </a:spcBef>
              <a:buClrTx/>
              <a:buSzTx/>
              <a:buNone/>
              <a:defRPr sz="3200" b="0" cap="all" spc="-32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495873917_2724x1818.jpg"/>
          <p:cNvSpPr>
            <a:spLocks noGrp="1"/>
          </p:cNvSpPr>
          <p:nvPr>
            <p:ph type="pic" sz="half" idx="21"/>
          </p:nvPr>
        </p:nvSpPr>
        <p:spPr>
          <a:xfrm>
            <a:off x="635000" y="6832600"/>
            <a:ext cx="12877800" cy="858992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4" name="496036167_2890x1683.jpg"/>
          <p:cNvSpPr>
            <a:spLocks noGrp="1"/>
          </p:cNvSpPr>
          <p:nvPr>
            <p:ph type="pic" sz="half" idx="22"/>
          </p:nvPr>
        </p:nvSpPr>
        <p:spPr>
          <a:xfrm>
            <a:off x="88900" y="-177800"/>
            <a:ext cx="14008100" cy="81576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Image"/>
          <p:cNvSpPr>
            <a:spLocks noGrp="1"/>
          </p:cNvSpPr>
          <p:nvPr>
            <p:ph type="pic" idx="23"/>
          </p:nvPr>
        </p:nvSpPr>
        <p:spPr>
          <a:xfrm>
            <a:off x="12814300" y="-355600"/>
            <a:ext cx="1203395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495873917_2724x1818.jpg"/>
          <p:cNvSpPr>
            <a:spLocks noGrp="1"/>
          </p:cNvSpPr>
          <p:nvPr>
            <p:ph type="pic" idx="21"/>
          </p:nvPr>
        </p:nvSpPr>
        <p:spPr>
          <a:xfrm>
            <a:off x="635000" y="-1181110"/>
            <a:ext cx="23114000" cy="154178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496036167_2890x1683.jpg"/>
          <p:cNvSpPr>
            <a:spLocks noGrp="1"/>
          </p:cNvSpPr>
          <p:nvPr>
            <p:ph type="pic" idx="21"/>
          </p:nvPr>
        </p:nvSpPr>
        <p:spPr>
          <a:xfrm>
            <a:off x="-38100" y="-267934"/>
            <a:ext cx="24472902" cy="142518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8648700"/>
            <a:ext cx="21945600" cy="2095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124200"/>
            <a:ext cx="21945600" cy="5524500"/>
          </a:xfrm>
          <a:prstGeom prst="rect">
            <a:avLst/>
          </a:prstGeom>
        </p:spPr>
        <p:txBody>
          <a:bodyPr/>
          <a:lstStyle>
            <a:lvl1pPr defTabSz="584200">
              <a:defRPr sz="22000" spc="-220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2438400"/>
            <a:ext cx="21945600" cy="7112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sz="3600" b="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100800" y="8229600"/>
            <a:ext cx="4584700" cy="31237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r>
              <a:t>Caption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3" name="Image"/>
          <p:cNvSpPr>
            <a:spLocks noGrp="1"/>
          </p:cNvSpPr>
          <p:nvPr>
            <p:ph type="pic" idx="21"/>
          </p:nvPr>
        </p:nvSpPr>
        <p:spPr>
          <a:xfrm>
            <a:off x="528828" y="0"/>
            <a:ext cx="17992344" cy="120015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35000" y="7937906"/>
            <a:ext cx="17780000" cy="5651592"/>
          </a:xfrm>
          <a:prstGeom prst="rect">
            <a:avLst/>
          </a:prstGeom>
        </p:spPr>
        <p:txBody>
          <a:bodyPr anchor="b"/>
          <a:lstStyle>
            <a:lvl1pPr algn="ctr" defTabSz="584200">
              <a:defRPr sz="22000" spc="-220">
                <a:solidFill>
                  <a:srgbClr val="FFD74C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5" name="Line"/>
          <p:cNvSpPr/>
          <p:nvPr/>
        </p:nvSpPr>
        <p:spPr>
          <a:xfrm>
            <a:off x="19169012" y="11874500"/>
            <a:ext cx="1549401" cy="0"/>
          </a:xfrm>
          <a:prstGeom prst="ellipse">
            <a:avLst/>
          </a:prstGeom>
          <a:ln w="254000">
            <a:solidFill>
              <a:srgbClr val="FFD74C"/>
            </a:solidFill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 sz="300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728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6311900"/>
            <a:ext cx="8356600" cy="618490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2439639"/>
            <a:ext cx="8356600" cy="3068291"/>
          </a:xfrm>
          <a:prstGeom prst="rect">
            <a:avLst/>
          </a:prstGeom>
        </p:spPr>
        <p:txBody>
          <a:bodyPr/>
          <a:lstStyle>
            <a:lvl1pPr>
              <a:defRPr sz="10000" spc="-100"/>
            </a:lvl1pPr>
          </a:lstStyle>
          <a:p>
            <a:r>
              <a:t>Slide Title</a:t>
            </a:r>
          </a:p>
        </p:txBody>
      </p:sp>
      <p:sp>
        <p:nvSpPr>
          <p:cNvPr id="62" name="Rectangle"/>
          <p:cNvSpPr/>
          <p:nvPr/>
        </p:nvSpPr>
        <p:spPr>
          <a:xfrm>
            <a:off x="10795000" y="0"/>
            <a:ext cx="13614400" cy="13716000"/>
          </a:xfrm>
          <a:prstGeom prst="rect">
            <a:avLst/>
          </a:prstGeom>
          <a:solidFill>
            <a:srgbClr val="00BFF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lnSpc>
                <a:spcPct val="120000"/>
              </a:lnSpc>
              <a:defRPr sz="300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63" name="638623930_2326x1548.jpg"/>
          <p:cNvSpPr>
            <a:spLocks noGrp="1"/>
          </p:cNvSpPr>
          <p:nvPr>
            <p:ph type="pic" idx="21"/>
          </p:nvPr>
        </p:nvSpPr>
        <p:spPr>
          <a:xfrm>
            <a:off x="9156700" y="-38100"/>
            <a:ext cx="19693467" cy="13106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1646935"/>
            <a:ext cx="8356600" cy="77012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sz="3600" b="0" cap="all">
                <a:solidFill>
                  <a:srgbClr val="00C7FC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Author and Date</a:t>
            </a:r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4064000"/>
            <a:ext cx="21945600" cy="5930900"/>
          </a:xfrm>
          <a:prstGeom prst="rect">
            <a:avLst/>
          </a:prstGeom>
        </p:spPr>
        <p:txBody>
          <a:bodyPr anchor="ctr"/>
          <a:lstStyle>
            <a:lvl1pPr defTabSz="584200">
              <a:defRPr spc="0">
                <a:solidFill>
                  <a:srgbClr val="FFFFFF"/>
                </a:solidFill>
              </a:defRPr>
            </a:lvl1pPr>
          </a:lstStyle>
          <a:p>
            <a:r>
              <a:t>Section Title</a:t>
            </a:r>
          </a:p>
        </p:txBody>
      </p:sp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bg>
      <p:bgPr>
        <a:solidFill>
          <a:srgbClr val="FFC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60000"/>
              </a:lnSpc>
              <a:defRPr>
                <a:solidFill>
                  <a:srgbClr val="FFFFFF"/>
                </a:solidFill>
              </a:defRPr>
            </a:lvl1pPr>
          </a:lstStyle>
          <a:p>
            <a:r>
              <a:t>Agenda Title</a:t>
            </a:r>
          </a:p>
        </p:txBody>
      </p:sp>
      <p:sp>
        <p:nvSpPr>
          <p:cNvPr id="8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594100"/>
            <a:ext cx="21945600" cy="8902700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1pPr>
            <a:lvl2pPr marL="0" indent="4572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2pPr>
            <a:lvl3pPr marL="0" indent="9144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3pPr>
            <a:lvl4pPr marL="0" indent="13716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4pPr>
            <a:lvl5pPr marL="0" indent="18288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733800"/>
            <a:ext cx="21945600" cy="876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1219200"/>
            <a:ext cx="21945600" cy="2298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l">
              <a:lnSpc>
                <a:spcPts val="2600"/>
              </a:lnSpc>
              <a:defRPr sz="1800"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1pPr>
      <a:lvl2pPr marL="0" marR="0" indent="4572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2pPr>
      <a:lvl3pPr marL="0" marR="0" indent="9144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3pPr>
      <a:lvl4pPr marL="0" marR="0" indent="13716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4pPr>
      <a:lvl5pPr marL="0" marR="0" indent="18288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5pPr>
      <a:lvl6pPr marL="0" marR="0" indent="22860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6pPr>
      <a:lvl7pPr marL="0" marR="0" indent="27432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7pPr>
      <a:lvl8pPr marL="0" marR="0" indent="32004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8pPr>
      <a:lvl9pPr marL="0" marR="0" indent="36576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9pPr>
    </p:titleStyle>
    <p:bodyStyle>
      <a:lvl1pPr marL="6858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1pPr>
      <a:lvl2pPr marL="13716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2pPr>
      <a:lvl3pPr marL="20574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3pPr>
      <a:lvl4pPr marL="27432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4pPr>
      <a:lvl5pPr marL="34290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5pPr>
      <a:lvl6pPr marL="41148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6pPr>
      <a:lvl7pPr marL="48006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7pPr>
      <a:lvl8pPr marL="54864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8pPr>
      <a:lvl9pPr marL="61722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9pPr>
    </p:bodyStyle>
    <p:otherStyle>
      <a:lvl1pPr marL="0" marR="0" indent="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1pPr>
      <a:lvl2pPr marL="0" marR="0" indent="4572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2pPr>
      <a:lvl3pPr marL="0" marR="0" indent="9144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3pPr>
      <a:lvl4pPr marL="0" marR="0" indent="13716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4pPr>
      <a:lvl5pPr marL="0" marR="0" indent="18288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5pPr>
      <a:lvl6pPr marL="0" marR="0" indent="22860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6pPr>
      <a:lvl7pPr marL="0" marR="0" indent="27432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7pPr>
      <a:lvl8pPr marL="0" marR="0" indent="32004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8pPr>
      <a:lvl9pPr marL="0" marR="0" indent="36576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eds type one and their caregivers involment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r>
              <a:t>Peds type one and their caregivers involment</a:t>
            </a:r>
          </a:p>
        </p:txBody>
      </p:sp>
      <p:sp>
        <p:nvSpPr>
          <p:cNvPr id="151" name="By Gabby, Yana, &amp; Sania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By Gabby, Yana, &amp; Sania</a:t>
            </a:r>
          </a:p>
        </p:txBody>
      </p:sp>
      <p:sp>
        <p:nvSpPr>
          <p:cNvPr id="152" name="Exploring Patterns in Pediatric DM1 care and the impact of SES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49148">
              <a:defRPr sz="20680" spc="-206"/>
            </a:lvl1pPr>
          </a:lstStyle>
          <a:p>
            <a:r>
              <a:rPr sz="13000" dirty="0"/>
              <a:t>Exploring Patterns in Pediatric DM1 care and the impact of SES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wo MAIN clusters: “guideline-adherent” and “care-with-gaps”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Two MAIN clusters: “guideline-adherent” and “care-with-gaps”</a:t>
            </a:r>
          </a:p>
          <a:p>
            <a:r>
              <a:t>Patients and their family members who were not adherent to guidelines and recommendations for type 1 diabetes care fell short. They did not get as much testing in glycemic, diabetic, retinopathy, thyroid disorders, and hypercholesterolemia.</a:t>
            </a:r>
          </a:p>
          <a:p>
            <a:r>
              <a:t>Patients and their families who were adherent to guidelines and recommendations had more than twice as many A1c labs drawn. </a:t>
            </a:r>
          </a:p>
        </p:txBody>
      </p:sp>
      <p:sp>
        <p:nvSpPr>
          <p:cNvPr id="155" name="Lets get to the main poin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Lets get to the main point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hildren from higher socioeconomic backgrounds exhibit greater adherence to treatment guidelines and experience fewer hospitalizations.…"/>
          <p:cNvSpPr txBox="1">
            <a:spLocks noGrp="1"/>
          </p:cNvSpPr>
          <p:nvPr>
            <p:ph type="body" sz="quarter" idx="1"/>
          </p:nvPr>
        </p:nvSpPr>
        <p:spPr>
          <a:xfrm>
            <a:off x="1206251" y="3910008"/>
            <a:ext cx="8356601" cy="6184901"/>
          </a:xfrm>
          <a:prstGeom prst="rect">
            <a:avLst/>
          </a:prstGeom>
        </p:spPr>
        <p:txBody>
          <a:bodyPr/>
          <a:lstStyle/>
          <a:p>
            <a:r>
              <a:t>Children from higher socioeconomic backgrounds exhibit greater adherence to treatment guidelines and experience fewer hospitalizations.</a:t>
            </a:r>
          </a:p>
          <a:p>
            <a:r>
              <a:t>Shortages of primary caregivers may contribute to deviations from guidelines</a:t>
            </a:r>
          </a:p>
        </p:txBody>
      </p:sp>
      <p:sp>
        <p:nvSpPr>
          <p:cNvPr id="158" name="HYpothesis"/>
          <p:cNvSpPr txBox="1">
            <a:spLocks noGrp="1"/>
          </p:cNvSpPr>
          <p:nvPr>
            <p:ph type="title"/>
          </p:nvPr>
        </p:nvSpPr>
        <p:spPr>
          <a:xfrm>
            <a:off x="1219200" y="2439639"/>
            <a:ext cx="8356600" cy="1605314"/>
          </a:xfrm>
          <a:prstGeom prst="rect">
            <a:avLst/>
          </a:prstGeom>
        </p:spPr>
        <p:txBody>
          <a:bodyPr/>
          <a:lstStyle/>
          <a:p>
            <a:r>
              <a:t>HYpothesis</a:t>
            </a:r>
          </a:p>
        </p:txBody>
      </p:sp>
      <p:pic>
        <p:nvPicPr>
          <p:cNvPr id="159" name="Image 9-16-25 at 10.53 AM.jpg" descr="Image 9-16-25 at 10.53 AM.jp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0841" r="10841"/>
          <a:stretch>
            <a:fillRect/>
          </a:stretch>
        </p:blipFill>
        <p:spPr>
          <a:xfrm>
            <a:off x="11468100" y="0"/>
            <a:ext cx="10388600" cy="130683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hysicians: unfamiliarity with or deliberate deviation from guidelines…"/>
          <p:cNvSpPr txBox="1">
            <a:spLocks noGrp="1"/>
          </p:cNvSpPr>
          <p:nvPr>
            <p:ph type="body" idx="1"/>
          </p:nvPr>
        </p:nvSpPr>
        <p:spPr>
          <a:xfrm>
            <a:off x="1219200" y="4423144"/>
            <a:ext cx="21945600" cy="8073656"/>
          </a:xfrm>
          <a:prstGeom prst="rect">
            <a:avLst/>
          </a:prstGeom>
        </p:spPr>
        <p:txBody>
          <a:bodyPr/>
          <a:lstStyle/>
          <a:p>
            <a:r>
              <a:rPr dirty="0"/>
              <a:t>Physicians: unfamiliarity with or deliberate deviation from guidelines</a:t>
            </a:r>
          </a:p>
          <a:p>
            <a:r>
              <a:rPr dirty="0"/>
              <a:t>The system: fragmentation of care, lack of coordination</a:t>
            </a:r>
          </a:p>
          <a:p>
            <a:r>
              <a:rPr dirty="0"/>
              <a:t>Patients and families: missing appointments, poor access to transportation, low health literacy</a:t>
            </a:r>
          </a:p>
          <a:p>
            <a:r>
              <a:rPr dirty="0"/>
              <a:t>Clients and families need regular structured care to improve their outcomes</a:t>
            </a:r>
          </a:p>
        </p:txBody>
      </p:sp>
      <p:sp>
        <p:nvSpPr>
          <p:cNvPr id="162" name="Findings in clinical practic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Findings in clinical practice</a:t>
            </a:r>
          </a:p>
        </p:txBody>
      </p:sp>
      <p:pic>
        <p:nvPicPr>
          <p:cNvPr id="163" name="Image 9-16-25 at 10.27 AM.jpg" descr="Image 9-16-25 at 10.27 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8662" y="9068448"/>
            <a:ext cx="5561122" cy="47847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Early identification with social risk makes you a proactive nurse with fewer client complications.…"/>
          <p:cNvSpPr txBox="1">
            <a:spLocks noGrp="1"/>
          </p:cNvSpPr>
          <p:nvPr>
            <p:ph type="body" idx="1"/>
          </p:nvPr>
        </p:nvSpPr>
        <p:spPr>
          <a:xfrm>
            <a:off x="1219200" y="4380614"/>
            <a:ext cx="21945600" cy="8116186"/>
          </a:xfrm>
          <a:prstGeom prst="rect">
            <a:avLst/>
          </a:prstGeom>
        </p:spPr>
        <p:txBody>
          <a:bodyPr/>
          <a:lstStyle/>
          <a:p>
            <a:r>
              <a:rPr dirty="0"/>
              <a:t>Early identification with social risk makes you a proactive nurse with fewer client complications.</a:t>
            </a:r>
          </a:p>
          <a:p>
            <a:r>
              <a:rPr dirty="0"/>
              <a:t>Education during hospitalization- social work, available resources, going AMA, signs and symptoms, cost</a:t>
            </a:r>
          </a:p>
          <a:p>
            <a:r>
              <a:rPr dirty="0"/>
              <a:t>Follow-ups- ensuring appointments, labs, and screenings are completed</a:t>
            </a:r>
          </a:p>
        </p:txBody>
      </p:sp>
      <p:sp>
        <p:nvSpPr>
          <p:cNvPr id="166" name="Can you use this in practice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Can you use this in practice?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YES!…"/>
          <p:cNvSpPr txBox="1">
            <a:spLocks noGrp="1"/>
          </p:cNvSpPr>
          <p:nvPr>
            <p:ph type="body" sz="quarter" idx="1"/>
          </p:nvPr>
        </p:nvSpPr>
        <p:spPr>
          <a:xfrm>
            <a:off x="1219200" y="6858000"/>
            <a:ext cx="8356600" cy="5638800"/>
          </a:xfrm>
          <a:prstGeom prst="rect">
            <a:avLst/>
          </a:prstGeom>
        </p:spPr>
        <p:txBody>
          <a:bodyPr/>
          <a:lstStyle/>
          <a:p>
            <a:r>
              <a:rPr dirty="0"/>
              <a:t>YES!</a:t>
            </a:r>
          </a:p>
          <a:p>
            <a:r>
              <a:rPr dirty="0"/>
              <a:t>This article shows a relationship between patterns of care, socioeconomic determinants, and health outcomes.</a:t>
            </a:r>
          </a:p>
        </p:txBody>
      </p:sp>
      <p:sp>
        <p:nvSpPr>
          <p:cNvPr id="169" name="Are the results clinically significant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Are the results clinically significant?</a:t>
            </a:r>
          </a:p>
        </p:txBody>
      </p:sp>
      <p:pic>
        <p:nvPicPr>
          <p:cNvPr id="170" name="Image 9-16-25 at 10.55 AM.jpg" descr="Image 9-16-25 at 10.55 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1900" y="2362200"/>
            <a:ext cx="12420600" cy="8991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König, C., Eberhard, S., Brandstetter, S., Polus, S., &amp; Hoffmann, F. (2024). Exploring patterns in pediatric type 1 diabetes care and the impact of socioeconomic status. BMC Health Services Research, 24, 40. https://doi.org/10.1186/s12913-023-10442-z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 defTabSz="457200">
              <a:lnSpc>
                <a:spcPct val="100000"/>
              </a:lnSpc>
              <a:spcBef>
                <a:spcPts val="0"/>
              </a:spcBef>
              <a:buClrTx/>
              <a:buSzPct val="100000"/>
              <a:buChar char="•"/>
              <a:defRPr sz="4000" b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König, C., Eberhard, S., Brandstetter, S., Polus, S., &amp; Hoffmann, F. (2024). Exploring patterns in pediatric type 1 diabetes care and the impact of socioeconomic status. BMC Health Services Research, 24, 40. https://doi.org/10.1186/s12913-023-10442-z</a:t>
            </a:r>
          </a:p>
        </p:txBody>
      </p:sp>
      <p:sp>
        <p:nvSpPr>
          <p:cNvPr id="173" name="Reference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References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5_BoldColor">
  <a:themeElements>
    <a:clrScheme name="25_BoldColor">
      <a:dk1>
        <a:srgbClr val="000000"/>
      </a:dk1>
      <a:lt1>
        <a:srgbClr val="00BFF3"/>
      </a:lt1>
      <a:dk2>
        <a:srgbClr val="5E5E5E"/>
      </a:dk2>
      <a:lt2>
        <a:srgbClr val="D6D5D5"/>
      </a:lt2>
      <a:accent1>
        <a:srgbClr val="01BFF4"/>
      </a:accent1>
      <a:accent2>
        <a:srgbClr val="43E9CB"/>
      </a:accent2>
      <a:accent3>
        <a:srgbClr val="BC80FF"/>
      </a:accent3>
      <a:accent4>
        <a:srgbClr val="FFC618"/>
      </a:accent4>
      <a:accent5>
        <a:srgbClr val="FF4000"/>
      </a:accent5>
      <a:accent6>
        <a:srgbClr val="FF87BB"/>
      </a:accent6>
      <a:hlink>
        <a:srgbClr val="0000FF"/>
      </a:hlink>
      <a:folHlink>
        <a:srgbClr val="FF00FF"/>
      </a:folHlink>
    </a:clrScheme>
    <a:fontScheme name="25_BoldColor">
      <a:majorFont>
        <a:latin typeface="Druk Medium"/>
        <a:ea typeface="Druk Medium"/>
        <a:cs typeface="Druk Medium"/>
      </a:majorFont>
      <a:minorFont>
        <a:latin typeface="Druk Medium"/>
        <a:ea typeface="Druk Medium"/>
        <a:cs typeface="Druk Medium"/>
      </a:minorFont>
    </a:fontScheme>
    <a:fmtScheme name="25_BoldCol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all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roxima Nova Extrabold"/>
            <a:ea typeface="Proxima Nova Extrabold"/>
            <a:cs typeface="Proxima Nova Extrabold"/>
            <a:sym typeface="Proxima Nova Extra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Proxima Nova"/>
            <a:ea typeface="Proxima Nova"/>
            <a:cs typeface="Proxima Nova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5_BoldColor">
  <a:themeElements>
    <a:clrScheme name="25_BoldColor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1BFF4"/>
      </a:accent1>
      <a:accent2>
        <a:srgbClr val="43E9CB"/>
      </a:accent2>
      <a:accent3>
        <a:srgbClr val="BC80FF"/>
      </a:accent3>
      <a:accent4>
        <a:srgbClr val="FFC618"/>
      </a:accent4>
      <a:accent5>
        <a:srgbClr val="FF4000"/>
      </a:accent5>
      <a:accent6>
        <a:srgbClr val="FF87BB"/>
      </a:accent6>
      <a:hlink>
        <a:srgbClr val="0000FF"/>
      </a:hlink>
      <a:folHlink>
        <a:srgbClr val="FF00FF"/>
      </a:folHlink>
    </a:clrScheme>
    <a:fontScheme name="25_BoldColor">
      <a:majorFont>
        <a:latin typeface="Druk Medium"/>
        <a:ea typeface="Druk Medium"/>
        <a:cs typeface="Druk Medium"/>
      </a:majorFont>
      <a:minorFont>
        <a:latin typeface="Druk Medium"/>
        <a:ea typeface="Druk Medium"/>
        <a:cs typeface="Druk Medium"/>
      </a:minorFont>
    </a:fontScheme>
    <a:fmtScheme name="25_BoldCol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all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roxima Nova Extrabold"/>
            <a:ea typeface="Proxima Nova Extrabold"/>
            <a:cs typeface="Proxima Nova Extrabold"/>
            <a:sym typeface="Proxima Nova Extra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Proxima Nova"/>
            <a:ea typeface="Proxima Nova"/>
            <a:cs typeface="Proxima Nova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Microsoft Macintosh PowerPoint</Application>
  <PresentationFormat>Custom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Druk Medium</vt:lpstr>
      <vt:lpstr>Helvetica Neue</vt:lpstr>
      <vt:lpstr>Proxima Nova</vt:lpstr>
      <vt:lpstr>Proxima Nova Extrabold</vt:lpstr>
      <vt:lpstr>Proxima Nova Medium</vt:lpstr>
      <vt:lpstr>Proxima Nova Semibold</vt:lpstr>
      <vt:lpstr>25_BoldColor</vt:lpstr>
      <vt:lpstr>Exploring Patterns in Pediatric DM1 care and the impact of SES</vt:lpstr>
      <vt:lpstr>Lets get to the main point </vt:lpstr>
      <vt:lpstr>HYpothesis</vt:lpstr>
      <vt:lpstr>Findings in clinical practice</vt:lpstr>
      <vt:lpstr>Can you use this in practice?</vt:lpstr>
      <vt:lpstr>Are the results clinically significant?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Jackson L Handlin</cp:lastModifiedBy>
  <cp:revision>1</cp:revision>
  <dcterms:modified xsi:type="dcterms:W3CDTF">2025-09-16T16:35:48Z</dcterms:modified>
</cp:coreProperties>
</file>