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sldIdLst>
    <p:sldId id="271" r:id="rId2"/>
    <p:sldId id="256" r:id="rId3"/>
    <p:sldId id="257" r:id="rId4"/>
    <p:sldId id="258" r:id="rId5"/>
    <p:sldId id="259" r:id="rId6"/>
    <p:sldId id="260" r:id="rId7"/>
    <p:sldId id="261" r:id="rId8"/>
    <p:sldId id="262" r:id="rId9"/>
    <p:sldId id="263" r:id="rId10"/>
    <p:sldId id="272" r:id="rId11"/>
    <p:sldId id="264" r:id="rId12"/>
    <p:sldId id="265" r:id="rId13"/>
    <p:sldId id="266" r:id="rId14"/>
    <p:sldId id="267" r:id="rId15"/>
    <p:sldId id="268" r:id="rId16"/>
    <p:sldId id="269" r:id="rId17"/>
    <p:sldId id="270"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1F3CDB80-B0FD-4B39-86A9-42144D985357}"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DA3E891-4363-47FA-89AF-AF018575482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2D9CDFA-03E3-4BAA-8CEA-E87967FBAFD7}"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E4ECA375-7A24-4A4E-9C1F-03CFE1EA73C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64B9928-C21B-40D3-8172-7C6A2D711C8C}"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51776EB-C571-4BCB-921A-38112F65E53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p:txBody>
          <a:bodyPr/>
          <a:lstStyle>
            <a:lvl1pPr>
              <a:defRPr/>
            </a:lvl1pPr>
          </a:lstStyle>
          <a:p>
            <a:pPr>
              <a:defRPr/>
            </a:pPr>
            <a:r>
              <a:rPr lang="en-US"/>
              <a:t>11/16/05</a:t>
            </a:r>
          </a:p>
        </p:txBody>
      </p:sp>
      <p:sp>
        <p:nvSpPr>
          <p:cNvPr id="6" name="Rectangle 45"/>
          <p:cNvSpPr>
            <a:spLocks noGrp="1" noChangeArrowheads="1"/>
          </p:cNvSpPr>
          <p:nvPr>
            <p:ph type="ftr" sz="quarter" idx="11"/>
          </p:nvPr>
        </p:nvSpPr>
        <p:spPr/>
        <p:txBody>
          <a:bodyPr/>
          <a:lstStyle>
            <a:lvl1pPr>
              <a:defRPr/>
            </a:lvl1pPr>
          </a:lstStyle>
          <a:p>
            <a:pPr>
              <a:defRPr/>
            </a:pPr>
            <a:r>
              <a:rPr lang="en-US" dirty="0"/>
              <a:t>Dr. Dingman - "APA Presentation"</a:t>
            </a:r>
          </a:p>
        </p:txBody>
      </p:sp>
      <p:sp>
        <p:nvSpPr>
          <p:cNvPr id="7" name="Rectangle 46"/>
          <p:cNvSpPr>
            <a:spLocks noGrp="1" noChangeArrowheads="1"/>
          </p:cNvSpPr>
          <p:nvPr>
            <p:ph type="sldNum" sz="quarter" idx="12"/>
          </p:nvPr>
        </p:nvSpPr>
        <p:spPr/>
        <p:txBody>
          <a:bodyPr/>
          <a:lstStyle>
            <a:lvl1pPr>
              <a:defRPr/>
            </a:lvl1pPr>
          </a:lstStyle>
          <a:p>
            <a:pPr>
              <a:defRPr/>
            </a:pPr>
            <a:fld id="{C52CCC4F-1C12-44C4-8949-01ED2145073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CA876A7-2819-4097-9213-8382FC982E08}"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FE7F4BA-B1B3-4C25-9B8A-C8E3A4391D0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88D694D-DF4D-481E-A7A9-6B1C9FC699CD}" type="datetimeFigureOut">
              <a:rPr lang="en-US"/>
              <a:pPr>
                <a:defRPr/>
              </a:pPr>
              <a:t>11/12/2015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B949A8-5C97-4892-9BD9-C536DF9B54D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D89F541-3583-4405-AB89-701BF7766C09}" type="datetimeFigureOut">
              <a:rPr lang="en-US"/>
              <a:pPr>
                <a:defRPr/>
              </a:pPr>
              <a:t>11/12/2015</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3ABDBEDF-1361-45BA-98FB-698F1C69010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E29B48B0-04CC-4B38-84A7-37C9036CEE06}" type="datetimeFigureOut">
              <a:rPr lang="en-US"/>
              <a:pPr>
                <a:defRPr/>
              </a:pPr>
              <a:t>11/12/2015</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A0226A3F-69BA-4FD1-8CD7-8A2EB3A7801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C26670C8-5CAD-416E-B30D-E23FA86ADEBD}" type="datetimeFigureOut">
              <a:rPr lang="en-US"/>
              <a:pPr>
                <a:defRPr/>
              </a:pPr>
              <a:t>11/12/2015</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884C1C2A-336F-4462-B131-F6777689CBF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78BD8E12-9487-42C1-9061-473CD75C0236}" type="datetimeFigureOut">
              <a:rPr lang="en-US"/>
              <a:pPr>
                <a:defRPr/>
              </a:pPr>
              <a:t>11/12/2015</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AE6F4281-53F9-4C45-BF53-85EBB565BB1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E58231DC-9A27-4A5A-880C-4449AFB4EA8C}" type="datetimeFigureOut">
              <a:rPr lang="en-US"/>
              <a:pPr>
                <a:defRPr/>
              </a:pPr>
              <a:t>11/12/2015</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A519572B-A8CE-4E9A-BB75-CF8C40A1506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CAF09873-48FD-4ABC-9714-335F590D8810}" type="datetimeFigureOut">
              <a:rPr lang="en-US"/>
              <a:pPr>
                <a:defRPr/>
              </a:pPr>
              <a:t>11/12/2015</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1D44584-433E-4664-9F36-793BDEEB88D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1F857A55-984A-41AB-99B8-732DB19C4721}" type="datetimeFigureOut">
              <a:rPr lang="en-US"/>
              <a:pPr>
                <a:defRPr/>
              </a:pPr>
              <a:t>11/12/2015</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5EA6316-3861-4F3B-B94A-DF7B821B928E}"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55"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6" r:id="rId12"/>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Top 10 Mo$t Expensive </a:t>
            </a:r>
            <a:br>
              <a:rPr lang="en-US" dirty="0" smtClean="0"/>
            </a:br>
            <a:r>
              <a:rPr lang="en-US" i="1" smtClean="0"/>
              <a:t>APA </a:t>
            </a:r>
            <a:r>
              <a:rPr lang="en-US" smtClean="0"/>
              <a:t>Mistake</a:t>
            </a:r>
            <a:r>
              <a:rPr lang="en-US" dirty="0" smtClean="0"/>
              <a:t>$</a:t>
            </a:r>
            <a:endParaRPr lang="en-US" dirty="0"/>
          </a:p>
        </p:txBody>
      </p:sp>
      <p:sp>
        <p:nvSpPr>
          <p:cNvPr id="3" name="Subtitle 2"/>
          <p:cNvSpPr>
            <a:spLocks noGrp="1"/>
          </p:cNvSpPr>
          <p:nvPr>
            <p:ph type="subTitle" idx="1"/>
          </p:nvPr>
        </p:nvSpPr>
        <p:spPr/>
        <p:txBody>
          <a:bodyPr/>
          <a:lstStyle/>
          <a:p>
            <a:r>
              <a:rPr lang="en-US" dirty="0" smtClean="0">
                <a:effectLst>
                  <a:outerShdw blurRad="38100" dist="38100" dir="2700000" algn="tl">
                    <a:srgbClr val="000000">
                      <a:alpha val="43137"/>
                    </a:srgbClr>
                  </a:outerShdw>
                </a:effectLst>
              </a:rPr>
              <a:t>Myra Dingman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1267" name="Rectangle 3"/>
          <p:cNvSpPr>
            <a:spLocks noGrp="1" noChangeArrowheads="1"/>
          </p:cNvSpPr>
          <p:nvPr>
            <p:ph idx="1"/>
          </p:nvPr>
        </p:nvSpPr>
        <p:spPr>
          <a:xfrm>
            <a:off x="381000" y="1600200"/>
            <a:ext cx="8534400" cy="4708525"/>
          </a:xfrm>
        </p:spPr>
        <p:txBody>
          <a:bodyPr/>
          <a:lstStyle/>
          <a:p>
            <a:pPr marL="609600" indent="-609600" eaLnBrk="1" hangingPunct="1">
              <a:buFontTx/>
              <a:buAutoNum type="arabicPeriod" startAt="5"/>
            </a:pPr>
            <a:r>
              <a:rPr lang="en-US" sz="3200" dirty="0" err="1" smtClean="0">
                <a:effectLst>
                  <a:outerShdw blurRad="38100" dist="38100" dir="2700000" algn="tl">
                    <a:srgbClr val="000000">
                      <a:alpha val="43137"/>
                    </a:srgbClr>
                  </a:outerShdw>
                </a:effectLst>
              </a:rPr>
              <a:t>Seriation</a:t>
            </a:r>
            <a:r>
              <a:rPr lang="en-US" sz="3200" dirty="0" smtClean="0">
                <a:effectLst>
                  <a:outerShdw blurRad="38100" dist="38100" dir="2700000" algn="tl">
                    <a:srgbClr val="000000">
                      <a:alpha val="43137"/>
                    </a:srgbClr>
                  </a:outerShdw>
                </a:effectLst>
              </a:rPr>
              <a:t> Rules </a:t>
            </a:r>
            <a:r>
              <a:rPr lang="en-US" sz="3200" i="1" dirty="0" smtClean="0">
                <a:effectLst>
                  <a:outerShdw blurRad="38100" dist="38100" dir="2700000" algn="tl">
                    <a:srgbClr val="000000">
                      <a:alpha val="43137"/>
                    </a:srgbClr>
                  </a:outerShdw>
                </a:effectLst>
              </a:rPr>
              <a:t>cont.</a:t>
            </a:r>
            <a:r>
              <a:rPr lang="en-US" sz="3200" dirty="0" smtClean="0">
                <a:effectLst>
                  <a:outerShdw blurRad="38100" dist="38100" dir="2700000" algn="tl">
                    <a:srgbClr val="000000">
                      <a:alpha val="43137"/>
                    </a:srgbClr>
                  </a:outerShdw>
                </a:effectLst>
              </a:rPr>
              <a:t> (APA, pp. 63-65). </a:t>
            </a:r>
          </a:p>
          <a:p>
            <a:pPr marL="609600" indent="-609600" eaLnBrk="1" hangingPunct="1">
              <a:buNone/>
            </a:pPr>
            <a:r>
              <a:rPr lang="en-US" sz="3200" dirty="0" smtClean="0">
                <a:effectLst>
                  <a:outerShdw blurRad="38100" dist="38100" dir="2700000" algn="tl">
                    <a:srgbClr val="000000">
                      <a:alpha val="43137"/>
                    </a:srgbClr>
                  </a:outerShdw>
                </a:effectLst>
              </a:rPr>
              <a:t>	Be consistent in enumerating a list: </a:t>
            </a:r>
          </a:p>
          <a:p>
            <a:pPr marL="609600" indent="-609600" eaLnBrk="1" hangingPunct="1">
              <a:buNone/>
            </a:pPr>
            <a:r>
              <a:rPr lang="en-US" sz="3200" dirty="0" smtClean="0">
                <a:effectLst>
                  <a:outerShdw blurRad="38100" dist="38100" dir="2700000" algn="tl">
                    <a:srgbClr val="000000">
                      <a:alpha val="43137"/>
                    </a:srgbClr>
                  </a:outerShdw>
                </a:effectLst>
              </a:rPr>
              <a:t>	First …. Second …. Third …. Last . . .. </a:t>
            </a:r>
          </a:p>
          <a:p>
            <a:pPr marL="609600" indent="-609600" eaLnBrk="1" hangingPunct="1">
              <a:buNone/>
            </a:pPr>
            <a:r>
              <a:rPr lang="en-US" sz="3200" dirty="0" smtClean="0">
                <a:effectLst>
                  <a:outerShdw blurRad="38100" dist="38100" dir="2700000" algn="tl">
                    <a:srgbClr val="000000">
                      <a:alpha val="43137"/>
                    </a:srgbClr>
                  </a:outerShdw>
                </a:effectLst>
              </a:rPr>
              <a:t>	Firstly…. Secondly …. Thirdly…. Finally (or Lastly)</a:t>
            </a:r>
          </a:p>
          <a:p>
            <a:pPr marL="609600" indent="-609600" eaLnBrk="1" hangingPunct="1">
              <a:buNone/>
            </a:pPr>
            <a:endParaRPr lang="en-US" sz="3200" dirty="0" smtClean="0">
              <a:effectLst>
                <a:outerShdw blurRad="38100" dist="38100" dir="2700000" algn="tl">
                  <a:srgbClr val="000000">
                    <a:alpha val="43137"/>
                  </a:srgbClr>
                </a:outerShdw>
              </a:effectLst>
            </a:endParaRPr>
          </a:p>
          <a:p>
            <a:pPr marL="609600" indent="-609600" eaLnBrk="1" hangingPunct="1">
              <a:buNone/>
            </a:pPr>
            <a:r>
              <a:rPr lang="en-US" sz="3200" dirty="0" smtClean="0">
                <a:effectLst>
                  <a:outerShdw blurRad="38100" dist="38100" dir="2700000" algn="tl">
                    <a:srgbClr val="000000">
                      <a:alpha val="43137"/>
                    </a:srgbClr>
                  </a:outerShdw>
                </a:effectLst>
              </a:rPr>
              <a:t>	If there is “on one hand” there should be “on the other hand,” and vice versa.</a:t>
            </a:r>
          </a:p>
        </p:txBody>
      </p:sp>
      <p:sp>
        <p:nvSpPr>
          <p:cNvPr id="7" name="Slide Number Placeholder 5"/>
          <p:cNvSpPr>
            <a:spLocks noGrp="1"/>
          </p:cNvSpPr>
          <p:nvPr>
            <p:ph type="sldNum" sz="quarter" idx="12"/>
          </p:nvPr>
        </p:nvSpPr>
        <p:spPr/>
        <p:txBody>
          <a:bodyPr/>
          <a:lstStyle/>
          <a:p>
            <a:pPr>
              <a:defRPr/>
            </a:pPr>
            <a:fld id="{CBDCEB11-7F4C-430B-9307-FC801052690C}" type="slidenum">
              <a:rPr lang="en-US"/>
              <a:pPr>
                <a:defRPr/>
              </a:pPr>
              <a:t>10</a:t>
            </a:fld>
            <a:endParaRPr lang="en-US"/>
          </a:p>
        </p:txBody>
      </p:sp>
      <p:pic>
        <p:nvPicPr>
          <p:cNvPr id="82951" name="Picture 7" descr="j0221979"/>
          <p:cNvPicPr>
            <a:picLocks noChangeAspect="1" noChangeArrowheads="1"/>
          </p:cNvPicPr>
          <p:nvPr/>
        </p:nvPicPr>
        <p:blipFill>
          <a:blip r:embed="rId2" cstate="print"/>
          <a:srcRect/>
          <a:stretch>
            <a:fillRect/>
          </a:stretch>
        </p:blipFill>
        <p:spPr bwMode="auto">
          <a:xfrm>
            <a:off x="7086600" y="457200"/>
            <a:ext cx="942975"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2951"/>
                                        </p:tgtEl>
                                      </p:cBhvr>
                                    </p:animEffect>
                                    <p:animScale>
                                      <p:cBhvr>
                                        <p:cTn id="7" dur="250" autoRev="1" fill="hold"/>
                                        <p:tgtEl>
                                          <p:spTgt spid="8295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 calcmode="lin" valueType="num">
                                      <p:cBhvr additive="base">
                                        <p:cTn id="12" dur="500" fill="hold"/>
                                        <p:tgtEl>
                                          <p:spTgt spid="11267">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1267">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1267">
                                            <p:txEl>
                                              <p:pRg st="2" end="2"/>
                                            </p:txEl>
                                          </p:spTgt>
                                        </p:tgtEl>
                                        <p:attrNameLst>
                                          <p:attrName>style.visibility</p:attrName>
                                        </p:attrNameLst>
                                      </p:cBhvr>
                                      <p:to>
                                        <p:strVal val="visible"/>
                                      </p:to>
                                    </p:set>
                                    <p:anim calcmode="lin" valueType="num">
                                      <p:cBhvr additive="base">
                                        <p:cTn id="16" dur="500" fill="hold"/>
                                        <p:tgtEl>
                                          <p:spTgt spid="11267">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11267">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1267">
                                            <p:txEl>
                                              <p:pRg st="3" end="3"/>
                                            </p:txEl>
                                          </p:spTgt>
                                        </p:tgtEl>
                                        <p:attrNameLst>
                                          <p:attrName>style.visibility</p:attrName>
                                        </p:attrNameLst>
                                      </p:cBhvr>
                                      <p:to>
                                        <p:strVal val="visible"/>
                                      </p:to>
                                    </p:set>
                                    <p:anim calcmode="lin" valueType="num">
                                      <p:cBhvr additive="base">
                                        <p:cTn id="20" dur="500" fill="hold"/>
                                        <p:tgtEl>
                                          <p:spTgt spid="11267">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1267">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1267">
                                            <p:txEl>
                                              <p:pRg st="5" end="5"/>
                                            </p:txEl>
                                          </p:spTgt>
                                        </p:tgtEl>
                                        <p:attrNameLst>
                                          <p:attrName>style.visibility</p:attrName>
                                        </p:attrNameLst>
                                      </p:cBhvr>
                                      <p:to>
                                        <p:strVal val="visible"/>
                                      </p:to>
                                    </p:set>
                                    <p:anim calcmode="lin" valueType="num">
                                      <p:cBhvr additive="base">
                                        <p:cTn id="24" dur="500" fill="hold"/>
                                        <p:tgtEl>
                                          <p:spTgt spid="11267">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126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p:cNvSpPr>
            <a:spLocks noGrp="1"/>
          </p:cNvSpPr>
          <p:nvPr>
            <p:ph type="ftr" sz="quarter" idx="11"/>
          </p:nvPr>
        </p:nvSpPr>
        <p:spPr/>
        <p:txBody>
          <a:bodyPr/>
          <a:lstStyle/>
          <a:p>
            <a:pPr>
              <a:defRPr/>
            </a:pPr>
            <a:r>
              <a:rPr lang="en-US" dirty="0"/>
              <a:t>Dr. Dingman - "APA Presentation"</a:t>
            </a:r>
          </a:p>
        </p:txBody>
      </p:sp>
      <p:sp>
        <p:nvSpPr>
          <p:cNvPr id="4" name="Slide Number Placeholder 5"/>
          <p:cNvSpPr>
            <a:spLocks noGrp="1"/>
          </p:cNvSpPr>
          <p:nvPr>
            <p:ph type="sldNum" sz="quarter" idx="12"/>
          </p:nvPr>
        </p:nvSpPr>
        <p:spPr/>
        <p:txBody>
          <a:bodyPr/>
          <a:lstStyle/>
          <a:p>
            <a:pPr>
              <a:defRPr/>
            </a:pPr>
            <a:fld id="{6D265292-2CF7-497D-9A00-94DD34F2E6A4}" type="slidenum">
              <a:rPr lang="en-US"/>
              <a:pPr>
                <a:defRPr/>
              </a:pPr>
              <a:t>11</a:t>
            </a:fld>
            <a:endParaRPr lang="en-US"/>
          </a:p>
        </p:txBody>
      </p:sp>
      <p:pic>
        <p:nvPicPr>
          <p:cNvPr id="12292" name="Picture 4" descr="Snapshots Daily Comics"/>
          <p:cNvPicPr>
            <a:picLocks noChangeAspect="1" noChangeArrowheads="1"/>
          </p:cNvPicPr>
          <p:nvPr/>
        </p:nvPicPr>
        <p:blipFill>
          <a:blip r:embed="rId2" cstate="print"/>
          <a:srcRect/>
          <a:stretch>
            <a:fillRect/>
          </a:stretch>
        </p:blipFill>
        <p:spPr bwMode="auto">
          <a:xfrm>
            <a:off x="1752600" y="0"/>
            <a:ext cx="58451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3315" name="Rectangle 3"/>
          <p:cNvSpPr>
            <a:spLocks noGrp="1" noChangeArrowheads="1"/>
          </p:cNvSpPr>
          <p:nvPr>
            <p:ph idx="1"/>
          </p:nvPr>
        </p:nvSpPr>
        <p:spPr>
          <a:xfrm>
            <a:off x="457200" y="1752600"/>
            <a:ext cx="8229600" cy="4378325"/>
          </a:xfrm>
        </p:spPr>
        <p:txBody>
          <a:bodyPr/>
          <a:lstStyle/>
          <a:p>
            <a:pPr marL="609600" indent="-609600" eaLnBrk="1" hangingPunct="1">
              <a:lnSpc>
                <a:spcPct val="90000"/>
              </a:lnSpc>
              <a:buFontTx/>
              <a:buAutoNum type="arabicPeriod" startAt="4"/>
            </a:pPr>
            <a:r>
              <a:rPr lang="en-US" b="1" dirty="0" smtClean="0">
                <a:effectLst>
                  <a:outerShdw blurRad="38100" dist="38100" dir="2700000" algn="tl">
                    <a:srgbClr val="000000">
                      <a:alpha val="43137"/>
                    </a:srgbClr>
                  </a:outerShdw>
                </a:effectLst>
              </a:rPr>
              <a:t>Headings</a:t>
            </a:r>
          </a:p>
        </p:txBody>
      </p:sp>
      <p:sp>
        <p:nvSpPr>
          <p:cNvPr id="7" name="Slide Number Placeholder 5"/>
          <p:cNvSpPr>
            <a:spLocks noGrp="1"/>
          </p:cNvSpPr>
          <p:nvPr>
            <p:ph type="sldNum" sz="quarter" idx="12"/>
          </p:nvPr>
        </p:nvSpPr>
        <p:spPr/>
        <p:txBody>
          <a:bodyPr/>
          <a:lstStyle/>
          <a:p>
            <a:pPr>
              <a:defRPr/>
            </a:pPr>
            <a:fld id="{6D751A7C-3276-4C91-98C4-9828EBD9EEAB}" type="slidenum">
              <a:rPr lang="en-US"/>
              <a:pPr>
                <a:defRPr/>
              </a:pPr>
              <a:t>12</a:t>
            </a:fld>
            <a:endParaRPr lang="en-US"/>
          </a:p>
        </p:txBody>
      </p:sp>
      <p:sp>
        <p:nvSpPr>
          <p:cNvPr id="76805" name="Text Box 5"/>
          <p:cNvSpPr txBox="1">
            <a:spLocks noChangeArrowheads="1"/>
          </p:cNvSpPr>
          <p:nvPr/>
        </p:nvSpPr>
        <p:spPr bwMode="auto">
          <a:xfrm>
            <a:off x="228600" y="2362200"/>
            <a:ext cx="8458200" cy="3600450"/>
          </a:xfrm>
          <a:prstGeom prst="rect">
            <a:avLst/>
          </a:prstGeom>
          <a:solidFill>
            <a:schemeClr val="tx1"/>
          </a:solidFill>
          <a:ln w="9525">
            <a:noFill/>
            <a:miter lim="800000"/>
            <a:headEnd/>
            <a:tailEnd/>
          </a:ln>
        </p:spPr>
        <p:txBody>
          <a:bodyPr>
            <a:spAutoFit/>
          </a:bodyPr>
          <a:lstStyle/>
          <a:p>
            <a:pPr algn="ctr">
              <a:spcBef>
                <a:spcPct val="50000"/>
              </a:spcBef>
            </a:pPr>
            <a:r>
              <a:rPr lang="en-US" sz="2400" b="1">
                <a:solidFill>
                  <a:srgbClr val="000000"/>
                </a:solidFill>
                <a:latin typeface="Book Antiqua" pitchFamily="18" charset="0"/>
              </a:rPr>
              <a:t>Analysis of the Data </a:t>
            </a:r>
            <a:r>
              <a:rPr lang="en-US" sz="2400">
                <a:solidFill>
                  <a:srgbClr val="FF3300"/>
                </a:solidFill>
                <a:latin typeface="Book Antiqua" pitchFamily="18" charset="0"/>
              </a:rPr>
              <a:t>(LEVEL 1)</a:t>
            </a:r>
          </a:p>
          <a:p>
            <a:endParaRPr lang="en-US" sz="2400" i="1">
              <a:solidFill>
                <a:srgbClr val="FF3300"/>
              </a:solidFill>
              <a:latin typeface="Book Antiqua" pitchFamily="18" charset="0"/>
            </a:endParaRPr>
          </a:p>
          <a:p>
            <a:r>
              <a:rPr lang="en-US" sz="2400" b="1">
                <a:solidFill>
                  <a:srgbClr val="000000"/>
                </a:solidFill>
                <a:latin typeface="Book Antiqua" pitchFamily="18" charset="0"/>
              </a:rPr>
              <a:t>Demographic Characteristics of the Data</a:t>
            </a:r>
            <a:r>
              <a:rPr lang="en-US" sz="2400" i="1">
                <a:solidFill>
                  <a:srgbClr val="000000"/>
                </a:solidFill>
                <a:latin typeface="Book Antiqua" pitchFamily="18" charset="0"/>
              </a:rPr>
              <a:t> </a:t>
            </a:r>
            <a:r>
              <a:rPr lang="en-US" sz="2400" i="1">
                <a:solidFill>
                  <a:srgbClr val="FF3300"/>
                </a:solidFill>
                <a:latin typeface="Book Antiqua" pitchFamily="18" charset="0"/>
              </a:rPr>
              <a:t>(LEVEL 2)</a:t>
            </a:r>
            <a:endParaRPr lang="en-US" sz="2400" u="sng">
              <a:solidFill>
                <a:srgbClr val="FF3300"/>
              </a:solidFill>
              <a:latin typeface="Book Antiqua" pitchFamily="18" charset="0"/>
            </a:endParaRPr>
          </a:p>
          <a:p>
            <a:endParaRPr lang="en-US" sz="2400" i="1">
              <a:solidFill>
                <a:srgbClr val="FF3300"/>
              </a:solidFill>
              <a:latin typeface="Book Antiqua" pitchFamily="18" charset="0"/>
            </a:endParaRPr>
          </a:p>
          <a:p>
            <a:pPr>
              <a:lnSpc>
                <a:spcPct val="150000"/>
              </a:lnSpc>
            </a:pPr>
            <a:r>
              <a:rPr lang="en-US" sz="2400" i="1">
                <a:solidFill>
                  <a:srgbClr val="000000"/>
                </a:solidFill>
                <a:latin typeface="Book Antiqua" pitchFamily="18" charset="0"/>
              </a:rPr>
              <a:t>	</a:t>
            </a:r>
            <a:r>
              <a:rPr lang="en-US" sz="2400" b="1">
                <a:solidFill>
                  <a:srgbClr val="000000"/>
                </a:solidFill>
                <a:latin typeface="Book Antiqua" pitchFamily="18" charset="0"/>
              </a:rPr>
              <a:t>Sample size. </a:t>
            </a:r>
            <a:r>
              <a:rPr lang="en-US" sz="2400" i="1">
                <a:solidFill>
                  <a:srgbClr val="FF3300"/>
                </a:solidFill>
                <a:latin typeface="Book Antiqua" pitchFamily="18" charset="0"/>
              </a:rPr>
              <a:t>(LEVEL 3)</a:t>
            </a:r>
            <a:r>
              <a:rPr lang="en-US" sz="2400" i="1">
                <a:solidFill>
                  <a:srgbClr val="000000"/>
                </a:solidFill>
                <a:latin typeface="Book Antiqua" pitchFamily="18" charset="0"/>
              </a:rPr>
              <a:t> </a:t>
            </a:r>
            <a:r>
              <a:rPr lang="en-US" sz="2400">
                <a:solidFill>
                  <a:srgbClr val="000000"/>
                </a:solidFill>
                <a:latin typeface="Book Antiqua" pitchFamily="18" charset="0"/>
              </a:rPr>
              <a:t>The sampling frame was 200 </a:t>
            </a:r>
          </a:p>
          <a:p>
            <a:r>
              <a:rPr lang="en-US" sz="2400">
                <a:solidFill>
                  <a:srgbClr val="000000"/>
                </a:solidFill>
                <a:latin typeface="Book Antiqua" pitchFamily="18" charset="0"/>
              </a:rPr>
              <a:t>coaching clients. The sample included three variations of . . .</a:t>
            </a:r>
          </a:p>
          <a:p>
            <a:endParaRPr lang="en-US" sz="2400">
              <a:solidFill>
                <a:srgbClr val="000000"/>
              </a:solidFill>
              <a:latin typeface="Book Antiqua" pitchFamily="18" charset="0"/>
            </a:endParaRPr>
          </a:p>
          <a:p>
            <a:r>
              <a:rPr lang="en-US" sz="2400">
                <a:solidFill>
                  <a:srgbClr val="000000"/>
                </a:solidFill>
                <a:latin typeface="Book Antiqua" pitchFamily="18" charset="0"/>
              </a:rPr>
              <a:t>	</a:t>
            </a:r>
            <a:r>
              <a:rPr lang="en-US" sz="2400" b="1" i="1">
                <a:solidFill>
                  <a:srgbClr val="000000"/>
                </a:solidFill>
                <a:latin typeface="Book Antiqua" pitchFamily="18" charset="0"/>
              </a:rPr>
              <a:t>Methodology</a:t>
            </a:r>
            <a:r>
              <a:rPr lang="en-US" sz="2400" b="1" i="1">
                <a:solidFill>
                  <a:srgbClr val="FF3300"/>
                </a:solidFill>
                <a:latin typeface="Book Antiqua" pitchFamily="18" charset="0"/>
              </a:rPr>
              <a:t>.  </a:t>
            </a:r>
            <a:r>
              <a:rPr lang="en-US" sz="2400" i="1">
                <a:solidFill>
                  <a:srgbClr val="FF3300"/>
                </a:solidFill>
                <a:latin typeface="Book Antiqua" pitchFamily="18" charset="0"/>
              </a:rPr>
              <a:t>(LEVEL 4) </a:t>
            </a:r>
            <a:r>
              <a:rPr lang="en-US" sz="2400">
                <a:solidFill>
                  <a:srgbClr val="000000"/>
                </a:solidFill>
                <a:latin typeface="Book Antiqua" pitchFamily="18" charset="0"/>
              </a:rPr>
              <a:t>The methodology of this research was based upon the two-tailed </a:t>
            </a:r>
            <a:r>
              <a:rPr lang="en-US" sz="2400" i="1">
                <a:solidFill>
                  <a:srgbClr val="000000"/>
                </a:solidFill>
                <a:latin typeface="Book Antiqua" pitchFamily="18" charset="0"/>
              </a:rPr>
              <a:t>t </a:t>
            </a:r>
            <a:r>
              <a:rPr lang="en-US" sz="2400">
                <a:solidFill>
                  <a:srgbClr val="000000"/>
                </a:solidFill>
                <a:latin typeface="Book Antiqua" pitchFamily="18" charset="0"/>
              </a:rPr>
              <a:t>value . . . .</a:t>
            </a:r>
          </a:p>
        </p:txBody>
      </p:sp>
      <p:pic>
        <p:nvPicPr>
          <p:cNvPr id="76808" name="Picture 8" descr="j0221977"/>
          <p:cNvPicPr>
            <a:picLocks noChangeAspect="1" noChangeArrowheads="1"/>
          </p:cNvPicPr>
          <p:nvPr/>
        </p:nvPicPr>
        <p:blipFill>
          <a:blip r:embed="rId2" cstate="print"/>
          <a:srcRect/>
          <a:stretch>
            <a:fillRect/>
          </a:stretch>
        </p:blipFill>
        <p:spPr bwMode="auto">
          <a:xfrm>
            <a:off x="7086600" y="457200"/>
            <a:ext cx="124936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6808"/>
                                        </p:tgtEl>
                                      </p:cBhvr>
                                    </p:animEffect>
                                    <p:animScale>
                                      <p:cBhvr>
                                        <p:cTn id="7" dur="250" autoRev="1" fill="hold"/>
                                        <p:tgtEl>
                                          <p:spTgt spid="7680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6805"/>
                                        </p:tgtEl>
                                        <p:attrNameLst>
                                          <p:attrName>style.visibility</p:attrName>
                                        </p:attrNameLst>
                                      </p:cBhvr>
                                      <p:to>
                                        <p:strVal val="visible"/>
                                      </p:to>
                                    </p:set>
                                    <p:anim calcmode="lin" valueType="num">
                                      <p:cBhvr additive="base">
                                        <p:cTn id="12" dur="500" fill="hold"/>
                                        <p:tgtEl>
                                          <p:spTgt spid="76805"/>
                                        </p:tgtEl>
                                        <p:attrNameLst>
                                          <p:attrName>ppt_x</p:attrName>
                                        </p:attrNameLst>
                                      </p:cBhvr>
                                      <p:tavLst>
                                        <p:tav tm="0">
                                          <p:val>
                                            <p:strVal val="#ppt_x"/>
                                          </p:val>
                                        </p:tav>
                                        <p:tav tm="100000">
                                          <p:val>
                                            <p:strVal val="#ppt_x"/>
                                          </p:val>
                                        </p:tav>
                                      </p:tavLst>
                                    </p:anim>
                                    <p:anim calcmode="lin" valueType="num">
                                      <p:cBhvr additive="base">
                                        <p:cTn id="13"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4339" name="Rectangle 3"/>
          <p:cNvSpPr>
            <a:spLocks noGrp="1" noChangeArrowheads="1"/>
          </p:cNvSpPr>
          <p:nvPr>
            <p:ph idx="1"/>
          </p:nvPr>
        </p:nvSpPr>
        <p:spPr>
          <a:xfrm>
            <a:off x="457200" y="1905000"/>
            <a:ext cx="8229600" cy="4225925"/>
          </a:xfrm>
        </p:spPr>
        <p:txBody>
          <a:bodyPr/>
          <a:lstStyle/>
          <a:p>
            <a:pPr marL="609600" indent="-609600" eaLnBrk="1" hangingPunct="1">
              <a:lnSpc>
                <a:spcPct val="90000"/>
              </a:lnSpc>
              <a:buFontTx/>
              <a:buAutoNum type="arabicPeriod" startAt="3"/>
            </a:pPr>
            <a:r>
              <a:rPr lang="en-US" b="1" dirty="0" smtClean="0">
                <a:effectLst>
                  <a:outerShdw blurRad="38100" dist="38100" dir="2700000" algn="tl">
                    <a:srgbClr val="000000">
                      <a:alpha val="43137"/>
                    </a:srgbClr>
                  </a:outerShdw>
                </a:effectLst>
              </a:rPr>
              <a:t>Consistency</a:t>
            </a:r>
            <a:r>
              <a:rPr lang="en-US" dirty="0" smtClean="0">
                <a:effectLst>
                  <a:outerShdw blurRad="38100" dist="38100" dir="2700000" algn="tl">
                    <a:srgbClr val="000000">
                      <a:alpha val="43137"/>
                    </a:srgbClr>
                  </a:outerShdw>
                </a:effectLst>
              </a:rPr>
              <a:t> – quotation marks are curved, use 2 commas in a list of 3 or more items, use semi-colons when your list has commas in it, etc.</a:t>
            </a:r>
          </a:p>
          <a:p>
            <a:pPr marL="609600" indent="-609600" eaLnBrk="1" hangingPunct="1">
              <a:lnSpc>
                <a:spcPct val="90000"/>
              </a:lnSpc>
              <a:buFontTx/>
              <a:buNone/>
            </a:pPr>
            <a:endParaRPr lang="en-US" dirty="0" smtClean="0"/>
          </a:p>
        </p:txBody>
      </p:sp>
      <p:sp>
        <p:nvSpPr>
          <p:cNvPr id="7" name="Slide Number Placeholder 5"/>
          <p:cNvSpPr>
            <a:spLocks noGrp="1"/>
          </p:cNvSpPr>
          <p:nvPr>
            <p:ph type="sldNum" sz="quarter" idx="12"/>
          </p:nvPr>
        </p:nvSpPr>
        <p:spPr/>
        <p:txBody>
          <a:bodyPr/>
          <a:lstStyle/>
          <a:p>
            <a:pPr>
              <a:defRPr/>
            </a:pPr>
            <a:fld id="{6AFE9215-A0C4-42E6-8BAE-90A4ACD33E96}" type="slidenum">
              <a:rPr lang="en-US"/>
              <a:pPr>
                <a:defRPr/>
              </a:pPr>
              <a:t>13</a:t>
            </a:fld>
            <a:endParaRPr lang="en-US"/>
          </a:p>
        </p:txBody>
      </p:sp>
      <p:sp>
        <p:nvSpPr>
          <p:cNvPr id="77829" name="Text Box 5"/>
          <p:cNvSpPr txBox="1">
            <a:spLocks noChangeArrowheads="1"/>
          </p:cNvSpPr>
          <p:nvPr/>
        </p:nvSpPr>
        <p:spPr bwMode="auto">
          <a:xfrm>
            <a:off x="533400" y="3581400"/>
            <a:ext cx="8077200" cy="2635250"/>
          </a:xfrm>
          <a:prstGeom prst="rect">
            <a:avLst/>
          </a:prstGeom>
          <a:solidFill>
            <a:schemeClr val="tx1"/>
          </a:solidFill>
          <a:ln w="9525">
            <a:noFill/>
            <a:miter lim="800000"/>
            <a:headEnd/>
            <a:tailEnd/>
          </a:ln>
        </p:spPr>
        <p:txBody>
          <a:bodyPr>
            <a:spAutoFit/>
          </a:bodyPr>
          <a:lstStyle/>
          <a:p>
            <a:pPr>
              <a:spcBef>
                <a:spcPct val="50000"/>
              </a:spcBef>
            </a:pPr>
            <a:r>
              <a:rPr lang="en-US" sz="2200" dirty="0" smtClean="0">
                <a:solidFill>
                  <a:srgbClr val="000000"/>
                </a:solidFill>
                <a:latin typeface="Book Antiqua" pitchFamily="18" charset="0"/>
              </a:rPr>
              <a:t>     Thus</a:t>
            </a:r>
            <a:r>
              <a:rPr lang="en-US" sz="2200" dirty="0">
                <a:solidFill>
                  <a:srgbClr val="000000"/>
                </a:solidFill>
                <a:latin typeface="Book Antiqua" pitchFamily="18" charset="0"/>
              </a:rPr>
              <a:t>, many organizations have established leadership development programs that include experiences combined with assessment, challenge, and support. </a:t>
            </a:r>
          </a:p>
          <a:p>
            <a:pPr>
              <a:spcBef>
                <a:spcPct val="50000"/>
              </a:spcBef>
            </a:pPr>
            <a:r>
              <a:rPr lang="en-US" sz="2200" dirty="0" smtClean="0">
                <a:solidFill>
                  <a:srgbClr val="000000"/>
                </a:solidFill>
                <a:latin typeface="Book Antiqua" pitchFamily="18" charset="0"/>
              </a:rPr>
              <a:t>     Growth </a:t>
            </a:r>
            <a:r>
              <a:rPr lang="en-US" sz="2200" dirty="0">
                <a:solidFill>
                  <a:srgbClr val="000000"/>
                </a:solidFill>
                <a:latin typeface="Book Antiqua" pitchFamily="18" charset="0"/>
              </a:rPr>
              <a:t>goals can fall into many different areas including fostering self-awareness; enhancing personal leadership, management, and interpersonal skills; and improving business agility and technical or functional credibility. </a:t>
            </a:r>
          </a:p>
        </p:txBody>
      </p:sp>
      <p:pic>
        <p:nvPicPr>
          <p:cNvPr id="77831" name="Picture 7" descr="j0221975"/>
          <p:cNvPicPr>
            <a:picLocks noChangeAspect="1" noChangeArrowheads="1"/>
          </p:cNvPicPr>
          <p:nvPr/>
        </p:nvPicPr>
        <p:blipFill>
          <a:blip r:embed="rId2" cstate="print"/>
          <a:srcRect/>
          <a:stretch>
            <a:fillRect/>
          </a:stretch>
        </p:blipFill>
        <p:spPr bwMode="auto">
          <a:xfrm>
            <a:off x="7086600" y="457200"/>
            <a:ext cx="102711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7831"/>
                                        </p:tgtEl>
                                      </p:cBhvr>
                                    </p:animEffect>
                                    <p:animScale>
                                      <p:cBhvr>
                                        <p:cTn id="7" dur="250" autoRev="1" fill="hold"/>
                                        <p:tgtEl>
                                          <p:spTgt spid="7783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7829"/>
                                        </p:tgtEl>
                                        <p:attrNameLst>
                                          <p:attrName>style.visibility</p:attrName>
                                        </p:attrNameLst>
                                      </p:cBhvr>
                                      <p:to>
                                        <p:strVal val="visible"/>
                                      </p:to>
                                    </p:set>
                                    <p:anim calcmode="lin" valueType="num">
                                      <p:cBhvr additive="base">
                                        <p:cTn id="12" dur="500" fill="hold"/>
                                        <p:tgtEl>
                                          <p:spTgt spid="77829"/>
                                        </p:tgtEl>
                                        <p:attrNameLst>
                                          <p:attrName>ppt_x</p:attrName>
                                        </p:attrNameLst>
                                      </p:cBhvr>
                                      <p:tavLst>
                                        <p:tav tm="0">
                                          <p:val>
                                            <p:strVal val="#ppt_x"/>
                                          </p:val>
                                        </p:tav>
                                        <p:tav tm="100000">
                                          <p:val>
                                            <p:strVal val="#ppt_x"/>
                                          </p:val>
                                        </p:tav>
                                      </p:tavLst>
                                    </p:anim>
                                    <p:anim calcmode="lin" valueType="num">
                                      <p:cBhvr additive="base">
                                        <p:cTn id="13" dur="500" fill="hold"/>
                                        <p:tgtEl>
                                          <p:spTgt spid="778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5363" name="Rectangle 3"/>
          <p:cNvSpPr>
            <a:spLocks noGrp="1" noChangeArrowheads="1"/>
          </p:cNvSpPr>
          <p:nvPr>
            <p:ph idx="1"/>
          </p:nvPr>
        </p:nvSpPr>
        <p:spPr>
          <a:xfrm>
            <a:off x="381000" y="1600200"/>
            <a:ext cx="8458200" cy="4708525"/>
          </a:xfrm>
        </p:spPr>
        <p:txBody>
          <a:bodyPr/>
          <a:lstStyle/>
          <a:p>
            <a:pPr marL="609600" indent="-609600" eaLnBrk="1" hangingPunct="1">
              <a:lnSpc>
                <a:spcPct val="90000"/>
              </a:lnSpc>
              <a:buFontTx/>
              <a:buAutoNum type="arabicPeriod" startAt="2"/>
            </a:pPr>
            <a:r>
              <a:rPr lang="en-US" b="1" dirty="0" smtClean="0">
                <a:effectLst>
                  <a:outerShdw blurRad="38100" dist="38100" dir="2700000" algn="tl">
                    <a:srgbClr val="000000">
                      <a:alpha val="43137"/>
                    </a:srgbClr>
                  </a:outerShdw>
                </a:effectLst>
              </a:rPr>
              <a:t>Italics verses Quotation Marks</a:t>
            </a:r>
            <a:r>
              <a:rPr lang="en-US" sz="2400" b="1" dirty="0" smtClean="0">
                <a:effectLst>
                  <a:outerShdw blurRad="38100" dist="38100" dir="2700000" algn="tl">
                    <a:srgbClr val="000000">
                      <a:alpha val="43137"/>
                    </a:srgbClr>
                  </a:outerShdw>
                </a:effectLst>
              </a:rPr>
              <a:t> </a:t>
            </a:r>
            <a:r>
              <a:rPr lang="en-US" sz="2400" dirty="0" smtClean="0"/>
              <a:t>(APA, pp. </a:t>
            </a:r>
            <a:r>
              <a:rPr lang="en-US" sz="2000" dirty="0" smtClean="0">
                <a:effectLst>
                  <a:outerShdw blurRad="38100" dist="38100" dir="2700000" algn="tl">
                    <a:srgbClr val="000000">
                      <a:alpha val="43137"/>
                    </a:srgbClr>
                  </a:outerShdw>
                </a:effectLst>
              </a:rPr>
              <a:t>105-106</a:t>
            </a:r>
            <a:r>
              <a:rPr lang="en-US" dirty="0" smtClean="0">
                <a:effectLst>
                  <a:outerShdw blurRad="38100" dist="38100" dir="2700000" algn="tl">
                    <a:srgbClr val="000000">
                      <a:alpha val="43137"/>
                    </a:srgbClr>
                  </a:outerShdw>
                </a:effectLst>
              </a:rPr>
              <a:t>).</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In general use italics infrequently.</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You may use italics for key terms in your paper.</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Only use quotation marks for actual quotes and for slang terminology or coined expressions.</a:t>
            </a:r>
          </a:p>
        </p:txBody>
      </p:sp>
      <p:sp>
        <p:nvSpPr>
          <p:cNvPr id="7" name="Slide Number Placeholder 5"/>
          <p:cNvSpPr>
            <a:spLocks noGrp="1"/>
          </p:cNvSpPr>
          <p:nvPr>
            <p:ph type="sldNum" sz="quarter" idx="12"/>
          </p:nvPr>
        </p:nvSpPr>
        <p:spPr/>
        <p:txBody>
          <a:bodyPr/>
          <a:lstStyle/>
          <a:p>
            <a:pPr>
              <a:defRPr/>
            </a:pPr>
            <a:fld id="{4839BF30-68DD-4066-B131-F57CA29C64F2}" type="slidenum">
              <a:rPr lang="en-US"/>
              <a:pPr>
                <a:defRPr/>
              </a:pPr>
              <a:t>14</a:t>
            </a:fld>
            <a:endParaRPr lang="en-US"/>
          </a:p>
        </p:txBody>
      </p:sp>
      <p:sp>
        <p:nvSpPr>
          <p:cNvPr id="79877" name="Text Box 5"/>
          <p:cNvSpPr txBox="1">
            <a:spLocks noChangeArrowheads="1"/>
          </p:cNvSpPr>
          <p:nvPr/>
        </p:nvSpPr>
        <p:spPr bwMode="auto">
          <a:xfrm>
            <a:off x="533400" y="3886200"/>
            <a:ext cx="8077200" cy="2292350"/>
          </a:xfrm>
          <a:prstGeom prst="rect">
            <a:avLst/>
          </a:prstGeom>
          <a:solidFill>
            <a:schemeClr val="tx1"/>
          </a:solidFill>
          <a:ln w="9525">
            <a:noFill/>
            <a:miter lim="800000"/>
            <a:headEnd/>
            <a:tailEnd/>
          </a:ln>
        </p:spPr>
        <p:txBody>
          <a:bodyPr>
            <a:spAutoFit/>
          </a:bodyPr>
          <a:lstStyle/>
          <a:p>
            <a:pPr>
              <a:spcBef>
                <a:spcPct val="50000"/>
              </a:spcBef>
            </a:pPr>
            <a:r>
              <a:rPr lang="en-US" sz="2200">
                <a:solidFill>
                  <a:srgbClr val="000000"/>
                </a:solidFill>
                <a:latin typeface="Book Antiqua" pitchFamily="18" charset="0"/>
              </a:rPr>
              <a:t>     Executive coaching is an alternative leadership development program that systematically addresses a leader’s strengths, weaknesses, and </a:t>
            </a:r>
            <a:r>
              <a:rPr lang="en-US" sz="2200" i="1">
                <a:solidFill>
                  <a:srgbClr val="000000"/>
                </a:solidFill>
                <a:latin typeface="Book Antiqua" pitchFamily="18" charset="0"/>
              </a:rPr>
              <a:t>soft skills</a:t>
            </a:r>
            <a:r>
              <a:rPr lang="en-US" sz="2200">
                <a:solidFill>
                  <a:srgbClr val="000000"/>
                </a:solidFill>
                <a:latin typeface="Book Antiqua" pitchFamily="18" charset="0"/>
              </a:rPr>
              <a:t> necessary to become successful in their organization. </a:t>
            </a:r>
          </a:p>
          <a:p>
            <a:pPr>
              <a:spcBef>
                <a:spcPct val="50000"/>
              </a:spcBef>
            </a:pPr>
            <a:r>
              <a:rPr lang="en-US" sz="2200">
                <a:solidFill>
                  <a:srgbClr val="000000"/>
                </a:solidFill>
                <a:latin typeface="Book Antiqua" pitchFamily="18" charset="0"/>
              </a:rPr>
              <a:t>     Coaching professionals enjoy working one-on-one with their coachees and helping them get “unstuck” in their life and job.</a:t>
            </a:r>
          </a:p>
        </p:txBody>
      </p:sp>
      <p:pic>
        <p:nvPicPr>
          <p:cNvPr id="79878" name="Picture 6" descr="j0221973"/>
          <p:cNvPicPr>
            <a:picLocks noChangeAspect="1" noChangeArrowheads="1"/>
          </p:cNvPicPr>
          <p:nvPr/>
        </p:nvPicPr>
        <p:blipFill>
          <a:blip r:embed="rId2" cstate="print"/>
          <a:srcRect/>
          <a:stretch>
            <a:fillRect/>
          </a:stretch>
        </p:blipFill>
        <p:spPr bwMode="auto">
          <a:xfrm>
            <a:off x="7086600" y="381000"/>
            <a:ext cx="666750"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9878"/>
                                        </p:tgtEl>
                                      </p:cBhvr>
                                    </p:animEffect>
                                    <p:animScale>
                                      <p:cBhvr>
                                        <p:cTn id="7" dur="250" autoRev="1" fill="hold"/>
                                        <p:tgtEl>
                                          <p:spTgt spid="7987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9877"/>
                                        </p:tgtEl>
                                        <p:attrNameLst>
                                          <p:attrName>style.visibility</p:attrName>
                                        </p:attrNameLst>
                                      </p:cBhvr>
                                      <p:to>
                                        <p:strVal val="visible"/>
                                      </p:to>
                                    </p:set>
                                    <p:anim calcmode="lin" valueType="num">
                                      <p:cBhvr additive="base">
                                        <p:cTn id="12" dur="500" fill="hold"/>
                                        <p:tgtEl>
                                          <p:spTgt spid="79877"/>
                                        </p:tgtEl>
                                        <p:attrNameLst>
                                          <p:attrName>ppt_x</p:attrName>
                                        </p:attrNameLst>
                                      </p:cBhvr>
                                      <p:tavLst>
                                        <p:tav tm="0">
                                          <p:val>
                                            <p:strVal val="#ppt_x"/>
                                          </p:val>
                                        </p:tav>
                                        <p:tav tm="100000">
                                          <p:val>
                                            <p:strVal val="#ppt_x"/>
                                          </p:val>
                                        </p:tav>
                                      </p:tavLst>
                                    </p:anim>
                                    <p:anim calcmode="lin" valueType="num">
                                      <p:cBhvr additive="base">
                                        <p:cTn id="13" dur="500" fill="hold"/>
                                        <p:tgtEl>
                                          <p:spTgt spid="798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6387" name="Rectangle 3"/>
          <p:cNvSpPr>
            <a:spLocks noGrp="1" noChangeArrowheads="1"/>
          </p:cNvSpPr>
          <p:nvPr>
            <p:ph idx="1"/>
          </p:nvPr>
        </p:nvSpPr>
        <p:spPr>
          <a:xfrm>
            <a:off x="457200" y="1828800"/>
            <a:ext cx="8229600" cy="4302125"/>
          </a:xfrm>
        </p:spPr>
        <p:txBody>
          <a:bodyPr/>
          <a:lstStyle/>
          <a:p>
            <a:pPr marL="609600" indent="-609600" eaLnBrk="1" hangingPunct="1">
              <a:lnSpc>
                <a:spcPct val="90000"/>
              </a:lnSpc>
              <a:buFontTx/>
              <a:buAutoNum type="arabicPeriod"/>
            </a:pPr>
            <a:r>
              <a:rPr lang="en-US" b="1" dirty="0" smtClean="0">
                <a:effectLst>
                  <a:outerShdw blurRad="38100" dist="38100" dir="2700000" algn="tl">
                    <a:srgbClr val="000000">
                      <a:alpha val="43137"/>
                    </a:srgbClr>
                  </a:outerShdw>
                </a:effectLst>
              </a:rPr>
              <a:t>Referencing (APA, chapter 7, p. 193 ff).</a:t>
            </a:r>
          </a:p>
        </p:txBody>
      </p:sp>
      <p:sp>
        <p:nvSpPr>
          <p:cNvPr id="7" name="Slide Number Placeholder 5"/>
          <p:cNvSpPr>
            <a:spLocks noGrp="1"/>
          </p:cNvSpPr>
          <p:nvPr>
            <p:ph type="sldNum" sz="quarter" idx="12"/>
          </p:nvPr>
        </p:nvSpPr>
        <p:spPr/>
        <p:txBody>
          <a:bodyPr/>
          <a:lstStyle/>
          <a:p>
            <a:pPr>
              <a:defRPr/>
            </a:pPr>
            <a:fld id="{69D224D1-60F5-4F28-A5CB-984861D7C032}" type="slidenum">
              <a:rPr lang="en-US"/>
              <a:pPr>
                <a:defRPr/>
              </a:pPr>
              <a:t>15</a:t>
            </a:fld>
            <a:endParaRPr lang="en-US"/>
          </a:p>
        </p:txBody>
      </p:sp>
      <p:sp>
        <p:nvSpPr>
          <p:cNvPr id="80901" name="Text Box 5"/>
          <p:cNvSpPr txBox="1">
            <a:spLocks noChangeArrowheads="1"/>
          </p:cNvSpPr>
          <p:nvPr/>
        </p:nvSpPr>
        <p:spPr bwMode="auto">
          <a:xfrm>
            <a:off x="457200" y="2667000"/>
            <a:ext cx="8382000" cy="3140075"/>
          </a:xfrm>
          <a:prstGeom prst="rect">
            <a:avLst/>
          </a:prstGeom>
          <a:solidFill>
            <a:schemeClr val="tx1"/>
          </a:solidFill>
          <a:ln w="9525">
            <a:noFill/>
            <a:miter lim="800000"/>
            <a:headEnd/>
            <a:tailEnd/>
          </a:ln>
        </p:spPr>
        <p:txBody>
          <a:bodyPr>
            <a:spAutoFit/>
          </a:bodyPr>
          <a:lstStyle/>
          <a:p>
            <a:pPr>
              <a:defRPr/>
            </a:pPr>
            <a:r>
              <a:rPr lang="en-US" sz="2200" dirty="0">
                <a:solidFill>
                  <a:srgbClr val="000000"/>
                </a:solidFill>
                <a:latin typeface="Book Antiqua" pitchFamily="18" charset="0"/>
              </a:rPr>
              <a:t>Ajzen, I., &amp; Fishbein, M. (1980). </a:t>
            </a:r>
            <a:r>
              <a:rPr lang="en-US" sz="2200" i="1" dirty="0">
                <a:solidFill>
                  <a:srgbClr val="000000"/>
                </a:solidFill>
                <a:latin typeface="Book Antiqua" pitchFamily="18" charset="0"/>
              </a:rPr>
              <a:t>Understanding attitudes and 	predicting social behaviour. </a:t>
            </a:r>
            <a:r>
              <a:rPr lang="en-US" sz="2200" dirty="0">
                <a:solidFill>
                  <a:srgbClr val="000000"/>
                </a:solidFill>
                <a:latin typeface="Book Antiqua" pitchFamily="18" charset="0"/>
              </a:rPr>
              <a:t>Englewood Cliffs, NJ: 	Prentice-Hall. </a:t>
            </a:r>
            <a:endParaRPr lang="de-DE" sz="2200" dirty="0">
              <a:solidFill>
                <a:srgbClr val="000000"/>
              </a:solidFill>
              <a:latin typeface="Book Antiqua" pitchFamily="18" charset="0"/>
            </a:endParaRPr>
          </a:p>
          <a:p>
            <a:pPr>
              <a:defRPr/>
            </a:pPr>
            <a:r>
              <a:rPr lang="de-DE" sz="2200" dirty="0">
                <a:solidFill>
                  <a:srgbClr val="000000"/>
                </a:solidFill>
                <a:latin typeface="Book Antiqua" pitchFamily="18" charset="0"/>
              </a:rPr>
              <a:t>Allen, N. J., &amp; Meyer, J. P. (1990). </a:t>
            </a:r>
            <a:r>
              <a:rPr lang="en-US" sz="2200" dirty="0">
                <a:solidFill>
                  <a:srgbClr val="000000"/>
                </a:solidFill>
                <a:latin typeface="Book Antiqua" pitchFamily="18" charset="0"/>
              </a:rPr>
              <a:t>The measurement and 	antecedents of affective, continuance and normative 	commitment to the organization. </a:t>
            </a:r>
            <a:r>
              <a:rPr lang="en-US" sz="2200" i="1" dirty="0">
                <a:solidFill>
                  <a:srgbClr val="000000"/>
                </a:solidFill>
                <a:latin typeface="Book Antiqua" pitchFamily="18" charset="0"/>
              </a:rPr>
              <a:t>Journal of Occupational 	and Organizational Psychology, 63</a:t>
            </a:r>
            <a:r>
              <a:rPr lang="en-US" sz="2200" dirty="0">
                <a:solidFill>
                  <a:srgbClr val="000000"/>
                </a:solidFill>
                <a:latin typeface="Book Antiqua" pitchFamily="18" charset="0"/>
              </a:rPr>
              <a:t>(1), 1-19.</a:t>
            </a:r>
          </a:p>
          <a:p>
            <a:pPr marL="914400" indent="-914400">
              <a:defRPr/>
            </a:pPr>
            <a:r>
              <a:rPr lang="en-US" sz="2200" dirty="0">
                <a:solidFill>
                  <a:srgbClr val="000000"/>
                </a:solidFill>
                <a:latin typeface="Book Antiqua" pitchFamily="18" charset="0"/>
              </a:rPr>
              <a:t>Gegner, C. (1997). </a:t>
            </a:r>
            <a:r>
              <a:rPr lang="en-US" sz="2200" i="1" dirty="0">
                <a:solidFill>
                  <a:srgbClr val="000000"/>
                </a:solidFill>
                <a:latin typeface="Book Antiqua" pitchFamily="18" charset="0"/>
              </a:rPr>
              <a:t>Summary of executive coaching research project</a:t>
            </a:r>
            <a:r>
              <a:rPr lang="en-US" sz="2200" dirty="0">
                <a:solidFill>
                  <a:srgbClr val="000000"/>
                </a:solidFill>
                <a:latin typeface="Book Antiqua" pitchFamily="18" charset="0"/>
              </a:rPr>
              <a:t>. Retrieved from http://www.coachingnetwork.org</a:t>
            </a:r>
          </a:p>
        </p:txBody>
      </p:sp>
      <p:pic>
        <p:nvPicPr>
          <p:cNvPr id="80902" name="Picture 6" descr="j0221971"/>
          <p:cNvPicPr>
            <a:picLocks noChangeAspect="1" noChangeArrowheads="1"/>
          </p:cNvPicPr>
          <p:nvPr/>
        </p:nvPicPr>
        <p:blipFill>
          <a:blip r:embed="rId2" cstate="print"/>
          <a:srcRect/>
          <a:stretch>
            <a:fillRect/>
          </a:stretch>
        </p:blipFill>
        <p:spPr bwMode="auto">
          <a:xfrm>
            <a:off x="7239000" y="381000"/>
            <a:ext cx="29686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0902"/>
                                        </p:tgtEl>
                                      </p:cBhvr>
                                    </p:animEffect>
                                    <p:animScale>
                                      <p:cBhvr>
                                        <p:cTn id="7" dur="250" autoRev="1" fill="hold"/>
                                        <p:tgtEl>
                                          <p:spTgt spid="8090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0901"/>
                                        </p:tgtEl>
                                        <p:attrNameLst>
                                          <p:attrName>style.visibility</p:attrName>
                                        </p:attrNameLst>
                                      </p:cBhvr>
                                      <p:to>
                                        <p:strVal val="visible"/>
                                      </p:to>
                                    </p:set>
                                    <p:anim calcmode="lin" valueType="num">
                                      <p:cBhvr additive="base">
                                        <p:cTn id="12" dur="500" fill="hold"/>
                                        <p:tgtEl>
                                          <p:spTgt spid="80901"/>
                                        </p:tgtEl>
                                        <p:attrNameLst>
                                          <p:attrName>ppt_x</p:attrName>
                                        </p:attrNameLst>
                                      </p:cBhvr>
                                      <p:tavLst>
                                        <p:tav tm="0">
                                          <p:val>
                                            <p:strVal val="#ppt_x"/>
                                          </p:val>
                                        </p:tav>
                                        <p:tav tm="100000">
                                          <p:val>
                                            <p:strVal val="#ppt_x"/>
                                          </p:val>
                                        </p:tav>
                                      </p:tavLst>
                                    </p:anim>
                                    <p:anim calcmode="lin" valueType="num">
                                      <p:cBhvr additive="base">
                                        <p:cTn id="13" dur="500" fill="hold"/>
                                        <p:tgtEl>
                                          <p:spTgt spid="809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p:cNvSpPr>
            <a:spLocks noGrp="1"/>
          </p:cNvSpPr>
          <p:nvPr>
            <p:ph type="ftr" sz="quarter" idx="11"/>
          </p:nvPr>
        </p:nvSpPr>
        <p:spPr/>
        <p:txBody>
          <a:bodyPr/>
          <a:lstStyle/>
          <a:p>
            <a:pPr>
              <a:defRPr/>
            </a:pPr>
            <a:r>
              <a:rPr lang="en-US" dirty="0"/>
              <a:t>Dr. Dingman - "APA Presentation"</a:t>
            </a:r>
          </a:p>
        </p:txBody>
      </p:sp>
      <p:sp>
        <p:nvSpPr>
          <p:cNvPr id="4" name="Slide Number Placeholder 5"/>
          <p:cNvSpPr>
            <a:spLocks noGrp="1"/>
          </p:cNvSpPr>
          <p:nvPr>
            <p:ph type="sldNum" sz="quarter" idx="12"/>
          </p:nvPr>
        </p:nvSpPr>
        <p:spPr/>
        <p:txBody>
          <a:bodyPr/>
          <a:lstStyle/>
          <a:p>
            <a:pPr>
              <a:defRPr/>
            </a:pPr>
            <a:fld id="{4DEB4C14-A238-4F4B-9014-E28385C78BDF}" type="slidenum">
              <a:rPr lang="en-US"/>
              <a:pPr>
                <a:defRPr/>
              </a:pPr>
              <a:t>16</a:t>
            </a:fld>
            <a:endParaRPr lang="en-US"/>
          </a:p>
        </p:txBody>
      </p:sp>
      <p:pic>
        <p:nvPicPr>
          <p:cNvPr id="17412" name="Picture 5" descr="Snapshots Daily Comics"/>
          <p:cNvPicPr>
            <a:picLocks noChangeAspect="1" noChangeArrowheads="1"/>
          </p:cNvPicPr>
          <p:nvPr/>
        </p:nvPicPr>
        <p:blipFill>
          <a:blip r:embed="rId2" cstate="print"/>
          <a:srcRect/>
          <a:stretch>
            <a:fillRect/>
          </a:stretch>
        </p:blipFill>
        <p:spPr bwMode="auto">
          <a:xfrm>
            <a:off x="1828800" y="0"/>
            <a:ext cx="60166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fontAlgn="auto" hangingPunct="1">
              <a:spcAft>
                <a:spcPts val="0"/>
              </a:spcAft>
              <a:defRPr/>
            </a:pPr>
            <a:r>
              <a:rPr lang="en-US" sz="4800" smtClean="0">
                <a:solidFill>
                  <a:srgbClr val="FFFF00"/>
                </a:solidFill>
              </a:rPr>
              <a:t>Questions?</a:t>
            </a:r>
          </a:p>
        </p:txBody>
      </p:sp>
      <p:sp>
        <p:nvSpPr>
          <p:cNvPr id="18435" name="Rectangle 3"/>
          <p:cNvSpPr>
            <a:spLocks noGrp="1" noChangeArrowheads="1"/>
          </p:cNvSpPr>
          <p:nvPr>
            <p:ph idx="1"/>
          </p:nvPr>
        </p:nvSpPr>
        <p:spPr>
          <a:xfrm>
            <a:off x="457200" y="1600200"/>
            <a:ext cx="8458200" cy="4530725"/>
          </a:xfrm>
        </p:spPr>
        <p:txBody>
          <a:bodyPr/>
          <a:lstStyle/>
          <a:p>
            <a:pPr eaLnBrk="1" hangingPunct="1">
              <a:buFont typeface="Wingdings 2" pitchFamily="18" charset="2"/>
              <a:buNone/>
            </a:pPr>
            <a:endParaRPr lang="en-US" sz="3200" smtClean="0"/>
          </a:p>
        </p:txBody>
      </p:sp>
      <p:sp>
        <p:nvSpPr>
          <p:cNvPr id="5" name="Slide Number Placeholder 5"/>
          <p:cNvSpPr>
            <a:spLocks noGrp="1"/>
          </p:cNvSpPr>
          <p:nvPr>
            <p:ph type="sldNum" sz="quarter" idx="12"/>
          </p:nvPr>
        </p:nvSpPr>
        <p:spPr/>
        <p:txBody>
          <a:bodyPr/>
          <a:lstStyle/>
          <a:p>
            <a:pPr>
              <a:defRPr/>
            </a:pPr>
            <a:fld id="{FBC03AEE-690D-4F5F-8198-114D9E27FE8A}" type="slidenum">
              <a:rPr lang="en-US"/>
              <a:pPr>
                <a:defRPr/>
              </a:pPr>
              <a:t>17</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1" eaLnBrk="1" fontAlgn="auto" hangingPunct="1">
              <a:spcBef>
                <a:spcPts val="0"/>
              </a:spcBef>
              <a:spcAft>
                <a:spcPts val="0"/>
              </a:spcAft>
              <a:defRPr/>
            </a:pPr>
            <a:r>
              <a:rPr lang="en-US" sz="3200" b="0" dirty="0">
                <a:solidFill>
                  <a:sysClr val="windowText" lastClr="000000"/>
                </a:solidFill>
                <a:effectLst>
                  <a:outerShdw blurRad="38100" dist="38100" dir="2700000" algn="tl">
                    <a:srgbClr val="000000">
                      <a:alpha val="43137"/>
                    </a:srgbClr>
                  </a:outerShdw>
                </a:effectLst>
              </a:rPr>
              <a:t>Myra Dingman, Ph.D.</a:t>
            </a:r>
            <a:br>
              <a:rPr lang="en-US" sz="3200" b="0" dirty="0">
                <a:solidFill>
                  <a:sysClr val="windowText" lastClr="000000"/>
                </a:solidFill>
                <a:effectLst>
                  <a:outerShdw blurRad="38100" dist="38100" dir="2700000" algn="tl">
                    <a:srgbClr val="000000">
                      <a:alpha val="43137"/>
                    </a:srgbClr>
                  </a:outerShdw>
                </a:effectLst>
              </a:rPr>
            </a:br>
            <a:r>
              <a:rPr lang="en-US" sz="1800" b="0" i="1" dirty="0">
                <a:solidFill>
                  <a:sysClr val="windowText" lastClr="000000"/>
                </a:solidFill>
              </a:rPr>
              <a:t>School of Global Leadership &amp; </a:t>
            </a:r>
            <a:r>
              <a:rPr lang="en-US" sz="1800" b="0" i="1" dirty="0" smtClean="0">
                <a:solidFill>
                  <a:sysClr val="windowText" lastClr="000000"/>
                </a:solidFill>
              </a:rPr>
              <a:t>Entrepreneurship</a:t>
            </a:r>
            <a:br>
              <a:rPr lang="en-US" sz="1800" b="0" i="1" dirty="0" smtClean="0">
                <a:solidFill>
                  <a:sysClr val="windowText" lastClr="000000"/>
                </a:solidFill>
              </a:rPr>
            </a:br>
            <a:r>
              <a:rPr lang="en-US" sz="3200" b="0" dirty="0" smtClean="0">
                <a:solidFill>
                  <a:sysClr val="windowText" lastClr="000000"/>
                </a:solidFill>
                <a:effectLst>
                  <a:outerShdw blurRad="38100" dist="38100" dir="2700000" algn="tl">
                    <a:srgbClr val="000000">
                      <a:alpha val="43137"/>
                    </a:srgbClr>
                  </a:outerShdw>
                </a:effectLst>
              </a:rPr>
              <a:t>REGENT UNIVERSITY</a:t>
            </a:r>
            <a:r>
              <a:rPr lang="en-US" sz="1800" dirty="0" smtClean="0"/>
              <a:t/>
            </a:r>
            <a:br>
              <a:rPr lang="en-US" sz="1800" dirty="0" smtClean="0"/>
            </a:br>
            <a:r>
              <a:rPr lang="en-US" sz="1800" b="0" i="1" dirty="0">
                <a:solidFill>
                  <a:sysClr val="windowText" lastClr="000000"/>
                </a:solidFill>
              </a:rPr>
              <a:t/>
            </a:r>
            <a:br>
              <a:rPr lang="en-US" sz="1800" b="0" i="1" dirty="0">
                <a:solidFill>
                  <a:sysClr val="windowText" lastClr="000000"/>
                </a:solidFill>
              </a:rPr>
            </a:br>
            <a:endParaRPr lang="en-US" sz="1800" b="0" dirty="0">
              <a:solidFill>
                <a:sysClr val="windowText" lastClr="000000"/>
              </a:solidFill>
            </a:endParaRPr>
          </a:p>
        </p:txBody>
      </p:sp>
      <p:sp>
        <p:nvSpPr>
          <p:cNvPr id="4099" name="Subtitle 2"/>
          <p:cNvSpPr>
            <a:spLocks noGrp="1"/>
          </p:cNvSpPr>
          <p:nvPr>
            <p:ph type="subTitle" idx="1"/>
          </p:nvPr>
        </p:nvSpPr>
        <p:spPr>
          <a:xfrm>
            <a:off x="1371600" y="3332163"/>
            <a:ext cx="6400800" cy="2763837"/>
          </a:xfrm>
        </p:spPr>
        <p:txBody>
          <a:bodyPr/>
          <a:lstStyle/>
          <a:p>
            <a:pPr eaLnBrk="1" hangingPunct="1"/>
            <a:r>
              <a:rPr lang="en-US" dirty="0" smtClean="0">
                <a:effectLst>
                  <a:outerShdw blurRad="38100" dist="38100" dir="2700000" algn="tl">
                    <a:srgbClr val="000000">
                      <a:alpha val="43137"/>
                    </a:srgbClr>
                  </a:outerShdw>
                </a:effectLst>
              </a:rPr>
              <a:t>Revised by Mark Hardgrove, Ph.D.</a:t>
            </a:r>
          </a:p>
          <a:p>
            <a:pPr eaLnBrk="1" hangingPunct="1"/>
            <a:r>
              <a:rPr lang="en-US" dirty="0" smtClean="0">
                <a:effectLst>
                  <a:outerShdw blurRad="38100" dist="38100" dir="2700000" algn="tl">
                    <a:srgbClr val="000000">
                      <a:alpha val="43137"/>
                    </a:srgbClr>
                  </a:outerShdw>
                </a:effectLst>
              </a:rPr>
              <a:t>Beulah Heights University</a:t>
            </a:r>
          </a:p>
          <a:p>
            <a:pPr eaLnBrk="1" hangingPunct="1"/>
            <a:r>
              <a:rPr lang="en-US" dirty="0" smtClean="0">
                <a:effectLst>
                  <a:outerShdw blurRad="38100" dist="38100" dir="2700000" algn="tl">
                    <a:srgbClr val="000000">
                      <a:alpha val="43137"/>
                    </a:srgbClr>
                  </a:outerShdw>
                </a:effectLst>
              </a:rPr>
              <a:t>2011 to reflect APA 6</a:t>
            </a:r>
            <a:r>
              <a:rPr lang="en-US" baseline="30000" dirty="0" smtClean="0">
                <a:effectLst>
                  <a:outerShdw blurRad="38100" dist="38100" dir="2700000" algn="tl">
                    <a:srgbClr val="000000">
                      <a:alpha val="43137"/>
                    </a:srgbClr>
                  </a:outerShdw>
                </a:effectLst>
              </a:rPr>
              <a:t>th</a:t>
            </a:r>
            <a:r>
              <a:rPr lang="en-US" dirty="0" smtClean="0">
                <a:effectLst>
                  <a:outerShdw blurRad="38100" dist="38100" dir="2700000" algn="tl">
                    <a:srgbClr val="000000">
                      <a:alpha val="43137"/>
                    </a:srgbClr>
                  </a:outerShdw>
                </a:effectLst>
              </a:rPr>
              <a:t> ed.</a:t>
            </a:r>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heel(4)">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wheel(4)">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wheel(4)">
                                      <p:cBhvr>
                                        <p:cTn id="17" dur="500"/>
                                        <p:tgtEl>
                                          <p:spTgt spid="40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5123" name="Rectangle 3"/>
          <p:cNvSpPr>
            <a:spLocks noGrp="1" noChangeArrowheads="1"/>
          </p:cNvSpPr>
          <p:nvPr>
            <p:ph idx="1"/>
          </p:nvPr>
        </p:nvSpPr>
        <p:spPr>
          <a:xfrm>
            <a:off x="381000" y="1600200"/>
            <a:ext cx="8229600" cy="4708525"/>
          </a:xfrm>
        </p:spPr>
        <p:txBody>
          <a:bodyPr/>
          <a:lstStyle/>
          <a:p>
            <a:pPr marL="609600" indent="-609600" eaLnBrk="1" hangingPunct="1">
              <a:lnSpc>
                <a:spcPct val="90000"/>
              </a:lnSpc>
              <a:buFontTx/>
              <a:buAutoNum type="arabicPeriod" startAt="10"/>
            </a:pPr>
            <a:r>
              <a:rPr lang="en-US" b="1" dirty="0" smtClean="0">
                <a:effectLst>
                  <a:outerShdw blurRad="38100" dist="38100" dir="2700000" algn="tl">
                    <a:srgbClr val="000000">
                      <a:alpha val="43137"/>
                    </a:srgbClr>
                  </a:outerShdw>
                </a:effectLst>
              </a:rPr>
              <a:t>Crediting Sources in the Te</a:t>
            </a:r>
            <a:r>
              <a:rPr lang="en-US" dirty="0" smtClean="0">
                <a:effectLst>
                  <a:outerShdw blurRad="38100" dist="38100" dir="2700000" algn="tl">
                    <a:srgbClr val="000000">
                      <a:alpha val="43137"/>
                    </a:srgbClr>
                  </a:outerShdw>
                </a:effectLst>
              </a:rPr>
              <a:t>xt (APA, p.</a:t>
            </a:r>
            <a:r>
              <a:rPr lang="en-US" sz="2400" dirty="0" smtClean="0">
                <a:effectLst>
                  <a:outerShdw blurRad="38100" dist="38100" dir="2700000" algn="tl">
                    <a:srgbClr val="000000">
                      <a:alpha val="43137"/>
                    </a:srgbClr>
                  </a:outerShdw>
                </a:effectLst>
              </a:rPr>
              <a:t> 169-192</a:t>
            </a:r>
            <a:r>
              <a:rPr lang="en-US" dirty="0" smtClean="0">
                <a:effectLst>
                  <a:outerShdw blurRad="38100" dist="38100" dir="2700000" algn="tl">
                    <a:srgbClr val="000000">
                      <a:alpha val="43137"/>
                    </a:srgbClr>
                  </a:outerShdw>
                </a:effectLst>
              </a:rPr>
              <a:t>)</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Cite last name and date the first time a reference is used in a new paragraph.</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Do not cite the date after the first time in the same paragraph unless is it a parenthetical reference.</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Do not use the title of the article in the citation.</a:t>
            </a:r>
          </a:p>
        </p:txBody>
      </p:sp>
      <p:pic>
        <p:nvPicPr>
          <p:cNvPr id="66565" name="Picture 5" descr="j0221989"/>
          <p:cNvPicPr>
            <a:picLocks noChangeAspect="1" noChangeArrowheads="1"/>
          </p:cNvPicPr>
          <p:nvPr/>
        </p:nvPicPr>
        <p:blipFill>
          <a:blip r:embed="rId2" cstate="print"/>
          <a:srcRect/>
          <a:stretch>
            <a:fillRect/>
          </a:stretch>
        </p:blipFill>
        <p:spPr bwMode="auto">
          <a:xfrm>
            <a:off x="7239000" y="304800"/>
            <a:ext cx="1217613" cy="112395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304800" y="4114800"/>
            <a:ext cx="8534400" cy="1981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66565"/>
                                        </p:tgtEl>
                                      </p:cBhvr>
                                    </p:animEffect>
                                    <p:animScale>
                                      <p:cBhvr>
                                        <p:cTn id="7" dur="250" autoRev="1" fill="hold"/>
                                        <p:tgtEl>
                                          <p:spTgt spid="6656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6147" name="Rectangle 3"/>
          <p:cNvSpPr>
            <a:spLocks noGrp="1" noChangeArrowheads="1"/>
          </p:cNvSpPr>
          <p:nvPr>
            <p:ph idx="1"/>
          </p:nvPr>
        </p:nvSpPr>
        <p:spPr>
          <a:xfrm>
            <a:off x="304800" y="1600200"/>
            <a:ext cx="8382000" cy="4708525"/>
          </a:xfrm>
        </p:spPr>
        <p:txBody>
          <a:bodyPr/>
          <a:lstStyle/>
          <a:p>
            <a:pPr marL="457200" indent="-457200" eaLnBrk="1" hangingPunct="1">
              <a:lnSpc>
                <a:spcPct val="90000"/>
              </a:lnSpc>
              <a:buFontTx/>
              <a:buAutoNum type="arabicPeriod" startAt="9"/>
            </a:pPr>
            <a:r>
              <a:rPr lang="en-US" b="1" dirty="0" smtClean="0">
                <a:effectLst>
                  <a:outerShdw blurRad="38100" dist="38100" dir="2700000" algn="tl">
                    <a:srgbClr val="000000">
                      <a:alpha val="43137"/>
                    </a:srgbClr>
                  </a:outerShdw>
                </a:effectLst>
              </a:rPr>
              <a:t>Rules for Quotation of Sources </a:t>
            </a:r>
            <a:r>
              <a:rPr lang="en-US" dirty="0" smtClean="0">
                <a:effectLst>
                  <a:outerShdw blurRad="38100" dist="38100" dir="2700000" algn="tl">
                    <a:srgbClr val="000000">
                      <a:alpha val="43137"/>
                    </a:srgbClr>
                  </a:outerShdw>
                </a:effectLst>
              </a:rPr>
              <a:t>(APA, pp. </a:t>
            </a:r>
            <a:r>
              <a:rPr lang="en-US" sz="2400" dirty="0" smtClean="0">
                <a:effectLst>
                  <a:outerShdw blurRad="38100" dist="38100" dir="2700000" algn="tl">
                    <a:srgbClr val="000000">
                      <a:alpha val="43137"/>
                    </a:srgbClr>
                  </a:outerShdw>
                </a:effectLst>
              </a:rPr>
              <a:t>87-95</a:t>
            </a:r>
            <a:r>
              <a:rPr lang="en-US" dirty="0" smtClean="0">
                <a:effectLst>
                  <a:outerShdw blurRad="38100" dist="38100" dir="2700000" algn="tl">
                    <a:srgbClr val="000000">
                      <a:alpha val="43137"/>
                    </a:srgbClr>
                  </a:outerShdw>
                </a:effectLst>
              </a:rPr>
              <a:t>)</a:t>
            </a:r>
          </a:p>
          <a:p>
            <a:pPr marL="1216025" lvl="1" indent="-644525" eaLnBrk="1" hangingPunct="1">
              <a:lnSpc>
                <a:spcPct val="90000"/>
              </a:lnSpc>
              <a:buFontTx/>
              <a:buAutoNum type="alphaLcPeriod"/>
            </a:pPr>
            <a:r>
              <a:rPr lang="en-US" sz="2800" dirty="0" smtClean="0">
                <a:effectLst>
                  <a:outerShdw blurRad="38100" dist="38100" dir="2700000" algn="tl">
                    <a:srgbClr val="000000">
                      <a:alpha val="43137"/>
                    </a:srgbClr>
                  </a:outerShdw>
                </a:effectLst>
              </a:rPr>
              <a:t>Use of commas</a:t>
            </a:r>
          </a:p>
          <a:p>
            <a:pPr marL="1216025" lvl="1" indent="-644525" eaLnBrk="1" hangingPunct="1">
              <a:lnSpc>
                <a:spcPct val="90000"/>
              </a:lnSpc>
              <a:buFontTx/>
              <a:buAutoNum type="alphaLcPeriod"/>
            </a:pPr>
            <a:r>
              <a:rPr lang="en-US" sz="2800" dirty="0" smtClean="0">
                <a:effectLst>
                  <a:outerShdw blurRad="38100" dist="38100" dir="2700000" algn="tl">
                    <a:srgbClr val="000000">
                      <a:alpha val="43137"/>
                    </a:srgbClr>
                  </a:outerShdw>
                </a:effectLst>
              </a:rPr>
              <a:t>Use of quotation marks</a:t>
            </a:r>
          </a:p>
          <a:p>
            <a:pPr marL="1216025" lvl="1" indent="-644525" eaLnBrk="1" hangingPunct="1">
              <a:lnSpc>
                <a:spcPct val="90000"/>
              </a:lnSpc>
              <a:buFontTx/>
              <a:buAutoNum type="alphaLcPeriod"/>
            </a:pPr>
            <a:r>
              <a:rPr lang="en-US" sz="2800" dirty="0" smtClean="0">
                <a:effectLst>
                  <a:outerShdw blurRad="38100" dist="38100" dir="2700000" algn="tl">
                    <a:srgbClr val="000000">
                      <a:alpha val="43137"/>
                    </a:srgbClr>
                  </a:outerShdw>
                </a:effectLst>
              </a:rPr>
              <a:t>Closing punctuation positioning</a:t>
            </a:r>
          </a:p>
        </p:txBody>
      </p:sp>
      <p:sp>
        <p:nvSpPr>
          <p:cNvPr id="7" name="Slide Number Placeholder 5"/>
          <p:cNvSpPr>
            <a:spLocks noGrp="1"/>
          </p:cNvSpPr>
          <p:nvPr>
            <p:ph type="sldNum" sz="quarter" idx="12"/>
          </p:nvPr>
        </p:nvSpPr>
        <p:spPr/>
        <p:txBody>
          <a:bodyPr/>
          <a:lstStyle/>
          <a:p>
            <a:pPr>
              <a:defRPr/>
            </a:pPr>
            <a:fld id="{07D7934C-0911-4F75-8FF1-1BD76F1C3D4C}" type="slidenum">
              <a:rPr lang="en-US"/>
              <a:pPr>
                <a:defRPr/>
              </a:pPr>
              <a:t>4</a:t>
            </a:fld>
            <a:endParaRPr lang="en-US"/>
          </a:p>
        </p:txBody>
      </p:sp>
      <p:sp>
        <p:nvSpPr>
          <p:cNvPr id="73733" name="Text Box 5"/>
          <p:cNvSpPr txBox="1">
            <a:spLocks noChangeArrowheads="1"/>
          </p:cNvSpPr>
          <p:nvPr/>
        </p:nvSpPr>
        <p:spPr bwMode="auto">
          <a:xfrm>
            <a:off x="304800" y="3581400"/>
            <a:ext cx="8610600" cy="2632075"/>
          </a:xfrm>
          <a:prstGeom prst="rect">
            <a:avLst/>
          </a:prstGeom>
          <a:solidFill>
            <a:schemeClr val="tx1"/>
          </a:solidFill>
          <a:ln w="9525">
            <a:noFill/>
            <a:miter lim="800000"/>
            <a:headEnd/>
            <a:tailEnd/>
          </a:ln>
        </p:spPr>
        <p:txBody>
          <a:bodyPr>
            <a:spAutoFit/>
          </a:bodyPr>
          <a:lstStyle/>
          <a:p>
            <a:pPr>
              <a:spcBef>
                <a:spcPct val="50000"/>
              </a:spcBef>
            </a:pPr>
            <a:r>
              <a:rPr lang="en-US" sz="2200">
                <a:solidFill>
                  <a:srgbClr val="000000"/>
                </a:solidFill>
                <a:latin typeface="Book Antiqua" pitchFamily="18" charset="0"/>
              </a:rPr>
              <a:t>A mentor is seen as a “facilitator of learning” (Lacey, 1999, p. 3). </a:t>
            </a:r>
          </a:p>
          <a:p>
            <a:pPr>
              <a:spcBef>
                <a:spcPct val="50000"/>
              </a:spcBef>
            </a:pPr>
            <a:r>
              <a:rPr lang="en-US" sz="2200">
                <a:solidFill>
                  <a:srgbClr val="000000"/>
                </a:solidFill>
                <a:latin typeface="Book Antiqua" pitchFamily="18" charset="0"/>
              </a:rPr>
              <a:t>Kiel, Rimmer, Williams, and Doyle</a:t>
            </a:r>
            <a:r>
              <a:rPr lang="en-US" sz="2200">
                <a:latin typeface="Book Antiqua" pitchFamily="18" charset="0"/>
              </a:rPr>
              <a:t> </a:t>
            </a:r>
            <a:r>
              <a:rPr lang="en-US" sz="2200">
                <a:solidFill>
                  <a:srgbClr val="000000"/>
                </a:solidFill>
                <a:latin typeface="Book Antiqua" pitchFamily="18" charset="0"/>
              </a:rPr>
              <a:t>(1996) implied that trust between two parties will encourage people to work together, and Peterson (1996) stated, “Coaches must learn how people view the world and what they care about” (p. 79). When trust develops, it allows the executive to “be open to change and willing to be influenced” (Kiel et al., p. 67). </a:t>
            </a:r>
          </a:p>
        </p:txBody>
      </p:sp>
      <p:pic>
        <p:nvPicPr>
          <p:cNvPr id="73735" name="Picture 7" descr="j0221987"/>
          <p:cNvPicPr>
            <a:picLocks noChangeAspect="1" noChangeArrowheads="1"/>
          </p:cNvPicPr>
          <p:nvPr/>
        </p:nvPicPr>
        <p:blipFill>
          <a:blip r:embed="rId2" cstate="print"/>
          <a:srcRect/>
          <a:stretch>
            <a:fillRect/>
          </a:stretch>
        </p:blipFill>
        <p:spPr bwMode="auto">
          <a:xfrm>
            <a:off x="7086600" y="457200"/>
            <a:ext cx="1301750"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3735"/>
                                        </p:tgtEl>
                                      </p:cBhvr>
                                    </p:animEffect>
                                    <p:animScale>
                                      <p:cBhvr>
                                        <p:cTn id="7" dur="250" autoRev="1" fill="hold"/>
                                        <p:tgtEl>
                                          <p:spTgt spid="7373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3733"/>
                                        </p:tgtEl>
                                        <p:attrNameLst>
                                          <p:attrName>style.visibility</p:attrName>
                                        </p:attrNameLst>
                                      </p:cBhvr>
                                      <p:to>
                                        <p:strVal val="visible"/>
                                      </p:to>
                                    </p:set>
                                    <p:anim calcmode="lin" valueType="num">
                                      <p:cBhvr additive="base">
                                        <p:cTn id="12" dur="500" fill="hold"/>
                                        <p:tgtEl>
                                          <p:spTgt spid="73733"/>
                                        </p:tgtEl>
                                        <p:attrNameLst>
                                          <p:attrName>ppt_x</p:attrName>
                                        </p:attrNameLst>
                                      </p:cBhvr>
                                      <p:tavLst>
                                        <p:tav tm="0">
                                          <p:val>
                                            <p:strVal val="#ppt_x"/>
                                          </p:val>
                                        </p:tav>
                                        <p:tav tm="100000">
                                          <p:val>
                                            <p:strVal val="#ppt_x"/>
                                          </p:val>
                                        </p:tav>
                                      </p:tavLst>
                                    </p:anim>
                                    <p:anim calcmode="lin" valueType="num">
                                      <p:cBhvr additive="base">
                                        <p:cTn id="13" dur="500" fill="hold"/>
                                        <p:tgtEl>
                                          <p:spTgt spid="737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7171" name="Rectangle 3"/>
          <p:cNvSpPr>
            <a:spLocks noGrp="1" noChangeArrowheads="1"/>
          </p:cNvSpPr>
          <p:nvPr>
            <p:ph idx="1"/>
          </p:nvPr>
        </p:nvSpPr>
        <p:spPr/>
        <p:txBody>
          <a:bodyPr/>
          <a:lstStyle/>
          <a:p>
            <a:pPr marL="609600" indent="-609600" eaLnBrk="1" hangingPunct="1">
              <a:lnSpc>
                <a:spcPct val="90000"/>
              </a:lnSpc>
              <a:buFontTx/>
              <a:buAutoNum type="arabicPeriod" startAt="8"/>
            </a:pPr>
            <a:r>
              <a:rPr lang="en-US" sz="3200" b="1" dirty="0" smtClean="0">
                <a:effectLst>
                  <a:outerShdw blurRad="38100" dist="38100" dir="2700000" algn="tl">
                    <a:srgbClr val="000000">
                      <a:alpha val="43137"/>
                    </a:srgbClr>
                  </a:outerShdw>
                </a:effectLst>
              </a:rPr>
              <a:t>Any quotes over 40 words </a:t>
            </a:r>
            <a:r>
              <a:rPr lang="en-US" sz="3200" dirty="0" smtClean="0">
                <a:effectLst>
                  <a:outerShdw blurRad="38100" dist="38100" dir="2700000" algn="tl">
                    <a:srgbClr val="000000">
                      <a:alpha val="43137"/>
                    </a:srgbClr>
                  </a:outerShdw>
                </a:effectLst>
              </a:rPr>
              <a:t>are treated differently than regular quotes: double-spaced, indented .5 inches, and ending punctuation is different (APA, p. 92). </a:t>
            </a:r>
          </a:p>
        </p:txBody>
      </p:sp>
      <p:sp>
        <p:nvSpPr>
          <p:cNvPr id="74757" name="Text Box 5"/>
          <p:cNvSpPr txBox="1">
            <a:spLocks noChangeArrowheads="1"/>
          </p:cNvSpPr>
          <p:nvPr/>
        </p:nvSpPr>
        <p:spPr bwMode="auto">
          <a:xfrm>
            <a:off x="609600" y="3429000"/>
            <a:ext cx="8077200" cy="3106738"/>
          </a:xfrm>
          <a:prstGeom prst="rect">
            <a:avLst/>
          </a:prstGeom>
          <a:solidFill>
            <a:schemeClr val="tx1"/>
          </a:solidFill>
          <a:ln w="9525">
            <a:noFill/>
            <a:miter lim="800000"/>
            <a:headEnd/>
            <a:tailEnd/>
          </a:ln>
        </p:spPr>
        <p:txBody>
          <a:bodyPr>
            <a:spAutoFit/>
          </a:bodyPr>
          <a:lstStyle/>
          <a:p>
            <a:r>
              <a:rPr lang="en-US" sz="2200">
                <a:solidFill>
                  <a:srgbClr val="000000"/>
                </a:solidFill>
                <a:latin typeface="Book Antiqua" pitchFamily="18" charset="0"/>
              </a:rPr>
              <a:t>To illustrate, the definition of executive coaching by Kilburg (2000) included a self-related outcome along with job-related performance and organizational outcomes:</a:t>
            </a:r>
          </a:p>
          <a:p>
            <a:r>
              <a:rPr lang="en-US" sz="2200">
                <a:solidFill>
                  <a:srgbClr val="000000"/>
                </a:solidFill>
                <a:latin typeface="Book Antiqua" pitchFamily="18" charset="0"/>
              </a:rPr>
              <a:t>	Executive coaching is defined as a helping relationship 	formed between a client who has managerial authority 	and responsibility in an organization and a consultant 	who uses a wide variety of behavioral techniques and 	methods to help the client achieve a 	mutually identified 	set of goals. (p. 67)</a:t>
            </a:r>
          </a:p>
        </p:txBody>
      </p:sp>
      <p:pic>
        <p:nvPicPr>
          <p:cNvPr id="74758" name="Picture 6" descr="j0221985"/>
          <p:cNvPicPr>
            <a:picLocks noChangeAspect="1" noChangeArrowheads="1"/>
          </p:cNvPicPr>
          <p:nvPr/>
        </p:nvPicPr>
        <p:blipFill>
          <a:blip r:embed="rId2" cstate="print"/>
          <a:srcRect/>
          <a:stretch>
            <a:fillRect/>
          </a:stretch>
        </p:blipFill>
        <p:spPr bwMode="auto">
          <a:xfrm>
            <a:off x="7086600" y="381000"/>
            <a:ext cx="1817688"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4758"/>
                                        </p:tgtEl>
                                      </p:cBhvr>
                                    </p:animEffect>
                                    <p:animScale>
                                      <p:cBhvr>
                                        <p:cTn id="7" dur="250" autoRev="1" fill="hold"/>
                                        <p:tgtEl>
                                          <p:spTgt spid="7475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4757"/>
                                        </p:tgtEl>
                                        <p:attrNameLst>
                                          <p:attrName>style.visibility</p:attrName>
                                        </p:attrNameLst>
                                      </p:cBhvr>
                                      <p:to>
                                        <p:strVal val="visible"/>
                                      </p:to>
                                    </p:set>
                                    <p:anim calcmode="lin" valueType="num">
                                      <p:cBhvr additive="base">
                                        <p:cTn id="12" dur="500" fill="hold"/>
                                        <p:tgtEl>
                                          <p:spTgt spid="74757"/>
                                        </p:tgtEl>
                                        <p:attrNameLst>
                                          <p:attrName>ppt_x</p:attrName>
                                        </p:attrNameLst>
                                      </p:cBhvr>
                                      <p:tavLst>
                                        <p:tav tm="0">
                                          <p:val>
                                            <p:strVal val="#ppt_x"/>
                                          </p:val>
                                        </p:tav>
                                        <p:tav tm="100000">
                                          <p:val>
                                            <p:strVal val="#ppt_x"/>
                                          </p:val>
                                        </p:tav>
                                      </p:tavLst>
                                    </p:anim>
                                    <p:anim calcmode="lin" valueType="num">
                                      <p:cBhvr additive="base">
                                        <p:cTn id="13" dur="500" fill="hold"/>
                                        <p:tgtEl>
                                          <p:spTgt spid="747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8195" name="Rectangle 3"/>
          <p:cNvSpPr>
            <a:spLocks noGrp="1" noChangeArrowheads="1"/>
          </p:cNvSpPr>
          <p:nvPr>
            <p:ph idx="1"/>
          </p:nvPr>
        </p:nvSpPr>
        <p:spPr/>
        <p:txBody>
          <a:bodyPr/>
          <a:lstStyle/>
          <a:p>
            <a:pPr marL="609600" indent="-609600" eaLnBrk="1" hangingPunct="1">
              <a:buFontTx/>
              <a:buNone/>
            </a:pPr>
            <a:r>
              <a:rPr lang="en-US" dirty="0" smtClean="0">
                <a:solidFill>
                  <a:srgbClr val="FF3300"/>
                </a:solidFill>
              </a:rPr>
              <a:t>7. Extra!</a:t>
            </a:r>
            <a:r>
              <a:rPr lang="en-US" dirty="0" smtClean="0"/>
              <a:t> Bible Quotations (APA, pp. 187-179)</a:t>
            </a:r>
          </a:p>
          <a:p>
            <a:pPr marL="990600" lvl="1" indent="-533400" eaLnBrk="1" hangingPunct="1">
              <a:spcBef>
                <a:spcPct val="5000"/>
              </a:spcBef>
              <a:buFontTx/>
              <a:buAutoNum type="alphaLcPeriod"/>
            </a:pPr>
            <a:r>
              <a:rPr lang="en-US" sz="2600" dirty="0" smtClean="0"/>
              <a:t>You must list the Bible version you quote the first time you quote in the text.</a:t>
            </a:r>
          </a:p>
          <a:p>
            <a:pPr marL="990600" lvl="1" indent="-533400" eaLnBrk="1" hangingPunct="1">
              <a:spcBef>
                <a:spcPct val="5000"/>
              </a:spcBef>
              <a:buFontTx/>
              <a:buAutoNum type="alphaLcPeriod"/>
            </a:pPr>
            <a:r>
              <a:rPr lang="en-US" sz="2600" dirty="0" smtClean="0"/>
              <a:t>You only need to list the version again if you change versions that you quote.</a:t>
            </a:r>
          </a:p>
          <a:p>
            <a:pPr marL="990600" lvl="1" indent="-533400" eaLnBrk="1" hangingPunct="1">
              <a:spcBef>
                <a:spcPct val="5000"/>
              </a:spcBef>
              <a:buFontTx/>
              <a:buAutoNum type="alphaLcPeriod"/>
            </a:pPr>
            <a:r>
              <a:rPr lang="en-US" sz="2600" dirty="0" smtClean="0"/>
              <a:t>Do not include the Bible in your reference page, it is considered a “major classical work.”</a:t>
            </a:r>
          </a:p>
          <a:p>
            <a:pPr marL="990600" lvl="1" indent="-533400" eaLnBrk="1" hangingPunct="1">
              <a:spcBef>
                <a:spcPct val="5000"/>
              </a:spcBef>
              <a:buFontTx/>
              <a:buAutoNum type="alphaLcPeriod"/>
            </a:pPr>
            <a:r>
              <a:rPr lang="en-US" sz="2600" dirty="0" smtClean="0"/>
              <a:t>Use the first 3-4 letters of the book in ( ).</a:t>
            </a:r>
          </a:p>
        </p:txBody>
      </p:sp>
      <p:sp>
        <p:nvSpPr>
          <p:cNvPr id="83972" name="Text Box 4"/>
          <p:cNvSpPr txBox="1">
            <a:spLocks noChangeArrowheads="1"/>
          </p:cNvSpPr>
          <p:nvPr/>
        </p:nvSpPr>
        <p:spPr bwMode="auto">
          <a:xfrm>
            <a:off x="533400" y="5178425"/>
            <a:ext cx="8077200" cy="1679575"/>
          </a:xfrm>
          <a:prstGeom prst="rect">
            <a:avLst/>
          </a:prstGeom>
          <a:solidFill>
            <a:schemeClr val="tx1"/>
          </a:solidFill>
          <a:ln w="9525">
            <a:noFill/>
            <a:miter lim="800000"/>
            <a:headEnd/>
            <a:tailEnd/>
          </a:ln>
        </p:spPr>
        <p:txBody>
          <a:bodyPr>
            <a:spAutoFit/>
          </a:bodyPr>
          <a:lstStyle/>
          <a:p>
            <a:pPr>
              <a:spcBef>
                <a:spcPct val="50000"/>
              </a:spcBef>
            </a:pPr>
            <a:r>
              <a:rPr lang="en-US" sz="2600" dirty="0">
                <a:solidFill>
                  <a:srgbClr val="000000"/>
                </a:solidFill>
                <a:latin typeface="Book Antiqua" pitchFamily="18" charset="0"/>
              </a:rPr>
              <a:t>“Joseph stored up huge quantities of grain </a:t>
            </a:r>
            <a:r>
              <a:rPr lang="en-US" sz="2600" dirty="0" smtClean="0">
                <a:solidFill>
                  <a:srgbClr val="000000"/>
                </a:solidFill>
                <a:latin typeface="Book Antiqua" pitchFamily="18" charset="0"/>
              </a:rPr>
              <a:t>. . . </a:t>
            </a:r>
            <a:r>
              <a:rPr lang="en-US" sz="2600" dirty="0">
                <a:solidFill>
                  <a:srgbClr val="000000"/>
                </a:solidFill>
                <a:latin typeface="Book Antiqua" pitchFamily="18" charset="0"/>
              </a:rPr>
              <a:t>it was so much that he stopped keeping records because it was beyond measure” (Gen. 41:49, New International Version).</a:t>
            </a:r>
          </a:p>
        </p:txBody>
      </p:sp>
      <p:pic>
        <p:nvPicPr>
          <p:cNvPr id="83974" name="Picture 6" descr="j0221983"/>
          <p:cNvPicPr>
            <a:picLocks noChangeAspect="1" noChangeArrowheads="1"/>
          </p:cNvPicPr>
          <p:nvPr/>
        </p:nvPicPr>
        <p:blipFill>
          <a:blip r:embed="rId2" cstate="print"/>
          <a:srcRect/>
          <a:stretch>
            <a:fillRect/>
          </a:stretch>
        </p:blipFill>
        <p:spPr bwMode="auto">
          <a:xfrm>
            <a:off x="6934200" y="381000"/>
            <a:ext cx="158591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3974"/>
                                        </p:tgtEl>
                                      </p:cBhvr>
                                    </p:animEffect>
                                    <p:animScale>
                                      <p:cBhvr>
                                        <p:cTn id="7" dur="250" autoRev="1" fill="hold"/>
                                        <p:tgtEl>
                                          <p:spTgt spid="8397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3972"/>
                                        </p:tgtEl>
                                        <p:attrNameLst>
                                          <p:attrName>style.visibility</p:attrName>
                                        </p:attrNameLst>
                                      </p:cBhvr>
                                      <p:to>
                                        <p:strVal val="visible"/>
                                      </p:to>
                                    </p:set>
                                    <p:anim calcmode="lin" valueType="num">
                                      <p:cBhvr additive="base">
                                        <p:cTn id="12" dur="500" fill="hold"/>
                                        <p:tgtEl>
                                          <p:spTgt spid="83972"/>
                                        </p:tgtEl>
                                        <p:attrNameLst>
                                          <p:attrName>ppt_x</p:attrName>
                                        </p:attrNameLst>
                                      </p:cBhvr>
                                      <p:tavLst>
                                        <p:tav tm="0">
                                          <p:val>
                                            <p:strVal val="#ppt_x"/>
                                          </p:val>
                                        </p:tav>
                                        <p:tav tm="100000">
                                          <p:val>
                                            <p:strVal val="#ppt_x"/>
                                          </p:val>
                                        </p:tav>
                                      </p:tavLst>
                                    </p:anim>
                                    <p:anim calcmode="lin" valueType="num">
                                      <p:cBhvr additive="base">
                                        <p:cTn id="13" dur="500" fill="hold"/>
                                        <p:tgtEl>
                                          <p:spTgt spid="839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sz="3800" smtClean="0">
                <a:solidFill>
                  <a:srgbClr val="FFFF00"/>
                </a:solidFill>
              </a:rPr>
              <a:t>Examples of Writing </a:t>
            </a:r>
            <a:br>
              <a:rPr lang="en-US" sz="3800" smtClean="0">
                <a:solidFill>
                  <a:srgbClr val="FFFF00"/>
                </a:solidFill>
              </a:rPr>
            </a:br>
            <a:r>
              <a:rPr lang="en-US" sz="3800" smtClean="0">
                <a:solidFill>
                  <a:srgbClr val="FFFF00"/>
                </a:solidFill>
              </a:rPr>
              <a:t>from the Bible</a:t>
            </a:r>
          </a:p>
        </p:txBody>
      </p:sp>
      <p:sp>
        <p:nvSpPr>
          <p:cNvPr id="93187" name="Rectangle 3"/>
          <p:cNvSpPr>
            <a:spLocks noGrp="1" noChangeArrowheads="1"/>
          </p:cNvSpPr>
          <p:nvPr>
            <p:ph type="body" sz="half" idx="1"/>
          </p:nvPr>
        </p:nvSpPr>
        <p:spPr>
          <a:xfrm>
            <a:off x="228600" y="1600200"/>
            <a:ext cx="8915400" cy="5105400"/>
          </a:xfrm>
        </p:spPr>
        <p:txBody>
          <a:bodyPr/>
          <a:lstStyle/>
          <a:p>
            <a:pPr eaLnBrk="1" hangingPunct="1">
              <a:buNone/>
            </a:pPr>
            <a:r>
              <a:rPr lang="en-US" sz="2900" dirty="0" smtClean="0">
                <a:effectLst>
                  <a:outerShdw blurRad="38100" dist="38100" dir="2700000" algn="tl">
                    <a:srgbClr val="000000">
                      <a:alpha val="43137"/>
                    </a:srgbClr>
                  </a:outerShdw>
                </a:effectLst>
              </a:rPr>
              <a:t>Paul explained</a:t>
            </a:r>
          </a:p>
          <a:p>
            <a:pPr eaLnBrk="1" hangingPunct="1">
              <a:buNone/>
            </a:pPr>
            <a:r>
              <a:rPr lang="en-US" sz="2900" dirty="0" smtClean="0">
                <a:effectLst>
                  <a:outerShdw blurRad="38100" dist="38100" dir="2700000" algn="tl">
                    <a:srgbClr val="000000">
                      <a:alpha val="43137"/>
                    </a:srgbClr>
                  </a:outerShdw>
                </a:effectLst>
              </a:rPr>
              <a:t>    This is why I </a:t>
            </a:r>
            <a:r>
              <a:rPr lang="en-US" sz="2900" i="1" dirty="0" smtClean="0">
                <a:effectLst>
                  <a:outerShdw blurRad="38100" dist="38100" dir="2700000" algn="tl">
                    <a:srgbClr val="000000">
                      <a:alpha val="43137"/>
                    </a:srgbClr>
                  </a:outerShdw>
                </a:effectLst>
              </a:rPr>
              <a:t>write</a:t>
            </a:r>
            <a:r>
              <a:rPr lang="en-US" sz="2900" dirty="0" smtClean="0">
                <a:effectLst>
                  <a:outerShdw blurRad="38100" dist="38100" dir="2700000" algn="tl">
                    <a:srgbClr val="000000">
                      <a:alpha val="43137"/>
                    </a:srgbClr>
                  </a:outerShdw>
                </a:effectLst>
              </a:rPr>
              <a:t> [italics added] these things when I am absent, that when I come I may not have to be harsh in my use of authority—the authority the Lord gave me for building you up, not for tearing you down. (2 Cor. 13:10)</a:t>
            </a:r>
          </a:p>
          <a:p>
            <a:pPr marL="0" indent="457200" eaLnBrk="1" hangingPunct="1">
              <a:buNone/>
            </a:pPr>
            <a:r>
              <a:rPr lang="en-US" sz="2900" dirty="0" smtClean="0">
                <a:effectLst>
                  <a:outerShdw blurRad="38100" dist="38100" dir="2700000" algn="tl">
                    <a:srgbClr val="000000">
                      <a:alpha val="43137"/>
                    </a:srgbClr>
                  </a:outerShdw>
                </a:effectLst>
              </a:rPr>
              <a:t>The doctor, Luke, wrote, “Therefore, since I myself have carefully investigated everything from the beginning, it seemed good also to me to </a:t>
            </a:r>
            <a:r>
              <a:rPr lang="en-US" sz="2900" i="1" dirty="0" smtClean="0">
                <a:solidFill>
                  <a:srgbClr val="FF3300"/>
                </a:solidFill>
                <a:effectLst>
                  <a:outerShdw blurRad="38100" dist="38100" dir="2700000" algn="tl">
                    <a:srgbClr val="000000">
                      <a:alpha val="43137"/>
                    </a:srgbClr>
                  </a:outerShdw>
                </a:effectLst>
              </a:rPr>
              <a:t>write an orderly account</a:t>
            </a:r>
            <a:r>
              <a:rPr lang="en-US" sz="2900" dirty="0" smtClean="0">
                <a:effectLst>
                  <a:outerShdw blurRad="38100" dist="38100" dir="2700000" algn="tl">
                    <a:srgbClr val="000000">
                      <a:alpha val="43137"/>
                    </a:srgbClr>
                  </a:outerShdw>
                </a:effectLst>
              </a:rPr>
              <a:t> </a:t>
            </a:r>
            <a:r>
              <a:rPr lang="en-US" sz="2900" i="1" dirty="0" smtClean="0">
                <a:solidFill>
                  <a:srgbClr val="FF3300"/>
                </a:solidFill>
                <a:effectLst>
                  <a:outerShdw blurRad="38100" dist="38100" dir="2700000" algn="tl">
                    <a:srgbClr val="000000">
                      <a:alpha val="43137"/>
                    </a:srgbClr>
                  </a:outerShdw>
                </a:effectLst>
              </a:rPr>
              <a:t>for you</a:t>
            </a:r>
            <a:r>
              <a:rPr lang="en-US" sz="2900" dirty="0" smtClean="0">
                <a:effectLst>
                  <a:outerShdw blurRad="38100" dist="38100" dir="2700000" algn="tl">
                    <a:srgbClr val="000000">
                      <a:alpha val="43137"/>
                    </a:srgbClr>
                  </a:outerShdw>
                </a:effectLst>
              </a:rPr>
              <a:t> [italics and color added]” (Luke 1:3-4).</a:t>
            </a:r>
          </a:p>
          <a:p>
            <a:pPr eaLnBrk="1" hangingPunct="1"/>
            <a:endParaRPr lang="en-US" sz="3600" dirty="0" smtClean="0"/>
          </a:p>
        </p:txBody>
      </p:sp>
      <p:pic>
        <p:nvPicPr>
          <p:cNvPr id="9220" name="Picture 4" descr="j0250609"/>
          <p:cNvPicPr>
            <a:picLocks noChangeAspect="1" noChangeArrowheads="1"/>
          </p:cNvPicPr>
          <p:nvPr/>
        </p:nvPicPr>
        <p:blipFill>
          <a:blip r:embed="rId2" cstate="print"/>
          <a:srcRect/>
          <a:stretch>
            <a:fillRect/>
          </a:stretch>
        </p:blipFill>
        <p:spPr bwMode="auto">
          <a:xfrm>
            <a:off x="6659563" y="0"/>
            <a:ext cx="2484437" cy="1728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 calcmode="lin" valueType="num">
                                      <p:cBhvr additive="base">
                                        <p:cTn id="7" dur="500" fill="hold"/>
                                        <p:tgtEl>
                                          <p:spTgt spid="931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318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3187">
                                            <p:txEl>
                                              <p:pRg st="1" end="1"/>
                                            </p:txEl>
                                          </p:spTgt>
                                        </p:tgtEl>
                                        <p:attrNameLst>
                                          <p:attrName>style.visibility</p:attrName>
                                        </p:attrNameLst>
                                      </p:cBhvr>
                                      <p:to>
                                        <p:strVal val="visible"/>
                                      </p:to>
                                    </p:set>
                                    <p:anim calcmode="lin" valueType="num">
                                      <p:cBhvr additive="base">
                                        <p:cTn id="11" dur="500" fill="hold"/>
                                        <p:tgtEl>
                                          <p:spTgt spid="9318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318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3187">
                                            <p:txEl>
                                              <p:pRg st="2" end="2"/>
                                            </p:txEl>
                                          </p:spTgt>
                                        </p:tgtEl>
                                        <p:attrNameLst>
                                          <p:attrName>style.visibility</p:attrName>
                                        </p:attrNameLst>
                                      </p:cBhvr>
                                      <p:to>
                                        <p:strVal val="visible"/>
                                      </p:to>
                                    </p:set>
                                    <p:anim calcmode="lin" valueType="num">
                                      <p:cBhvr additive="base">
                                        <p:cTn id="15" dur="500" fill="hold"/>
                                        <p:tgtEl>
                                          <p:spTgt spid="9318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318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0243" name="Rectangle 3"/>
          <p:cNvSpPr>
            <a:spLocks noGrp="1" noChangeArrowheads="1"/>
          </p:cNvSpPr>
          <p:nvPr>
            <p:ph idx="1"/>
          </p:nvPr>
        </p:nvSpPr>
        <p:spPr>
          <a:xfrm>
            <a:off x="304800" y="1447800"/>
            <a:ext cx="8610600" cy="4860925"/>
          </a:xfrm>
        </p:spPr>
        <p:txBody>
          <a:bodyPr/>
          <a:lstStyle/>
          <a:p>
            <a:pPr marL="609600" indent="-609600" eaLnBrk="1" hangingPunct="1">
              <a:lnSpc>
                <a:spcPct val="90000"/>
              </a:lnSpc>
              <a:buFontTx/>
              <a:buAutoNum type="arabicPeriod" startAt="6"/>
            </a:pPr>
            <a:r>
              <a:rPr lang="en-US" dirty="0" err="1" smtClean="0">
                <a:effectLst>
                  <a:outerShdw blurRad="38100" dist="38100" dir="2700000" algn="tl">
                    <a:srgbClr val="000000">
                      <a:alpha val="43137"/>
                    </a:srgbClr>
                  </a:outerShdw>
                </a:effectLst>
              </a:rPr>
              <a:t>Seriation</a:t>
            </a:r>
            <a:r>
              <a:rPr lang="en-US" dirty="0" smtClean="0">
                <a:effectLst>
                  <a:outerShdw blurRad="38100" dist="38100" dir="2700000" algn="tl">
                    <a:srgbClr val="000000">
                      <a:alpha val="43137"/>
                    </a:srgbClr>
                  </a:outerShdw>
                </a:effectLst>
              </a:rPr>
              <a:t> Rules (APA, pp. 115-117) </a:t>
            </a:r>
          </a:p>
          <a:p>
            <a:pPr marL="990600" lvl="1" indent="-533400" eaLnBrk="1" hangingPunct="1">
              <a:lnSpc>
                <a:spcPct val="90000"/>
              </a:lnSpc>
              <a:buFontTx/>
              <a:buAutoNum type="alphaLcPeriod"/>
            </a:pPr>
            <a:r>
              <a:rPr lang="en-US" sz="2800" dirty="0" smtClean="0">
                <a:solidFill>
                  <a:schemeClr val="bg1"/>
                </a:solidFill>
                <a:effectLst>
                  <a:outerShdw blurRad="38100" dist="38100" dir="2700000" algn="tl">
                    <a:srgbClr val="000000">
                      <a:alpha val="43137"/>
                    </a:srgbClr>
                  </a:outerShdw>
                </a:effectLst>
              </a:rPr>
              <a:t>Only use bullets when the list does not communicate hierarchical order or chronology.</a:t>
            </a:r>
          </a:p>
          <a:p>
            <a:pPr marL="990600" lvl="1" indent="-533400" eaLnBrk="1" hangingPunct="1">
              <a:lnSpc>
                <a:spcPct val="90000"/>
              </a:lnSpc>
              <a:buFontTx/>
              <a:buAutoNum type="alphaLcPeriod"/>
            </a:pPr>
            <a:r>
              <a:rPr lang="en-US" sz="2800" dirty="0" smtClean="0">
                <a:effectLst>
                  <a:outerShdw blurRad="38100" dist="38100" dir="2700000" algn="tl">
                    <a:srgbClr val="000000">
                      <a:alpha val="43137"/>
                    </a:srgbClr>
                  </a:outerShdw>
                </a:effectLst>
              </a:rPr>
              <a:t>Check your opening statement to see if it is a complete sentence.</a:t>
            </a:r>
          </a:p>
          <a:p>
            <a:pPr marL="990600" lvl="1" indent="-533400" eaLnBrk="1" hangingPunct="1">
              <a:lnSpc>
                <a:spcPct val="90000"/>
              </a:lnSpc>
              <a:buFontTx/>
              <a:buAutoNum type="alphaLcPeriod"/>
            </a:pPr>
            <a:r>
              <a:rPr lang="en-US" sz="2800" dirty="0" smtClean="0">
                <a:effectLst>
                  <a:outerShdw blurRad="38100" dist="38100" dir="2700000" algn="tl">
                    <a:srgbClr val="000000">
                      <a:alpha val="43137"/>
                    </a:srgbClr>
                  </a:outerShdw>
                </a:effectLst>
              </a:rPr>
              <a:t>Use a colon if a complete clause</a:t>
            </a:r>
          </a:p>
          <a:p>
            <a:pPr marL="990600" lvl="1" indent="-533400" eaLnBrk="1" hangingPunct="1">
              <a:lnSpc>
                <a:spcPct val="90000"/>
              </a:lnSpc>
              <a:buFontTx/>
              <a:buAutoNum type="alphaLcPeriod"/>
            </a:pPr>
            <a:r>
              <a:rPr lang="en-US" sz="2800" dirty="0" smtClean="0">
                <a:effectLst>
                  <a:outerShdw blurRad="38100" dist="38100" dir="2700000" algn="tl">
                    <a:srgbClr val="000000">
                      <a:alpha val="43137"/>
                    </a:srgbClr>
                  </a:outerShdw>
                </a:effectLst>
              </a:rPr>
              <a:t>No comma between lists of 2 items</a:t>
            </a:r>
          </a:p>
        </p:txBody>
      </p:sp>
      <p:sp>
        <p:nvSpPr>
          <p:cNvPr id="7" name="Slide Number Placeholder 5"/>
          <p:cNvSpPr>
            <a:spLocks noGrp="1"/>
          </p:cNvSpPr>
          <p:nvPr>
            <p:ph type="sldNum" sz="quarter" idx="12"/>
          </p:nvPr>
        </p:nvSpPr>
        <p:spPr/>
        <p:txBody>
          <a:bodyPr/>
          <a:lstStyle/>
          <a:p>
            <a:pPr>
              <a:defRPr/>
            </a:pPr>
            <a:fld id="{48DABD68-76A7-45FD-A590-E32037672E4F}" type="slidenum">
              <a:rPr lang="en-US"/>
              <a:pPr>
                <a:defRPr/>
              </a:pPr>
              <a:t>8</a:t>
            </a:fld>
            <a:endParaRPr lang="en-US"/>
          </a:p>
        </p:txBody>
      </p:sp>
      <p:sp>
        <p:nvSpPr>
          <p:cNvPr id="75781" name="Text Box 5"/>
          <p:cNvSpPr txBox="1">
            <a:spLocks noChangeArrowheads="1"/>
          </p:cNvSpPr>
          <p:nvPr/>
        </p:nvSpPr>
        <p:spPr bwMode="auto">
          <a:xfrm>
            <a:off x="685800" y="4724400"/>
            <a:ext cx="8077200" cy="1954213"/>
          </a:xfrm>
          <a:prstGeom prst="rect">
            <a:avLst/>
          </a:prstGeom>
          <a:solidFill>
            <a:schemeClr val="tx1"/>
          </a:solidFill>
          <a:ln w="9525">
            <a:noFill/>
            <a:miter lim="800000"/>
            <a:headEnd/>
            <a:tailEnd/>
          </a:ln>
        </p:spPr>
        <p:txBody>
          <a:bodyPr>
            <a:spAutoFit/>
          </a:bodyPr>
          <a:lstStyle/>
          <a:p>
            <a:pPr>
              <a:spcBef>
                <a:spcPct val="50000"/>
              </a:spcBef>
            </a:pPr>
            <a:r>
              <a:rPr lang="en-US" sz="2200" dirty="0">
                <a:solidFill>
                  <a:srgbClr val="000000"/>
                </a:solidFill>
                <a:latin typeface="Book Antiqua" pitchFamily="18" charset="0"/>
              </a:rPr>
              <a:t>These authors summarized the commonalities of processes by compiling a five-stage process: (a) relationship building, (b) assessment, (c) intervention, (d) follow-up, and (e) evaluation. </a:t>
            </a:r>
          </a:p>
          <a:p>
            <a:pPr>
              <a:spcBef>
                <a:spcPct val="50000"/>
              </a:spcBef>
            </a:pPr>
            <a:r>
              <a:rPr lang="en-US" sz="2200" dirty="0">
                <a:solidFill>
                  <a:srgbClr val="000000"/>
                </a:solidFill>
                <a:latin typeface="Book Antiqua" pitchFamily="18" charset="0"/>
              </a:rPr>
              <a:t> The two prominent areas of learning outcomes from executive coaching were (a) self-related and (b) job-related. </a:t>
            </a:r>
          </a:p>
        </p:txBody>
      </p:sp>
      <p:pic>
        <p:nvPicPr>
          <p:cNvPr id="75783" name="Picture 7" descr="j0221981"/>
          <p:cNvPicPr>
            <a:picLocks noChangeAspect="1" noChangeArrowheads="1"/>
          </p:cNvPicPr>
          <p:nvPr/>
        </p:nvPicPr>
        <p:blipFill>
          <a:blip r:embed="rId2" cstate="print"/>
          <a:srcRect/>
          <a:stretch>
            <a:fillRect/>
          </a:stretch>
        </p:blipFill>
        <p:spPr bwMode="auto">
          <a:xfrm>
            <a:off x="7086600" y="457200"/>
            <a:ext cx="1277938"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5783"/>
                                        </p:tgtEl>
                                      </p:cBhvr>
                                    </p:animEffect>
                                    <p:animScale>
                                      <p:cBhvr>
                                        <p:cTn id="7" dur="250" autoRev="1" fill="hold"/>
                                        <p:tgtEl>
                                          <p:spTgt spid="7578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 calcmode="lin" valueType="num">
                                      <p:cBhvr additive="base">
                                        <p:cTn id="12" dur="500" fill="hold"/>
                                        <p:tgtEl>
                                          <p:spTgt spid="75781"/>
                                        </p:tgtEl>
                                        <p:attrNameLst>
                                          <p:attrName>ppt_x</p:attrName>
                                        </p:attrNameLst>
                                      </p:cBhvr>
                                      <p:tavLst>
                                        <p:tav tm="0">
                                          <p:val>
                                            <p:strVal val="#ppt_x"/>
                                          </p:val>
                                        </p:tav>
                                        <p:tav tm="100000">
                                          <p:val>
                                            <p:strVal val="#ppt_x"/>
                                          </p:val>
                                        </p:tav>
                                      </p:tavLst>
                                    </p:anim>
                                    <p:anim calcmode="lin" valueType="num">
                                      <p:cBhvr additive="base">
                                        <p:cTn id="13" dur="500" fill="hold"/>
                                        <p:tgtEl>
                                          <p:spTgt spid="75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1267" name="Rectangle 3"/>
          <p:cNvSpPr>
            <a:spLocks noGrp="1" noChangeArrowheads="1"/>
          </p:cNvSpPr>
          <p:nvPr>
            <p:ph idx="1"/>
          </p:nvPr>
        </p:nvSpPr>
        <p:spPr/>
        <p:txBody>
          <a:bodyPr/>
          <a:lstStyle/>
          <a:p>
            <a:pPr marL="609600" indent="-609600" eaLnBrk="1" hangingPunct="1">
              <a:buFontTx/>
              <a:buAutoNum type="arabicPeriod" startAt="5"/>
            </a:pPr>
            <a:r>
              <a:rPr lang="en-US" dirty="0" err="1" smtClean="0">
                <a:effectLst>
                  <a:outerShdw blurRad="38100" dist="38100" dir="2700000" algn="tl">
                    <a:srgbClr val="000000">
                      <a:alpha val="43137"/>
                    </a:srgbClr>
                  </a:outerShdw>
                </a:effectLst>
              </a:rPr>
              <a:t>Seriation</a:t>
            </a:r>
            <a:r>
              <a:rPr lang="en-US" dirty="0" smtClean="0">
                <a:effectLst>
                  <a:outerShdw blurRad="38100" dist="38100" dir="2700000" algn="tl">
                    <a:srgbClr val="000000">
                      <a:alpha val="43137"/>
                    </a:srgbClr>
                  </a:outerShdw>
                </a:effectLst>
              </a:rPr>
              <a:t> Rules </a:t>
            </a:r>
            <a:r>
              <a:rPr lang="en-US" i="1" dirty="0" smtClean="0">
                <a:effectLst>
                  <a:outerShdw blurRad="38100" dist="38100" dir="2700000" algn="tl">
                    <a:srgbClr val="000000">
                      <a:alpha val="43137"/>
                    </a:srgbClr>
                  </a:outerShdw>
                </a:effectLst>
              </a:rPr>
              <a:t>cont.</a:t>
            </a:r>
            <a:r>
              <a:rPr lang="en-US" dirty="0" smtClean="0">
                <a:effectLst>
                  <a:outerShdw blurRad="38100" dist="38100" dir="2700000" algn="tl">
                    <a:srgbClr val="000000">
                      <a:alpha val="43137"/>
                    </a:srgbClr>
                  </a:outerShdw>
                </a:effectLst>
              </a:rPr>
              <a:t> (APA, pp. 63-65). When your items are </a:t>
            </a:r>
            <a:r>
              <a:rPr lang="en-US" dirty="0" smtClean="0">
                <a:solidFill>
                  <a:srgbClr val="FF3300"/>
                </a:solidFill>
                <a:effectLst>
                  <a:outerShdw blurRad="38100" dist="38100" dir="2700000" algn="tl">
                    <a:srgbClr val="000000">
                      <a:alpha val="43137"/>
                    </a:srgbClr>
                  </a:outerShdw>
                </a:effectLst>
              </a:rPr>
              <a:t>complete sentences or paragraphs</a:t>
            </a:r>
            <a:r>
              <a:rPr lang="en-US" dirty="0" smtClean="0">
                <a:effectLst>
                  <a:outerShdw blurRad="38100" dist="38100" dir="2700000" algn="tl">
                    <a:srgbClr val="000000">
                      <a:alpha val="43137"/>
                    </a:srgbClr>
                  </a:outerShdw>
                </a:effectLst>
              </a:rPr>
              <a:t>, you may list them using the “numbering tool” from the toolbar (indent .5 inches).</a:t>
            </a:r>
          </a:p>
        </p:txBody>
      </p:sp>
      <p:sp>
        <p:nvSpPr>
          <p:cNvPr id="7" name="Slide Number Placeholder 5"/>
          <p:cNvSpPr>
            <a:spLocks noGrp="1"/>
          </p:cNvSpPr>
          <p:nvPr>
            <p:ph type="sldNum" sz="quarter" idx="12"/>
          </p:nvPr>
        </p:nvSpPr>
        <p:spPr/>
        <p:txBody>
          <a:bodyPr/>
          <a:lstStyle/>
          <a:p>
            <a:pPr>
              <a:defRPr/>
            </a:pPr>
            <a:fld id="{CBDCEB11-7F4C-430B-9307-FC801052690C}" type="slidenum">
              <a:rPr lang="en-US"/>
              <a:pPr>
                <a:defRPr/>
              </a:pPr>
              <a:t>9</a:t>
            </a:fld>
            <a:endParaRPr lang="en-US"/>
          </a:p>
        </p:txBody>
      </p:sp>
      <p:sp>
        <p:nvSpPr>
          <p:cNvPr id="82949" name="Text Box 5"/>
          <p:cNvSpPr txBox="1">
            <a:spLocks noChangeArrowheads="1"/>
          </p:cNvSpPr>
          <p:nvPr/>
        </p:nvSpPr>
        <p:spPr bwMode="auto">
          <a:xfrm>
            <a:off x="609600" y="4086225"/>
            <a:ext cx="8077200" cy="2462213"/>
          </a:xfrm>
          <a:prstGeom prst="rect">
            <a:avLst/>
          </a:prstGeom>
          <a:solidFill>
            <a:schemeClr val="tx1"/>
          </a:solidFill>
          <a:ln w="9525">
            <a:noFill/>
            <a:miter lim="800000"/>
            <a:headEnd/>
            <a:tailEnd/>
          </a:ln>
        </p:spPr>
        <p:txBody>
          <a:bodyPr>
            <a:spAutoFit/>
          </a:bodyPr>
          <a:lstStyle/>
          <a:p>
            <a:r>
              <a:rPr lang="en-US" sz="2200" dirty="0">
                <a:solidFill>
                  <a:srgbClr val="000000"/>
                </a:solidFill>
                <a:latin typeface="Book Antiqua" pitchFamily="18" charset="0"/>
              </a:rPr>
              <a:t>Olivero, Bane, and Kopelman (1997) noted that goal-setting was one of the two critical components in the coaching process. They stated two reasons for the importance of setting a goal:</a:t>
            </a:r>
          </a:p>
          <a:p>
            <a:pPr marL="742950" indent="-400050"/>
            <a:r>
              <a:rPr lang="en-US" sz="2200" dirty="0" smtClean="0">
                <a:solidFill>
                  <a:srgbClr val="000000"/>
                </a:solidFill>
                <a:latin typeface="Book Antiqua" pitchFamily="18" charset="0"/>
              </a:rPr>
              <a:t>1</a:t>
            </a:r>
            <a:r>
              <a:rPr lang="en-US" sz="2200" dirty="0">
                <a:solidFill>
                  <a:srgbClr val="000000"/>
                </a:solidFill>
                <a:latin typeface="Book Antiqua" pitchFamily="18" charset="0"/>
              </a:rPr>
              <a:t>.   Goal-setting that is specific, challenging, 		      measurable, assignable, realistic, and time-bound leads to higher transfer levels.</a:t>
            </a:r>
          </a:p>
          <a:p>
            <a:pPr indent="342900"/>
            <a:r>
              <a:rPr lang="en-US" sz="2200" dirty="0" smtClean="0">
                <a:solidFill>
                  <a:srgbClr val="000000"/>
                </a:solidFill>
                <a:latin typeface="Book Antiqua" pitchFamily="18" charset="0"/>
              </a:rPr>
              <a:t>2</a:t>
            </a:r>
            <a:r>
              <a:rPr lang="en-US" sz="2200" dirty="0">
                <a:solidFill>
                  <a:srgbClr val="000000"/>
                </a:solidFill>
                <a:latin typeface="Book Antiqua" pitchFamily="18" charset="0"/>
              </a:rPr>
              <a:t>.   Goal-setting enhances perceived self-efficacy.</a:t>
            </a:r>
          </a:p>
        </p:txBody>
      </p:sp>
      <p:pic>
        <p:nvPicPr>
          <p:cNvPr id="82951" name="Picture 7" descr="j0221979"/>
          <p:cNvPicPr>
            <a:picLocks noChangeAspect="1" noChangeArrowheads="1"/>
          </p:cNvPicPr>
          <p:nvPr/>
        </p:nvPicPr>
        <p:blipFill>
          <a:blip r:embed="rId2" cstate="print"/>
          <a:srcRect/>
          <a:stretch>
            <a:fillRect/>
          </a:stretch>
        </p:blipFill>
        <p:spPr bwMode="auto">
          <a:xfrm>
            <a:off x="7086600" y="457200"/>
            <a:ext cx="942975"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2951"/>
                                        </p:tgtEl>
                                      </p:cBhvr>
                                    </p:animEffect>
                                    <p:animScale>
                                      <p:cBhvr>
                                        <p:cTn id="7" dur="250" autoRev="1" fill="hold"/>
                                        <p:tgtEl>
                                          <p:spTgt spid="8295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2949"/>
                                        </p:tgtEl>
                                        <p:attrNameLst>
                                          <p:attrName>style.visibility</p:attrName>
                                        </p:attrNameLst>
                                      </p:cBhvr>
                                      <p:to>
                                        <p:strVal val="visible"/>
                                      </p:to>
                                    </p:set>
                                    <p:anim calcmode="lin" valueType="num">
                                      <p:cBhvr additive="base">
                                        <p:cTn id="12" dur="500" fill="hold"/>
                                        <p:tgtEl>
                                          <p:spTgt spid="82949"/>
                                        </p:tgtEl>
                                        <p:attrNameLst>
                                          <p:attrName>ppt_x</p:attrName>
                                        </p:attrNameLst>
                                      </p:cBhvr>
                                      <p:tavLst>
                                        <p:tav tm="0">
                                          <p:val>
                                            <p:strVal val="#ppt_x"/>
                                          </p:val>
                                        </p:tav>
                                        <p:tav tm="100000">
                                          <p:val>
                                            <p:strVal val="#ppt_x"/>
                                          </p:val>
                                        </p:tav>
                                      </p:tavLst>
                                    </p:anim>
                                    <p:anim calcmode="lin" valueType="num">
                                      <p:cBhvr additive="base">
                                        <p:cTn id="13" dur="500" fill="hold"/>
                                        <p:tgtEl>
                                          <p:spTgt spid="829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191</TotalTime>
  <Words>987</Words>
  <Application>Microsoft Office PowerPoint</Application>
  <PresentationFormat>On-screen Show (4:3)</PresentationFormat>
  <Paragraphs>93</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Book Antiqua</vt:lpstr>
      <vt:lpstr>Lucida Sans</vt:lpstr>
      <vt:lpstr>Wingdings</vt:lpstr>
      <vt:lpstr>Wingdings 2</vt:lpstr>
      <vt:lpstr>Wingdings 3</vt:lpstr>
      <vt:lpstr>Apex</vt:lpstr>
      <vt:lpstr>Top 10 Mo$t Expensive  APA Mistake$</vt:lpstr>
      <vt:lpstr>Myra Dingman, Ph.D. School of Global Leadership &amp; Entrepreneurship REGENT UNIVERSITY  </vt:lpstr>
      <vt:lpstr>TOP 10 Mo$t Expen$ive APA Mi$take$</vt:lpstr>
      <vt:lpstr>TOP 10 Mo$t Expen$ive APA Mi$take$</vt:lpstr>
      <vt:lpstr>TOP 10 Mo$t Expen$ive APA Mi$take$</vt:lpstr>
      <vt:lpstr>TOP 10 Mo$t Expen$ive APA Mi$take$</vt:lpstr>
      <vt:lpstr>Examples of Writing  from the Bible</vt:lpstr>
      <vt:lpstr>TOP 10 Mo$t Expen$ive APA Mi$take$</vt:lpstr>
      <vt:lpstr>TOP 10 Mo$t Expen$ive APA Mi$take$</vt:lpstr>
      <vt:lpstr>TOP 10 Mo$t Expen$ive APA Mi$take$</vt:lpstr>
      <vt:lpstr>PowerPoint Presentation</vt:lpstr>
      <vt:lpstr>TOP 10 Mo$t Expen$ive APA Mi$take$</vt:lpstr>
      <vt:lpstr>TOP 10 Mo$t Expen$ive APA Mi$take$</vt:lpstr>
      <vt:lpstr>TOP 10 Mo$t Expen$ive APA Mi$take$</vt:lpstr>
      <vt:lpstr>TOP 10 Mo$t Expen$ive APA Mi$take$</vt:lpstr>
      <vt:lpstr>PowerPoint Presentation</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bjs</dc:creator>
  <cp:lastModifiedBy>Susie</cp:lastModifiedBy>
  <cp:revision>18</cp:revision>
  <dcterms:created xsi:type="dcterms:W3CDTF">2010-01-27T21:20:41Z</dcterms:created>
  <dcterms:modified xsi:type="dcterms:W3CDTF">2015-11-12T17:42:29Z</dcterms:modified>
</cp:coreProperties>
</file>