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88" r:id="rId3"/>
    <p:sldId id="259" r:id="rId4"/>
    <p:sldId id="299" r:id="rId5"/>
    <p:sldId id="260" r:id="rId6"/>
    <p:sldId id="261" r:id="rId7"/>
    <p:sldId id="297" r:id="rId8"/>
    <p:sldId id="300" r:id="rId9"/>
    <p:sldId id="325" r:id="rId10"/>
    <p:sldId id="326" r:id="rId11"/>
    <p:sldId id="324" r:id="rId12"/>
    <p:sldId id="302" r:id="rId13"/>
    <p:sldId id="313" r:id="rId14"/>
    <p:sldId id="314" r:id="rId15"/>
    <p:sldId id="312" r:id="rId16"/>
    <p:sldId id="265" r:id="rId17"/>
    <p:sldId id="315" r:id="rId18"/>
    <p:sldId id="316" r:id="rId19"/>
    <p:sldId id="269" r:id="rId20"/>
    <p:sldId id="270" r:id="rId21"/>
    <p:sldId id="271" r:id="rId22"/>
    <p:sldId id="275" r:id="rId23"/>
    <p:sldId id="274" r:id="rId24"/>
    <p:sldId id="277" r:id="rId25"/>
    <p:sldId id="318" r:id="rId26"/>
    <p:sldId id="310" r:id="rId27"/>
    <p:sldId id="296" r:id="rId28"/>
    <p:sldId id="295" r:id="rId29"/>
    <p:sldId id="294" r:id="rId30"/>
    <p:sldId id="32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89" autoAdjust="0"/>
    <p:restoredTop sz="86432" autoAdjust="0"/>
  </p:normalViewPr>
  <p:slideViewPr>
    <p:cSldViewPr>
      <p:cViewPr varScale="1">
        <p:scale>
          <a:sx n="64" d="100"/>
          <a:sy n="64" d="100"/>
        </p:scale>
        <p:origin x="5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670FE-8F59-4D32-AEEB-F4A0ABB27627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A1AD7-05AC-4BC4-877E-2BB4D72760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8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0D5B52-4E72-418F-90B8-88534754DE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96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67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9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91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95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89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115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A1AD7-05AC-4BC4-877E-2BB4D727609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1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371B4-51F2-49E3-BF4B-572053A201AB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C2897-0FCD-4AA8-97EF-6C28961AE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agesCATJLX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819400"/>
            <a:ext cx="7162800" cy="34701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8229600" cy="1828800"/>
          </a:xfr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atin typeface="Arial Black" pitchFamily="34" charset="0"/>
              </a:rPr>
              <a:t>Ministering Across Cultures</a:t>
            </a:r>
            <a:endParaRPr lang="en-US" sz="6000" b="1" normalizeH="1" dirty="0"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/>
              <a:t>© Dr. Mae Alice Reggy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Watch Word International Ministries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381000" y="914400"/>
            <a:ext cx="4800600" cy="494188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3200" dirty="0" smtClean="0"/>
              <a:t>In guilt-based cultures, people debate ethics by trying to determine if things are </a:t>
            </a:r>
            <a:r>
              <a:rPr lang="en-US" sz="3200" b="1" u="sng" dirty="0" smtClean="0">
                <a:solidFill>
                  <a:srgbClr val="FF0000"/>
                </a:solidFill>
              </a:rPr>
              <a:t>right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or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wrong</a:t>
            </a:r>
            <a:r>
              <a:rPr lang="en-US" sz="3200" dirty="0" smtClean="0">
                <a:solidFill>
                  <a:srgbClr val="FF0000"/>
                </a:solidFill>
              </a:rPr>
              <a:t>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3" name="Content Placeholder 4"/>
          <p:cNvSpPr txBox="1">
            <a:spLocks/>
          </p:cNvSpPr>
          <p:nvPr/>
        </p:nvSpPr>
        <p:spPr>
          <a:xfrm>
            <a:off x="3733800" y="3276600"/>
            <a:ext cx="4800600" cy="32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en-US" sz="3200" dirty="0" smtClean="0">
                <a:solidFill>
                  <a:schemeClr val="tx1"/>
                </a:solidFill>
              </a:rPr>
              <a:t>In shame-based cultures,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3200" dirty="0" smtClean="0"/>
              <a:t>people debate ethics by trying to determine if things are </a:t>
            </a:r>
            <a:r>
              <a:rPr lang="en-US" sz="3200" b="1" u="sng" dirty="0" smtClean="0">
                <a:solidFill>
                  <a:srgbClr val="FF0000"/>
                </a:solidFill>
              </a:rPr>
              <a:t>honorable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or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</a:rPr>
              <a:t>not</a:t>
            </a:r>
            <a:r>
              <a:rPr lang="en-US" sz="3200" b="1" dirty="0" smtClean="0"/>
              <a:t>. </a:t>
            </a:r>
            <a:endParaRPr kumimoji="0" lang="en-US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Jacob A.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Lowen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3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6" name="Picture 15" descr="imagesCAR5LO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993" y="0"/>
            <a:ext cx="3962007" cy="2967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Fear-Based Cultures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648200" y="1676400"/>
            <a:ext cx="3810000" cy="4449763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	The paradigm that fear-based people live in is one of </a:t>
            </a:r>
            <a:r>
              <a:rPr lang="en-US" sz="3600" b="1" u="sng" dirty="0" smtClean="0">
                <a:solidFill>
                  <a:srgbClr val="FF0000"/>
                </a:solidFill>
              </a:rPr>
              <a:t>fear versus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power</a:t>
            </a:r>
            <a:r>
              <a:rPr lang="en-US" sz="3600" dirty="0" smtClean="0"/>
              <a:t>.</a:t>
            </a:r>
          </a:p>
          <a:p>
            <a:endParaRPr lang="en-US" dirty="0"/>
          </a:p>
        </p:txBody>
      </p:sp>
      <p:pic>
        <p:nvPicPr>
          <p:cNvPr id="7" name="Content Placeholder 6" descr="imagesCADJS7O6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H="1">
            <a:off x="838200" y="1676400"/>
            <a:ext cx="3803514" cy="3886200"/>
          </a:xfrm>
          <a:solidFill>
            <a:srgbClr val="FF00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noFill/>
          <a:ln w="3175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Fear-Based Cultures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449763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Fear-based cultures see themselves living in a physical world that co-exists with and is influenced by </a:t>
            </a:r>
            <a:r>
              <a:rPr lang="en-US" b="1" u="sng" dirty="0" smtClean="0">
                <a:solidFill>
                  <a:srgbClr val="FF0000"/>
                </a:solidFill>
              </a:rPr>
              <a:t>unseen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powers</a:t>
            </a:r>
            <a:r>
              <a:rPr lang="en-US" dirty="0" smtClean="0"/>
              <a:t>. </a:t>
            </a:r>
          </a:p>
          <a:p>
            <a:pPr lvl="0"/>
            <a:r>
              <a:rPr lang="en-US" dirty="0" smtClean="0"/>
              <a:t>These powers can take various forms, such as: ghosts, demons, ancestors who live around people, spirits in trees and rocks, and totems etc.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noFill/>
          <a:ln w="3175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Fear-Based Cultures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449763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Apart from redemption, people live in fear of the supernatural.</a:t>
            </a:r>
          </a:p>
          <a:p>
            <a:r>
              <a:rPr lang="en-US" dirty="0" smtClean="0"/>
              <a:t>There are supernatural explanations for how things work in this world e.g. crops, rain, battles, sickness etc.</a:t>
            </a:r>
          </a:p>
          <a:p>
            <a:r>
              <a:rPr lang="en-US" dirty="0" smtClean="0"/>
              <a:t>Using voodoo, charms, and other methods, people seek to gain control over others and over the controlling powers of the universe. 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noFill/>
          <a:ln w="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Fear-Based Cultures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449763"/>
          </a:xfrm>
        </p:spPr>
        <p:txBody>
          <a:bodyPr>
            <a:noAutofit/>
          </a:bodyPr>
          <a:lstStyle/>
          <a:p>
            <a:r>
              <a:rPr lang="en-US" sz="4000" dirty="0" smtClean="0"/>
              <a:t>Strict</a:t>
            </a:r>
            <a:r>
              <a:rPr lang="en-US" sz="4000" b="1" u="sng" dirty="0" smtClean="0">
                <a:solidFill>
                  <a:srgbClr val="FF0000"/>
                </a:solidFill>
              </a:rPr>
              <a:t> taboos </a:t>
            </a:r>
            <a:r>
              <a:rPr lang="en-US" sz="4000" dirty="0" smtClean="0"/>
              <a:t>are also established to avoid offending unseen powers.</a:t>
            </a:r>
          </a:p>
          <a:p>
            <a:pPr lvl="0"/>
            <a:r>
              <a:rPr lang="en-US" sz="4000" dirty="0" smtClean="0"/>
              <a:t>Rituals are established to </a:t>
            </a:r>
            <a:r>
              <a:rPr lang="en-US" sz="4000" b="1" u="sng" dirty="0" smtClean="0">
                <a:solidFill>
                  <a:srgbClr val="FF0000"/>
                </a:solidFill>
              </a:rPr>
              <a:t>appease</a:t>
            </a:r>
            <a:r>
              <a:rPr lang="en-US" sz="4000" dirty="0" smtClean="0"/>
              <a:t> unseen powers that have been offended.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Guilt-Based Cultures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434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dirty="0" smtClean="0"/>
              <a:t>	</a:t>
            </a:r>
            <a:r>
              <a:rPr lang="en-US" sz="3600" dirty="0" smtClean="0"/>
              <a:t>The paradigm that guilt-based people live in is one of </a:t>
            </a:r>
            <a:r>
              <a:rPr lang="en-US" sz="3600" b="1" u="sng" dirty="0" smtClean="0">
                <a:solidFill>
                  <a:srgbClr val="FF0000"/>
                </a:solidFill>
              </a:rPr>
              <a:t>guilt versus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innocence.</a:t>
            </a:r>
            <a:endParaRPr lang="en-US" sz="3600" b="1" u="sng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art-sd_guil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6766" y="1600200"/>
            <a:ext cx="338146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noFill/>
          <a:ln w="9525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Guilt-Based Cultures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449763"/>
          </a:xfrm>
        </p:spPr>
        <p:txBody>
          <a:bodyPr>
            <a:noAutofit/>
          </a:bodyPr>
          <a:lstStyle/>
          <a:p>
            <a:r>
              <a:rPr lang="en-US" sz="3600" dirty="0" smtClean="0"/>
              <a:t>'</a:t>
            </a:r>
            <a:r>
              <a:rPr lang="en-US" sz="3600" i="1" dirty="0" smtClean="0"/>
              <a:t>Right versus wrong</a:t>
            </a:r>
            <a:r>
              <a:rPr lang="en-US" sz="3600" dirty="0" smtClean="0"/>
              <a:t>' is the yardstick used to measure everything. </a:t>
            </a:r>
          </a:p>
          <a:p>
            <a:r>
              <a:rPr lang="en-US" sz="3600" dirty="0" smtClean="0"/>
              <a:t>We talk about the </a:t>
            </a:r>
            <a:r>
              <a:rPr lang="en-US" sz="3600" b="1" u="sng" dirty="0" smtClean="0">
                <a:solidFill>
                  <a:srgbClr val="FF0000"/>
                </a:solidFill>
              </a:rPr>
              <a:t>rightness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and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wrongness </a:t>
            </a:r>
            <a:r>
              <a:rPr lang="en-US" sz="3600" dirty="0" smtClean="0"/>
              <a:t>of an individual’s actions. </a:t>
            </a:r>
          </a:p>
          <a:p>
            <a:r>
              <a:rPr lang="en-US" sz="3600" dirty="0" smtClean="0"/>
              <a:t>We talk about things being "</a:t>
            </a:r>
            <a:r>
              <a:rPr lang="en-US" sz="3600" i="1" dirty="0" smtClean="0"/>
              <a:t>right for me</a:t>
            </a:r>
            <a:r>
              <a:rPr lang="en-US" sz="3600" dirty="0" smtClean="0"/>
              <a:t>.“</a:t>
            </a:r>
          </a:p>
          <a:p>
            <a:r>
              <a:rPr lang="en-US" sz="3600" dirty="0" smtClean="0"/>
              <a:t>We are obsessed with knowing our rights and exercising them. </a:t>
            </a:r>
          </a:p>
          <a:p>
            <a:endParaRPr lang="en-US" sz="3600" dirty="0" smtClean="0"/>
          </a:p>
          <a:p>
            <a:r>
              <a:rPr lang="en-US" sz="3600" dirty="0" smtClean="0"/>
              <a:t>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lady justic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95400"/>
            <a:ext cx="2926160" cy="556260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of Guilt-Based Cultures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352800" y="1752600"/>
            <a:ext cx="5334000" cy="44497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dirty="0" smtClean="0"/>
              <a:t>	</a:t>
            </a:r>
            <a:r>
              <a:rPr lang="en-US" sz="3600" dirty="0" smtClean="0"/>
              <a:t>To understand guilt-based cultures, we must go back to Greek and Roman times, and examine the origins of this pattern of thinking.</a:t>
            </a: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95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dirty="0" smtClean="0"/>
              <a:t>	</a:t>
            </a:r>
            <a:r>
              <a:rPr lang="en-US" sz="3600" dirty="0" smtClean="0"/>
              <a:t>The paradigm that shame-based people live in is one of </a:t>
            </a:r>
            <a:r>
              <a:rPr lang="en-US" sz="3600" b="1" u="sng" dirty="0" smtClean="0">
                <a:solidFill>
                  <a:srgbClr val="FF0000"/>
                </a:solidFill>
              </a:rPr>
              <a:t>shame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versus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honor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7" name="Content Placeholder 14" descr="imagesCA7KEWJ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81600" y="1524000"/>
            <a:ext cx="3429000" cy="43594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ln w="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4876800"/>
          </a:xfrm>
        </p:spPr>
        <p:txBody>
          <a:bodyPr>
            <a:noAutofit/>
          </a:bodyPr>
          <a:lstStyle/>
          <a:p>
            <a:r>
              <a:rPr lang="en-US" sz="3600" dirty="0" smtClean="0"/>
              <a:t>Everyone grows up within a closely-knit community.</a:t>
            </a:r>
          </a:p>
          <a:p>
            <a:r>
              <a:rPr lang="en-US" sz="3600" dirty="0" smtClean="0"/>
              <a:t>Every person is expected to think and act, and dress as the community does. </a:t>
            </a:r>
          </a:p>
          <a:p>
            <a:endParaRPr lang="en-US" sz="3600" dirty="0" smtClean="0"/>
          </a:p>
        </p:txBody>
      </p:sp>
      <p:pic>
        <p:nvPicPr>
          <p:cNvPr id="11" name="Picture 10" descr="imagesCASP7826.jpg"/>
          <p:cNvPicPr>
            <a:picLocks noChangeAspect="1"/>
          </p:cNvPicPr>
          <p:nvPr/>
        </p:nvPicPr>
        <p:blipFill>
          <a:blip r:embed="rId3"/>
          <a:srcRect r="8000"/>
          <a:stretch>
            <a:fillRect/>
          </a:stretch>
        </p:blipFill>
        <p:spPr>
          <a:xfrm>
            <a:off x="5715000" y="4343400"/>
            <a:ext cx="3448597" cy="2514600"/>
          </a:xfrm>
          <a:prstGeom prst="rect">
            <a:avLst/>
          </a:prstGeom>
        </p:spPr>
      </p:pic>
      <p:pic>
        <p:nvPicPr>
          <p:cNvPr id="8" name="Picture 7" descr="imagesCASP78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343400"/>
            <a:ext cx="3748472" cy="2514600"/>
          </a:xfrm>
          <a:prstGeom prst="rect">
            <a:avLst/>
          </a:prstGeom>
        </p:spPr>
      </p:pic>
      <p:pic>
        <p:nvPicPr>
          <p:cNvPr id="12" name="Picture 11" descr="imagesCASP7826.jpg"/>
          <p:cNvPicPr>
            <a:picLocks noChangeAspect="1"/>
          </p:cNvPicPr>
          <p:nvPr/>
        </p:nvPicPr>
        <p:blipFill>
          <a:blip r:embed="rId3"/>
          <a:srcRect l="16000"/>
          <a:stretch>
            <a:fillRect/>
          </a:stretch>
        </p:blipFill>
        <p:spPr>
          <a:xfrm>
            <a:off x="-9847" y="4343400"/>
            <a:ext cx="3148719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What is Worldview?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4100" dirty="0" smtClean="0"/>
              <a:t>	</a:t>
            </a:r>
          </a:p>
          <a:p>
            <a:endParaRPr lang="en-US" sz="4100" dirty="0"/>
          </a:p>
        </p:txBody>
      </p:sp>
      <p:sp>
        <p:nvSpPr>
          <p:cNvPr id="4" name="Rectangle 3"/>
          <p:cNvSpPr/>
          <p:nvPr/>
        </p:nvSpPr>
        <p:spPr>
          <a:xfrm>
            <a:off x="685800" y="1600200"/>
            <a:ext cx="7543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 The overall perspective from which an individual or group sees and interprets the world. 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A collection of beliefs about life and the universe held by an individual or a group.</a:t>
            </a: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5638800"/>
          </a:xfrm>
        </p:spPr>
        <p:txBody>
          <a:bodyPr>
            <a:noAutofit/>
          </a:bodyPr>
          <a:lstStyle/>
          <a:p>
            <a:r>
              <a:rPr lang="en-US" dirty="0" smtClean="0"/>
              <a:t>Honor and shame are wrapped up with one's community. </a:t>
            </a:r>
          </a:p>
          <a:p>
            <a:r>
              <a:rPr lang="en-US" dirty="0" smtClean="0"/>
              <a:t>A person’s actions reflect on the honor of the community. </a:t>
            </a:r>
          </a:p>
          <a:p>
            <a:r>
              <a:rPr lang="en-US" dirty="0" smtClean="0"/>
              <a:t>If she/he acts honorably, the community is honored. If she/he acts shamefully, the whole community is shamed.</a:t>
            </a:r>
          </a:p>
          <a:p>
            <a:endParaRPr lang="en-US" sz="36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ln w="9525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305800" cy="4678363"/>
          </a:xfrm>
        </p:spPr>
        <p:txBody>
          <a:bodyPr>
            <a:noAutofit/>
          </a:bodyPr>
          <a:lstStyle/>
          <a:p>
            <a:r>
              <a:rPr lang="en-US" sz="3600" dirty="0" smtClean="0"/>
              <a:t>If the act is considered vile enough, the community will react. </a:t>
            </a:r>
          </a:p>
          <a:p>
            <a:r>
              <a:rPr lang="en-US" sz="3600" dirty="0" smtClean="0"/>
              <a:t>The offender may be killed, even though she/he is a member of their community or even their immediate family. </a:t>
            </a:r>
          </a:p>
          <a:p>
            <a:r>
              <a:rPr lang="en-US" sz="3600" dirty="0" smtClean="0"/>
              <a:t>In this way, the honor of the community is believed to be restored. </a:t>
            </a:r>
          </a:p>
          <a:p>
            <a:pPr>
              <a:buNone/>
            </a:pPr>
            <a:endParaRPr lang="en-US" sz="3600" dirty="0" smtClean="0"/>
          </a:p>
          <a:p>
            <a:endParaRPr lang="en-US" sz="3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ln w="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6049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Lying in the middle of the street was a young girl, dying. She had been shot in the head four times. Her brother walks across the street with two policemen and states, "</a:t>
            </a:r>
            <a:r>
              <a:rPr lang="en-US" i="1" dirty="0" smtClean="0"/>
              <a:t>There she is. I killed her because she was in an immoral situation with a man</a:t>
            </a:r>
            <a:r>
              <a:rPr lang="en-US" dirty="0" smtClean="0"/>
              <a:t>."  Within that cultural (and legal) context, the brother did not commit murder; he preserved the honor of his family.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ln w="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onor-killing-e13121872696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1354" y="533400"/>
            <a:ext cx="9235354" cy="59158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153400" cy="5668963"/>
          </a:xfrm>
        </p:spPr>
        <p:txBody>
          <a:bodyPr>
            <a:normAutofit/>
          </a:bodyPr>
          <a:lstStyle/>
          <a:p>
            <a:r>
              <a:rPr lang="en-US" dirty="0" smtClean="0"/>
              <a:t> In shame-based cultures, people don't think of lies as being 'right' or 'wrong.' </a:t>
            </a:r>
          </a:p>
          <a:p>
            <a:r>
              <a:rPr lang="en-US" dirty="0" smtClean="0"/>
              <a:t>The question is, "Is what is being said, honorable?“</a:t>
            </a:r>
          </a:p>
          <a:p>
            <a:r>
              <a:rPr lang="en-US" dirty="0" smtClean="0"/>
              <a:t>If a lie protects the honor of one’s community or nation, then it is fine. </a:t>
            </a:r>
          </a:p>
          <a:p>
            <a:r>
              <a:rPr lang="en-US" dirty="0" smtClean="0"/>
              <a:t>If a lie is told for purely selfish reasons, then it is shameful. 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295400"/>
          </a:xfrm>
          <a:ln w="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/>
              <a:t>Characteristics of Shame-Based Cultures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fear shame guilr.bmp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524000" y="2057400"/>
            <a:ext cx="5368413" cy="4160517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95400"/>
          </a:xfrm>
          <a:solidFill>
            <a:srgbClr val="FF000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“All have sinned…”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114800" cy="3494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/>
              <a:t>Shame/Honor Based</a:t>
            </a:r>
          </a:p>
          <a:p>
            <a:r>
              <a:rPr lang="en-US" sz="3200" dirty="0" smtClean="0"/>
              <a:t>Collective</a:t>
            </a:r>
          </a:p>
          <a:p>
            <a:r>
              <a:rPr lang="en-US" sz="3200" dirty="0" smtClean="0"/>
              <a:t> Hierarchical</a:t>
            </a:r>
          </a:p>
          <a:p>
            <a:r>
              <a:rPr lang="en-US" sz="3200" dirty="0" smtClean="0"/>
              <a:t>High Power distance</a:t>
            </a:r>
          </a:p>
          <a:p>
            <a:r>
              <a:rPr lang="en-US" sz="3200" dirty="0" smtClean="0"/>
              <a:t> High Context</a:t>
            </a:r>
            <a:endParaRPr lang="en-US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117975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/>
              <a:t>Guilt/Innocence Based</a:t>
            </a:r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3200" dirty="0" smtClean="0"/>
              <a:t>Individualistic</a:t>
            </a:r>
          </a:p>
          <a:p>
            <a:r>
              <a:rPr lang="en-US" sz="3200" dirty="0" smtClean="0"/>
              <a:t> Egalitarian</a:t>
            </a:r>
          </a:p>
          <a:p>
            <a:r>
              <a:rPr lang="en-US" sz="3200" dirty="0" smtClean="0"/>
              <a:t>Low power distance</a:t>
            </a:r>
          </a:p>
          <a:p>
            <a:r>
              <a:rPr lang="en-US" sz="3200" dirty="0" smtClean="0"/>
              <a:t> Low context</a:t>
            </a:r>
          </a:p>
          <a:p>
            <a:endParaRPr lang="en-US" sz="3200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954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Ministering</a:t>
            </a:r>
            <a:r>
              <a:rPr lang="en-US" b="1" dirty="0" smtClean="0"/>
              <a:t> </a:t>
            </a:r>
            <a:r>
              <a:rPr lang="en-US" dirty="0" smtClean="0"/>
              <a:t>to Shame-Based Cultures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Ministering to Shame-Based Cultures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3400" y="1600200"/>
            <a:ext cx="4267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In the Bible,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shame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is spoken of more often than guilt. 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But Western theology tends to place more on emphasis on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guilt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" name="Picture 5" descr="imagesCAHC0D3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600200"/>
            <a:ext cx="44196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 shame-based cultures, we need a presentation of the gospel which addresses defilement and shame as well as guilt and sin.</a:t>
            </a:r>
          </a:p>
          <a:p>
            <a:r>
              <a:rPr lang="en-US" sz="3600" dirty="0" smtClean="0"/>
              <a:t>The </a:t>
            </a:r>
            <a:r>
              <a:rPr lang="en-US" sz="3600" b="1" dirty="0" smtClean="0">
                <a:solidFill>
                  <a:srgbClr val="FF0000"/>
                </a:solidFill>
              </a:rPr>
              <a:t>sin/shame/salvation</a:t>
            </a:r>
            <a:r>
              <a:rPr lang="en-US" sz="3600" dirty="0" smtClean="0"/>
              <a:t> concept may be a better way to contextualize the Gospel than the sin/guilt/salvation concept.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endParaRPr lang="en-US" sz="6000" dirty="0" smtClean="0"/>
          </a:p>
          <a:p>
            <a:endParaRPr lang="en-US" sz="5800" dirty="0" smtClean="0">
              <a:latin typeface="Arial" pitchFamily="34" charset="0"/>
              <a:cs typeface="Arial" pitchFamily="34" charset="0"/>
            </a:endParaRPr>
          </a:p>
          <a:p>
            <a:endParaRPr lang="en-US" sz="5800" dirty="0" smtClean="0">
              <a:latin typeface="Arial" pitchFamily="34" charset="0"/>
              <a:cs typeface="Arial" pitchFamily="34" charset="0"/>
            </a:endParaRPr>
          </a:p>
          <a:p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9000" dirty="0"/>
          </a:p>
        </p:txBody>
      </p: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Ministering to Shame-Based Cultures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Ministering to Fear-Based Cultures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	Fear/power-based cultures need a presentation of the gospel which addresses: </a:t>
            </a:r>
          </a:p>
          <a:p>
            <a:pPr lvl="1"/>
            <a:r>
              <a:rPr lang="en-US" sz="3200" dirty="0" smtClean="0">
                <a:latin typeface="Arial" pitchFamily="34" charset="0"/>
                <a:cs typeface="Arial" pitchFamily="34" charset="0"/>
              </a:rPr>
              <a:t>the power of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Jesus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Christ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supreme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over all other powers—evil or benevolent.</a:t>
            </a:r>
          </a:p>
          <a:p>
            <a:pPr lvl="1">
              <a:buNone/>
            </a:pP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457199"/>
            <a:ext cx="8229600" cy="6400801"/>
          </a:xfrm>
        </p:spPr>
        <p:txBody>
          <a:bodyPr>
            <a:normAutofit/>
          </a:bodyPr>
          <a:lstStyle/>
          <a:p>
            <a:r>
              <a:rPr lang="en-US" sz="3500" dirty="0" smtClean="0"/>
              <a:t>Sociologists claim that three issues have existed since earliest times: </a:t>
            </a:r>
          </a:p>
          <a:p>
            <a:pPr lvl="1">
              <a:buNone/>
            </a:pPr>
            <a:r>
              <a:rPr lang="en-US" sz="4400" b="1" u="sng" dirty="0" smtClean="0">
                <a:solidFill>
                  <a:srgbClr val="FF0000"/>
                </a:solidFill>
              </a:rPr>
              <a:t>fear</a:t>
            </a:r>
          </a:p>
          <a:p>
            <a:pPr lvl="1">
              <a:buNone/>
            </a:pPr>
            <a:r>
              <a:rPr lang="en-US" sz="4400" b="1" u="sng" dirty="0" smtClean="0">
                <a:solidFill>
                  <a:srgbClr val="FF0000"/>
                </a:solidFill>
              </a:rPr>
              <a:t>guilt</a:t>
            </a:r>
          </a:p>
          <a:p>
            <a:pPr lvl="1">
              <a:buNone/>
            </a:pPr>
            <a:r>
              <a:rPr lang="en-US" sz="4400" b="1" u="sng" dirty="0" smtClean="0">
                <a:solidFill>
                  <a:srgbClr val="FF0000"/>
                </a:solidFill>
              </a:rPr>
              <a:t>shame</a:t>
            </a:r>
          </a:p>
          <a:p>
            <a:r>
              <a:rPr lang="en-US" sz="3500" dirty="0" smtClean="0"/>
              <a:t>These three aspects make up the basic building blocks of </a:t>
            </a:r>
            <a:r>
              <a:rPr lang="en-US" sz="3500" dirty="0" smtClean="0"/>
              <a:t>worldview</a:t>
            </a:r>
            <a:r>
              <a:rPr lang="en-US" sz="3500" dirty="0" smtClean="0"/>
              <a:t>. </a:t>
            </a:r>
          </a:p>
          <a:p>
            <a:endParaRPr lang="en-US" sz="3500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Ronald Muller,  </a:t>
            </a:r>
            <a:r>
              <a:rPr lang="en-US" sz="2400" i="1" dirty="0" smtClean="0"/>
              <a:t>Honor and Shame in a Middle Eastern Setting</a:t>
            </a:r>
          </a:p>
          <a:p>
            <a:pPr lvl="1">
              <a:buNone/>
            </a:pP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287963"/>
          </a:xfrm>
        </p:spPr>
        <p:txBody>
          <a:bodyPr>
            <a:normAutofit fontScale="97500"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DISCUSSION</a:t>
            </a:r>
            <a:endParaRPr lang="en-US" dirty="0" smtClean="0"/>
          </a:p>
          <a:p>
            <a:r>
              <a:rPr lang="en-US" dirty="0" smtClean="0"/>
              <a:t>What are some of differences you noted between guilt-based and shame-based  cultures?</a:t>
            </a:r>
          </a:p>
          <a:p>
            <a:r>
              <a:rPr lang="en-US" dirty="0" smtClean="0"/>
              <a:t>Assume that you are sent to minister to a shame-based culture, what some of the aspects of the gospel you are likely to emphasize in teaching and preaching?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609600"/>
            <a:ext cx="7924800" cy="52879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All three building blocks are present in all cultures and worldviews.</a:t>
            </a:r>
          </a:p>
          <a:p>
            <a:r>
              <a:rPr lang="en-US" sz="3600" dirty="0" smtClean="0"/>
              <a:t>How much of each determines the type of culture that emerges.</a:t>
            </a:r>
          </a:p>
          <a:p>
            <a:endParaRPr lang="en-US" sz="3600" dirty="0" smtClean="0"/>
          </a:p>
          <a:p>
            <a:endParaRPr lang="en-US" sz="3600" dirty="0" smtClean="0"/>
          </a:p>
        </p:txBody>
      </p:sp>
      <p:pic>
        <p:nvPicPr>
          <p:cNvPr id="6" name="Picture 5" descr="Ethnicriches.jpg"/>
          <p:cNvPicPr>
            <a:picLocks noChangeAspect="1"/>
          </p:cNvPicPr>
          <p:nvPr/>
        </p:nvPicPr>
        <p:blipFill>
          <a:blip r:embed="rId2"/>
          <a:srcRect t="40320"/>
          <a:stretch>
            <a:fillRect/>
          </a:stretch>
        </p:blipFill>
        <p:spPr>
          <a:xfrm>
            <a:off x="0" y="3068320"/>
            <a:ext cx="5080000" cy="3789680"/>
          </a:xfrm>
          <a:prstGeom prst="rect">
            <a:avLst/>
          </a:prstGeom>
        </p:spPr>
      </p:pic>
      <p:pic>
        <p:nvPicPr>
          <p:cNvPr id="7" name="Picture 6" descr="Ethnicriches.jpg"/>
          <p:cNvPicPr>
            <a:picLocks noChangeAspect="1"/>
          </p:cNvPicPr>
          <p:nvPr/>
        </p:nvPicPr>
        <p:blipFill>
          <a:blip r:embed="rId2"/>
          <a:srcRect b="40320"/>
          <a:stretch>
            <a:fillRect/>
          </a:stretch>
        </p:blipFill>
        <p:spPr>
          <a:xfrm>
            <a:off x="3810000" y="3068320"/>
            <a:ext cx="5080000" cy="378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Guilt-based</a:t>
            </a:r>
            <a:r>
              <a:rPr lang="en-US" sz="4000" b="1" dirty="0" smtClean="0"/>
              <a:t>:</a:t>
            </a:r>
            <a:r>
              <a:rPr lang="en-US" sz="4000" dirty="0" smtClean="0"/>
              <a:t> Many western cultures such as in Australia, New Zealand, Northern Europe, and North America. 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Shame-based</a:t>
            </a:r>
            <a:r>
              <a:rPr lang="en-US" sz="4000" b="1" dirty="0" smtClean="0"/>
              <a:t>: </a:t>
            </a:r>
            <a:r>
              <a:rPr lang="en-US" sz="4000" dirty="0" smtClean="0"/>
              <a:t> Many cultures in the Middle East and Asia.</a:t>
            </a:r>
          </a:p>
          <a:p>
            <a:r>
              <a:rPr lang="en-US" sz="4000" b="1" dirty="0" smtClean="0">
                <a:solidFill>
                  <a:srgbClr val="FF0000"/>
                </a:solidFill>
              </a:rPr>
              <a:t>Fear-based</a:t>
            </a:r>
            <a:r>
              <a:rPr lang="en-US" sz="4000" b="1" dirty="0" smtClean="0"/>
              <a:t>:</a:t>
            </a:r>
            <a:r>
              <a:rPr lang="en-US" sz="4000" dirty="0" smtClean="0"/>
              <a:t> Many cultures in South America, Asia and Sub-Saharan Africa.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04800"/>
            <a:ext cx="76200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	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en-US" dirty="0" smtClean="0"/>
              <a:t>Cultures do not easily fit into these three classifications, because most are made up of blends of all three.</a:t>
            </a:r>
          </a:p>
        </p:txBody>
      </p:sp>
      <p:pic>
        <p:nvPicPr>
          <p:cNvPr id="5" name="Picture 4" descr="imagesCA8WRJPG.jpg"/>
          <p:cNvPicPr>
            <a:picLocks noChangeAspect="1"/>
          </p:cNvPicPr>
          <p:nvPr/>
        </p:nvPicPr>
        <p:blipFill>
          <a:blip r:embed="rId2"/>
          <a:srcRect t="13714" b="13714"/>
          <a:stretch>
            <a:fillRect/>
          </a:stretch>
        </p:blipFill>
        <p:spPr>
          <a:xfrm>
            <a:off x="762000" y="4267200"/>
            <a:ext cx="2819400" cy="2046044"/>
          </a:xfrm>
          <a:prstGeom prst="rect">
            <a:avLst/>
          </a:prstGeom>
        </p:spPr>
      </p:pic>
      <p:pic>
        <p:nvPicPr>
          <p:cNvPr id="6" name="Picture 5" descr="imagesCAKVFBY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657600"/>
            <a:ext cx="2743201" cy="270678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505200" y="4876800"/>
            <a:ext cx="1447800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9906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A Word of Caution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agesCA1FRYS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20404"/>
            <a:ext cx="5867400" cy="3737596"/>
          </a:xfrm>
          <a:prstGeom prst="rect">
            <a:avLst/>
          </a:prstGeom>
        </p:spPr>
      </p:pic>
      <p:pic>
        <p:nvPicPr>
          <p:cNvPr id="10" name="Picture 9" descr="imagesCA1FRYS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120404"/>
            <a:ext cx="5867400" cy="37375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592763"/>
          </a:xfrm>
        </p:spPr>
        <p:txBody>
          <a:bodyPr>
            <a:normAutofit/>
          </a:bodyPr>
          <a:lstStyle/>
          <a:p>
            <a:r>
              <a:rPr lang="en-US" dirty="0" smtClean="0"/>
              <a:t>Native North American cultures are made up of elements of both shame-based and fear-based cultures. </a:t>
            </a:r>
          </a:p>
          <a:p>
            <a:r>
              <a:rPr lang="en-US" dirty="0" smtClean="0"/>
              <a:t>Whereas most North American cultures are essentially guilt-based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1534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3600" dirty="0" smtClean="0"/>
              <a:t>Even within the same categorization, local cultures react in different ways.</a:t>
            </a:r>
          </a:p>
          <a:p>
            <a:pPr lvl="1"/>
            <a:r>
              <a:rPr lang="en-US" sz="3600" dirty="0" smtClean="0"/>
              <a:t>An Arab when shamed may react by taking revenge on the one who causes the shame.</a:t>
            </a:r>
          </a:p>
          <a:p>
            <a:pPr lvl="1"/>
            <a:r>
              <a:rPr lang="en-US" sz="3600" dirty="0" smtClean="0"/>
              <a:t>A Japanese man or woman when shamed may react by committing suicide. </a:t>
            </a:r>
          </a:p>
          <a:p>
            <a:pPr lvl="1">
              <a:buNone/>
            </a:pP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381000" y="990600"/>
            <a:ext cx="4495800" cy="486568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3200" b="1" u="sng" dirty="0" smtClean="0">
                <a:solidFill>
                  <a:srgbClr val="FF0000"/>
                </a:solidFill>
              </a:rPr>
              <a:t>Guilt</a:t>
            </a:r>
            <a:r>
              <a:rPr lang="en-US" sz="3200" dirty="0" smtClean="0"/>
              <a:t> is the self-condemnation resulting from the violation of internalized convictions of right and wrong.</a:t>
            </a:r>
            <a:endParaRPr lang="en-US" sz="3200" dirty="0"/>
          </a:p>
        </p:txBody>
      </p:sp>
      <p:sp>
        <p:nvSpPr>
          <p:cNvPr id="13" name="Content Placeholder 4"/>
          <p:cNvSpPr txBox="1">
            <a:spLocks/>
          </p:cNvSpPr>
          <p:nvPr/>
        </p:nvSpPr>
        <p:spPr>
          <a:xfrm>
            <a:off x="3733800" y="3733800"/>
            <a:ext cx="4800600" cy="2971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Shame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the response to disapproval of one's own peers.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Jacob A.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Lowen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3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6" name="Picture 15" descr="imagesCAR5LO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993" y="0"/>
            <a:ext cx="3962007" cy="2967681"/>
          </a:xfrm>
          <a:prstGeom prst="rect">
            <a:avLst/>
          </a:prstGeom>
        </p:spPr>
      </p:pic>
      <p:sp>
        <p:nvSpPr>
          <p:cNvPr id="22" name="Content Placeholder 2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3408</TotalTime>
  <Words>672</Words>
  <Application>Microsoft Office PowerPoint</Application>
  <PresentationFormat>On-screen Show (4:3)</PresentationFormat>
  <Paragraphs>127</Paragraphs>
  <Slides>30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Arial Black</vt:lpstr>
      <vt:lpstr>Calibri</vt:lpstr>
      <vt:lpstr>Office Theme</vt:lpstr>
      <vt:lpstr>Ministering Across Cultures</vt:lpstr>
      <vt:lpstr> What is Worldview?  </vt:lpstr>
      <vt:lpstr>PowerPoint Presentation</vt:lpstr>
      <vt:lpstr>PowerPoint Presentation</vt:lpstr>
      <vt:lpstr>PowerPoint Presentation</vt:lpstr>
      <vt:lpstr> A Word of Caution  </vt:lpstr>
      <vt:lpstr>PowerPoint Presentation</vt:lpstr>
      <vt:lpstr>PowerPoint Presentation</vt:lpstr>
      <vt:lpstr>PowerPoint Presentation</vt:lpstr>
      <vt:lpstr>PowerPoint Presentation</vt:lpstr>
      <vt:lpstr>Characteristics of Fear-Based Cultures</vt:lpstr>
      <vt:lpstr>Characteristics of Fear-Based Cultures</vt:lpstr>
      <vt:lpstr>Characteristics of Fear-Based Cultures</vt:lpstr>
      <vt:lpstr>Characteristics of Fear-Based Cultures</vt:lpstr>
      <vt:lpstr>Characteristics of Guilt-Based Cultures</vt:lpstr>
      <vt:lpstr>Characteristics of Guilt-Based Cultures</vt:lpstr>
      <vt:lpstr>Characteristics of Guilt-Based Cultures</vt:lpstr>
      <vt:lpstr>Characteristics of Shame-Based Cultures</vt:lpstr>
      <vt:lpstr>Characteristics of Shame-Based Cultures</vt:lpstr>
      <vt:lpstr>Characteristics of Shame-Based Cultures</vt:lpstr>
      <vt:lpstr>Characteristics of Shame-Based Cultures</vt:lpstr>
      <vt:lpstr>Characteristics of Shame-Based Cultures</vt:lpstr>
      <vt:lpstr>PowerPoint Presentation</vt:lpstr>
      <vt:lpstr>Characteristics of Shame-Based Cultures</vt:lpstr>
      <vt:lpstr>“All have sinned…”</vt:lpstr>
      <vt:lpstr>Ministering to Shame-Based Cultures</vt:lpstr>
      <vt:lpstr>Ministering to Shame-Based Cultures</vt:lpstr>
      <vt:lpstr>Ministering to Shame-Based Cultures</vt:lpstr>
      <vt:lpstr>Ministering to Fear-Based Cultures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mareggy</dc:creator>
  <cp:lastModifiedBy>owner</cp:lastModifiedBy>
  <cp:revision>70</cp:revision>
  <dcterms:created xsi:type="dcterms:W3CDTF">2012-07-01T10:39:27Z</dcterms:created>
  <dcterms:modified xsi:type="dcterms:W3CDTF">2016-10-04T13:37:26Z</dcterms:modified>
</cp:coreProperties>
</file>