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6" r:id="rId1"/>
  </p:sldMasterIdLst>
  <p:notesMasterIdLst>
    <p:notesMasterId r:id="rId30"/>
  </p:notesMasterIdLst>
  <p:handoutMasterIdLst>
    <p:handoutMasterId r:id="rId31"/>
  </p:handoutMasterIdLst>
  <p:sldIdLst>
    <p:sldId id="256" r:id="rId2"/>
    <p:sldId id="271" r:id="rId3"/>
    <p:sldId id="267" r:id="rId4"/>
    <p:sldId id="257" r:id="rId5"/>
    <p:sldId id="272" r:id="rId6"/>
    <p:sldId id="258" r:id="rId7"/>
    <p:sldId id="259" r:id="rId8"/>
    <p:sldId id="275" r:id="rId9"/>
    <p:sldId id="260" r:id="rId10"/>
    <p:sldId id="273" r:id="rId11"/>
    <p:sldId id="283" r:id="rId12"/>
    <p:sldId id="261" r:id="rId13"/>
    <p:sldId id="284" r:id="rId14"/>
    <p:sldId id="276" r:id="rId15"/>
    <p:sldId id="274" r:id="rId16"/>
    <p:sldId id="263" r:id="rId17"/>
    <p:sldId id="264" r:id="rId18"/>
    <p:sldId id="265" r:id="rId19"/>
    <p:sldId id="278" r:id="rId20"/>
    <p:sldId id="270" r:id="rId21"/>
    <p:sldId id="281" r:id="rId22"/>
    <p:sldId id="282" r:id="rId23"/>
    <p:sldId id="269" r:id="rId24"/>
    <p:sldId id="279" r:id="rId25"/>
    <p:sldId id="266" r:id="rId26"/>
    <p:sldId id="280" r:id="rId27"/>
    <p:sldId id="285" r:id="rId28"/>
    <p:sldId id="268" r:id="rId2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3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FE468-5BF3-41F8-93E4-64DFE75A4C7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6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0EF91-9B6B-4347-9A0E-5CC107346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25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4AFAE55-0FA7-42E8-B06E-885E13D24F0D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197731C-5107-47C0-863D-B752B06EF7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73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19E4-815B-4857-B4AD-B8EBB09A723E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56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15859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7891435"/>
      </p:ext>
    </p:extLst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63512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1759809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16647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78D8D-E05D-4C95-891E-A03D549706D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21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FF99F-2965-4041-BEFC-7C8651ED54E3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8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A77-4736-4F83-AEEC-1A3F6043E36D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943A-8326-4E77-AB14-7D58C20D44AB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7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6166-0587-4DF1-96A4-1DD27C522842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05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A8CF0-AC09-4347-A0E0-F5378B02B755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9DAE4-9291-46D0-AACF-8993778C4107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0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906B8-CC9D-4FA3-884A-759F7FE6F4C4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91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CB97C-7D8C-4674-952F-57B10C0D1AB1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84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19CF-A2AC-490C-868A-A44A268CAB3D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6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69358-477D-45A4-956C-173411473F18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Developed by: Jacqueline Griffin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5FB224-21A2-4403-8653-04B219BA49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8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Turabian 8</a:t>
            </a:r>
            <a:r>
              <a:rPr lang="en-US" baseline="30000" dirty="0" smtClean="0"/>
              <a:t>th</a:t>
            </a:r>
            <a:r>
              <a:rPr lang="en-US" dirty="0" smtClean="0"/>
              <a:t> Edition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6266" y="3493551"/>
            <a:ext cx="9001462" cy="165576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Beulah Heights University</a:t>
            </a:r>
          </a:p>
          <a:p>
            <a:r>
              <a:rPr lang="en-US" dirty="0" smtClean="0"/>
              <a:t> Writing Lab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777" y="2096064"/>
            <a:ext cx="7179277" cy="3695136"/>
          </a:xfrm>
        </p:spPr>
        <p:txBody>
          <a:bodyPr>
            <a:normAutofit/>
          </a:bodyPr>
          <a:lstStyle/>
          <a:p>
            <a:pPr lvl="1"/>
            <a:r>
              <a:rPr lang="en-US" sz="2400" dirty="0" smtClean="0"/>
              <a:t>For subtitles, end the title line with a colon and place the subtitle on the line below the title.</a:t>
            </a:r>
          </a:p>
          <a:p>
            <a:pPr lvl="1"/>
            <a:endParaRPr lang="en-US" dirty="0" smtClean="0"/>
          </a:p>
          <a:p>
            <a:pPr lvl="1"/>
            <a:r>
              <a:rPr lang="en-US" sz="2600" dirty="0" smtClean="0"/>
              <a:t>Drop </a:t>
            </a:r>
            <a:r>
              <a:rPr lang="en-US" sz="2600" dirty="0"/>
              <a:t>7 spaces down from the title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r>
              <a:rPr lang="en-US" sz="2400" dirty="0" smtClean="0"/>
              <a:t>Your name, class information, and date.</a:t>
            </a:r>
            <a:r>
              <a:rPr lang="en-US" sz="2400" b="1" dirty="0" smtClean="0"/>
              <a:t> </a:t>
            </a:r>
          </a:p>
          <a:p>
            <a:pPr lvl="2">
              <a:buNone/>
            </a:pPr>
            <a:endParaRPr lang="en-US" sz="2400" b="1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6454" y="2160589"/>
            <a:ext cx="6167547" cy="388077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Click “Insert”</a:t>
            </a:r>
          </a:p>
          <a:p>
            <a:endParaRPr lang="en-US" sz="2800" dirty="0" smtClean="0"/>
          </a:p>
          <a:p>
            <a:r>
              <a:rPr lang="en-US" sz="2800" dirty="0" smtClean="0"/>
              <a:t>Click “Page Break”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A77-4736-4F83-AEEC-1A3F6043E36D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Body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5725" y="2062030"/>
            <a:ext cx="6951945" cy="3950464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Start paper on page 1 with Introduction centered</a:t>
            </a:r>
          </a:p>
          <a:p>
            <a:endParaRPr lang="en-US" sz="2800" dirty="0" smtClean="0"/>
          </a:p>
          <a:p>
            <a:r>
              <a:rPr lang="en-US" sz="2800" dirty="0" smtClean="0"/>
              <a:t>On Keyboard click “Enter”</a:t>
            </a:r>
          </a:p>
          <a:p>
            <a:endParaRPr lang="en-US" sz="2800" dirty="0"/>
          </a:p>
          <a:p>
            <a:r>
              <a:rPr lang="en-US" sz="2600" dirty="0" smtClean="0"/>
              <a:t>Click “Home”</a:t>
            </a:r>
          </a:p>
          <a:p>
            <a:endParaRPr lang="en-US" sz="2600" dirty="0" smtClean="0"/>
          </a:p>
          <a:p>
            <a:r>
              <a:rPr lang="en-US" sz="2600" dirty="0" smtClean="0"/>
              <a:t>Click “Align Left”</a:t>
            </a:r>
          </a:p>
          <a:p>
            <a:endParaRPr lang="en-US" sz="2800" dirty="0"/>
          </a:p>
          <a:p>
            <a:endParaRPr lang="en-US" sz="2800" dirty="0" smtClean="0"/>
          </a:p>
          <a:p>
            <a:pPr lvl="1">
              <a:buNone/>
            </a:pPr>
            <a:endParaRPr lang="en-US" sz="18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Body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4579" y="1421553"/>
            <a:ext cx="6981739" cy="3880773"/>
          </a:xfrm>
        </p:spPr>
        <p:txBody>
          <a:bodyPr>
            <a:noAutofit/>
          </a:bodyPr>
          <a:lstStyle/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On Keyboard click “Tab”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Begin typing your Introduction Paragraph”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Book </a:t>
            </a:r>
            <a:r>
              <a:rPr lang="en-US" sz="2000" dirty="0"/>
              <a:t>and periodical titles (titles of larger works) should be italicized.</a:t>
            </a:r>
            <a:r>
              <a:rPr lang="en-US" sz="2000" b="1" dirty="0"/>
              <a:t> </a:t>
            </a:r>
          </a:p>
          <a:p>
            <a:pPr lvl="1">
              <a:buNone/>
            </a:pPr>
            <a:endParaRPr lang="en-US" sz="2000" dirty="0"/>
          </a:p>
          <a:p>
            <a:pPr lvl="1"/>
            <a:r>
              <a:rPr lang="en-US" sz="2000" dirty="0"/>
              <a:t>Article and chapter titles (titles of shorter works) should be enclosed in double quotation marks.</a:t>
            </a:r>
            <a:r>
              <a:rPr lang="en-US" sz="2000" b="1" dirty="0"/>
              <a:t> </a:t>
            </a: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A77-4736-4F83-AEEC-1A3F6043E36D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20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Body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8655" y="1645127"/>
            <a:ext cx="7117493" cy="369513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Main Heading</a:t>
            </a:r>
            <a:r>
              <a:rPr lang="en-US" sz="2400" dirty="0" smtClean="0"/>
              <a:t>: </a:t>
            </a:r>
            <a:r>
              <a:rPr lang="en-US" sz="2400" b="1" dirty="0" smtClean="0"/>
              <a:t>Boldfaced</a:t>
            </a:r>
            <a:r>
              <a:rPr lang="en-US" sz="2400" dirty="0" smtClean="0"/>
              <a:t>, centered, headline-style capitalization;</a:t>
            </a:r>
          </a:p>
          <a:p>
            <a:endParaRPr lang="en-US" sz="2400" dirty="0" smtClean="0"/>
          </a:p>
          <a:p>
            <a:r>
              <a:rPr lang="en-US" sz="2400" dirty="0" smtClean="0"/>
              <a:t> Level 2 Heading: Centered, headline-style capitalization; 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Level 3 Heading</a:t>
            </a:r>
            <a:r>
              <a:rPr lang="en-US" sz="2400" dirty="0" smtClean="0"/>
              <a:t>: Bo</a:t>
            </a:r>
            <a:r>
              <a:rPr lang="en-US" sz="2400" b="1" dirty="0" smtClean="0"/>
              <a:t>ldfaced</a:t>
            </a:r>
            <a:r>
              <a:rPr lang="en-US" sz="2400" dirty="0" smtClean="0"/>
              <a:t>, flush left, or </a:t>
            </a:r>
            <a:r>
              <a:rPr lang="en-US" sz="2400" i="1" dirty="0" smtClean="0"/>
              <a:t>italic </a:t>
            </a:r>
            <a:r>
              <a:rPr lang="en-US" sz="2400" dirty="0" smtClean="0"/>
              <a:t>uppercase and lowercase. 	</a:t>
            </a:r>
          </a:p>
          <a:p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Body Cont’d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920" y="2062030"/>
            <a:ext cx="8012596" cy="3695136"/>
          </a:xfrm>
        </p:spPr>
        <p:txBody>
          <a:bodyPr>
            <a:normAutofit/>
          </a:bodyPr>
          <a:lstStyle/>
          <a:p>
            <a:pPr lvl="1"/>
            <a:r>
              <a:rPr lang="en-US" sz="2000" dirty="0" smtClean="0"/>
              <a:t>Otherwise, take a minimalist approach to capitalization. </a:t>
            </a:r>
          </a:p>
          <a:p>
            <a:pPr lvl="1">
              <a:buNone/>
            </a:pPr>
            <a:endParaRPr lang="en-US" dirty="0" smtClean="0"/>
          </a:p>
          <a:p>
            <a:pPr lvl="2"/>
            <a:r>
              <a:rPr lang="en-US" sz="2400" dirty="0" smtClean="0"/>
              <a:t>Lowercase terms used to describe periods, except in the case of proper nouns </a:t>
            </a:r>
          </a:p>
          <a:p>
            <a:pPr marL="914400" lvl="2" indent="0">
              <a:buNone/>
            </a:pPr>
            <a:endParaRPr lang="en-US" sz="2400" dirty="0" smtClean="0"/>
          </a:p>
          <a:p>
            <a:pPr lvl="2"/>
            <a:r>
              <a:rPr lang="en-US" sz="2400" dirty="0" smtClean="0"/>
              <a:t>(e.g., “the colonial period,” vs. “the Victorian era”).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595603"/>
            <a:ext cx="10353761" cy="1326321"/>
          </a:xfrm>
        </p:spPr>
        <p:txBody>
          <a:bodyPr/>
          <a:lstStyle/>
          <a:p>
            <a:r>
              <a:rPr lang="en-US" dirty="0" smtClean="0"/>
              <a:t>Footnotes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2992" y="1921924"/>
            <a:ext cx="7880127" cy="3789944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Put quotation marks around the author’s statement.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Place cursor at the end of your reference.  Click “References”</a:t>
            </a:r>
          </a:p>
          <a:p>
            <a:endParaRPr lang="en-US" sz="2400" dirty="0" smtClean="0"/>
          </a:p>
          <a:p>
            <a:r>
              <a:rPr lang="en-US" sz="2400" dirty="0" smtClean="0"/>
              <a:t>Click AB 1 insert footnote and input citation information.</a:t>
            </a:r>
          </a:p>
          <a:p>
            <a:endParaRPr lang="en-US" sz="2400" dirty="0" smtClean="0"/>
          </a:p>
          <a:p>
            <a:r>
              <a:rPr lang="en-US" sz="2400" dirty="0"/>
              <a:t>Font size 10 pt.</a:t>
            </a:r>
          </a:p>
          <a:p>
            <a:endParaRPr lang="en-US" sz="2400" dirty="0"/>
          </a:p>
          <a:p>
            <a:r>
              <a:rPr lang="en-US" sz="2400" dirty="0"/>
              <a:t>Example for footnote 1</a:t>
            </a:r>
          </a:p>
          <a:p>
            <a:pPr lvl="1" indent="0">
              <a:buNone/>
            </a:pPr>
            <a:r>
              <a:rPr lang="en-US" dirty="0"/>
              <a:t>      1  Philip Bell, B</a:t>
            </a:r>
            <a:r>
              <a:rPr lang="en-US" i="1" dirty="0"/>
              <a:t>right Earth: Art and The Invention of Color (New York: Farrar, Straus and Giroux, 2001), 140.</a:t>
            </a:r>
            <a:endParaRPr lang="en-US" dirty="0"/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2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Footnotes</a:t>
            </a:r>
            <a:br>
              <a:rPr lang="en-US" dirty="0" smtClean="0"/>
            </a:br>
            <a:r>
              <a:rPr lang="en-US" dirty="0" smtClean="0"/>
              <a:t>Internet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0049" y="1622651"/>
            <a:ext cx="7991887" cy="426062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Period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/>
              <a:t>After books and periodicals, not after a URL 	</a:t>
            </a:r>
          </a:p>
          <a:p>
            <a:endParaRPr lang="en-US" dirty="0" smtClean="0"/>
          </a:p>
          <a:p>
            <a:r>
              <a:rPr lang="en-US" dirty="0" smtClean="0"/>
              <a:t>Internet resource - include the date accessed</a:t>
            </a:r>
          </a:p>
          <a:p>
            <a:endParaRPr lang="en-US" dirty="0" smtClean="0"/>
          </a:p>
          <a:p>
            <a:r>
              <a:rPr lang="en-US" dirty="0" smtClean="0"/>
              <a:t>Example</a:t>
            </a:r>
          </a:p>
          <a:p>
            <a:pPr marL="457200" lvl="1" indent="0">
              <a:buNone/>
            </a:pPr>
            <a:r>
              <a:rPr lang="en-US" sz="2000" dirty="0" smtClean="0"/>
              <a:t>     1 Craig Marks, “How To Build Paper Airplanes,” Paper Airplanes, http://www.paperairplanes.com/learningtools (accessed February 6, 2014).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40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Footnotes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585" y="1790778"/>
            <a:ext cx="5796597" cy="4058877"/>
          </a:xfrm>
        </p:spPr>
        <p:txBody>
          <a:bodyPr>
            <a:normAutofit fontScale="85000" lnSpcReduction="20000"/>
          </a:bodyPr>
          <a:lstStyle/>
          <a:p>
            <a:r>
              <a:rPr lang="en-US" sz="3000" dirty="0" smtClean="0"/>
              <a:t>Click “Home”</a:t>
            </a:r>
          </a:p>
          <a:p>
            <a:pPr marL="0" indent="0">
              <a:buNone/>
            </a:pPr>
            <a:endParaRPr lang="en-US" sz="3000" dirty="0" smtClean="0"/>
          </a:p>
          <a:p>
            <a:r>
              <a:rPr lang="en-US" sz="3000" dirty="0" smtClean="0"/>
              <a:t>Click “Paragraph”</a:t>
            </a:r>
          </a:p>
          <a:p>
            <a:pPr marL="0" indent="0">
              <a:buNone/>
            </a:pPr>
            <a:endParaRPr lang="en-US" sz="3000" dirty="0" smtClean="0"/>
          </a:p>
          <a:p>
            <a:r>
              <a:rPr lang="en-US" sz="3000" dirty="0" smtClean="0"/>
              <a:t>Find “Line and Paragraph Spacing”</a:t>
            </a:r>
          </a:p>
          <a:p>
            <a:pPr lvl="1"/>
            <a:r>
              <a:rPr lang="en-US" sz="2600" dirty="0" smtClean="0"/>
              <a:t>Click in box choose “Single” line</a:t>
            </a:r>
          </a:p>
          <a:p>
            <a:pPr marL="457200" lvl="1" indent="0">
              <a:buNone/>
            </a:pPr>
            <a:endParaRPr lang="en-US" sz="2600" dirty="0" smtClean="0"/>
          </a:p>
          <a:p>
            <a:r>
              <a:rPr lang="en-US" sz="3000" dirty="0" smtClean="0"/>
              <a:t>Leave an single line space between footnotes.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26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Forms of Footnotes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7419" y="2062030"/>
            <a:ext cx="7878871" cy="3695136"/>
          </a:xfrm>
        </p:spPr>
        <p:txBody>
          <a:bodyPr/>
          <a:lstStyle/>
          <a:p>
            <a:r>
              <a:rPr lang="en-US" sz="2800" dirty="0" smtClean="0"/>
              <a:t>Use Author’s last name, title of resource, and page number</a:t>
            </a:r>
          </a:p>
          <a:p>
            <a:pPr marL="0" indent="0">
              <a:buNone/>
            </a:pPr>
            <a:endParaRPr lang="en-US" sz="3200" dirty="0" smtClean="0"/>
          </a:p>
          <a:p>
            <a:pPr lvl="1"/>
            <a:r>
              <a:rPr lang="en-US" sz="2000" dirty="0" smtClean="0"/>
              <a:t>Example - Bell, Bright Earth, 204.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7849" y="2096064"/>
            <a:ext cx="7191632" cy="369513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Instructions are for Microsoft Word 2010 &amp; 2013</a:t>
            </a:r>
          </a:p>
          <a:p>
            <a:endParaRPr lang="en-US" sz="2400" dirty="0" smtClean="0"/>
          </a:p>
          <a:p>
            <a:pPr lvl="1" eaLnBrk="0" hangingPunct="0">
              <a:lnSpc>
                <a:spcPct val="150000"/>
              </a:lnSpc>
            </a:pPr>
            <a:r>
              <a:rPr lang="en-US" sz="2400" dirty="0"/>
              <a:t>Follow the general </a:t>
            </a:r>
            <a:r>
              <a:rPr lang="en-US" sz="2400" dirty="0" smtClean="0"/>
              <a:t>format</a:t>
            </a:r>
          </a:p>
          <a:p>
            <a:pPr marL="457200" lvl="1" indent="0" eaLnBrk="0" hangingPunct="0">
              <a:lnSpc>
                <a:spcPct val="100000"/>
              </a:lnSpc>
              <a:buNone/>
            </a:pPr>
            <a:endParaRPr lang="en-US" sz="2400" dirty="0" smtClean="0"/>
          </a:p>
          <a:p>
            <a:pPr lvl="1" eaLnBrk="0" hangingPunct="0"/>
            <a:r>
              <a:rPr lang="en-US" sz="2400" i="1" dirty="0" smtClean="0"/>
              <a:t> </a:t>
            </a:r>
            <a:r>
              <a:rPr lang="en-US" sz="2400" dirty="0" smtClean="0"/>
              <a:t>Consult </a:t>
            </a:r>
            <a:r>
              <a:rPr lang="en-US" sz="2400" dirty="0"/>
              <a:t>the </a:t>
            </a:r>
            <a:r>
              <a:rPr lang="en-US" sz="2400" dirty="0" smtClean="0"/>
              <a:t>instructor</a:t>
            </a:r>
          </a:p>
          <a:p>
            <a:pPr lvl="1" eaLnBrk="0" hangingPunct="0">
              <a:buNone/>
            </a:pPr>
            <a:endParaRPr lang="en-US" sz="2400" dirty="0"/>
          </a:p>
          <a:p>
            <a:pPr lvl="1" eaLnBrk="0" hangingPunct="0"/>
            <a:r>
              <a:rPr lang="en-US" sz="2400" dirty="0"/>
              <a:t> Consult the 8</a:t>
            </a:r>
            <a:r>
              <a:rPr lang="en-US" sz="2400" baseline="30000" dirty="0"/>
              <a:t>th</a:t>
            </a:r>
            <a:r>
              <a:rPr lang="en-US" sz="2400" dirty="0"/>
              <a:t> edition </a:t>
            </a:r>
            <a:r>
              <a:rPr lang="en-US" sz="2400" dirty="0" smtClean="0"/>
              <a:t>Turabian book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2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</a:t>
            </a:r>
            <a:r>
              <a:rPr lang="en-US" dirty="0" smtClean="0"/>
              <a:t>Forms </a:t>
            </a:r>
            <a:r>
              <a:rPr lang="en-US" dirty="0"/>
              <a:t>of </a:t>
            </a:r>
            <a:r>
              <a:rPr lang="en-US" dirty="0" smtClean="0"/>
              <a:t>Footnotes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5414" y="1711315"/>
            <a:ext cx="7227517" cy="4354522"/>
          </a:xfrm>
        </p:spPr>
        <p:txBody>
          <a:bodyPr>
            <a:noAutofit/>
          </a:bodyPr>
          <a:lstStyle/>
          <a:p>
            <a:r>
              <a:rPr lang="en-US" sz="3200" dirty="0" smtClean="0"/>
              <a:t>Citing </a:t>
            </a:r>
            <a:r>
              <a:rPr lang="en-US" sz="3200" dirty="0"/>
              <a:t>the same source twice </a:t>
            </a:r>
            <a:r>
              <a:rPr lang="en-US" sz="3200" dirty="0" smtClean="0"/>
              <a:t>on the </a:t>
            </a:r>
            <a:r>
              <a:rPr lang="en-US" sz="3200" dirty="0"/>
              <a:t>same page</a:t>
            </a:r>
          </a:p>
          <a:p>
            <a:pPr lvl="1"/>
            <a:r>
              <a:rPr lang="en-US" sz="2000" dirty="0"/>
              <a:t>Use </a:t>
            </a:r>
            <a:r>
              <a:rPr lang="en-US" sz="2000" dirty="0" smtClean="0"/>
              <a:t>Ibid </a:t>
            </a:r>
            <a:r>
              <a:rPr lang="en-US" sz="2000" dirty="0"/>
              <a:t>and page number</a:t>
            </a:r>
          </a:p>
          <a:p>
            <a:pPr lvl="1"/>
            <a:r>
              <a:rPr lang="en-US" sz="2000" dirty="0" smtClean="0"/>
              <a:t>Example - Ibid</a:t>
            </a:r>
            <a:r>
              <a:rPr lang="en-US" sz="2000" dirty="0"/>
              <a:t>., </a:t>
            </a:r>
            <a:r>
              <a:rPr lang="en-US" sz="2000" dirty="0" smtClean="0"/>
              <a:t>141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sz="3200" dirty="0" smtClean="0"/>
              <a:t>Subsequent citation of a source </a:t>
            </a:r>
            <a:r>
              <a:rPr lang="en-US" sz="3200" dirty="0"/>
              <a:t>throughout the paper</a:t>
            </a:r>
          </a:p>
          <a:p>
            <a:pPr lvl="1"/>
            <a:r>
              <a:rPr lang="en-US" sz="2000" dirty="0"/>
              <a:t>Use </a:t>
            </a:r>
            <a:r>
              <a:rPr lang="en-US" sz="2000" dirty="0" smtClean="0"/>
              <a:t>Author’s </a:t>
            </a:r>
            <a:r>
              <a:rPr lang="en-US" sz="2000" dirty="0"/>
              <a:t>last name, page number</a:t>
            </a:r>
          </a:p>
          <a:p>
            <a:pPr lvl="1"/>
            <a:r>
              <a:rPr lang="en-US" sz="2000" dirty="0" smtClean="0"/>
              <a:t>Example - Bell</a:t>
            </a:r>
            <a:r>
              <a:rPr lang="en-US" sz="2000" dirty="0"/>
              <a:t>, 204.</a:t>
            </a:r>
          </a:p>
          <a:p>
            <a:endParaRPr lang="en-US" dirty="0" smtClean="0"/>
          </a:p>
          <a:p>
            <a:pPr lvl="1">
              <a:buNone/>
            </a:pPr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20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Footnote Cite Bible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1847" y="1930400"/>
            <a:ext cx="7182155" cy="3880773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Depending on the context, you may either spell out the name of the version, at least first occurrence, or use abbreviation.</a:t>
            </a:r>
          </a:p>
          <a:p>
            <a:endParaRPr lang="en-US" sz="2400" dirty="0" smtClean="0"/>
          </a:p>
          <a:p>
            <a:r>
              <a:rPr lang="en-US" sz="2400" dirty="0" smtClean="0"/>
              <a:t>Since different versions of the scriptures use different names and numbers for books, identify the version you are citing.</a:t>
            </a:r>
          </a:p>
          <a:p>
            <a:endParaRPr lang="en-US" sz="2400" dirty="0" smtClean="0"/>
          </a:p>
          <a:p>
            <a:pPr lvl="1"/>
            <a:r>
              <a:rPr lang="en-US" sz="2000" dirty="0" smtClean="0"/>
              <a:t>1 Song of Sol. 2:1-5 NRSV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Ruth 3:14 NAB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35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In-Text Bible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4373" y="1930400"/>
            <a:ext cx="7169629" cy="3880773"/>
          </a:xfrm>
        </p:spPr>
        <p:txBody>
          <a:bodyPr/>
          <a:lstStyle/>
          <a:p>
            <a:r>
              <a:rPr lang="en-US" sz="2400" dirty="0"/>
              <a:t>Examples of parenthetical citation</a:t>
            </a:r>
            <a:r>
              <a:rPr lang="en-US" sz="2400" dirty="0" smtClean="0"/>
              <a:t>:</a:t>
            </a:r>
          </a:p>
          <a:p>
            <a:endParaRPr lang="en-US" sz="2400" dirty="0"/>
          </a:p>
          <a:p>
            <a:pPr lvl="1"/>
            <a:r>
              <a:rPr lang="en-US" sz="2000" dirty="0"/>
              <a:t>(Gen. 12:1-3 [Revised Standard Version</a:t>
            </a:r>
            <a:r>
              <a:rPr lang="en-US" sz="2000" dirty="0" smtClean="0"/>
              <a:t>])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(</a:t>
            </a:r>
            <a:r>
              <a:rPr lang="en-US" sz="2000" dirty="0" err="1"/>
              <a:t>Jn</a:t>
            </a:r>
            <a:r>
              <a:rPr lang="en-US" sz="2000" dirty="0"/>
              <a:t> 3:16-17 [NAB])</a:t>
            </a:r>
            <a:endParaRPr lang="en-US" sz="1800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25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</a:t>
            </a:r>
            <a:r>
              <a:rPr lang="en-US" dirty="0" smtClean="0"/>
              <a:t>Quotations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7107" y="1935921"/>
            <a:ext cx="6789107" cy="3695136"/>
          </a:xfrm>
        </p:spPr>
        <p:txBody>
          <a:bodyPr>
            <a:normAutofit/>
          </a:bodyPr>
          <a:lstStyle/>
          <a:p>
            <a:r>
              <a:rPr lang="en-US" sz="2400" dirty="0"/>
              <a:t>Text should be consistently double-spaced, with the following exceptions:</a:t>
            </a:r>
            <a:r>
              <a:rPr lang="en-US" sz="2400" b="1" dirty="0"/>
              <a:t> </a:t>
            </a:r>
            <a:r>
              <a:rPr lang="en-US" sz="2400" dirty="0"/>
              <a:t> 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Block </a:t>
            </a:r>
            <a:r>
              <a:rPr lang="en-US" sz="2400" dirty="0"/>
              <a:t>quotations, table titles, and figure captions should be single-spaced.</a:t>
            </a:r>
            <a:r>
              <a:rPr lang="en-US" sz="2400" b="1" dirty="0"/>
              <a:t> </a:t>
            </a:r>
            <a:r>
              <a:rPr lang="en-US" sz="2400" dirty="0"/>
              <a:t> </a:t>
            </a:r>
          </a:p>
          <a:p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Developed by: Jacqueline Griffin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09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</a:t>
            </a:r>
            <a:r>
              <a:rPr lang="en-US" dirty="0" smtClean="0"/>
              <a:t>Quotations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449" y="2062030"/>
            <a:ext cx="7964014" cy="3695136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sz="2800" dirty="0" smtClean="0"/>
              <a:t>A prose quotation of five or more lines should be blocked.</a:t>
            </a:r>
            <a:r>
              <a:rPr lang="en-US" sz="2800" b="1" dirty="0" smtClean="0"/>
              <a:t> </a:t>
            </a:r>
            <a:endParaRPr lang="en-US" sz="2800" dirty="0" smtClean="0"/>
          </a:p>
          <a:p>
            <a:pPr lvl="2"/>
            <a:endParaRPr lang="en-US" sz="2400" dirty="0" smtClean="0"/>
          </a:p>
          <a:p>
            <a:pPr lvl="1"/>
            <a:r>
              <a:rPr lang="en-US" sz="2800" dirty="0" smtClean="0"/>
              <a:t>A blocked quotation does not get enclosed in quotation marks. </a:t>
            </a:r>
            <a:r>
              <a:rPr lang="en-US" sz="2800" b="1" dirty="0" smtClean="0"/>
              <a:t> </a:t>
            </a:r>
            <a:endParaRPr lang="en-US" sz="2800" dirty="0" smtClean="0"/>
          </a:p>
          <a:p>
            <a:pPr lvl="2"/>
            <a:endParaRPr lang="en-US" sz="2400" dirty="0" smtClean="0"/>
          </a:p>
          <a:p>
            <a:pPr lvl="1"/>
            <a:r>
              <a:rPr lang="en-US" sz="2800" dirty="0" smtClean="0"/>
              <a:t>An single line space should immediately precede and follow a blocked quotation.</a:t>
            </a:r>
            <a:r>
              <a:rPr lang="en-US" sz="2800" b="1" dirty="0" smtClean="0"/>
              <a:t> </a:t>
            </a:r>
            <a:endParaRPr lang="en-US" sz="2800" dirty="0" smtClean="0"/>
          </a:p>
          <a:p>
            <a:pPr lvl="2"/>
            <a:endParaRPr lang="en-US" sz="2400" dirty="0" smtClean="0"/>
          </a:p>
          <a:p>
            <a:pPr lvl="1"/>
            <a:r>
              <a:rPr lang="en-US" sz="2800" dirty="0" smtClean="0"/>
              <a:t>Blocked quotations are indented </a:t>
            </a:r>
            <a:r>
              <a:rPr lang="en-US" sz="2800" b="1" dirty="0" smtClean="0"/>
              <a:t>.5</a:t>
            </a:r>
            <a:r>
              <a:rPr lang="en-US" sz="2800" dirty="0" smtClean="0"/>
              <a:t>” from both margins</a:t>
            </a:r>
            <a:r>
              <a:rPr lang="en-US" sz="2600" dirty="0" smtClean="0"/>
              <a:t>.</a:t>
            </a:r>
            <a:r>
              <a:rPr lang="en-US" sz="2600" b="1" dirty="0" smtClean="0"/>
              <a:t> 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7106" y="1703384"/>
            <a:ext cx="8204829" cy="4179891"/>
          </a:xfrm>
        </p:spPr>
        <p:txBody>
          <a:bodyPr>
            <a:noAutofit/>
          </a:bodyPr>
          <a:lstStyle/>
          <a:p>
            <a:endParaRPr lang="en-US" dirty="0" smtClean="0"/>
          </a:p>
          <a:p>
            <a:r>
              <a:rPr lang="en-US" sz="2000" dirty="0" smtClean="0"/>
              <a:t>Leave </a:t>
            </a:r>
            <a:r>
              <a:rPr lang="en-US" sz="2000" dirty="0"/>
              <a:t>two blank lines between </a:t>
            </a:r>
            <a:r>
              <a:rPr lang="en-US" sz="2000" dirty="0" smtClean="0"/>
              <a:t>the Bibliography </a:t>
            </a:r>
            <a:r>
              <a:rPr lang="en-US" sz="2000" dirty="0"/>
              <a:t>Heading and your first entry.</a:t>
            </a:r>
            <a:r>
              <a:rPr lang="en-US" sz="2000" b="1" dirty="0"/>
              <a:t> 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smtClean="0"/>
              <a:t>Bibliographies should be singled-spaced internally; however, leave an single line space between notes and bibliographic entries.</a:t>
            </a:r>
            <a:r>
              <a:rPr lang="en-US" sz="2000" b="1" dirty="0" smtClean="0"/>
              <a:t> </a:t>
            </a:r>
          </a:p>
          <a:p>
            <a:pPr marL="0" indent="0">
              <a:buNone/>
            </a:pPr>
            <a:endParaRPr lang="en-US" sz="2000" b="1" dirty="0" smtClean="0"/>
          </a:p>
          <a:p>
            <a:r>
              <a:rPr lang="en-US" sz="2000" b="1" dirty="0" smtClean="0"/>
              <a:t>Bibles d</a:t>
            </a:r>
            <a:r>
              <a:rPr lang="en-US" sz="2000" dirty="0" smtClean="0"/>
              <a:t>o </a:t>
            </a:r>
            <a:r>
              <a:rPr lang="en-US" sz="2000" dirty="0"/>
              <a:t>not appear on Bibliography </a:t>
            </a:r>
            <a:r>
              <a:rPr lang="en-US" sz="2000" dirty="0" smtClean="0"/>
              <a:t>pages; they are included </a:t>
            </a:r>
            <a:r>
              <a:rPr lang="en-US" sz="2000" dirty="0"/>
              <a:t>in </a:t>
            </a:r>
            <a:r>
              <a:rPr lang="en-US" sz="2000" dirty="0" smtClean="0"/>
              <a:t>the footnotes.</a:t>
            </a:r>
            <a:endParaRPr lang="en-US" sz="20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Developed by: Jacqueline Griffin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0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2262" y="1935921"/>
            <a:ext cx="8975293" cy="369513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Bibliography entries use “Hanging Indentations”</a:t>
            </a:r>
          </a:p>
          <a:p>
            <a:endParaRPr lang="en-US" sz="2400" dirty="0" smtClean="0"/>
          </a:p>
          <a:p>
            <a:r>
              <a:rPr lang="en-US" sz="2400" dirty="0" smtClean="0"/>
              <a:t>Click “Paragraph” the “Line &amp; Paragraph Spacing options</a:t>
            </a:r>
          </a:p>
          <a:p>
            <a:endParaRPr lang="en-US" sz="2400" dirty="0"/>
          </a:p>
          <a:p>
            <a:pPr lvl="1"/>
            <a:r>
              <a:rPr lang="en-US" sz="2400" dirty="0"/>
              <a:t>Look for </a:t>
            </a:r>
            <a:r>
              <a:rPr lang="en-US" sz="2400" dirty="0" smtClean="0"/>
              <a:t>“Special,” then select “Hanging”</a:t>
            </a:r>
          </a:p>
          <a:p>
            <a:pPr lvl="1"/>
            <a:endParaRPr lang="en-US" sz="2400" dirty="0"/>
          </a:p>
          <a:p>
            <a:endParaRPr lang="en-US" sz="2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Bib.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430" y="2160589"/>
            <a:ext cx="7382572" cy="3880773"/>
          </a:xfrm>
        </p:spPr>
        <p:txBody>
          <a:bodyPr/>
          <a:lstStyle/>
          <a:p>
            <a:pPr marL="514350" indent="-457200"/>
            <a:r>
              <a:rPr lang="en-US" sz="2600" dirty="0" smtClean="0"/>
              <a:t>Click </a:t>
            </a:r>
            <a:r>
              <a:rPr lang="en-US" sz="2600" dirty="0"/>
              <a:t>in box and choose “Hanging.”</a:t>
            </a:r>
          </a:p>
          <a:p>
            <a:pPr lvl="1"/>
            <a:endParaRPr lang="en-US" sz="2400" dirty="0"/>
          </a:p>
          <a:p>
            <a:r>
              <a:rPr lang="en-US" sz="2400" dirty="0" smtClean="0"/>
              <a:t> Leave </a:t>
            </a:r>
            <a:r>
              <a:rPr lang="en-US" sz="2400" dirty="0"/>
              <a:t>one blank line between remaining entries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List entries in letter-by-letter alphabetical order according to the first word in each entry.</a:t>
            </a:r>
            <a:r>
              <a:rPr lang="en-US" sz="2400" b="1" dirty="0"/>
              <a:t> </a:t>
            </a:r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A77-4736-4F83-AEEC-1A3F6043E36D}" type="datetime1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44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503" y="1705165"/>
            <a:ext cx="8855433" cy="3695136"/>
          </a:xfrm>
        </p:spPr>
        <p:txBody>
          <a:bodyPr>
            <a:normAutofit/>
          </a:bodyPr>
          <a:lstStyle/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/>
              <a:t>Clements, Jessica, Elizabeth </a:t>
            </a:r>
            <a:r>
              <a:rPr lang="en-US" sz="2000" dirty="0" err="1" smtClean="0"/>
              <a:t>Angeli</a:t>
            </a:r>
            <a:r>
              <a:rPr lang="en-US" sz="2000" dirty="0" smtClean="0"/>
              <a:t>, Karen Schiller, S. C. Gooch, Laurie </a:t>
            </a:r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en-US" sz="2000" dirty="0" err="1" smtClean="0"/>
              <a:t>Pinkert</a:t>
            </a:r>
            <a:r>
              <a:rPr lang="en-US" sz="2000" dirty="0" smtClean="0"/>
              <a:t>, and Allen </a:t>
            </a:r>
            <a:r>
              <a:rPr lang="en-US" sz="2000" dirty="0" err="1" smtClean="0"/>
              <a:t>Brizee</a:t>
            </a:r>
            <a:r>
              <a:rPr lang="en-US" sz="2000" dirty="0" smtClean="0"/>
              <a:t>. “General Format.” </a:t>
            </a:r>
            <a:r>
              <a:rPr lang="en-US" sz="2000" i="1" dirty="0" smtClean="0"/>
              <a:t>The Purdue OWL</a:t>
            </a:r>
            <a:r>
              <a:rPr lang="en-US" sz="2000" dirty="0" smtClean="0"/>
              <a:t>. October </a:t>
            </a:r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12, 2011. http://owl.english.purdue.edu/owl/resource/717/13Turabian, </a:t>
            </a:r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accessed February 6, 2014.  </a:t>
            </a:r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 smtClean="0"/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Turabian, Kate L. </a:t>
            </a:r>
            <a:r>
              <a:rPr lang="en-US" sz="2000" i="1" dirty="0"/>
              <a:t>A Manual for Writers of Research Papers, Theses, and </a:t>
            </a:r>
            <a:endParaRPr lang="en-US" sz="2000" i="1" dirty="0" smtClean="0"/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 </a:t>
            </a:r>
            <a:r>
              <a:rPr lang="en-US" sz="2000" i="1" dirty="0" smtClean="0"/>
              <a:t>    Dissertations</a:t>
            </a:r>
            <a:r>
              <a:rPr lang="en-US" sz="2000" i="1" dirty="0"/>
              <a:t>, Eighth Edition: Chicago Style for Students and Researchers </a:t>
            </a:r>
            <a:endParaRPr lang="en-US" sz="2000" i="1" dirty="0" smtClean="0"/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 </a:t>
            </a:r>
            <a:r>
              <a:rPr lang="en-US" sz="2000" i="1" dirty="0" smtClean="0"/>
              <a:t>    (</a:t>
            </a:r>
            <a:r>
              <a:rPr lang="en-US" sz="2000" i="1" dirty="0"/>
              <a:t>Chicago Guides to Writing, Editing, and Publishing)</a:t>
            </a:r>
            <a:r>
              <a:rPr lang="en-US" sz="2000" dirty="0"/>
              <a:t>. 8th ed. Chicago: </a:t>
            </a:r>
            <a:endParaRPr lang="en-US" sz="2000" dirty="0" smtClean="0"/>
          </a:p>
          <a:p>
            <a:pPr marL="0" indent="-45720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University </a:t>
            </a:r>
            <a:r>
              <a:rPr lang="en-US" sz="2000" dirty="0"/>
              <a:t>Of Chicago Press, 2013</a:t>
            </a:r>
            <a:r>
              <a:rPr lang="en-US" sz="2000" dirty="0" smtClean="0"/>
              <a:t>.</a:t>
            </a:r>
          </a:p>
          <a:p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153" y="1779890"/>
            <a:ext cx="6989523" cy="3695136"/>
          </a:xfrm>
        </p:spPr>
        <p:txBody>
          <a:bodyPr>
            <a:normAutofit fontScale="47500" lnSpcReduction="20000"/>
          </a:bodyPr>
          <a:lstStyle/>
          <a:p>
            <a:endParaRPr lang="en-US" sz="3200" dirty="0" smtClean="0"/>
          </a:p>
          <a:p>
            <a:pPr marL="342900" lvl="1" indent="-342900"/>
            <a:r>
              <a:rPr lang="en-US" sz="5100" dirty="0" smtClean="0"/>
              <a:t>Visit www.Eturabian.com</a:t>
            </a:r>
            <a:endParaRPr lang="en-US" sz="5100" dirty="0"/>
          </a:p>
          <a:p>
            <a:endParaRPr lang="en-US" sz="5100" dirty="0"/>
          </a:p>
          <a:p>
            <a:r>
              <a:rPr lang="en-US" sz="5100" dirty="0" smtClean="0"/>
              <a:t>Visit www.bibme.org to organize your sources.</a:t>
            </a:r>
          </a:p>
          <a:p>
            <a:pPr lvl="1"/>
            <a:endParaRPr lang="en-US" dirty="0" smtClean="0"/>
          </a:p>
          <a:p>
            <a:pPr lvl="1"/>
            <a:r>
              <a:rPr lang="en-US" sz="4200" dirty="0" smtClean="0"/>
              <a:t>Its free.</a:t>
            </a:r>
          </a:p>
          <a:p>
            <a:pPr lvl="1"/>
            <a:endParaRPr lang="en-US" sz="4200" dirty="0" smtClean="0"/>
          </a:p>
          <a:p>
            <a:pPr lvl="1"/>
            <a:r>
              <a:rPr lang="en-US" sz="4200" dirty="0" smtClean="0"/>
              <a:t>Sign up using your BHU email.</a:t>
            </a:r>
          </a:p>
          <a:p>
            <a:pPr lvl="1"/>
            <a:endParaRPr lang="en-US" sz="4200" dirty="0" smtClean="0"/>
          </a:p>
          <a:p>
            <a:pPr lvl="1"/>
            <a:r>
              <a:rPr lang="en-US" sz="4200" dirty="0" smtClean="0"/>
              <a:t>Paragraphs are 5-7 sentences. </a:t>
            </a:r>
          </a:p>
          <a:p>
            <a:pPr lvl="1"/>
            <a:endParaRPr lang="en-US" sz="2400" dirty="0"/>
          </a:p>
          <a:p>
            <a:pPr lvl="1"/>
            <a:endParaRPr lang="en-US" sz="2000" dirty="0" smtClean="0"/>
          </a:p>
          <a:p>
            <a:pPr lvl="1" eaLnBrk="0" hangingPunct="0"/>
            <a:endParaRPr lang="en-US" sz="32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Formatting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211" y="2096064"/>
            <a:ext cx="7500551" cy="3695136"/>
          </a:xfrm>
        </p:spPr>
        <p:txBody>
          <a:bodyPr>
            <a:noAutofit/>
          </a:bodyPr>
          <a:lstStyle/>
          <a:p>
            <a:r>
              <a:rPr lang="en-US" sz="2400" dirty="0" smtClean="0"/>
              <a:t>Click Page Layout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Click Margins</a:t>
            </a:r>
          </a:p>
          <a:p>
            <a:pPr>
              <a:buNone/>
            </a:pPr>
            <a:endParaRPr lang="en-US" sz="2400" dirty="0" smtClean="0"/>
          </a:p>
          <a:p>
            <a:pPr lvl="1"/>
            <a:r>
              <a:rPr lang="en-US" sz="2400" smtClean="0"/>
              <a:t> Should </a:t>
            </a:r>
            <a:r>
              <a:rPr lang="en-US" sz="2400" dirty="0" smtClean="0"/>
              <a:t>be set at no less than 1”  and no greater than 1.5” per your instructor’s directions.</a:t>
            </a:r>
          </a:p>
          <a:p>
            <a:pPr lvl="1">
              <a:buNone/>
            </a:pP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Developed by: Jacqueline Griffin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8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 </a:t>
            </a:r>
            <a:r>
              <a:rPr lang="en-US" dirty="0" smtClean="0"/>
              <a:t>Paper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2497" y="1991639"/>
            <a:ext cx="7389341" cy="3933172"/>
          </a:xfrm>
        </p:spPr>
        <p:txBody>
          <a:bodyPr>
            <a:normAutofit fontScale="25000" lnSpcReduction="20000"/>
          </a:bodyPr>
          <a:lstStyle/>
          <a:p>
            <a:r>
              <a:rPr lang="en-US" sz="9600" dirty="0" smtClean="0"/>
              <a:t>Select “Home” Tab and click the Font arrow to choose font</a:t>
            </a:r>
          </a:p>
          <a:p>
            <a:pPr marL="0" indent="0">
              <a:buNone/>
            </a:pPr>
            <a:endParaRPr lang="en-US" sz="9600" dirty="0" smtClean="0"/>
          </a:p>
          <a:p>
            <a:r>
              <a:rPr lang="en-US" sz="9600" dirty="0" smtClean="0"/>
              <a:t>Set the font to Times New Roman, Courier New, or Helvetica, body regular, and size 12</a:t>
            </a:r>
          </a:p>
          <a:p>
            <a:pPr marL="0" indent="0">
              <a:buNone/>
            </a:pPr>
            <a:endParaRPr lang="en-US" sz="9600" dirty="0" smtClean="0"/>
          </a:p>
          <a:p>
            <a:r>
              <a:rPr lang="en-US" sz="9600" dirty="0" smtClean="0"/>
              <a:t>Click Page Layout, search for Spacing After and Before, set to Zero “0”</a:t>
            </a:r>
          </a:p>
          <a:p>
            <a:endParaRPr lang="en-US" sz="9600" dirty="0" smtClean="0"/>
          </a:p>
          <a:p>
            <a:r>
              <a:rPr lang="en-US" sz="9600" dirty="0" smtClean="0"/>
              <a:t>Click in paragraph, for “line spacing” click “Double” , then OK</a:t>
            </a:r>
          </a:p>
          <a:p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0464" y="1833017"/>
            <a:ext cx="7080422" cy="3465493"/>
          </a:xfrm>
        </p:spPr>
        <p:txBody>
          <a:bodyPr>
            <a:noAutofit/>
          </a:bodyPr>
          <a:lstStyle/>
          <a:p>
            <a:r>
              <a:rPr lang="en-US" sz="2400" dirty="0" smtClean="0"/>
              <a:t>Click “Insert” Tab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Page Number</a:t>
            </a:r>
          </a:p>
          <a:p>
            <a:endParaRPr lang="en-US" sz="2400" dirty="0"/>
          </a:p>
          <a:p>
            <a:r>
              <a:rPr lang="en-US" sz="2400" dirty="0" smtClean="0"/>
              <a:t>Then select Format Page Numbers and set to “1, 2, 3 …”</a:t>
            </a:r>
          </a:p>
          <a:p>
            <a:pPr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Number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3707" y="2096064"/>
            <a:ext cx="7154563" cy="3490544"/>
          </a:xfrm>
        </p:spPr>
        <p:txBody>
          <a:bodyPr>
            <a:noAutofit/>
          </a:bodyPr>
          <a:lstStyle/>
          <a:p>
            <a:r>
              <a:rPr lang="en-US" sz="2200" dirty="0"/>
              <a:t>Then select start at Zero “0”</a:t>
            </a:r>
          </a:p>
          <a:p>
            <a:pPr>
              <a:buNone/>
            </a:pPr>
            <a:endParaRPr lang="en-US" sz="2200" dirty="0"/>
          </a:p>
          <a:p>
            <a:r>
              <a:rPr lang="en-US" sz="2200" dirty="0"/>
              <a:t>Click OK</a:t>
            </a:r>
          </a:p>
          <a:p>
            <a:endParaRPr lang="en-US" sz="2200" dirty="0" smtClean="0"/>
          </a:p>
          <a:p>
            <a:r>
              <a:rPr lang="en-US" sz="2200" dirty="0" smtClean="0"/>
              <a:t>Repeat  “Page Number”</a:t>
            </a:r>
          </a:p>
          <a:p>
            <a:pPr>
              <a:buNone/>
            </a:pPr>
            <a:endParaRPr lang="en-US" sz="2200" dirty="0" smtClean="0"/>
          </a:p>
          <a:p>
            <a:r>
              <a:rPr lang="en-US" sz="2200" dirty="0" smtClean="0"/>
              <a:t>Choose either Bottom or Top of Page</a:t>
            </a:r>
          </a:p>
          <a:p>
            <a:pPr>
              <a:buNone/>
            </a:pPr>
            <a:endParaRPr lang="en-US" sz="2200" dirty="0" smtClean="0"/>
          </a:p>
          <a:p>
            <a:r>
              <a:rPr lang="en-US" sz="2200" dirty="0" smtClean="0"/>
              <a:t>Choose Plain Number 2 or 3</a:t>
            </a:r>
          </a:p>
          <a:p>
            <a:pPr>
              <a:buNone/>
            </a:pPr>
            <a:endParaRPr lang="en-US" sz="2200" dirty="0" smtClean="0"/>
          </a:p>
          <a:p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  <a:p>
            <a:endParaRPr lang="en-US" sz="2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3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Number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6065" y="2096064"/>
            <a:ext cx="7154562" cy="3695136"/>
          </a:xfrm>
        </p:spPr>
        <p:txBody>
          <a:bodyPr/>
          <a:lstStyle/>
          <a:p>
            <a:r>
              <a:rPr lang="en-US" sz="2400" dirty="0" smtClean="0"/>
              <a:t>Click different from First Page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Close Header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6065" y="2096064"/>
            <a:ext cx="7154562" cy="369513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title should be centered a third of the way down the page.</a:t>
            </a:r>
            <a:r>
              <a:rPr lang="en-US" sz="2400" b="1" dirty="0" smtClean="0"/>
              <a:t> </a:t>
            </a:r>
          </a:p>
          <a:p>
            <a:pPr lvl="1">
              <a:buNone/>
            </a:pPr>
            <a:endParaRPr lang="en-US" sz="2400" b="1" dirty="0" smtClean="0"/>
          </a:p>
          <a:p>
            <a:pPr lvl="1"/>
            <a:r>
              <a:rPr lang="en-US" sz="2400" dirty="0" smtClean="0"/>
              <a:t>Drop 7 spaces down from the top of page</a:t>
            </a:r>
          </a:p>
          <a:p>
            <a:pPr lvl="2">
              <a:buNone/>
            </a:pPr>
            <a:endParaRPr lang="en-US" sz="2400" dirty="0" smtClean="0"/>
          </a:p>
          <a:p>
            <a:pPr lvl="1"/>
            <a:r>
              <a:rPr lang="en-US" sz="2400" b="1" dirty="0" smtClean="0"/>
              <a:t>Title</a:t>
            </a:r>
            <a:r>
              <a:rPr lang="en-US" sz="2400" dirty="0" smtClean="0"/>
              <a:t> </a:t>
            </a:r>
            <a:r>
              <a:rPr lang="en-US" sz="2400" b="1" dirty="0" smtClean="0"/>
              <a:t>Bolded in upper /lower case</a:t>
            </a:r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Developed by: Jacqueline Griffin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522</TotalTime>
  <Words>1039</Words>
  <Application>Microsoft Office PowerPoint</Application>
  <PresentationFormat>Widescreen</PresentationFormat>
  <Paragraphs>246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Trebuchet MS</vt:lpstr>
      <vt:lpstr>Wingdings 3</vt:lpstr>
      <vt:lpstr>Facet</vt:lpstr>
      <vt:lpstr>Turabian 8th Edition</vt:lpstr>
      <vt:lpstr>Disclosure</vt:lpstr>
      <vt:lpstr>Tips</vt:lpstr>
      <vt:lpstr>Formatting Paper</vt:lpstr>
      <vt:lpstr>Formatting Paper Cont’d</vt:lpstr>
      <vt:lpstr>Page Number</vt:lpstr>
      <vt:lpstr>Page Number Cont’d</vt:lpstr>
      <vt:lpstr>Page Number Cont’d</vt:lpstr>
      <vt:lpstr>Cover Page</vt:lpstr>
      <vt:lpstr>Coverage Cont’d</vt:lpstr>
      <vt:lpstr>Main Body</vt:lpstr>
      <vt:lpstr>Main Body Cont’d</vt:lpstr>
      <vt:lpstr>Main Body Cont’d</vt:lpstr>
      <vt:lpstr>Main Body Cont’d</vt:lpstr>
      <vt:lpstr>Main Body Cont’d </vt:lpstr>
      <vt:lpstr>Footnotes</vt:lpstr>
      <vt:lpstr>Footnotes Internet Source</vt:lpstr>
      <vt:lpstr>Footnotes Cont’d</vt:lpstr>
      <vt:lpstr>Short Forms of Footnotes </vt:lpstr>
      <vt:lpstr>Short Forms of Footnotes</vt:lpstr>
      <vt:lpstr>Footnote Cite Bible Sources</vt:lpstr>
      <vt:lpstr>In-Text Bible Source</vt:lpstr>
      <vt:lpstr>Block Quotations</vt:lpstr>
      <vt:lpstr>Block Quotations Cont’d</vt:lpstr>
      <vt:lpstr>Bibliography</vt:lpstr>
      <vt:lpstr>Bibliography Cont’d</vt:lpstr>
      <vt:lpstr>Bib. Cont’d</vt:lpstr>
      <vt:lpstr>Bibliography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Turabian 8th edition</dc:title>
  <dc:creator>LAB1</dc:creator>
  <cp:lastModifiedBy>Susie</cp:lastModifiedBy>
  <cp:revision>72</cp:revision>
  <cp:lastPrinted>2014-09-03T17:36:31Z</cp:lastPrinted>
  <dcterms:created xsi:type="dcterms:W3CDTF">2014-03-03T15:54:01Z</dcterms:created>
  <dcterms:modified xsi:type="dcterms:W3CDTF">2016-05-25T21:11:54Z</dcterms:modified>
</cp:coreProperties>
</file>