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5" r:id="rId8"/>
    <p:sldId id="264" r:id="rId9"/>
    <p:sldId id="268" r:id="rId10"/>
    <p:sldId id="282" r:id="rId11"/>
    <p:sldId id="269" r:id="rId12"/>
    <p:sldId id="281" r:id="rId13"/>
    <p:sldId id="270" r:id="rId14"/>
    <p:sldId id="271" r:id="rId15"/>
    <p:sldId id="272" r:id="rId16"/>
    <p:sldId id="273" r:id="rId17"/>
    <p:sldId id="274" r:id="rId18"/>
    <p:sldId id="275" r:id="rId19"/>
    <p:sldId id="276" r:id="rId20"/>
    <p:sldId id="277" r:id="rId21"/>
    <p:sldId id="278" r:id="rId22"/>
    <p:sldId id="280" r:id="rId23"/>
    <p:sldId id="284" r:id="rId24"/>
    <p:sldId id="285" r:id="rId25"/>
    <p:sldId id="286" r:id="rId26"/>
    <p:sldId id="287" r:id="rId27"/>
    <p:sldId id="289" r:id="rId28"/>
    <p:sldId id="290" r:id="rId29"/>
    <p:sldId id="292"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2BF4FBCB-1488-4AF7-A31E-4EC9F4125663}" type="datetimeFigureOut">
              <a:rPr lang="en-US" smtClean="0"/>
              <a:pPr/>
              <a:t>2/11/2016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9C3CE6-0566-42F4-83E6-C6F91FD0E505}"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BF4FBCB-1488-4AF7-A31E-4EC9F4125663}" type="datetimeFigureOut">
              <a:rPr lang="en-US" smtClean="0"/>
              <a:pPr/>
              <a:t>2/11/2016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9C3CE6-0566-42F4-83E6-C6F91FD0E50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BF4FBCB-1488-4AF7-A31E-4EC9F4125663}" type="datetimeFigureOut">
              <a:rPr lang="en-US" smtClean="0"/>
              <a:pPr/>
              <a:t>2/11/2016</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549C3CE6-0566-42F4-83E6-C6F91FD0E50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BF4FBCB-1488-4AF7-A31E-4EC9F4125663}" type="datetimeFigureOut">
              <a:rPr lang="en-US" smtClean="0"/>
              <a:pPr/>
              <a:t>2/11/2016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9C3CE6-0566-42F4-83E6-C6F91FD0E50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BF4FBCB-1488-4AF7-A31E-4EC9F4125663}" type="datetimeFigureOut">
              <a:rPr lang="en-US" smtClean="0"/>
              <a:pPr/>
              <a:t>2/11/2016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9C3CE6-0566-42F4-83E6-C6F91FD0E505}"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BF4FBCB-1488-4AF7-A31E-4EC9F4125663}" type="datetimeFigureOut">
              <a:rPr lang="en-US" smtClean="0"/>
              <a:pPr/>
              <a:t>2/11/2016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9C3CE6-0566-42F4-83E6-C6F91FD0E50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2BF4FBCB-1488-4AF7-A31E-4EC9F4125663}" type="datetimeFigureOut">
              <a:rPr lang="en-US" smtClean="0"/>
              <a:pPr/>
              <a:t>2/11/2016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49C3CE6-0566-42F4-83E6-C6F91FD0E50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BF4FBCB-1488-4AF7-A31E-4EC9F4125663}" type="datetimeFigureOut">
              <a:rPr lang="en-US" smtClean="0"/>
              <a:pPr/>
              <a:t>2/11/2016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49C3CE6-0566-42F4-83E6-C6F91FD0E50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F4FBCB-1488-4AF7-A31E-4EC9F4125663}" type="datetimeFigureOut">
              <a:rPr lang="en-US" smtClean="0"/>
              <a:pPr/>
              <a:t>2/11/2016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49C3CE6-0566-42F4-83E6-C6F91FD0E50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BF4FBCB-1488-4AF7-A31E-4EC9F4125663}" type="datetimeFigureOut">
              <a:rPr lang="en-US" smtClean="0"/>
              <a:pPr/>
              <a:t>2/11/2016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9C3CE6-0566-42F4-83E6-C6F91FD0E505}"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2BF4FBCB-1488-4AF7-A31E-4EC9F4125663}" type="datetimeFigureOut">
              <a:rPr lang="en-US" smtClean="0"/>
              <a:pPr/>
              <a:t>2/11/2016</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549C3CE6-0566-42F4-83E6-C6F91FD0E505}"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2BF4FBCB-1488-4AF7-A31E-4EC9F4125663}" type="datetimeFigureOut">
              <a:rPr lang="en-US" smtClean="0"/>
              <a:pPr/>
              <a:t>2/11/2016</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549C3CE6-0566-42F4-83E6-C6F91FD0E50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www.apastyle.org/manual/related/sample-experiment-paper-1.pdf" TargetMode="External"/><Relationship Id="rId2" Type="http://schemas.openxmlformats.org/officeDocument/2006/relationships/hyperlink" Target="http://www.apastyle.org/index.aspx" TargetMode="External"/><Relationship Id="rId1" Type="http://schemas.openxmlformats.org/officeDocument/2006/relationships/slideLayout" Target="../slideLayouts/slideLayout2.xml"/><Relationship Id="rId4" Type="http://schemas.openxmlformats.org/officeDocument/2006/relationships/hyperlink" Target="http://search.apastyle.org/?facet=stylecontenttype:FAQ&amp;query"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000" dirty="0" err="1" smtClean="0">
                <a:effectLst>
                  <a:outerShdw blurRad="38100" dist="38100" dir="2700000" algn="tl">
                    <a:srgbClr val="000000">
                      <a:alpha val="43137"/>
                    </a:srgbClr>
                  </a:outerShdw>
                </a:effectLst>
              </a:rPr>
              <a:t>APA</a:t>
            </a:r>
            <a:r>
              <a:rPr lang="en-US" sz="6000" dirty="0" smtClean="0">
                <a:effectLst>
                  <a:outerShdw blurRad="38100" dist="38100" dir="2700000" algn="tl">
                    <a:srgbClr val="000000">
                      <a:alpha val="43137"/>
                    </a:srgbClr>
                  </a:outerShdw>
                </a:effectLst>
              </a:rPr>
              <a:t> Primer</a:t>
            </a:r>
            <a:endParaRPr lang="en-US" sz="6000" dirty="0">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lstStyle/>
          <a:p>
            <a:r>
              <a:rPr lang="en-US" dirty="0" smtClean="0">
                <a:effectLst>
                  <a:outerShdw blurRad="38100" dist="38100" dir="2700000" algn="tl">
                    <a:srgbClr val="000000">
                      <a:alpha val="43137"/>
                    </a:srgbClr>
                  </a:outerShdw>
                </a:effectLst>
              </a:rPr>
              <a:t>Basic Information</a:t>
            </a:r>
            <a:endParaRPr lang="en-US" dirty="0">
              <a:effectLst>
                <a:outerShdw blurRad="38100" dist="38100" dir="2700000" algn="tl">
                  <a:srgbClr val="000000">
                    <a:alpha val="43137"/>
                  </a:srgbClr>
                </a:outerShdw>
              </a:effectLst>
            </a:endParaRPr>
          </a:p>
        </p:txBody>
      </p:sp>
    </p:spTree>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38200" y="304800"/>
            <a:ext cx="7620000" cy="584775"/>
          </a:xfrm>
          <a:prstGeom prst="rect">
            <a:avLst/>
          </a:prstGeom>
          <a:noFill/>
        </p:spPr>
        <p:txBody>
          <a:bodyPr wrap="square" rtlCol="0">
            <a:spAutoFit/>
          </a:bodyPr>
          <a:lstStyle/>
          <a:p>
            <a:r>
              <a:rPr lang="en-US" sz="3200" b="1" i="1" dirty="0" smtClean="0"/>
              <a:t>APA, 2010, p. 174-75</a:t>
            </a:r>
            <a:endParaRPr lang="en-US" sz="3200" b="1" i="1" dirty="0"/>
          </a:p>
        </p:txBody>
      </p:sp>
      <p:sp>
        <p:nvSpPr>
          <p:cNvPr id="4" name="TextBox 3"/>
          <p:cNvSpPr txBox="1"/>
          <p:nvPr/>
        </p:nvSpPr>
        <p:spPr>
          <a:xfrm>
            <a:off x="533400" y="1143000"/>
            <a:ext cx="8077200" cy="4016484"/>
          </a:xfrm>
          <a:prstGeom prst="rect">
            <a:avLst/>
          </a:prstGeom>
          <a:noFill/>
        </p:spPr>
        <p:txBody>
          <a:bodyPr wrap="square" rtlCol="0">
            <a:spAutoFit/>
          </a:bodyPr>
          <a:lstStyle/>
          <a:p>
            <a:pPr marL="457200">
              <a:tabLst>
                <a:tab pos="228600" algn="l"/>
              </a:tabLst>
            </a:pPr>
            <a:r>
              <a:rPr lang="en-US" sz="1600" dirty="0" smtClean="0">
                <a:latin typeface="Arial" pitchFamily="34" charset="0"/>
                <a:cs typeface="Arial" pitchFamily="34" charset="0"/>
              </a:rPr>
              <a:t>In 2003, Kessler’s study of epidemiological samples showed that </a:t>
            </a:r>
          </a:p>
          <a:p>
            <a:pPr marL="457200">
              <a:tabLst>
                <a:tab pos="228600" algn="l"/>
              </a:tabLst>
            </a:pPr>
            <a:endParaRPr lang="en-US" sz="800" dirty="0" smtClean="0">
              <a:latin typeface="Arial" pitchFamily="34" charset="0"/>
              <a:cs typeface="Arial" pitchFamily="34" charset="0"/>
            </a:endParaRPr>
          </a:p>
          <a:p>
            <a:pPr>
              <a:tabLst>
                <a:tab pos="228600" algn="l"/>
              </a:tabLst>
            </a:pPr>
            <a:r>
              <a:rPr lang="en-US" sz="1700" dirty="0" smtClean="0">
                <a:latin typeface="Times New Roman" pitchFamily="18" charset="0"/>
                <a:cs typeface="Times New Roman" pitchFamily="18" charset="0"/>
              </a:rPr>
              <a:t>	Within a paragraph, when the name of the author is part of the narrative (as in the</a:t>
            </a:r>
          </a:p>
          <a:p>
            <a:r>
              <a:rPr lang="en-US" sz="1700" dirty="0" smtClean="0">
                <a:latin typeface="Times New Roman" pitchFamily="18" charset="0"/>
                <a:cs typeface="Times New Roman" pitchFamily="18" charset="0"/>
              </a:rPr>
              <a:t>first example above), you need not include the year in subsequent </a:t>
            </a:r>
            <a:r>
              <a:rPr lang="en-US" sz="1700" dirty="0" err="1" smtClean="0">
                <a:latin typeface="Times New Roman" pitchFamily="18" charset="0"/>
                <a:cs typeface="Times New Roman" pitchFamily="18" charset="0"/>
              </a:rPr>
              <a:t>nonparenthetical</a:t>
            </a:r>
            <a:r>
              <a:rPr lang="en-US" sz="1700" dirty="0" smtClean="0">
                <a:latin typeface="Times New Roman" pitchFamily="18" charset="0"/>
                <a:cs typeface="Times New Roman" pitchFamily="18" charset="0"/>
              </a:rPr>
              <a:t> ref-</a:t>
            </a:r>
          </a:p>
          <a:p>
            <a:r>
              <a:rPr lang="en-US" sz="1700" dirty="0" err="1" smtClean="0">
                <a:latin typeface="Times New Roman" pitchFamily="18" charset="0"/>
                <a:cs typeface="Times New Roman" pitchFamily="18" charset="0"/>
              </a:rPr>
              <a:t>erences</a:t>
            </a:r>
            <a:r>
              <a:rPr lang="en-US" sz="1700" dirty="0" smtClean="0">
                <a:latin typeface="Times New Roman" pitchFamily="18" charset="0"/>
                <a:cs typeface="Times New Roman" pitchFamily="18" charset="0"/>
              </a:rPr>
              <a:t> to a study as long as the study cannot be confused with other studies cited in </a:t>
            </a:r>
          </a:p>
          <a:p>
            <a:r>
              <a:rPr lang="en-US" sz="1700" dirty="0" smtClean="0">
                <a:latin typeface="Times New Roman" pitchFamily="18" charset="0"/>
                <a:cs typeface="Times New Roman" pitchFamily="18" charset="0"/>
              </a:rPr>
              <a:t>the article. Do include the year in all parenthetical citations:</a:t>
            </a:r>
          </a:p>
          <a:p>
            <a:endParaRPr lang="en-US" sz="800" dirty="0" smtClean="0">
              <a:latin typeface="Times New Roman" pitchFamily="18" charset="0"/>
              <a:cs typeface="Times New Roman" pitchFamily="18" charset="0"/>
            </a:endParaRPr>
          </a:p>
          <a:p>
            <a:pPr marL="457200"/>
            <a:r>
              <a:rPr lang="en-US" sz="1600" dirty="0" smtClean="0">
                <a:latin typeface="Arial" pitchFamily="34" charset="0"/>
                <a:cs typeface="Arial" pitchFamily="34" charset="0"/>
              </a:rPr>
              <a:t>Among epidemiological samples, Kessler (2003) found that early onset social anxiety disorder results in more potent and severe course.  Kessler also</a:t>
            </a:r>
          </a:p>
          <a:p>
            <a:pPr marL="457200"/>
            <a:r>
              <a:rPr lang="en-US" sz="1600" dirty="0" smtClean="0">
                <a:latin typeface="Arial" pitchFamily="34" charset="0"/>
                <a:cs typeface="Arial" pitchFamily="34" charset="0"/>
              </a:rPr>
              <a:t>Found. . . . The study also showed that there was a high rate of </a:t>
            </a:r>
            <a:r>
              <a:rPr lang="en-US" sz="1600" dirty="0" err="1" smtClean="0">
                <a:latin typeface="Arial" pitchFamily="34" charset="0"/>
                <a:cs typeface="Arial" pitchFamily="34" charset="0"/>
              </a:rPr>
              <a:t>comorbidity</a:t>
            </a:r>
            <a:endParaRPr lang="en-US" sz="1600" dirty="0" smtClean="0">
              <a:latin typeface="Arial" pitchFamily="34" charset="0"/>
              <a:cs typeface="Arial" pitchFamily="34" charset="0"/>
            </a:endParaRPr>
          </a:p>
          <a:p>
            <a:pPr marL="457200"/>
            <a:r>
              <a:rPr lang="en-US" sz="1600" dirty="0" smtClean="0">
                <a:latin typeface="Arial" pitchFamily="34" charset="0"/>
                <a:cs typeface="Arial" pitchFamily="34" charset="0"/>
              </a:rPr>
              <a:t>with alcohol abuse or dependence and major depression (Kessler, 2003)</a:t>
            </a:r>
            <a:r>
              <a:rPr lang="en-US" sz="1700" dirty="0" smtClean="0">
                <a:latin typeface="Arial" pitchFamily="34" charset="0"/>
                <a:cs typeface="Arial" pitchFamily="34" charset="0"/>
              </a:rPr>
              <a:t>.</a:t>
            </a:r>
          </a:p>
          <a:p>
            <a:pPr marL="457200"/>
            <a:endParaRPr lang="en-US" sz="800" dirty="0" smtClean="0">
              <a:latin typeface="Arial" pitchFamily="34" charset="0"/>
              <a:cs typeface="Arial" pitchFamily="34" charset="0"/>
            </a:endParaRPr>
          </a:p>
          <a:p>
            <a:pPr indent="228600"/>
            <a:r>
              <a:rPr lang="en-US" sz="1700" dirty="0" smtClean="0">
                <a:latin typeface="Times New Roman" pitchFamily="18" charset="0"/>
                <a:cs typeface="Times New Roman" pitchFamily="18" charset="0"/>
              </a:rPr>
              <a:t>However, when both the name and the year are in parentheses (as in the second</a:t>
            </a:r>
          </a:p>
          <a:p>
            <a:r>
              <a:rPr lang="en-US" sz="1700" dirty="0" smtClean="0">
                <a:latin typeface="Times New Roman" pitchFamily="18" charset="0"/>
                <a:cs typeface="Times New Roman" pitchFamily="18" charset="0"/>
              </a:rPr>
              <a:t>example above), include the year in subsequent citations within the paragraph:</a:t>
            </a:r>
          </a:p>
          <a:p>
            <a:endParaRPr lang="en-US" sz="800" dirty="0" smtClean="0">
              <a:latin typeface="Times New Roman" pitchFamily="18" charset="0"/>
              <a:cs typeface="Times New Roman" pitchFamily="18" charset="0"/>
            </a:endParaRPr>
          </a:p>
          <a:p>
            <a:pPr marL="457200"/>
            <a:r>
              <a:rPr lang="en-US" sz="1600" dirty="0" smtClean="0">
                <a:latin typeface="Arial" pitchFamily="34" charset="0"/>
                <a:cs typeface="Arial" pitchFamily="34" charset="0"/>
              </a:rPr>
              <a:t>Early onset results in a more persistent and sever course (Kessler, 2003). </a:t>
            </a:r>
          </a:p>
          <a:p>
            <a:pPr marL="457200"/>
            <a:r>
              <a:rPr lang="en-US" sz="1600" dirty="0" smtClean="0">
                <a:latin typeface="Arial" pitchFamily="34" charset="0"/>
                <a:cs typeface="Arial" pitchFamily="34" charset="0"/>
              </a:rPr>
              <a:t>Kessler (2003) also found. . . .</a:t>
            </a:r>
            <a:endParaRPr lang="en-US" sz="16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304800"/>
            <a:ext cx="8534400" cy="6170920"/>
          </a:xfrm>
          <a:prstGeom prst="rect">
            <a:avLst/>
          </a:prstGeom>
          <a:noFill/>
        </p:spPr>
        <p:txBody>
          <a:bodyPr wrap="square" rtlCol="0">
            <a:spAutoFit/>
          </a:bodyPr>
          <a:lstStyle/>
          <a:p>
            <a:pPr>
              <a:lnSpc>
                <a:spcPct val="125000"/>
              </a:lnSpc>
            </a:pPr>
            <a:r>
              <a:rPr lang="en-US" sz="2400" b="1" dirty="0" smtClean="0"/>
              <a:t>The </a:t>
            </a:r>
            <a:r>
              <a:rPr lang="en-US" sz="2400" b="1" dirty="0"/>
              <a:t>following is an example of how one may use a direct quotation from a book with one author: </a:t>
            </a:r>
            <a:endParaRPr lang="en-US" sz="2400" b="1" dirty="0" smtClean="0"/>
          </a:p>
          <a:p>
            <a:pPr indent="457200">
              <a:lnSpc>
                <a:spcPct val="125000"/>
              </a:lnSpc>
              <a:tabLst>
                <a:tab pos="457200" algn="l"/>
              </a:tabLst>
            </a:pPr>
            <a:r>
              <a:rPr lang="en-US" sz="2400" dirty="0" err="1" smtClean="0">
                <a:latin typeface="Times New Roman" pitchFamily="18" charset="0"/>
                <a:cs typeface="Times New Roman" pitchFamily="18" charset="0"/>
              </a:rPr>
              <a:t>Venes</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(2001) stated, “The types of influenza doctors must prepare for fall into three categories” (p. 106). </a:t>
            </a:r>
            <a:endParaRPr lang="en-US" sz="2400" dirty="0" smtClean="0">
              <a:latin typeface="Times New Roman" pitchFamily="18" charset="0"/>
              <a:cs typeface="Times New Roman" pitchFamily="18" charset="0"/>
            </a:endParaRPr>
          </a:p>
          <a:p>
            <a:pPr>
              <a:lnSpc>
                <a:spcPct val="125000"/>
              </a:lnSpc>
              <a:tabLst>
                <a:tab pos="457200" algn="l"/>
              </a:tabLst>
            </a:pPr>
            <a:endParaRPr lang="en-US" sz="400" dirty="0" smtClean="0"/>
          </a:p>
          <a:p>
            <a:pPr>
              <a:lnSpc>
                <a:spcPct val="125000"/>
              </a:lnSpc>
              <a:tabLst>
                <a:tab pos="457200" algn="l"/>
              </a:tabLst>
            </a:pPr>
            <a:r>
              <a:rPr lang="en-US" sz="2400" dirty="0" smtClean="0"/>
              <a:t>If </a:t>
            </a:r>
            <a:r>
              <a:rPr lang="en-US" sz="2400" dirty="0"/>
              <a:t>the author’s name is stated prior to the quotation, include the date of publication (in parentheses) after the author’s </a:t>
            </a:r>
            <a:r>
              <a:rPr lang="en-US" sz="2400" dirty="0" smtClean="0"/>
              <a:t>name </a:t>
            </a:r>
            <a:r>
              <a:rPr lang="en-US" sz="2400" dirty="0"/>
              <a:t>and follow the quotation with the page or paragraph number. For a work with two authors, use both authors’ last names for every citation. If the source has three or more authors but fewer than six authors, list all authors in the first citation, and use the first author’s last name and the words et al</a:t>
            </a:r>
            <a:r>
              <a:rPr lang="en-US" sz="2400" dirty="0" smtClean="0"/>
              <a:t>. for </a:t>
            </a:r>
            <a:r>
              <a:rPr lang="en-US" sz="2400" dirty="0"/>
              <a:t>the rest of the citations. If the source has more than six authors, you may use the first author’s last name and </a:t>
            </a:r>
            <a:r>
              <a:rPr lang="en-US" sz="2400" dirty="0" smtClean="0"/>
              <a:t>et </a:t>
            </a:r>
            <a:r>
              <a:rPr lang="en-US" sz="2400" dirty="0"/>
              <a:t>al. </a:t>
            </a:r>
            <a:r>
              <a:rPr lang="en-US" sz="2400" dirty="0" smtClean="0"/>
              <a:t>for </a:t>
            </a:r>
            <a:r>
              <a:rPr lang="en-US" sz="2400" dirty="0"/>
              <a:t>every </a:t>
            </a:r>
            <a:r>
              <a:rPr lang="en-US" sz="2400" dirty="0" smtClean="0"/>
              <a:t>citation. </a:t>
            </a:r>
            <a:endParaRPr lang="en-US" sz="2400" dirty="0"/>
          </a:p>
        </p:txBody>
      </p:sp>
    </p:spTree>
  </p:cSld>
  <p:clrMapOvr>
    <a:masterClrMapping/>
  </p:clrMapOvr>
  <p:transition>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185863" y="147638"/>
            <a:ext cx="6772275" cy="6562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381000"/>
            <a:ext cx="7391400" cy="3323987"/>
          </a:xfrm>
          <a:prstGeom prst="rect">
            <a:avLst/>
          </a:prstGeom>
          <a:noFill/>
        </p:spPr>
        <p:txBody>
          <a:bodyPr wrap="square" rtlCol="0">
            <a:spAutoFit/>
          </a:bodyPr>
          <a:lstStyle/>
          <a:p>
            <a:pPr>
              <a:lnSpc>
                <a:spcPct val="150000"/>
              </a:lnSpc>
            </a:pPr>
            <a:r>
              <a:rPr lang="en-US" sz="2000" dirty="0"/>
              <a:t>Quotations that contain fewer than 40 words are enclosed in double quotation marks within the text. Use single quotation marks for quotations contained within a direct quotation. Quotations of 40 words or more are indented in a block format without quotation marks. Use double quotation marks to indicate a quotation within the block quotation. The block quotation is started on a new line, and it is indented five to seven spaces or one-half inch</a:t>
            </a:r>
            <a:r>
              <a:rPr lang="en-US" dirty="0"/>
              <a:t>. </a:t>
            </a:r>
          </a:p>
        </p:txBody>
      </p:sp>
    </p:spTree>
  </p:cSld>
  <p:clrMapOvr>
    <a:masterClrMapping/>
  </p:clrMapOvr>
  <p:transition>
    <p:wedg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152400" y="533400"/>
            <a:ext cx="8839200" cy="4613704"/>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166630" y="457200"/>
            <a:ext cx="8977370" cy="4981575"/>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effectLst>
                  <a:outerShdw blurRad="38100" dist="38100" dir="2700000" algn="tl">
                    <a:srgbClr val="000000">
                      <a:alpha val="43137"/>
                    </a:srgbClr>
                  </a:outerShdw>
                </a:effectLst>
              </a:rPr>
              <a:t>Important basic grammar principles </a:t>
            </a:r>
          </a:p>
        </p:txBody>
      </p:sp>
      <p:sp>
        <p:nvSpPr>
          <p:cNvPr id="3" name="Content Placeholder 2"/>
          <p:cNvSpPr>
            <a:spLocks noGrp="1"/>
          </p:cNvSpPr>
          <p:nvPr>
            <p:ph idx="1"/>
          </p:nvPr>
        </p:nvSpPr>
        <p:spPr>
          <a:xfrm>
            <a:off x="457200" y="1371600"/>
            <a:ext cx="8229600" cy="4754563"/>
          </a:xfrm>
        </p:spPr>
        <p:txBody>
          <a:bodyPr>
            <a:normAutofit fontScale="55000" lnSpcReduction="20000"/>
          </a:bodyPr>
          <a:lstStyle/>
          <a:p>
            <a:pPr marL="0" indent="463550">
              <a:lnSpc>
                <a:spcPct val="170000"/>
              </a:lnSpc>
              <a:buNone/>
            </a:pPr>
            <a:r>
              <a:rPr lang="en-US" b="1" dirty="0"/>
              <a:t>Subject and verb agreement. </a:t>
            </a:r>
            <a:r>
              <a:rPr lang="en-US" dirty="0"/>
              <a:t>A singular noun requires a singular verb, and a plural noun requires a plural verb (</a:t>
            </a:r>
            <a:r>
              <a:rPr lang="en-US" dirty="0" err="1"/>
              <a:t>APA</a:t>
            </a:r>
            <a:r>
              <a:rPr lang="en-US" dirty="0"/>
              <a:t>, 2010). Words that intervene between the noun and the verb do not change this basic rule. </a:t>
            </a:r>
          </a:p>
          <a:p>
            <a:pPr marL="0" indent="463550">
              <a:lnSpc>
                <a:spcPct val="170000"/>
              </a:lnSpc>
              <a:buNone/>
            </a:pPr>
            <a:r>
              <a:rPr lang="en-US" b="1" dirty="0"/>
              <a:t>Noun and pronoun agreement. </a:t>
            </a:r>
            <a:r>
              <a:rPr lang="en-US" dirty="0"/>
              <a:t>When writers use a singular noun, they must also use a singular pronoun. To avoid using he/she (he or she) or him/her (him or her), writers may reword the sentence and use a plural noun and a plural pronoun to eliminate the problem of nouns and pronouns that do not agree. For example, the sentence “A </a:t>
            </a:r>
            <a:r>
              <a:rPr lang="en-US" i="1" dirty="0"/>
              <a:t>student </a:t>
            </a:r>
            <a:r>
              <a:rPr lang="en-US" dirty="0"/>
              <a:t>applying for a job must carefully proofread </a:t>
            </a:r>
            <a:r>
              <a:rPr lang="en-US" i="1" dirty="0"/>
              <a:t>his or her </a:t>
            </a:r>
            <a:r>
              <a:rPr lang="en-US" dirty="0"/>
              <a:t>application” may be reworded to read, “</a:t>
            </a:r>
            <a:r>
              <a:rPr lang="en-US" i="1" dirty="0"/>
              <a:t>Students </a:t>
            </a:r>
            <a:r>
              <a:rPr lang="en-US" dirty="0"/>
              <a:t>applying for jobs must carefully proofread </a:t>
            </a:r>
            <a:r>
              <a:rPr lang="en-US" i="1" dirty="0"/>
              <a:t>their </a:t>
            </a:r>
            <a:r>
              <a:rPr lang="en-US" dirty="0"/>
              <a:t>applications.” Use of plural forms also helps writers reduce bias, avoid stereotypes, and refrain from using both singular and plural in the same sentence or paragraph. </a:t>
            </a:r>
          </a:p>
        </p:txBody>
      </p:sp>
    </p:spTree>
  </p:cSld>
  <p:clrMapOvr>
    <a:masterClrMapping/>
  </p:clrMapOvr>
  <p:transition>
    <p:wedg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effectLst>
                  <a:outerShdw blurRad="38100" dist="38100" dir="2700000" algn="tl">
                    <a:srgbClr val="000000">
                      <a:alpha val="43137"/>
                    </a:srgbClr>
                  </a:outerShdw>
                </a:effectLst>
              </a:rPr>
              <a:t>Important basic grammar principles </a:t>
            </a:r>
            <a:endParaRPr lang="en-US" dirty="0"/>
          </a:p>
        </p:txBody>
      </p:sp>
      <p:sp>
        <p:nvSpPr>
          <p:cNvPr id="3" name="Content Placeholder 2"/>
          <p:cNvSpPr>
            <a:spLocks noGrp="1"/>
          </p:cNvSpPr>
          <p:nvPr>
            <p:ph idx="1"/>
          </p:nvPr>
        </p:nvSpPr>
        <p:spPr/>
        <p:txBody>
          <a:bodyPr>
            <a:normAutofit fontScale="92500" lnSpcReduction="20000"/>
          </a:bodyPr>
          <a:lstStyle/>
          <a:p>
            <a:pPr marL="0" indent="463550">
              <a:buNone/>
            </a:pPr>
            <a:r>
              <a:rPr lang="en-US" b="1" dirty="0"/>
              <a:t>Punctuation. </a:t>
            </a:r>
            <a:r>
              <a:rPr lang="en-US" dirty="0"/>
              <a:t>Correct punctuation establishes the rhythm and readability of sentences. Use only one space after commas, colons, and semicolons. Use one or two spaces after a period at the end of a sentence (be consistent with use). When a hyphen or a dash is used, no space appears before or after the hyphen or dash (</a:t>
            </a:r>
            <a:r>
              <a:rPr lang="en-US" dirty="0" err="1"/>
              <a:t>APA</a:t>
            </a:r>
            <a:r>
              <a:rPr lang="en-US" dirty="0"/>
              <a:t>, 2010). Correct use of commas and semicolons can be challenging for students. Writers are encouraged to proofread their papers to ensure proper use of commas (Purdue OWL, 2009). </a:t>
            </a:r>
          </a:p>
          <a:p>
            <a:pPr marL="0" indent="463550">
              <a:buNone/>
            </a:pPr>
            <a:endParaRPr lang="en-US" dirty="0"/>
          </a:p>
        </p:txBody>
      </p:sp>
    </p:spTree>
  </p:cSld>
  <p:clrMapOvr>
    <a:masterClrMapping/>
  </p:clrMapOvr>
  <p:transition>
    <p:wedg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effectLst>
                  <a:outerShdw blurRad="38100" dist="38100" dir="2700000" algn="tl">
                    <a:srgbClr val="000000">
                      <a:alpha val="43137"/>
                    </a:srgbClr>
                  </a:outerShdw>
                </a:effectLst>
              </a:rPr>
              <a:t>Important basic grammar principles </a:t>
            </a:r>
            <a:endParaRPr lang="en-US" dirty="0"/>
          </a:p>
        </p:txBody>
      </p:sp>
      <p:sp>
        <p:nvSpPr>
          <p:cNvPr id="3" name="Content Placeholder 2"/>
          <p:cNvSpPr>
            <a:spLocks noGrp="1"/>
          </p:cNvSpPr>
          <p:nvPr>
            <p:ph idx="1"/>
          </p:nvPr>
        </p:nvSpPr>
        <p:spPr>
          <a:xfrm>
            <a:off x="457200" y="1600200"/>
            <a:ext cx="8229600" cy="4876800"/>
          </a:xfrm>
        </p:spPr>
        <p:txBody>
          <a:bodyPr>
            <a:normAutofit fontScale="85000" lnSpcReduction="10000"/>
          </a:bodyPr>
          <a:lstStyle/>
          <a:p>
            <a:pPr marL="0" indent="463550">
              <a:buNone/>
            </a:pPr>
            <a:r>
              <a:rPr lang="en-US" b="1" dirty="0"/>
              <a:t>Capitalization. </a:t>
            </a:r>
            <a:r>
              <a:rPr lang="en-US" dirty="0"/>
              <a:t>Capitalization is used to designate a proper noun or trade name as well as major words in titles and in headings. Instances where capitalization is not used include laws, theories, models, or hypotheses, such as ethical decision-making models and names of conditions or groups in an experiment, such as experimental or control groups (</a:t>
            </a:r>
            <a:r>
              <a:rPr lang="en-US" dirty="0" err="1"/>
              <a:t>APA</a:t>
            </a:r>
            <a:r>
              <a:rPr lang="en-US" dirty="0"/>
              <a:t>, 2010). A common error in capitalization is its use with the name of a job title or department. An example is human resources, which is not capitalized, versus the specific title of ACME Human Resources Department, which is capitalized. </a:t>
            </a:r>
          </a:p>
        </p:txBody>
      </p:sp>
    </p:spTree>
  </p:cSld>
  <p:clrMapOvr>
    <a:masterClrMapping/>
  </p:clrMapOvr>
  <p:transition>
    <p:wedg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effectLst>
                  <a:outerShdw blurRad="38100" dist="38100" dir="2700000" algn="tl">
                    <a:srgbClr val="000000">
                      <a:alpha val="43137"/>
                    </a:srgbClr>
                  </a:outerShdw>
                </a:effectLst>
              </a:rPr>
              <a:t>Important basic grammar principles </a:t>
            </a:r>
            <a:endParaRPr lang="en-US" dirty="0"/>
          </a:p>
        </p:txBody>
      </p:sp>
      <p:sp>
        <p:nvSpPr>
          <p:cNvPr id="3" name="Content Placeholder 2"/>
          <p:cNvSpPr>
            <a:spLocks noGrp="1"/>
          </p:cNvSpPr>
          <p:nvPr>
            <p:ph idx="1"/>
          </p:nvPr>
        </p:nvSpPr>
        <p:spPr>
          <a:xfrm>
            <a:off x="457200" y="1600200"/>
            <a:ext cx="8229600" cy="4724400"/>
          </a:xfrm>
        </p:spPr>
        <p:txBody>
          <a:bodyPr>
            <a:normAutofit fontScale="92500"/>
          </a:bodyPr>
          <a:lstStyle/>
          <a:p>
            <a:pPr marL="0" indent="463550">
              <a:buNone/>
            </a:pPr>
            <a:r>
              <a:rPr lang="en-US" b="1" dirty="0" err="1"/>
              <a:t>Seriation</a:t>
            </a:r>
            <a:r>
              <a:rPr lang="en-US" b="1" dirty="0"/>
              <a:t> (elements written in a series). </a:t>
            </a:r>
            <a:r>
              <a:rPr lang="en-US" dirty="0"/>
              <a:t>Items contained in a list help to clarify the point being made or help to clarify components of a subject. Bullets may be used for a list in academic writing according to </a:t>
            </a:r>
            <a:r>
              <a:rPr lang="en-US" dirty="0" err="1"/>
              <a:t>APA</a:t>
            </a:r>
            <a:r>
              <a:rPr lang="en-US" dirty="0"/>
              <a:t> standards (2010). To show </a:t>
            </a:r>
            <a:r>
              <a:rPr lang="en-US" dirty="0" err="1"/>
              <a:t>seriation</a:t>
            </a:r>
            <a:r>
              <a:rPr lang="en-US" dirty="0"/>
              <a:t> of separate paragraphs, however, number each paragraph with an Arabic numeral followed by a period that is not enclosed in or followed by parentheses. To show </a:t>
            </a:r>
            <a:r>
              <a:rPr lang="en-US" dirty="0" err="1"/>
              <a:t>seriation</a:t>
            </a:r>
            <a:r>
              <a:rPr lang="en-US" dirty="0"/>
              <a:t> within a paragraph or a sentence, use lowercase letters in parentheses. </a:t>
            </a:r>
          </a:p>
        </p:txBody>
      </p:sp>
    </p:spTree>
  </p:cSld>
  <p:clrMapOvr>
    <a:masterClrMapping/>
  </p:clrMapOvr>
  <p:transition>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381000" y="1828800"/>
            <a:ext cx="8587758" cy="4181474"/>
          </a:xfrm>
          <a:prstGeom prst="rect">
            <a:avLst/>
          </a:prstGeom>
          <a:noFill/>
          <a:ln w="9525">
            <a:solidFill>
              <a:schemeClr val="tx1"/>
            </a:solidFill>
            <a:miter lim="800000"/>
            <a:headEnd/>
            <a:tailEnd/>
          </a:ln>
        </p:spPr>
      </p:pic>
    </p:spTree>
  </p:cSld>
  <p:clrMapOvr>
    <a:masterClrMapping/>
  </p:clrMapOvr>
  <p:transition>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effectLst>
                  <a:outerShdw blurRad="38100" dist="38100" dir="2700000" algn="tl">
                    <a:srgbClr val="000000">
                      <a:alpha val="43137"/>
                    </a:srgbClr>
                  </a:outerShdw>
                </a:effectLst>
              </a:rPr>
              <a:t>Important basic grammar principles </a:t>
            </a:r>
            <a:endParaRPr lang="en-US" dirty="0"/>
          </a:p>
        </p:txBody>
      </p:sp>
      <p:sp>
        <p:nvSpPr>
          <p:cNvPr id="3" name="Content Placeholder 2"/>
          <p:cNvSpPr>
            <a:spLocks noGrp="1"/>
          </p:cNvSpPr>
          <p:nvPr>
            <p:ph idx="1"/>
          </p:nvPr>
        </p:nvSpPr>
        <p:spPr>
          <a:xfrm>
            <a:off x="457200" y="1600200"/>
            <a:ext cx="8229600" cy="4724400"/>
          </a:xfrm>
        </p:spPr>
        <p:txBody>
          <a:bodyPr>
            <a:normAutofit fontScale="92500" lnSpcReduction="10000"/>
          </a:bodyPr>
          <a:lstStyle/>
          <a:p>
            <a:pPr marL="0" indent="463550">
              <a:buNone/>
            </a:pPr>
            <a:r>
              <a:rPr lang="en-US" b="1" dirty="0"/>
              <a:t>Numbers. </a:t>
            </a:r>
            <a:r>
              <a:rPr lang="en-US" dirty="0"/>
              <a:t>Spell out numbers one through nine that appear in the body text. Use Arabic numerals to express numbers 10 and above. Exceptions to this rule are discussed in the Grammar and Writing Guides in the Center for Writing at Tutorials &amp; Guides. Once in the Grammar and Writing Guides, go to Grammar Mechanics and select Number Usage for a list of the exceptions. If you have the </a:t>
            </a:r>
            <a:r>
              <a:rPr lang="en-US" i="1" dirty="0"/>
              <a:t>Publication Manual, </a:t>
            </a:r>
            <a:r>
              <a:rPr lang="en-US" dirty="0"/>
              <a:t>sixth edition (2010), refer to pages 111-114 for detailed information about number usage. </a:t>
            </a:r>
          </a:p>
        </p:txBody>
      </p:sp>
    </p:spTree>
  </p:cSld>
  <p:clrMapOvr>
    <a:masterClrMapping/>
  </p:clrMapOvr>
  <p:transition>
    <p:wedg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effectLst>
                  <a:outerShdw blurRad="38100" dist="38100" dir="2700000" algn="tl">
                    <a:srgbClr val="000000">
                      <a:alpha val="43137"/>
                    </a:srgbClr>
                  </a:outerShdw>
                </a:effectLst>
              </a:rPr>
              <a:t>Important basic grammar principles </a:t>
            </a:r>
            <a:endParaRPr lang="en-US" dirty="0"/>
          </a:p>
        </p:txBody>
      </p:sp>
      <p:sp>
        <p:nvSpPr>
          <p:cNvPr id="3" name="Content Placeholder 2"/>
          <p:cNvSpPr>
            <a:spLocks noGrp="1"/>
          </p:cNvSpPr>
          <p:nvPr>
            <p:ph idx="1"/>
          </p:nvPr>
        </p:nvSpPr>
        <p:spPr>
          <a:xfrm>
            <a:off x="457200" y="1600200"/>
            <a:ext cx="8229600" cy="4724400"/>
          </a:xfrm>
        </p:spPr>
        <p:txBody>
          <a:bodyPr>
            <a:normAutofit fontScale="92500" lnSpcReduction="10000"/>
          </a:bodyPr>
          <a:lstStyle/>
          <a:p>
            <a:pPr marL="0" indent="463550">
              <a:buNone/>
            </a:pPr>
            <a:r>
              <a:rPr lang="en-US" b="1" dirty="0"/>
              <a:t>Third person versus first person. </a:t>
            </a:r>
            <a:r>
              <a:rPr lang="en-US" i="1" dirty="0"/>
              <a:t>Person </a:t>
            </a:r>
            <a:r>
              <a:rPr lang="en-US" dirty="0"/>
              <a:t>refers to the point of view or the source of the writer’s opinions. Use third person (he, she, they) in academic writing. When referring to yourself, however, stating “The writer instructed the patients” is ambiguous and may give the impression that you did not participate. Instead, use a first person personal pronoun: “I instructed the patients.” For the most part, reference to self in first person should be limited to personal reflection or opinion papers</a:t>
            </a:r>
            <a:r>
              <a:rPr lang="en-US" dirty="0" smtClean="0"/>
              <a:t>.</a:t>
            </a:r>
            <a:endParaRPr lang="en-US" dirty="0"/>
          </a:p>
        </p:txBody>
      </p:sp>
    </p:spTree>
  </p:cSld>
  <p:clrMapOvr>
    <a:masterClrMapping/>
  </p:clrMapOvr>
  <p:transition>
    <p:wedg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pic>
        <p:nvPicPr>
          <p:cNvPr id="13314" name="Picture 2"/>
          <p:cNvPicPr>
            <a:picLocks noGrp="1" noChangeAspect="1" noChangeArrowheads="1"/>
          </p:cNvPicPr>
          <p:nvPr>
            <p:ph idx="1"/>
          </p:nvPr>
        </p:nvPicPr>
        <p:blipFill>
          <a:blip r:embed="rId2" cstate="print"/>
          <a:srcRect/>
          <a:stretch>
            <a:fillRect/>
          </a:stretch>
        </p:blipFill>
        <p:spPr bwMode="auto">
          <a:xfrm>
            <a:off x="73889" y="1981200"/>
            <a:ext cx="9048654" cy="3545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609600"/>
            <a:ext cx="8077200" cy="5563061"/>
          </a:xfrm>
          <a:prstGeom prst="rect">
            <a:avLst/>
          </a:prstGeom>
          <a:noFill/>
          <a:ln>
            <a:solidFill>
              <a:schemeClr val="tx1"/>
            </a:solidFill>
          </a:ln>
        </p:spPr>
        <p:txBody>
          <a:bodyPr wrap="square" rtlCol="0">
            <a:spAutoFit/>
          </a:bodyPr>
          <a:lstStyle/>
          <a:p>
            <a:r>
              <a:rPr lang="en-US" b="1" dirty="0"/>
              <a:t>Reference Page </a:t>
            </a:r>
          </a:p>
          <a:p>
            <a:pPr>
              <a:lnSpc>
                <a:spcPct val="125000"/>
              </a:lnSpc>
            </a:pPr>
            <a:r>
              <a:rPr lang="en-US" dirty="0" smtClean="0"/>
              <a:t>         Hanging </a:t>
            </a:r>
            <a:r>
              <a:rPr lang="en-US" dirty="0"/>
              <a:t>indentation is used for the reference page. (See Appendix B for format directions to create hanging indents). In a hanging indent, the first line of the reference rests against the left margin, and the lines that follow are indented five to seven spaces or one-half inch to the first tab stop. The reference page is alphabetized by author or by title of the work when no author is listed, and each entry contains the date of publication in parentheses directly after the author’s name. The title, the place of publication, and the name of the publisher follow the date of publication for a book entry. The proliferation of electronic materials has prompted </a:t>
            </a:r>
            <a:r>
              <a:rPr lang="en-US" dirty="0" err="1"/>
              <a:t>APA</a:t>
            </a:r>
            <a:r>
              <a:rPr lang="en-US" dirty="0"/>
              <a:t> to create formats designed specifically for Internet and web-based written material. Visit the </a:t>
            </a:r>
            <a:r>
              <a:rPr lang="en-US" dirty="0" err="1"/>
              <a:t>APA</a:t>
            </a:r>
            <a:r>
              <a:rPr lang="en-US" dirty="0"/>
              <a:t> website at www.apastyle.org for additional information about formatting electronic references. You will also find frequently asked questions and helpful free tutorials about using </a:t>
            </a:r>
            <a:r>
              <a:rPr lang="en-US" dirty="0" err="1"/>
              <a:t>APA</a:t>
            </a:r>
            <a:r>
              <a:rPr lang="en-US" dirty="0"/>
              <a:t> style. </a:t>
            </a:r>
            <a:endParaRPr lang="en-US" dirty="0" smtClean="0"/>
          </a:p>
          <a:p>
            <a:pPr>
              <a:lnSpc>
                <a:spcPct val="125000"/>
              </a:lnSpc>
            </a:pPr>
            <a:r>
              <a:rPr lang="en-US" dirty="0"/>
              <a:t> </a:t>
            </a:r>
            <a:r>
              <a:rPr lang="en-US" dirty="0" smtClean="0"/>
              <a:t>     </a:t>
            </a:r>
            <a:r>
              <a:rPr lang="en-US" u="sng" dirty="0"/>
              <a:t>Only references that have been cited in the paper are listed on the reference page</a:t>
            </a:r>
            <a:r>
              <a:rPr lang="en-US" dirty="0"/>
              <a:t>. Personal communications are cited in the text but do not appear on the reference </a:t>
            </a:r>
            <a:r>
              <a:rPr lang="en-US" dirty="0" smtClean="0"/>
              <a:t>page because </a:t>
            </a:r>
            <a:r>
              <a:rPr lang="en-US" dirty="0"/>
              <a:t>the reader cannot retrieve them. </a:t>
            </a:r>
          </a:p>
        </p:txBody>
      </p:sp>
    </p:spTree>
  </p:cSld>
  <p:clrMapOvr>
    <a:masterClrMapping/>
  </p:clrMapOvr>
  <p:transition>
    <p:wedg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152400" y="457200"/>
            <a:ext cx="8839200" cy="4495800"/>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152400" y="1066800"/>
            <a:ext cx="8839199" cy="4397785"/>
          </a:xfrm>
          <a:prstGeom prst="rect">
            <a:avLst/>
          </a:prstGeom>
          <a:noFill/>
          <a:ln w="9525">
            <a:solidFill>
              <a:schemeClr val="tx1"/>
            </a:solidFill>
            <a:miter lim="800000"/>
            <a:headEnd/>
            <a:tailEnd/>
          </a:ln>
        </p:spPr>
      </p:pic>
    </p:spTree>
  </p:cSld>
  <p:clrMapOvr>
    <a:masterClrMapping/>
  </p:clrMapOvr>
  <p:transition>
    <p:wedg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457200" y="838200"/>
            <a:ext cx="8458200" cy="3263669"/>
          </a:xfrm>
          <a:prstGeom prst="rect">
            <a:avLst/>
          </a:prstGeom>
          <a:noFill/>
          <a:ln w="9525">
            <a:solidFill>
              <a:schemeClr val="tx1"/>
            </a:solidFill>
            <a:miter lim="800000"/>
            <a:headEnd/>
            <a:tailEnd/>
          </a:ln>
        </p:spPr>
      </p:pic>
    </p:spTree>
  </p:cSld>
  <p:clrMapOvr>
    <a:masterClrMapping/>
  </p:clrMapOvr>
  <p:transition>
    <p:wedg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Religious Peculiarities</a:t>
            </a:r>
            <a:endParaRPr lang="en-US" dirty="0"/>
          </a:p>
        </p:txBody>
      </p:sp>
      <p:sp>
        <p:nvSpPr>
          <p:cNvPr id="3" name="Content Placeholder 2"/>
          <p:cNvSpPr>
            <a:spLocks noGrp="1"/>
          </p:cNvSpPr>
          <p:nvPr>
            <p:ph idx="1"/>
          </p:nvPr>
        </p:nvSpPr>
        <p:spPr/>
        <p:txBody>
          <a:bodyPr/>
          <a:lstStyle/>
          <a:p>
            <a:pPr marL="0" indent="0">
              <a:buNone/>
            </a:pPr>
            <a:r>
              <a:rPr lang="en-US" dirty="0" smtClean="0"/>
              <a:t>B in Bible (when referring to the Holy Bible) is always capitalized, but b in biblical is not.  Biblical, like godly, is an adjective and not a proper noun.  When using the word Scripture in the place of the word Bible, capitalize the S.  When using it to refer to specific scriptures in the Bible, the S is not capitalized.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Religious Peculiarities</a:t>
            </a:r>
            <a:endParaRPr lang="en-US" dirty="0"/>
          </a:p>
        </p:txBody>
      </p:sp>
      <p:sp>
        <p:nvSpPr>
          <p:cNvPr id="3" name="Content Placeholder 2"/>
          <p:cNvSpPr>
            <a:spLocks noGrp="1"/>
          </p:cNvSpPr>
          <p:nvPr>
            <p:ph idx="1"/>
          </p:nvPr>
        </p:nvSpPr>
        <p:spPr/>
        <p:txBody>
          <a:bodyPr/>
          <a:lstStyle/>
          <a:p>
            <a:pPr marL="0" indent="0">
              <a:buNone/>
            </a:pPr>
            <a:r>
              <a:rPr lang="en-US" dirty="0" smtClean="0"/>
              <a:t>The Bible is not included in the reference list.   </a:t>
            </a:r>
          </a:p>
          <a:p>
            <a:pPr marL="457200" indent="0">
              <a:buNone/>
            </a:pPr>
            <a:endParaRPr lang="en-US" sz="2000" dirty="0" smtClean="0">
              <a:latin typeface="Times New Roman" pitchFamily="18" charset="0"/>
              <a:cs typeface="Times New Roman" pitchFamily="18" charset="0"/>
            </a:endParaRPr>
          </a:p>
          <a:p>
            <a:pPr marL="457200" indent="0">
              <a:buNone/>
            </a:pPr>
            <a:r>
              <a:rPr lang="en-US" sz="2000" dirty="0" smtClean="0">
                <a:latin typeface="Times New Roman" pitchFamily="18" charset="0"/>
                <a:cs typeface="Times New Roman" pitchFamily="18" charset="0"/>
              </a:rPr>
              <a:t>Reference list entries are not required for major classical works, such as ancient Greek and Roman works or classical religious works; simply identify in the first citation in the text and the version you used.  Parts of classical works (e.g., books, chapters, verses, lines, cantos) are numbered systematically across all editions, so use these numbers instead of page numbers when referring to specific parts of your source:</a:t>
            </a:r>
          </a:p>
          <a:p>
            <a:pPr marL="457200" indent="0">
              <a:buNone/>
            </a:pPr>
            <a:endParaRPr lang="en-US" sz="2000" dirty="0" smtClean="0">
              <a:latin typeface="Times New Roman" pitchFamily="18" charset="0"/>
              <a:cs typeface="Times New Roman" pitchFamily="18" charset="0"/>
            </a:endParaRPr>
          </a:p>
          <a:p>
            <a:pPr marL="628650" indent="0">
              <a:buNone/>
            </a:pPr>
            <a:r>
              <a:rPr lang="en-US" sz="1800" dirty="0" smtClean="0">
                <a:latin typeface="Arial" pitchFamily="34" charset="0"/>
                <a:cs typeface="Arial" pitchFamily="34" charset="0"/>
              </a:rPr>
              <a:t>1 Cor. 13:1 (Revised Standard Version)</a:t>
            </a:r>
          </a:p>
          <a:p>
            <a:pPr marL="628650" indent="0">
              <a:buNone/>
            </a:pPr>
            <a:r>
              <a:rPr lang="en-US" sz="1800" dirty="0" smtClean="0">
                <a:latin typeface="Arial" pitchFamily="34" charset="0"/>
                <a:cs typeface="Arial" pitchFamily="34" charset="0"/>
              </a:rPr>
              <a:t>(Qur’an 5:3-4)</a:t>
            </a:r>
          </a:p>
          <a:p>
            <a:pPr marL="628650" indent="0">
              <a:buNone/>
            </a:pPr>
            <a:endParaRPr lang="en-US" sz="1800" dirty="0" smtClean="0">
              <a:latin typeface="Arial" pitchFamily="34" charset="0"/>
              <a:cs typeface="Arial" pitchFamily="34" charset="0"/>
            </a:endParaRPr>
          </a:p>
          <a:p>
            <a:pPr marL="628650" indent="0">
              <a:buNone/>
            </a:pPr>
            <a:endParaRPr lang="en-US" sz="1800" dirty="0" smtClean="0">
              <a:latin typeface="Arial" pitchFamily="34" charset="0"/>
              <a:cs typeface="Arial" pitchFamily="34" charset="0"/>
            </a:endParaRPr>
          </a:p>
          <a:p>
            <a:pPr marL="628650" indent="0" algn="r">
              <a:buNone/>
            </a:pPr>
            <a:r>
              <a:rPr lang="en-US" sz="1800" dirty="0" smtClean="0">
                <a:latin typeface="Arial" pitchFamily="34" charset="0"/>
                <a:cs typeface="Arial" pitchFamily="34" charset="0"/>
              </a:rPr>
              <a:t>(APA, 2010, pp. 178-179)</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APA Website</a:t>
            </a:r>
            <a:endParaRPr lang="en-US" dirty="0"/>
          </a:p>
        </p:txBody>
      </p:sp>
      <p:sp>
        <p:nvSpPr>
          <p:cNvPr id="3" name="Content Placeholder 2"/>
          <p:cNvSpPr>
            <a:spLocks noGrp="1"/>
          </p:cNvSpPr>
          <p:nvPr>
            <p:ph idx="1"/>
          </p:nvPr>
        </p:nvSpPr>
        <p:spPr/>
        <p:txBody>
          <a:bodyPr>
            <a:normAutofit/>
          </a:bodyPr>
          <a:lstStyle/>
          <a:p>
            <a:pPr algn="ctr">
              <a:buNone/>
            </a:pPr>
            <a:r>
              <a:rPr lang="en-US" b="1" dirty="0" smtClean="0"/>
              <a:t>APA</a:t>
            </a:r>
          </a:p>
          <a:p>
            <a:pPr algn="ctr">
              <a:buNone/>
            </a:pPr>
            <a:r>
              <a:rPr lang="en-US" dirty="0" smtClean="0">
                <a:hlinkClick r:id="rId2"/>
              </a:rPr>
              <a:t>http://www.apastyle.org/index.aspx</a:t>
            </a:r>
            <a:endParaRPr lang="en-US" dirty="0" smtClean="0"/>
          </a:p>
          <a:p>
            <a:pPr algn="ctr">
              <a:buNone/>
            </a:pPr>
            <a:endParaRPr lang="en-US" dirty="0" smtClean="0"/>
          </a:p>
          <a:p>
            <a:pPr algn="ctr">
              <a:buNone/>
            </a:pPr>
            <a:r>
              <a:rPr lang="en-US" dirty="0" smtClean="0"/>
              <a:t>Sample APA Paper</a:t>
            </a:r>
          </a:p>
          <a:p>
            <a:pPr algn="ctr">
              <a:buNone/>
            </a:pPr>
            <a:r>
              <a:rPr lang="en-US" sz="2000" dirty="0" smtClean="0">
                <a:hlinkClick r:id="rId3"/>
              </a:rPr>
              <a:t>http://www.apastyle.org/manual/related/sample-experiment-paper-1.pdf</a:t>
            </a:r>
            <a:endParaRPr lang="en-US" sz="2000" dirty="0" smtClean="0"/>
          </a:p>
          <a:p>
            <a:pPr algn="ctr">
              <a:buNone/>
            </a:pPr>
            <a:endParaRPr lang="en-US" dirty="0" smtClean="0"/>
          </a:p>
          <a:p>
            <a:pPr algn="ctr">
              <a:buNone/>
            </a:pPr>
            <a:r>
              <a:rPr lang="en-US" dirty="0" smtClean="0"/>
              <a:t>FAQ’s</a:t>
            </a:r>
          </a:p>
          <a:p>
            <a:pPr algn="ctr">
              <a:buNone/>
            </a:pPr>
            <a:r>
              <a:rPr lang="en-US" sz="2000" dirty="0" smtClean="0">
                <a:hlinkClick r:id="rId4"/>
              </a:rPr>
              <a:t>http://search.apastyle.org/?facet=stylecontenttype%3AFAQ&amp;query</a:t>
            </a:r>
            <a:r>
              <a:rPr lang="en-US" sz="2000" dirty="0" smtClean="0"/>
              <a:t>=</a:t>
            </a:r>
          </a:p>
          <a:p>
            <a:pPr algn="ctr">
              <a:buNone/>
            </a:pPr>
            <a:endParaRPr 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47638" y="142875"/>
            <a:ext cx="8848725" cy="6572250"/>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762000"/>
            <a:ext cx="8382000" cy="2062103"/>
          </a:xfrm>
          <a:prstGeom prst="rect">
            <a:avLst/>
          </a:prstGeom>
          <a:noFill/>
        </p:spPr>
        <p:txBody>
          <a:bodyPr wrap="square" rtlCol="0">
            <a:spAutoFit/>
          </a:bodyPr>
          <a:lstStyle/>
          <a:p>
            <a:r>
              <a:rPr lang="en-US" sz="3200" dirty="0" smtClean="0">
                <a:effectLst>
                  <a:outerShdw blurRad="38100" dist="38100" dir="2700000" algn="tl">
                    <a:srgbClr val="000000">
                      <a:alpha val="43137"/>
                    </a:srgbClr>
                  </a:outerShdw>
                </a:effectLst>
              </a:rPr>
              <a:t>Usually the second page of an </a:t>
            </a:r>
            <a:r>
              <a:rPr lang="en-US" sz="3200" dirty="0" err="1" smtClean="0">
                <a:effectLst>
                  <a:outerShdw blurRad="38100" dist="38100" dir="2700000" algn="tl">
                    <a:srgbClr val="000000">
                      <a:alpha val="43137"/>
                    </a:srgbClr>
                  </a:outerShdw>
                </a:effectLst>
              </a:rPr>
              <a:t>APA</a:t>
            </a:r>
            <a:r>
              <a:rPr lang="en-US" sz="3200" dirty="0" smtClean="0">
                <a:effectLst>
                  <a:outerShdw blurRad="38100" dist="38100" dir="2700000" algn="tl">
                    <a:srgbClr val="000000">
                      <a:alpha val="43137"/>
                    </a:srgbClr>
                  </a:outerShdw>
                </a:effectLst>
              </a:rPr>
              <a:t> paper is the abstract; however, the </a:t>
            </a:r>
            <a:r>
              <a:rPr lang="en-US" sz="3200" dirty="0" err="1" smtClean="0">
                <a:effectLst>
                  <a:outerShdw blurRad="38100" dist="38100" dir="2700000" algn="tl">
                    <a:srgbClr val="000000">
                      <a:alpha val="43137"/>
                    </a:srgbClr>
                  </a:outerShdw>
                </a:effectLst>
              </a:rPr>
              <a:t>BHU</a:t>
            </a:r>
            <a:r>
              <a:rPr lang="en-US" sz="3200" dirty="0" smtClean="0">
                <a:effectLst>
                  <a:outerShdw blurRad="38100" dist="38100" dir="2700000" algn="tl">
                    <a:srgbClr val="000000">
                      <a:alpha val="43137"/>
                    </a:srgbClr>
                  </a:outerShdw>
                </a:effectLst>
              </a:rPr>
              <a:t> MBA program will NOT require students to include the abstract in their papers.</a:t>
            </a:r>
            <a:endParaRPr lang="en-US" sz="3200" dirty="0">
              <a:effectLst>
                <a:outerShdw blurRad="38100" dist="38100" dir="2700000" algn="tl">
                  <a:srgbClr val="000000">
                    <a:alpha val="43137"/>
                  </a:srgbClr>
                </a:outerShdw>
              </a:effectLst>
            </a:endParaRPr>
          </a:p>
        </p:txBody>
      </p:sp>
    </p:spTree>
  </p:cSld>
  <p:clrMapOvr>
    <a:masterClrMapping/>
  </p:clrMapOvr>
  <p:transition>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304800" y="838200"/>
            <a:ext cx="8610600" cy="4286131"/>
          </a:xfrm>
          <a:prstGeom prst="rect">
            <a:avLst/>
          </a:prstGeom>
          <a:noFill/>
          <a:ln w="9525">
            <a:solidFill>
              <a:schemeClr val="tx1"/>
            </a:solidFill>
            <a:miter lim="800000"/>
            <a:headEnd/>
            <a:tailEnd/>
          </a:ln>
        </p:spPr>
      </p:pic>
    </p:spTree>
  </p:cSld>
  <p:clrMapOvr>
    <a:masterClrMapping/>
  </p:clrMapOvr>
  <p:transition>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228600" y="533400"/>
            <a:ext cx="8763000" cy="5325326"/>
          </a:xfrm>
          <a:prstGeom prst="rect">
            <a:avLst/>
          </a:prstGeom>
          <a:noFill/>
          <a:ln w="9525">
            <a:solidFill>
              <a:schemeClr val="tx1"/>
            </a:solidFill>
            <a:miter lim="800000"/>
            <a:headEnd/>
            <a:tailEnd/>
          </a:ln>
        </p:spPr>
      </p:pic>
    </p:spTree>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APA</a:t>
            </a:r>
            <a:r>
              <a:rPr lang="en-US" dirty="0" smtClean="0"/>
              <a:t> Headings</a:t>
            </a:r>
            <a:endParaRPr lang="en-US" dirty="0"/>
          </a:p>
        </p:txBody>
      </p:sp>
      <p:graphicFrame>
        <p:nvGraphicFramePr>
          <p:cNvPr id="4" name="Content Placeholder 3"/>
          <p:cNvGraphicFramePr>
            <a:graphicFrameLocks noGrp="1"/>
          </p:cNvGraphicFramePr>
          <p:nvPr>
            <p:ph idx="1"/>
          </p:nvPr>
        </p:nvGraphicFramePr>
        <p:xfrm>
          <a:off x="457200" y="1774825"/>
          <a:ext cx="8229600" cy="3357880"/>
        </p:xfrm>
        <a:graphic>
          <a:graphicData uri="http://schemas.openxmlformats.org/drawingml/2006/table">
            <a:tbl>
              <a:tblPr firstRow="1" bandRow="1">
                <a:tableStyleId>{5C22544A-7EE6-4342-B048-85BDC9FD1C3A}</a:tableStyleId>
              </a:tblPr>
              <a:tblGrid>
                <a:gridCol w="5181600"/>
                <a:gridCol w="3048000"/>
              </a:tblGrid>
              <a:tr h="370840">
                <a:tc>
                  <a:txBody>
                    <a:bodyPr/>
                    <a:lstStyle/>
                    <a:p>
                      <a:pPr algn="ctr"/>
                      <a:r>
                        <a:rPr lang="en-US" sz="2800" dirty="0" err="1" smtClean="0">
                          <a:effectLst>
                            <a:outerShdw blurRad="38100" dist="38100" dir="2700000" algn="tl">
                              <a:srgbClr val="000000">
                                <a:alpha val="43137"/>
                              </a:srgbClr>
                            </a:outerShdw>
                          </a:effectLst>
                        </a:rPr>
                        <a:t>APA</a:t>
                      </a:r>
                      <a:r>
                        <a:rPr lang="en-US" sz="2800" dirty="0" smtClean="0">
                          <a:effectLst>
                            <a:outerShdw blurRad="38100" dist="38100" dir="2700000" algn="tl">
                              <a:srgbClr val="000000">
                                <a:alpha val="43137"/>
                              </a:srgbClr>
                            </a:outerShdw>
                          </a:effectLst>
                        </a:rPr>
                        <a:t> Headings</a:t>
                      </a:r>
                      <a:endParaRPr lang="en-US" sz="2800" dirty="0">
                        <a:effectLst>
                          <a:outerShdw blurRad="38100" dist="38100" dir="2700000" algn="tl">
                            <a:srgbClr val="000000">
                              <a:alpha val="43137"/>
                            </a:srgbClr>
                          </a:outerShdw>
                        </a:effectLst>
                      </a:endParaRPr>
                    </a:p>
                  </a:txBody>
                  <a:tcPr/>
                </a:tc>
                <a:tc>
                  <a:txBody>
                    <a:bodyPr/>
                    <a:lstStyle/>
                    <a:p>
                      <a:r>
                        <a:rPr lang="en-US" sz="2400" dirty="0" smtClean="0">
                          <a:effectLst>
                            <a:outerShdw blurRad="38100" dist="38100" dir="2700000" algn="tl">
                              <a:srgbClr val="000000">
                                <a:alpha val="43137"/>
                              </a:srgbClr>
                            </a:outerShdw>
                          </a:effectLst>
                        </a:rPr>
                        <a:t>Traditional</a:t>
                      </a:r>
                      <a:r>
                        <a:rPr lang="en-US" sz="2400" baseline="0" dirty="0" smtClean="0">
                          <a:effectLst>
                            <a:outerShdw blurRad="38100" dist="38100" dir="2700000" algn="tl">
                              <a:srgbClr val="000000">
                                <a:alpha val="43137"/>
                              </a:srgbClr>
                            </a:outerShdw>
                          </a:effectLst>
                        </a:rPr>
                        <a:t> Outlines</a:t>
                      </a:r>
                      <a:endParaRPr lang="en-US" sz="2400" dirty="0">
                        <a:effectLst>
                          <a:outerShdw blurRad="38100" dist="38100" dir="2700000" algn="tl">
                            <a:srgbClr val="000000">
                              <a:alpha val="43137"/>
                            </a:srgbClr>
                          </a:outerShdw>
                        </a:effectLst>
                      </a:endParaRPr>
                    </a:p>
                  </a:txBody>
                  <a:tcPr/>
                </a:tc>
              </a:tr>
              <a:tr h="370840">
                <a:tc>
                  <a:txBody>
                    <a:bodyPr/>
                    <a:lstStyle/>
                    <a:p>
                      <a:r>
                        <a:rPr lang="en-US" dirty="0" smtClean="0"/>
                        <a:t>First</a:t>
                      </a:r>
                      <a:r>
                        <a:rPr lang="en-US" baseline="0" dirty="0" smtClean="0"/>
                        <a:t> Level: </a:t>
                      </a:r>
                      <a:r>
                        <a:rPr lang="en-US" b="1" baseline="0" dirty="0" smtClean="0"/>
                        <a:t>Bold Upper and Lower Case Centered</a:t>
                      </a:r>
                      <a:endParaRPr lang="en-US" dirty="0"/>
                    </a:p>
                  </a:txBody>
                  <a:tcPr/>
                </a:tc>
                <a:tc>
                  <a:txBody>
                    <a:bodyPr/>
                    <a:lstStyle/>
                    <a:p>
                      <a:r>
                        <a:rPr lang="en-US" dirty="0" smtClean="0">
                          <a:latin typeface="Times New Roman" pitchFamily="18" charset="0"/>
                          <a:cs typeface="Times New Roman" pitchFamily="18" charset="0"/>
                        </a:rPr>
                        <a:t>I.</a:t>
                      </a:r>
                      <a:endParaRPr lang="en-US" dirty="0">
                        <a:latin typeface="Times New Roman" pitchFamily="18" charset="0"/>
                        <a:cs typeface="Times New Roman" pitchFamily="18" charset="0"/>
                      </a:endParaRPr>
                    </a:p>
                  </a:txBody>
                  <a:tcPr/>
                </a:tc>
              </a:tr>
              <a:tr h="370840">
                <a:tc>
                  <a:txBody>
                    <a:bodyPr/>
                    <a:lstStyle/>
                    <a:p>
                      <a:r>
                        <a:rPr lang="en-US" dirty="0" smtClean="0"/>
                        <a:t>Second Level: </a:t>
                      </a:r>
                      <a:r>
                        <a:rPr lang="en-US" b="1" dirty="0" smtClean="0"/>
                        <a:t>Bold</a:t>
                      </a:r>
                      <a:r>
                        <a:rPr lang="en-US" b="1" baseline="0" dirty="0" smtClean="0"/>
                        <a:t> Upper and Lower Case Flush Left</a:t>
                      </a:r>
                      <a:endParaRPr lang="en-US" dirty="0"/>
                    </a:p>
                  </a:txBody>
                  <a:tcPr/>
                </a:tc>
                <a:tc>
                  <a:txBody>
                    <a:bodyPr/>
                    <a:lstStyle/>
                    <a:p>
                      <a:r>
                        <a:rPr lang="en-US" dirty="0" smtClean="0"/>
                        <a:t>     A.</a:t>
                      </a:r>
                      <a:endParaRPr lang="en-US" dirty="0"/>
                    </a:p>
                  </a:txBody>
                  <a:tcPr/>
                </a:tc>
              </a:tr>
              <a:tr h="370840">
                <a:tc>
                  <a:txBody>
                    <a:bodyPr/>
                    <a:lstStyle/>
                    <a:p>
                      <a:r>
                        <a:rPr lang="en-US" dirty="0" smtClean="0"/>
                        <a:t>Third Level: </a:t>
                      </a:r>
                      <a:r>
                        <a:rPr lang="en-US" b="1" dirty="0" smtClean="0"/>
                        <a:t>Bold</a:t>
                      </a:r>
                      <a:r>
                        <a:rPr lang="en-US" b="1" baseline="0" dirty="0" smtClean="0"/>
                        <a:t> first word only Upper case, indented, punctuated with a period.  </a:t>
                      </a:r>
                      <a:r>
                        <a:rPr lang="en-US" b="0" baseline="0" dirty="0" smtClean="0"/>
                        <a:t>Paragraph continues following the period.</a:t>
                      </a:r>
                      <a:endParaRPr lang="en-US" dirty="0"/>
                    </a:p>
                  </a:txBody>
                  <a:tcPr/>
                </a:tc>
                <a:tc>
                  <a:txBody>
                    <a:bodyPr/>
                    <a:lstStyle/>
                    <a:p>
                      <a:r>
                        <a:rPr lang="en-US" dirty="0" smtClean="0"/>
                        <a:t>           1.</a:t>
                      </a:r>
                      <a:endParaRPr lang="en-US" dirty="0"/>
                    </a:p>
                  </a:txBody>
                  <a:tcPr/>
                </a:tc>
              </a:tr>
              <a:tr h="370840">
                <a:tc>
                  <a:txBody>
                    <a:bodyPr/>
                    <a:lstStyle/>
                    <a:p>
                      <a:r>
                        <a:rPr lang="en-US" dirty="0" smtClean="0"/>
                        <a:t>Fourth Level</a:t>
                      </a:r>
                      <a:r>
                        <a:rPr lang="en-US" b="1" i="1" dirty="0" smtClean="0"/>
                        <a:t>  Indented, boldface, italicized, lowercase heading with a period. </a:t>
                      </a:r>
                      <a:r>
                        <a:rPr lang="en-US" b="0" i="0" dirty="0" smtClean="0"/>
                        <a:t>Paragraph</a:t>
                      </a:r>
                      <a:r>
                        <a:rPr lang="en-US" b="0" i="0" baseline="0" dirty="0" smtClean="0"/>
                        <a:t> continues following the period.</a:t>
                      </a:r>
                      <a:endParaRPr lang="en-US" dirty="0"/>
                    </a:p>
                  </a:txBody>
                  <a:tcPr/>
                </a:tc>
                <a:tc>
                  <a:txBody>
                    <a:bodyPr/>
                    <a:lstStyle/>
                    <a:p>
                      <a:r>
                        <a:rPr lang="en-US" dirty="0" smtClean="0"/>
                        <a:t>                a.</a:t>
                      </a:r>
                      <a:endParaRPr lang="en-US" dirty="0"/>
                    </a:p>
                  </a:txBody>
                  <a:tcPr/>
                </a:tc>
              </a:tr>
            </a:tbl>
          </a:graphicData>
        </a:graphic>
      </p:graphicFrame>
    </p:spTree>
  </p:cSld>
  <p:clrMapOvr>
    <a:masterClrMapping/>
  </p:clrMapOvr>
  <p:transition>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152400" y="724670"/>
            <a:ext cx="8763000" cy="4411055"/>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0" y="609600"/>
            <a:ext cx="9143999" cy="5181600"/>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252</TotalTime>
  <Words>1457</Words>
  <Application>Microsoft Office PowerPoint</Application>
  <PresentationFormat>On-screen Show (4:3)</PresentationFormat>
  <Paragraphs>74</Paragraphs>
  <Slides>29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Arial</vt:lpstr>
      <vt:lpstr>Corbel</vt:lpstr>
      <vt:lpstr>Times New Roman</vt:lpstr>
      <vt:lpstr>Wingdings</vt:lpstr>
      <vt:lpstr>Wingdings 2</vt:lpstr>
      <vt:lpstr>Wingdings 3</vt:lpstr>
      <vt:lpstr>Module</vt:lpstr>
      <vt:lpstr>APA Primer</vt:lpstr>
      <vt:lpstr>PowerPoint Presentation</vt:lpstr>
      <vt:lpstr>PowerPoint Presentation</vt:lpstr>
      <vt:lpstr>PowerPoint Presentation</vt:lpstr>
      <vt:lpstr>PowerPoint Presentation</vt:lpstr>
      <vt:lpstr>PowerPoint Presentation</vt:lpstr>
      <vt:lpstr>APA Headings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Important basic grammar principles </vt:lpstr>
      <vt:lpstr>Important basic grammar principles </vt:lpstr>
      <vt:lpstr>Important basic grammar principles </vt:lpstr>
      <vt:lpstr>Important basic grammar principles </vt:lpstr>
      <vt:lpstr>Important basic grammar principles </vt:lpstr>
      <vt:lpstr>Important basic grammar principles </vt:lpstr>
      <vt:lpstr>Conclusion</vt:lpstr>
      <vt:lpstr>PowerPoint Presentation</vt:lpstr>
      <vt:lpstr>PowerPoint Presentation</vt:lpstr>
      <vt:lpstr>PowerPoint Presentation</vt:lpstr>
      <vt:lpstr>PowerPoint Presentation</vt:lpstr>
      <vt:lpstr>Religious Peculiarities</vt:lpstr>
      <vt:lpstr>Religious Peculiarities</vt:lpstr>
      <vt:lpstr>APA Website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APA Primer</dc:title>
  <dc:creator>bjs</dc:creator>
  <cp:lastModifiedBy>Susie</cp:lastModifiedBy>
  <cp:revision>23</cp:revision>
  <dcterms:created xsi:type="dcterms:W3CDTF">2011-01-13T17:56:44Z</dcterms:created>
  <dcterms:modified xsi:type="dcterms:W3CDTF">2016-02-11T19:46:44Z</dcterms:modified>
</cp:coreProperties>
</file>