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7"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3CEC809-733C-462D-B428-4642698B0BCF}"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86F0D9-7530-4682-93DB-ACE646A25B5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1185206-6457-4D46-ABB9-EB0A919B2A48}"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1D6373D-300A-44FE-8CF2-5035ACEF23E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BB1032E-6DB7-40B3-984F-EB82E1FEF554}"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066B4D5-0027-494F-A00A-D7FAF574C96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BA6AD38-3724-4938-856C-FA88726275C6}"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BF7516-F2E7-456B-9698-F7736A32A4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E989CEB-6AD3-46F3-9DEE-FBB77A96B6A4}"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9795AD-0B36-446C-8B1A-14CCBE0ABA8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3E37B4B-A9BD-4872-B412-1F7F1B120891}" type="datetimeFigureOut">
              <a:rPr lang="en-US"/>
              <a:pPr>
                <a:defRPr/>
              </a:pPr>
              <a:t>11/13/2012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F65B46-7484-4E66-BF67-5662B89106D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27AD290-DC4B-49A8-A956-9CF3661A061A}" type="datetimeFigureOut">
              <a:rPr lang="en-US"/>
              <a:pPr>
                <a:defRPr/>
              </a:pPr>
              <a:t>11/13/2012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644D6B5-A747-4B7A-8B17-285E82D4D79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70D4E9B-3CF2-42A1-A334-B1A1E5AC85C3}" type="datetimeFigureOut">
              <a:rPr lang="en-US"/>
              <a:pPr>
                <a:defRPr/>
              </a:pPr>
              <a:t>11/13/2012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5B3C30D-739B-4E1A-A983-48C27CD0651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B5A8BD1-4396-4830-9176-864CFBDECAE7}" type="datetimeFigureOut">
              <a:rPr lang="en-US"/>
              <a:pPr>
                <a:defRPr/>
              </a:pPr>
              <a:t>11/13/2012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C7AB360-6F58-4487-BB6D-DAFB2E19191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3D64361-F872-4532-9B9E-307109158CEE}" type="datetimeFigureOut">
              <a:rPr lang="en-US"/>
              <a:pPr>
                <a:defRPr/>
              </a:pPr>
              <a:t>11/13/2012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6FC47AC-3F83-4E9B-A35B-8DD657EF652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6F81D8B-D16A-437C-A54D-C28ADF18DE43}" type="datetimeFigureOut">
              <a:rPr lang="en-US"/>
              <a:pPr>
                <a:defRPr/>
              </a:pPr>
              <a:t>11/13/2012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326CDAD-6A96-44DF-B37A-7DA058C48AB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AAFA51CA-FFC1-4E7D-8A57-49647254D056}" type="datetimeFigureOut">
              <a:rPr lang="en-US"/>
              <a:pPr>
                <a:defRPr/>
              </a:pPr>
              <a:t>11/13/2012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A2A804A-FC01-43FB-B489-7065649BC9AC}"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3067050"/>
          </a:xfrm>
        </p:spPr>
        <p:txBody>
          <a:bodyPr rtlCol="0">
            <a:normAutofit/>
          </a:bodyPr>
          <a:lstStyle/>
          <a:p>
            <a:pPr eaLnBrk="1" fontAlgn="auto" hangingPunct="1">
              <a:spcAft>
                <a:spcPts val="0"/>
              </a:spcAft>
              <a:defRPr/>
            </a:pPr>
            <a:r>
              <a:rPr lang="en-US" sz="6000" b="1" dirty="0" smtClean="0">
                <a:solidFill>
                  <a:srgbClr val="FFFF00"/>
                </a:solidFill>
                <a:effectLst>
                  <a:outerShdw blurRad="38100" dist="38100" dir="2700000" algn="tl">
                    <a:srgbClr val="000000">
                      <a:alpha val="43137"/>
                    </a:srgbClr>
                  </a:outerShdw>
                </a:effectLst>
              </a:rPr>
              <a:t>Geisler, Norman</a:t>
            </a:r>
            <a:br>
              <a:rPr lang="en-US" sz="6000" b="1" dirty="0" smtClean="0">
                <a:solidFill>
                  <a:srgbClr val="FFFF00"/>
                </a:solidFill>
                <a:effectLst>
                  <a:outerShdw blurRad="38100" dist="38100" dir="2700000" algn="tl">
                    <a:srgbClr val="000000">
                      <a:alpha val="43137"/>
                    </a:srgbClr>
                  </a:outerShdw>
                </a:effectLst>
              </a:rPr>
            </a:br>
            <a:r>
              <a:rPr lang="en-US" sz="6000" b="1" dirty="0" smtClean="0">
                <a:solidFill>
                  <a:srgbClr val="FFFF00"/>
                </a:solidFill>
                <a:effectLst>
                  <a:outerShdw blurRad="38100" dist="38100" dir="2700000" algn="tl">
                    <a:srgbClr val="000000">
                      <a:alpha val="43137"/>
                    </a:srgbClr>
                  </a:outerShdw>
                </a:effectLst>
              </a:rPr>
              <a:t>Systematic Theology II</a:t>
            </a:r>
            <a:br>
              <a:rPr lang="en-US" sz="6000" b="1" dirty="0" smtClean="0">
                <a:solidFill>
                  <a:srgbClr val="FFFF00"/>
                </a:solidFill>
                <a:effectLst>
                  <a:outerShdw blurRad="38100" dist="38100" dir="2700000" algn="tl">
                    <a:srgbClr val="000000">
                      <a:alpha val="43137"/>
                    </a:srgbClr>
                  </a:outerShdw>
                </a:effectLst>
              </a:rPr>
            </a:br>
            <a:endParaRPr lang="en-US" sz="6000" b="1" dirty="0" smtClean="0">
              <a:solidFill>
                <a:srgbClr val="FFFF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sz="4800" b="1" dirty="0" smtClean="0">
                <a:effectLst>
                  <a:outerShdw blurRad="38100" dist="38100" dir="2700000" algn="tl">
                    <a:srgbClr val="000000">
                      <a:alpha val="43137"/>
                    </a:srgbClr>
                  </a:outerShdw>
                </a:effectLst>
              </a:rPr>
              <a:t>Chapters </a:t>
            </a:r>
            <a:r>
              <a:rPr lang="en-US" sz="4800" b="1" dirty="0" smtClean="0">
                <a:effectLst>
                  <a:outerShdw blurRad="38100" dist="38100" dir="2700000" algn="tl">
                    <a:srgbClr val="000000">
                      <a:alpha val="43137"/>
                    </a:srgbClr>
                  </a:outerShdw>
                </a:effectLst>
              </a:rPr>
              <a:t>46 and 48</a:t>
            </a:r>
            <a:endParaRPr lang="en-US" sz="48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t>Important Elements of the Theistic View of Creation</a:t>
            </a:r>
          </a:p>
        </p:txBody>
      </p:sp>
      <p:sp>
        <p:nvSpPr>
          <p:cNvPr id="11267" name="Content Placeholder 2"/>
          <p:cNvSpPr>
            <a:spLocks noGrp="1"/>
          </p:cNvSpPr>
          <p:nvPr>
            <p:ph idx="1"/>
          </p:nvPr>
        </p:nvSpPr>
        <p:spPr/>
        <p:txBody>
          <a:bodyPr/>
          <a:lstStyle/>
          <a:p>
            <a:pPr eaLnBrk="1" hangingPunct="1"/>
            <a:r>
              <a:rPr lang="en-US" smtClean="0"/>
              <a:t>There is an absolute difference between Creator and Creation.</a:t>
            </a:r>
          </a:p>
          <a:p>
            <a:pPr eaLnBrk="1" hangingPunct="1"/>
            <a:r>
              <a:rPr lang="en-US" smtClean="0"/>
              <a:t>Creation had a Beginning, God does not.</a:t>
            </a:r>
          </a:p>
          <a:p>
            <a:pPr eaLnBrk="1" hangingPunct="1"/>
            <a:r>
              <a:rPr lang="en-US" smtClean="0"/>
              <a:t>The “Nothing” out of which God created was “absolute nothing.”</a:t>
            </a:r>
          </a:p>
          <a:p>
            <a:pPr eaLnBrk="1" hangingPunct="1"/>
            <a:r>
              <a:rPr lang="en-US" smtClean="0"/>
              <a:t>Creation </a:t>
            </a:r>
            <a:r>
              <a:rPr lang="en-US" u="sng" smtClean="0"/>
              <a:t>out </a:t>
            </a:r>
            <a:r>
              <a:rPr lang="en-US" smtClean="0"/>
              <a:t>of Nothing is not creation </a:t>
            </a:r>
            <a:r>
              <a:rPr lang="en-US" u="sng" smtClean="0"/>
              <a:t>by </a:t>
            </a:r>
            <a:r>
              <a:rPr lang="en-US" smtClean="0"/>
              <a:t>Nothing.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b="1" smtClean="0"/>
              <a:t>Source of Creation</a:t>
            </a:r>
          </a:p>
        </p:txBody>
      </p:sp>
      <p:sp>
        <p:nvSpPr>
          <p:cNvPr id="12291" name="Content Placeholder 2"/>
          <p:cNvSpPr>
            <a:spLocks noGrp="1"/>
          </p:cNvSpPr>
          <p:nvPr>
            <p:ph idx="1"/>
          </p:nvPr>
        </p:nvSpPr>
        <p:spPr/>
        <p:txBody>
          <a:bodyPr/>
          <a:lstStyle/>
          <a:p>
            <a:pPr eaLnBrk="1" hangingPunct="1"/>
            <a:r>
              <a:rPr lang="en-US" smtClean="0"/>
              <a:t>The source of creation is a theistic God: He alone can create something from nothing.</a:t>
            </a:r>
          </a:p>
          <a:p>
            <a:pPr eaLnBrk="1" hangingPunct="1"/>
            <a:r>
              <a:rPr lang="en-US" smtClean="0"/>
              <a:t>Not only did God create, but only God can create.  This is in distinction to “recreate”  or “reduplicate” which uses existing elements to produce something.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b="1" smtClean="0"/>
              <a:t>The Content of Creation</a:t>
            </a:r>
          </a:p>
        </p:txBody>
      </p:sp>
      <p:sp>
        <p:nvSpPr>
          <p:cNvPr id="13315" name="Content Placeholder 2"/>
          <p:cNvSpPr>
            <a:spLocks noGrp="1"/>
          </p:cNvSpPr>
          <p:nvPr>
            <p:ph idx="1"/>
          </p:nvPr>
        </p:nvSpPr>
        <p:spPr/>
        <p:txBody>
          <a:bodyPr/>
          <a:lstStyle/>
          <a:p>
            <a:pPr eaLnBrk="1" hangingPunct="1"/>
            <a:r>
              <a:rPr lang="en-US" smtClean="0"/>
              <a:t>God created everything that exists:  He created “the heaven and the earth” and “every living thing” (Gen. 1:1, 20-27, KJV)</a:t>
            </a:r>
          </a:p>
          <a:p>
            <a:pPr eaLnBrk="1" hangingPunct="1"/>
            <a:r>
              <a:rPr lang="en-US" smtClean="0"/>
              <a:t>All things are from God, but they are not of God.  In other words, God did not pull out pieces or essence from Himself and create.  He created out of absolute nothing.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b="1" smtClean="0"/>
              <a:t>The Method of Creation</a:t>
            </a:r>
          </a:p>
        </p:txBody>
      </p:sp>
      <p:sp>
        <p:nvSpPr>
          <p:cNvPr id="14339" name="Content Placeholder 2"/>
          <p:cNvSpPr>
            <a:spLocks noGrp="1"/>
          </p:cNvSpPr>
          <p:nvPr>
            <p:ph idx="1"/>
          </p:nvPr>
        </p:nvSpPr>
        <p:spPr/>
        <p:txBody>
          <a:bodyPr/>
          <a:lstStyle/>
          <a:p>
            <a:pPr eaLnBrk="1" hangingPunct="1"/>
            <a:r>
              <a:rPr lang="en-US" smtClean="0"/>
              <a:t>God is the source of creation, and His Word is the means.  God created by His unlimited power and by His will.  He was not compelled by anything to create.  Creation came from nothing more than His own desire or will to create and by necessity.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b="1" smtClean="0"/>
              <a:t>The Time of Creation</a:t>
            </a:r>
          </a:p>
        </p:txBody>
      </p:sp>
      <p:sp>
        <p:nvSpPr>
          <p:cNvPr id="15363" name="Content Placeholder 2"/>
          <p:cNvSpPr>
            <a:spLocks noGrp="1"/>
          </p:cNvSpPr>
          <p:nvPr>
            <p:ph idx="1"/>
          </p:nvPr>
        </p:nvSpPr>
        <p:spPr/>
        <p:txBody>
          <a:bodyPr/>
          <a:lstStyle/>
          <a:p>
            <a:pPr eaLnBrk="1" hangingPunct="1"/>
            <a:r>
              <a:rPr lang="en-US" smtClean="0"/>
              <a:t>God created “in the beginning.”  God is eternal, but the world is not.  The universe came to be, but God always was (actually, is).</a:t>
            </a:r>
          </a:p>
          <a:p>
            <a:pPr eaLnBrk="1" hangingPunct="1"/>
            <a:r>
              <a:rPr lang="en-US" smtClean="0"/>
              <a:t>Both time and space were created with the universe.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b="1" smtClean="0"/>
              <a:t>The Purpose of Creation</a:t>
            </a:r>
          </a:p>
        </p:txBody>
      </p:sp>
      <p:sp>
        <p:nvSpPr>
          <p:cNvPr id="16387" name="Content Placeholder 2"/>
          <p:cNvSpPr>
            <a:spLocks noGrp="1"/>
          </p:cNvSpPr>
          <p:nvPr>
            <p:ph idx="1"/>
          </p:nvPr>
        </p:nvSpPr>
        <p:spPr/>
        <p:txBody>
          <a:bodyPr/>
          <a:lstStyle/>
          <a:p>
            <a:pPr eaLnBrk="1" hangingPunct="1"/>
            <a:r>
              <a:rPr lang="en-US" smtClean="0"/>
              <a:t>If God created freely, then we can ask, Why did He create, rather than not create?</a:t>
            </a:r>
          </a:p>
          <a:p>
            <a:pPr eaLnBrk="1" hangingPunct="1"/>
            <a:r>
              <a:rPr lang="en-US" smtClean="0"/>
              <a:t>Augustine’s answer was “because it is good.”</a:t>
            </a:r>
          </a:p>
          <a:p>
            <a:pPr eaLnBrk="1" hangingPunct="1"/>
            <a:r>
              <a:rPr lang="en-US" smtClean="0"/>
              <a:t>Aquinas concurred, saying, “God brings things into existence in order that his goodness may be communicated and manifested.”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Be familiar with the following table</a:t>
            </a:r>
          </a:p>
        </p:txBody>
      </p:sp>
      <p:graphicFrame>
        <p:nvGraphicFramePr>
          <p:cNvPr id="4" name="Content Placeholder 3"/>
          <p:cNvGraphicFramePr>
            <a:graphicFrameLocks noGrp="1"/>
          </p:cNvGraphicFramePr>
          <p:nvPr>
            <p:ph idx="1"/>
          </p:nvPr>
        </p:nvGraphicFramePr>
        <p:xfrm>
          <a:off x="457200" y="1600200"/>
          <a:ext cx="8229600" cy="3844925"/>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en-US" dirty="0" smtClean="0"/>
                        <a:t>CATEGORY</a:t>
                      </a:r>
                      <a:endParaRPr lang="en-US" dirty="0"/>
                    </a:p>
                  </a:txBody>
                  <a:tcPr/>
                </a:tc>
                <a:tc>
                  <a:txBody>
                    <a:bodyPr/>
                    <a:lstStyle/>
                    <a:p>
                      <a:r>
                        <a:rPr lang="en-US" dirty="0" smtClean="0"/>
                        <a:t>THEISM</a:t>
                      </a:r>
                      <a:endParaRPr lang="en-US" dirty="0"/>
                    </a:p>
                  </a:txBody>
                  <a:tcPr/>
                </a:tc>
                <a:tc>
                  <a:txBody>
                    <a:bodyPr/>
                    <a:lstStyle/>
                    <a:p>
                      <a:r>
                        <a:rPr lang="en-US" dirty="0" smtClean="0"/>
                        <a:t>MATERIALISM</a:t>
                      </a:r>
                      <a:endParaRPr lang="en-US" dirty="0"/>
                    </a:p>
                  </a:txBody>
                  <a:tcPr/>
                </a:tc>
                <a:tc>
                  <a:txBody>
                    <a:bodyPr/>
                    <a:lstStyle/>
                    <a:p>
                      <a:r>
                        <a:rPr lang="en-US" dirty="0" smtClean="0"/>
                        <a:t>PANTHEISM</a:t>
                      </a:r>
                      <a:endParaRPr lang="en-US" dirty="0"/>
                    </a:p>
                  </a:txBody>
                  <a:tcPr/>
                </a:tc>
              </a:tr>
              <a:tr h="370840">
                <a:tc>
                  <a:txBody>
                    <a:bodyPr/>
                    <a:lstStyle/>
                    <a:p>
                      <a:r>
                        <a:rPr lang="en-US" b="1" dirty="0" smtClean="0"/>
                        <a:t>Sourc</a:t>
                      </a:r>
                      <a:r>
                        <a:rPr lang="en-US" b="1" baseline="0" dirty="0" smtClean="0"/>
                        <a:t>e of </a:t>
                      </a:r>
                    </a:p>
                    <a:p>
                      <a:r>
                        <a:rPr lang="en-US" b="1" baseline="0" dirty="0" smtClean="0"/>
                        <a:t>Creation</a:t>
                      </a:r>
                      <a:endParaRPr lang="en-US" b="1" dirty="0"/>
                    </a:p>
                  </a:txBody>
                  <a:tcPr/>
                </a:tc>
                <a:tc>
                  <a:txBody>
                    <a:bodyPr/>
                    <a:lstStyle/>
                    <a:p>
                      <a:r>
                        <a:rPr lang="en-US" dirty="0" smtClean="0"/>
                        <a:t>Creator beyond nature</a:t>
                      </a:r>
                      <a:endParaRPr lang="en-US" dirty="0"/>
                    </a:p>
                  </a:txBody>
                  <a:tcPr/>
                </a:tc>
                <a:tc>
                  <a:txBody>
                    <a:bodyPr/>
                    <a:lstStyle/>
                    <a:p>
                      <a:r>
                        <a:rPr lang="en-US" dirty="0" smtClean="0"/>
                        <a:t>No</a:t>
                      </a:r>
                      <a:r>
                        <a:rPr lang="en-US" baseline="0" dirty="0" smtClean="0"/>
                        <a:t> Creator</a:t>
                      </a:r>
                      <a:endParaRPr lang="en-US" dirty="0"/>
                    </a:p>
                  </a:txBody>
                  <a:tcPr/>
                </a:tc>
                <a:tc>
                  <a:txBody>
                    <a:bodyPr/>
                    <a:lstStyle/>
                    <a:p>
                      <a:r>
                        <a:rPr lang="en-US" dirty="0" smtClean="0"/>
                        <a:t>Creator within nature</a:t>
                      </a:r>
                      <a:endParaRPr lang="en-US" dirty="0"/>
                    </a:p>
                  </a:txBody>
                  <a:tcPr/>
                </a:tc>
              </a:tr>
              <a:tr h="370840">
                <a:tc>
                  <a:txBody>
                    <a:bodyPr/>
                    <a:lstStyle/>
                    <a:p>
                      <a:r>
                        <a:rPr lang="en-US" b="1" dirty="0" smtClean="0"/>
                        <a:t>Method</a:t>
                      </a:r>
                      <a:r>
                        <a:rPr lang="en-US" b="1" baseline="0" dirty="0" smtClean="0"/>
                        <a:t> of </a:t>
                      </a:r>
                    </a:p>
                    <a:p>
                      <a:r>
                        <a:rPr lang="en-US" b="1" baseline="0" dirty="0" smtClean="0"/>
                        <a:t>Creation</a:t>
                      </a:r>
                      <a:endParaRPr lang="en-US" b="1" dirty="0"/>
                    </a:p>
                  </a:txBody>
                  <a:tcPr/>
                </a:tc>
                <a:tc>
                  <a:txBody>
                    <a:bodyPr/>
                    <a:lstStyle/>
                    <a:p>
                      <a:r>
                        <a:rPr lang="en-US" dirty="0" smtClean="0"/>
                        <a:t>Out of nothing</a:t>
                      </a:r>
                    </a:p>
                    <a:p>
                      <a:r>
                        <a:rPr lang="en-US" dirty="0" smtClean="0"/>
                        <a:t>(</a:t>
                      </a:r>
                      <a:r>
                        <a:rPr lang="en-US" i="1" dirty="0" smtClean="0"/>
                        <a:t>ex nihilo</a:t>
                      </a:r>
                      <a:r>
                        <a:rPr lang="en-US" i="0" dirty="0" smtClean="0"/>
                        <a:t>)</a:t>
                      </a:r>
                      <a:endParaRPr lang="en-US" dirty="0"/>
                    </a:p>
                  </a:txBody>
                  <a:tcPr/>
                </a:tc>
                <a:tc>
                  <a:txBody>
                    <a:bodyPr/>
                    <a:lstStyle/>
                    <a:p>
                      <a:r>
                        <a:rPr lang="en-US" dirty="0" smtClean="0"/>
                        <a:t>Out of something</a:t>
                      </a:r>
                    </a:p>
                    <a:p>
                      <a:r>
                        <a:rPr lang="en-US" i="0" dirty="0" smtClean="0"/>
                        <a:t>(</a:t>
                      </a:r>
                      <a:r>
                        <a:rPr lang="en-US" i="1" dirty="0" smtClean="0"/>
                        <a:t>ex</a:t>
                      </a:r>
                      <a:r>
                        <a:rPr lang="en-US" i="1" baseline="0" dirty="0" smtClean="0"/>
                        <a:t> </a:t>
                      </a:r>
                      <a:r>
                        <a:rPr lang="en-US" i="1" baseline="0" dirty="0" err="1" smtClean="0"/>
                        <a:t>materia</a:t>
                      </a:r>
                      <a:r>
                        <a:rPr lang="en-US" i="0" baseline="0" dirty="0" smtClean="0"/>
                        <a:t>)</a:t>
                      </a:r>
                      <a:endParaRPr lang="en-US" i="0" dirty="0"/>
                    </a:p>
                  </a:txBody>
                  <a:tcPr/>
                </a:tc>
                <a:tc>
                  <a:txBody>
                    <a:bodyPr/>
                    <a:lstStyle/>
                    <a:p>
                      <a:r>
                        <a:rPr lang="en-US" dirty="0" smtClean="0"/>
                        <a:t>Out of God</a:t>
                      </a:r>
                    </a:p>
                    <a:p>
                      <a:r>
                        <a:rPr lang="en-US" dirty="0" smtClean="0"/>
                        <a:t>(</a:t>
                      </a:r>
                      <a:r>
                        <a:rPr lang="en-US" i="1" dirty="0" smtClean="0"/>
                        <a:t>ex </a:t>
                      </a:r>
                      <a:r>
                        <a:rPr lang="en-US" i="1" dirty="0" err="1" smtClean="0"/>
                        <a:t>Dio</a:t>
                      </a:r>
                      <a:r>
                        <a:rPr lang="en-US" i="0" dirty="0" smtClean="0"/>
                        <a:t>)</a:t>
                      </a:r>
                      <a:endParaRPr lang="en-US" dirty="0"/>
                    </a:p>
                  </a:txBody>
                  <a:tcPr/>
                </a:tc>
              </a:tr>
              <a:tr h="370840">
                <a:tc>
                  <a:txBody>
                    <a:bodyPr/>
                    <a:lstStyle/>
                    <a:p>
                      <a:r>
                        <a:rPr lang="en-US" b="1" dirty="0" smtClean="0"/>
                        <a:t>Duration of Creation</a:t>
                      </a:r>
                      <a:endParaRPr lang="en-US" b="1" dirty="0"/>
                    </a:p>
                  </a:txBody>
                  <a:tcPr/>
                </a:tc>
                <a:tc>
                  <a:txBody>
                    <a:bodyPr/>
                    <a:lstStyle/>
                    <a:p>
                      <a:r>
                        <a:rPr lang="en-US" dirty="0" smtClean="0"/>
                        <a:t>Temporal</a:t>
                      </a:r>
                      <a:endParaRPr lang="en-US" dirty="0"/>
                    </a:p>
                  </a:txBody>
                  <a:tcPr/>
                </a:tc>
                <a:tc>
                  <a:txBody>
                    <a:bodyPr/>
                    <a:lstStyle/>
                    <a:p>
                      <a:r>
                        <a:rPr lang="en-US" dirty="0" smtClean="0"/>
                        <a:t>Eternal</a:t>
                      </a:r>
                      <a:endParaRPr lang="en-US" dirty="0"/>
                    </a:p>
                  </a:txBody>
                  <a:tcPr/>
                </a:tc>
                <a:tc>
                  <a:txBody>
                    <a:bodyPr/>
                    <a:lstStyle/>
                    <a:p>
                      <a:r>
                        <a:rPr lang="en-US" dirty="0" smtClean="0"/>
                        <a:t>Eternal</a:t>
                      </a:r>
                      <a:endParaRPr lang="en-US" dirty="0"/>
                    </a:p>
                  </a:txBody>
                  <a:tcPr/>
                </a:tc>
              </a:tr>
              <a:tr h="370840">
                <a:tc>
                  <a:txBody>
                    <a:bodyPr/>
                    <a:lstStyle/>
                    <a:p>
                      <a:r>
                        <a:rPr lang="en-US" b="1" dirty="0" smtClean="0"/>
                        <a:t>Relation</a:t>
                      </a:r>
                      <a:r>
                        <a:rPr lang="en-US" b="1" baseline="0" dirty="0" smtClean="0"/>
                        <a:t> of Creation and Creature</a:t>
                      </a:r>
                      <a:endParaRPr lang="en-US" b="1" dirty="0"/>
                    </a:p>
                  </a:txBody>
                  <a:tcPr/>
                </a:tc>
                <a:tc>
                  <a:txBody>
                    <a:bodyPr/>
                    <a:lstStyle/>
                    <a:p>
                      <a:r>
                        <a:rPr lang="en-US" dirty="0" smtClean="0"/>
                        <a:t>Creator and creation (really different)</a:t>
                      </a:r>
                      <a:endParaRPr lang="en-US" dirty="0"/>
                    </a:p>
                  </a:txBody>
                  <a:tcPr/>
                </a:tc>
                <a:tc>
                  <a:txBody>
                    <a:bodyPr/>
                    <a:lstStyle/>
                    <a:p>
                      <a:r>
                        <a:rPr lang="en-US" dirty="0" smtClean="0"/>
                        <a:t>No real Creator</a:t>
                      </a:r>
                      <a:endParaRPr lang="en-US" dirty="0"/>
                    </a:p>
                  </a:txBody>
                  <a:tcPr/>
                </a:tc>
                <a:tc>
                  <a:txBody>
                    <a:bodyPr/>
                    <a:lstStyle/>
                    <a:p>
                      <a:r>
                        <a:rPr lang="en-US" dirty="0" smtClean="0"/>
                        <a:t>No real Creator</a:t>
                      </a:r>
                      <a:endParaRPr lang="en-US" dirty="0"/>
                    </a:p>
                  </a:txBody>
                  <a:tcPr/>
                </a:tc>
              </a:tr>
              <a:tr h="370840">
                <a:tc>
                  <a:txBody>
                    <a:bodyPr/>
                    <a:lstStyle/>
                    <a:p>
                      <a:r>
                        <a:rPr lang="en-US" b="1" dirty="0" smtClean="0"/>
                        <a:t>God’s Control</a:t>
                      </a:r>
                      <a:endParaRPr lang="en-US" b="1" dirty="0"/>
                    </a:p>
                  </a:txBody>
                  <a:tcPr/>
                </a:tc>
                <a:tc>
                  <a:txBody>
                    <a:bodyPr/>
                    <a:lstStyle/>
                    <a:p>
                      <a:r>
                        <a:rPr lang="en-US" dirty="0" smtClean="0"/>
                        <a:t>Unlimited</a:t>
                      </a:r>
                      <a:endParaRPr lang="en-US" dirty="0"/>
                    </a:p>
                  </a:txBody>
                  <a:tcPr/>
                </a:tc>
                <a:tc>
                  <a:txBody>
                    <a:bodyPr/>
                    <a:lstStyle/>
                    <a:p>
                      <a:r>
                        <a:rPr lang="en-US" dirty="0" smtClean="0"/>
                        <a:t>Limited or nonexistent</a:t>
                      </a:r>
                      <a:endParaRPr lang="en-US" dirty="0"/>
                    </a:p>
                  </a:txBody>
                  <a:tcPr/>
                </a:tc>
                <a:tc>
                  <a:txBody>
                    <a:bodyPr/>
                    <a:lstStyle/>
                    <a:p>
                      <a:r>
                        <a:rPr lang="en-US" dirty="0" smtClean="0"/>
                        <a:t>Limited</a:t>
                      </a:r>
                      <a:endParaRPr lang="en-US" dirty="0"/>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p:txBody>
          <a:bodyPr rtlCol="0">
            <a:normAutofit/>
          </a:bodyPr>
          <a:lstStyle/>
          <a:p>
            <a:pPr algn="ctr" eaLnBrk="1" fontAlgn="auto" hangingPunct="1">
              <a:spcAft>
                <a:spcPts val="0"/>
              </a:spcAft>
              <a:buFont typeface="Arial" pitchFamily="34" charset="0"/>
              <a:buNone/>
              <a:defRPr/>
            </a:pPr>
            <a:r>
              <a:rPr lang="en-US" sz="4800" b="1" dirty="0" smtClean="0">
                <a:solidFill>
                  <a:srgbClr val="FFFF00"/>
                </a:solidFill>
                <a:effectLst>
                  <a:outerShdw blurRad="38100" dist="38100" dir="2700000" algn="tl">
                    <a:srgbClr val="000000">
                      <a:alpha val="43137"/>
                    </a:srgbClr>
                  </a:outerShdw>
                </a:effectLst>
              </a:rPr>
              <a:t>Systematic Theology II</a:t>
            </a:r>
          </a:p>
          <a:p>
            <a:pPr algn="ctr" eaLnBrk="1" fontAlgn="auto" hangingPunct="1">
              <a:spcAft>
                <a:spcPts val="0"/>
              </a:spcAft>
              <a:buFont typeface="Arial" pitchFamily="34" charset="0"/>
              <a:buNone/>
              <a:defRPr/>
            </a:pPr>
            <a:r>
              <a:rPr lang="en-US" sz="4800" b="1" dirty="0" smtClean="0">
                <a:solidFill>
                  <a:srgbClr val="FFFF00"/>
                </a:solidFill>
                <a:effectLst>
                  <a:outerShdw blurRad="38100" dist="38100" dir="2700000" algn="tl">
                    <a:srgbClr val="000000">
                      <a:alpha val="43137"/>
                    </a:srgbClr>
                  </a:outerShdw>
                </a:effectLst>
              </a:rPr>
              <a:t>Chapter Nineteen</a:t>
            </a:r>
          </a:p>
          <a:p>
            <a:pPr algn="ctr" eaLnBrk="1" fontAlgn="auto" hangingPunct="1">
              <a:spcAft>
                <a:spcPts val="0"/>
              </a:spcAft>
              <a:buFont typeface="Arial" pitchFamily="34" charset="0"/>
              <a:buNone/>
              <a:defRPr/>
            </a:pPr>
            <a:r>
              <a:rPr lang="en-US" sz="4400" b="1" dirty="0" smtClean="0">
                <a:solidFill>
                  <a:srgbClr val="FFFF00"/>
                </a:solidFill>
                <a:effectLst>
                  <a:outerShdw blurRad="38100" dist="38100" dir="2700000" algn="tl">
                    <a:srgbClr val="000000">
                      <a:alpha val="43137"/>
                    </a:srgbClr>
                  </a:outerShdw>
                </a:effectLst>
              </a:rPr>
              <a:t>“The Origin of Material Creation”</a:t>
            </a:r>
          </a:p>
          <a:p>
            <a:pPr algn="ctr" eaLnBrk="1" fontAlgn="auto" hangingPunct="1">
              <a:spcAft>
                <a:spcPts val="0"/>
              </a:spcAft>
              <a:buFont typeface="Arial" pitchFamily="34" charset="0"/>
              <a:buNone/>
              <a:defRPr/>
            </a:pPr>
            <a:r>
              <a:rPr lang="en-US" sz="4400" b="1" dirty="0" smtClean="0">
                <a:solidFill>
                  <a:srgbClr val="FFFF00"/>
                </a:solidFill>
                <a:effectLst>
                  <a:outerShdw blurRad="38100" dist="38100" dir="2700000" algn="tl">
                    <a:srgbClr val="000000">
                      <a:alpha val="43137"/>
                    </a:srgbClr>
                  </a:outerShdw>
                </a:effectLst>
              </a:rPr>
              <a:t>pp. 441-474</a:t>
            </a:r>
          </a:p>
          <a:p>
            <a:pPr algn="ctr"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Biblical Basis for Creation</a:t>
            </a:r>
          </a:p>
        </p:txBody>
      </p:sp>
      <p:sp>
        <p:nvSpPr>
          <p:cNvPr id="19459" name="Content Placeholder 2"/>
          <p:cNvSpPr>
            <a:spLocks noGrp="1"/>
          </p:cNvSpPr>
          <p:nvPr>
            <p:ph idx="1"/>
          </p:nvPr>
        </p:nvSpPr>
        <p:spPr/>
        <p:txBody>
          <a:bodyPr/>
          <a:lstStyle/>
          <a:p>
            <a:pPr marL="0" indent="0" eaLnBrk="1" hangingPunct="1">
              <a:buFont typeface="Arial" charset="0"/>
              <a:buNone/>
            </a:pPr>
            <a:r>
              <a:rPr lang="en-US" smtClean="0"/>
              <a:t>The word </a:t>
            </a:r>
            <a:r>
              <a:rPr lang="en-US" i="1" smtClean="0"/>
              <a:t>create (bara)</a:t>
            </a:r>
            <a:r>
              <a:rPr lang="en-US" smtClean="0"/>
              <a:t> is used in connection with three great events in Genesis 1: the creation of matter (v. 1), living things (1:21), and human beings (1:27).</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b="1" smtClean="0"/>
              <a:t>The Creation of Matter</a:t>
            </a:r>
          </a:p>
        </p:txBody>
      </p:sp>
      <p:sp>
        <p:nvSpPr>
          <p:cNvPr id="20483" name="Content Placeholder 2"/>
          <p:cNvSpPr>
            <a:spLocks noGrp="1"/>
          </p:cNvSpPr>
          <p:nvPr>
            <p:ph idx="1"/>
          </p:nvPr>
        </p:nvSpPr>
        <p:spPr/>
        <p:txBody>
          <a:bodyPr/>
          <a:lstStyle/>
          <a:p>
            <a:pPr eaLnBrk="1" hangingPunct="1"/>
            <a:r>
              <a:rPr lang="en-US" b="1" smtClean="0"/>
              <a:t>Gen. 1:1  “In the beginning God created the heavens and the earth.”</a:t>
            </a:r>
          </a:p>
          <a:p>
            <a:pPr eaLnBrk="1" hangingPunct="1"/>
            <a:r>
              <a:rPr lang="en-US" smtClean="0"/>
              <a:t>This verse describes the origin of all things, and creation is the foundation for everything else that follows.  It is a reference to creation from nothing (</a:t>
            </a:r>
            <a:r>
              <a:rPr lang="en-US" i="1" smtClean="0"/>
              <a:t>ex nihilo</a:t>
            </a:r>
            <a:r>
              <a:rPr lang="en-US" smtClean="0"/>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p:txBody>
          <a:bodyPr rtlCol="0">
            <a:normAutofit/>
          </a:bodyPr>
          <a:lstStyle/>
          <a:p>
            <a:pPr algn="ctr" eaLnBrk="1" fontAlgn="auto" hangingPunct="1">
              <a:spcAft>
                <a:spcPts val="0"/>
              </a:spcAft>
              <a:buFont typeface="Arial" pitchFamily="34" charset="0"/>
              <a:buNone/>
              <a:defRPr/>
            </a:pPr>
            <a:r>
              <a:rPr lang="en-US" sz="4400" b="1" dirty="0" smtClean="0">
                <a:solidFill>
                  <a:srgbClr val="FFFF00"/>
                </a:solidFill>
                <a:effectLst>
                  <a:outerShdw blurRad="38100" dist="38100" dir="2700000" algn="tl">
                    <a:srgbClr val="000000">
                      <a:alpha val="43137"/>
                    </a:srgbClr>
                  </a:outerShdw>
                </a:effectLst>
              </a:rPr>
              <a:t>Systematic Theology II</a:t>
            </a:r>
          </a:p>
          <a:p>
            <a:pPr algn="ctr" eaLnBrk="1" fontAlgn="auto" hangingPunct="1">
              <a:spcAft>
                <a:spcPts val="0"/>
              </a:spcAft>
              <a:buFont typeface="Arial" pitchFamily="34" charset="0"/>
              <a:buNone/>
              <a:defRPr/>
            </a:pPr>
            <a:endParaRPr lang="en-US" sz="4400" b="1" dirty="0" smtClean="0">
              <a:solidFill>
                <a:srgbClr val="FFFF00"/>
              </a:solidFill>
              <a:effectLst>
                <a:outerShdw blurRad="38100" dist="38100" dir="2700000" algn="tl">
                  <a:srgbClr val="000000">
                    <a:alpha val="43137"/>
                  </a:srgbClr>
                </a:outerShdw>
              </a:effectLst>
            </a:endParaRPr>
          </a:p>
          <a:p>
            <a:pPr algn="ctr" eaLnBrk="1" fontAlgn="auto" hangingPunct="1">
              <a:spcAft>
                <a:spcPts val="0"/>
              </a:spcAft>
              <a:buFont typeface="Arial" pitchFamily="34" charset="0"/>
              <a:buNone/>
              <a:defRPr/>
            </a:pPr>
            <a:r>
              <a:rPr lang="en-US" sz="4400" b="1" dirty="0" smtClean="0">
                <a:solidFill>
                  <a:srgbClr val="FFFF00"/>
                </a:solidFill>
                <a:effectLst>
                  <a:outerShdw blurRad="38100" dist="38100" dir="2700000" algn="tl">
                    <a:srgbClr val="000000">
                      <a:alpha val="43137"/>
                    </a:srgbClr>
                  </a:outerShdw>
                </a:effectLst>
              </a:rPr>
              <a:t>“</a:t>
            </a:r>
            <a:r>
              <a:rPr lang="en-US" sz="4400" b="1" dirty="0" smtClean="0">
                <a:solidFill>
                  <a:srgbClr val="FFFF00"/>
                </a:solidFill>
                <a:effectLst>
                  <a:outerShdw blurRad="38100" dist="38100" dir="2700000" algn="tl">
                    <a:srgbClr val="000000">
                      <a:alpha val="43137"/>
                    </a:srgbClr>
                  </a:outerShdw>
                </a:effectLst>
              </a:rPr>
              <a:t>Alternative Views on Creation</a:t>
            </a:r>
            <a:r>
              <a:rPr lang="en-US" sz="4400" b="1" dirty="0" smtClean="0">
                <a:solidFill>
                  <a:srgbClr val="FFFF00"/>
                </a:solidFill>
                <a:effectLst>
                  <a:outerShdw blurRad="38100" dist="38100" dir="2700000" algn="tl">
                    <a:srgbClr val="000000">
                      <a:alpha val="43137"/>
                    </a:srgbClr>
                  </a:outerShdw>
                </a:effectLst>
              </a:rPr>
              <a:t>”</a:t>
            </a:r>
            <a:endParaRPr lang="en-US" sz="4400" b="1" dirty="0" smtClean="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mtClean="0"/>
              <a:t>The Origin of Matter</a:t>
            </a:r>
          </a:p>
        </p:txBody>
      </p:sp>
      <p:sp>
        <p:nvSpPr>
          <p:cNvPr id="3" name="Content Placeholder 2"/>
          <p:cNvSpPr>
            <a:spLocks noGrp="1"/>
          </p:cNvSpPr>
          <p:nvPr>
            <p:ph idx="1"/>
          </p:nvPr>
        </p:nvSpPr>
        <p:spPr/>
        <p:txBody>
          <a:bodyPr rtlCol="0">
            <a:normAutofit lnSpcReduction="10000"/>
          </a:bodyPr>
          <a:lstStyle/>
          <a:p>
            <a:pPr marL="0" indent="0" eaLnBrk="1" fontAlgn="auto" hangingPunct="1">
              <a:spcAft>
                <a:spcPts val="0"/>
              </a:spcAft>
              <a:buFont typeface="Arial" pitchFamily="34" charset="0"/>
              <a:buNone/>
              <a:defRPr/>
            </a:pPr>
            <a:r>
              <a:rPr lang="en-US" dirty="0" smtClean="0"/>
              <a:t>All of this was created by God “in the beginning.”  And “through him all things were made” (Jn. 1:3).  God created “all things . . . Visible and invisible” (Col. 1:16).  He created “heavens and earth.”  He creation includes the “land,” the “seas” (Gen. 1:10), and all plants and animals (vv. 6-26).  It includes also the human body that was made “from the dust of the ground” (Gen. 2:7).  This is a real material universe, and it was created by God.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b="1" smtClean="0"/>
              <a:t>The Origin of Matter</a:t>
            </a:r>
          </a:p>
        </p:txBody>
      </p:sp>
      <p:sp>
        <p:nvSpPr>
          <p:cNvPr id="22531" name="Content Placeholder 2"/>
          <p:cNvSpPr>
            <a:spLocks noGrp="1"/>
          </p:cNvSpPr>
          <p:nvPr>
            <p:ph idx="1"/>
          </p:nvPr>
        </p:nvSpPr>
        <p:spPr/>
        <p:txBody>
          <a:bodyPr/>
          <a:lstStyle/>
          <a:p>
            <a:pPr eaLnBrk="1" hangingPunct="1"/>
            <a:r>
              <a:rPr lang="en-US" smtClean="0"/>
              <a:t>Matter was created from Nothing (</a:t>
            </a:r>
            <a:r>
              <a:rPr lang="en-US" i="1" smtClean="0"/>
              <a:t>ex nihilo</a:t>
            </a:r>
            <a:r>
              <a:rPr lang="en-US" smtClean="0"/>
              <a:t>)</a:t>
            </a:r>
          </a:p>
          <a:p>
            <a:pPr eaLnBrk="1" hangingPunct="1"/>
            <a:r>
              <a:rPr lang="en-US" smtClean="0"/>
              <a:t>Matter was created by God, Not out of God</a:t>
            </a:r>
          </a:p>
          <a:p>
            <a:pPr eaLnBrk="1" hangingPunct="1"/>
            <a:endParaRPr 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b="1" smtClean="0"/>
              <a:t>The Nature of Matter</a:t>
            </a:r>
          </a:p>
        </p:txBody>
      </p:sp>
      <p:sp>
        <p:nvSpPr>
          <p:cNvPr id="23555" name="Content Placeholder 2"/>
          <p:cNvSpPr>
            <a:spLocks noGrp="1"/>
          </p:cNvSpPr>
          <p:nvPr>
            <p:ph idx="1"/>
          </p:nvPr>
        </p:nvSpPr>
        <p:spPr/>
        <p:txBody>
          <a:bodyPr/>
          <a:lstStyle/>
          <a:p>
            <a:pPr eaLnBrk="1" hangingPunct="1"/>
            <a:r>
              <a:rPr lang="en-US" smtClean="0"/>
              <a:t>Material Creation is </a:t>
            </a:r>
            <a:r>
              <a:rPr lang="en-US" u="sng" smtClean="0"/>
              <a:t>Contingent</a:t>
            </a:r>
            <a:r>
              <a:rPr lang="en-US" smtClean="0"/>
              <a:t>: That is to say, even though the world exists, it could nevertheless not exist; it is, but it might not be.</a:t>
            </a:r>
          </a:p>
          <a:p>
            <a:pPr eaLnBrk="1" hangingPunct="1"/>
            <a:r>
              <a:rPr lang="en-US" smtClean="0"/>
              <a:t>Material Creation is </a:t>
            </a:r>
            <a:r>
              <a:rPr lang="en-US" u="sng" smtClean="0"/>
              <a:t>Finite</a:t>
            </a:r>
            <a:r>
              <a:rPr lang="en-US" smtClean="0"/>
              <a:t>, only God is infinite.</a:t>
            </a:r>
          </a:p>
          <a:p>
            <a:pPr eaLnBrk="1" hangingPunct="1"/>
            <a:r>
              <a:rPr lang="en-US" smtClean="0"/>
              <a:t>Material Creation is </a:t>
            </a:r>
            <a:r>
              <a:rPr lang="en-US" u="sng" smtClean="0"/>
              <a:t>Spatial</a:t>
            </a:r>
            <a:r>
              <a:rPr lang="en-US" smtClean="0"/>
              <a:t> and </a:t>
            </a:r>
            <a:r>
              <a:rPr lang="en-US" u="sng" smtClean="0"/>
              <a:t>Temporal</a:t>
            </a:r>
            <a:r>
              <a:rPr lang="en-US" smtClean="0"/>
              <a:t>, restricted to space and time.</a:t>
            </a:r>
          </a:p>
          <a:p>
            <a:pPr eaLnBrk="1" hangingPunct="1"/>
            <a:r>
              <a:rPr lang="en-US" smtClean="0"/>
              <a:t>Material Creation is </a:t>
            </a:r>
            <a:r>
              <a:rPr lang="en-US" u="sng" smtClean="0"/>
              <a:t>Good</a:t>
            </a:r>
            <a:r>
              <a:rPr lang="en-US" smtClean="0"/>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b="1" smtClean="0"/>
              <a:t>Creation of Living Things</a:t>
            </a:r>
          </a:p>
        </p:txBody>
      </p:sp>
      <p:sp>
        <p:nvSpPr>
          <p:cNvPr id="24579" name="Content Placeholder 2"/>
          <p:cNvSpPr>
            <a:spLocks noGrp="1"/>
          </p:cNvSpPr>
          <p:nvPr>
            <p:ph idx="1"/>
          </p:nvPr>
        </p:nvSpPr>
        <p:spPr/>
        <p:txBody>
          <a:bodyPr/>
          <a:lstStyle/>
          <a:p>
            <a:pPr eaLnBrk="1" hangingPunct="1"/>
            <a:r>
              <a:rPr lang="en-US" smtClean="0"/>
              <a:t>God not only created matter (Gen. 1:1), but He also created “every living thing that moves” (Gen. 1:21 NKJV)</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b="1" smtClean="0"/>
              <a:t>Creation of Living Things</a:t>
            </a:r>
          </a:p>
        </p:txBody>
      </p:sp>
      <p:sp>
        <p:nvSpPr>
          <p:cNvPr id="3" name="Content Placeholder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en-US" b="1" dirty="0" smtClean="0"/>
              <a:t>The Origin of Life: </a:t>
            </a:r>
            <a:r>
              <a:rPr lang="en-US" dirty="0" smtClean="0"/>
              <a:t>All life exists because God wills it to exist (Acts 17:25)</a:t>
            </a:r>
          </a:p>
          <a:p>
            <a:pPr eaLnBrk="1" fontAlgn="auto" hangingPunct="1">
              <a:spcAft>
                <a:spcPts val="0"/>
              </a:spcAft>
              <a:buFont typeface="Arial" pitchFamily="34" charset="0"/>
              <a:buChar char="•"/>
              <a:defRPr/>
            </a:pPr>
            <a:r>
              <a:rPr lang="en-US" b="1" dirty="0" smtClean="0"/>
              <a:t>The Nature of Life: </a:t>
            </a:r>
          </a:p>
          <a:p>
            <a:pPr marL="963613" indent="-514350" eaLnBrk="1" fontAlgn="auto" hangingPunct="1">
              <a:spcAft>
                <a:spcPts val="0"/>
              </a:spcAft>
              <a:buFont typeface="+mj-lt"/>
              <a:buAutoNum type="arabicPeriod"/>
              <a:defRPr/>
            </a:pPr>
            <a:r>
              <a:rPr lang="en-US" dirty="0" smtClean="0"/>
              <a:t>There is unity of all life.</a:t>
            </a:r>
          </a:p>
          <a:p>
            <a:pPr marL="963613" indent="-514350" eaLnBrk="1" fontAlgn="auto" hangingPunct="1">
              <a:spcAft>
                <a:spcPts val="0"/>
              </a:spcAft>
              <a:buFont typeface="Arial" pitchFamily="34" charset="0"/>
              <a:buAutoNum type="arabicPeriod" startAt="2"/>
              <a:defRPr/>
            </a:pPr>
            <a:r>
              <a:rPr lang="en-US" dirty="0" smtClean="0"/>
              <a:t>There is diversity of all life.</a:t>
            </a:r>
          </a:p>
          <a:p>
            <a:pPr marL="963613" indent="-514350" eaLnBrk="1" fontAlgn="auto" hangingPunct="1">
              <a:spcAft>
                <a:spcPts val="0"/>
              </a:spcAft>
              <a:buFont typeface="Arial" pitchFamily="34" charset="0"/>
              <a:buAutoNum type="arabicPeriod" startAt="2"/>
              <a:defRPr/>
            </a:pPr>
            <a:r>
              <a:rPr lang="en-US" dirty="0" smtClean="0"/>
              <a:t>All life was created to multiply.</a:t>
            </a:r>
          </a:p>
          <a:p>
            <a:pPr marL="963613" indent="-514350" eaLnBrk="1" fontAlgn="auto" hangingPunct="1">
              <a:spcAft>
                <a:spcPts val="0"/>
              </a:spcAft>
              <a:buFont typeface="Arial" pitchFamily="34" charset="0"/>
              <a:buAutoNum type="arabicPeriod" startAt="2"/>
              <a:defRPr/>
            </a:pPr>
            <a:r>
              <a:rPr lang="en-US" dirty="0" smtClean="0"/>
              <a:t>There is stability in life, created to continue.</a:t>
            </a:r>
          </a:p>
          <a:p>
            <a:pPr marL="963613" indent="-514350" eaLnBrk="1" fontAlgn="auto" hangingPunct="1">
              <a:spcAft>
                <a:spcPts val="0"/>
              </a:spcAft>
              <a:buFont typeface="Arial" pitchFamily="34" charset="0"/>
              <a:buAutoNum type="arabicPeriod" startAt="2"/>
              <a:defRPr/>
            </a:pPr>
            <a:r>
              <a:rPr lang="en-US" dirty="0" smtClean="0"/>
              <a:t>Humankind was given dominance over all life.</a:t>
            </a:r>
          </a:p>
          <a:p>
            <a:pPr eaLnBrk="1" fontAlgn="auto" hangingPunct="1">
              <a:spcAft>
                <a:spcPts val="0"/>
              </a:spcAft>
              <a:buFont typeface="Arial" pitchFamily="34" charset="0"/>
              <a:buNone/>
              <a:defRPr/>
            </a:pPr>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304800"/>
            <a:ext cx="8229600" cy="1143000"/>
          </a:xfrm>
        </p:spPr>
        <p:txBody>
          <a:bodyPr/>
          <a:lstStyle/>
          <a:p>
            <a:pPr eaLnBrk="1" hangingPunct="1"/>
            <a:r>
              <a:rPr lang="en-US" b="1" smtClean="0"/>
              <a:t>Creation of Humankind</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US" b="1" dirty="0" smtClean="0"/>
              <a:t>The Origin of Humankind</a:t>
            </a:r>
          </a:p>
          <a:p>
            <a:pPr marL="914400" indent="0" eaLnBrk="1" fontAlgn="auto" hangingPunct="1">
              <a:spcAft>
                <a:spcPts val="0"/>
              </a:spcAft>
              <a:buFont typeface="Arial" pitchFamily="34" charset="0"/>
              <a:buNone/>
              <a:defRPr/>
            </a:pPr>
            <a:r>
              <a:rPr lang="en-US" dirty="0" smtClean="0"/>
              <a:t>“The Lord God formed the man from the dust of the ground and breathed into his nostrils the breath of life, and the man became a living being” (Gen. 2:7)</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b="1" smtClean="0"/>
              <a:t>The Nature of Humankind</a:t>
            </a:r>
          </a:p>
        </p:txBody>
      </p:sp>
      <p:sp>
        <p:nvSpPr>
          <p:cNvPr id="27651" name="Content Placeholder 2"/>
          <p:cNvSpPr>
            <a:spLocks noGrp="1"/>
          </p:cNvSpPr>
          <p:nvPr>
            <p:ph idx="1"/>
          </p:nvPr>
        </p:nvSpPr>
        <p:spPr/>
        <p:txBody>
          <a:bodyPr/>
          <a:lstStyle/>
          <a:p>
            <a:pPr eaLnBrk="1" hangingPunct="1"/>
            <a:r>
              <a:rPr lang="en-US" b="1" smtClean="0"/>
              <a:t>Human dignity</a:t>
            </a:r>
            <a:r>
              <a:rPr lang="en-US" smtClean="0"/>
              <a:t>: Humankind is a special creation of God.</a:t>
            </a:r>
          </a:p>
          <a:p>
            <a:pPr eaLnBrk="1" hangingPunct="1"/>
            <a:r>
              <a:rPr lang="en-US" b="1" smtClean="0"/>
              <a:t>Human sanctity</a:t>
            </a:r>
            <a:r>
              <a:rPr lang="en-US" smtClean="0"/>
              <a:t>: Human life is sacred.  Murder is, as it were, killing God in effigy.</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Image and Likeness of God</a:t>
            </a:r>
          </a:p>
        </p:txBody>
      </p:sp>
      <p:sp>
        <p:nvSpPr>
          <p:cNvPr id="28675" name="Content Placeholder 2"/>
          <p:cNvSpPr>
            <a:spLocks noGrp="1"/>
          </p:cNvSpPr>
          <p:nvPr>
            <p:ph idx="1"/>
          </p:nvPr>
        </p:nvSpPr>
        <p:spPr/>
        <p:txBody>
          <a:bodyPr/>
          <a:lstStyle/>
          <a:p>
            <a:pPr eaLnBrk="1" hangingPunct="1"/>
            <a:r>
              <a:rPr lang="en-US" smtClean="0"/>
              <a:t>Image includes </a:t>
            </a:r>
            <a:r>
              <a:rPr lang="en-US" u="sng" smtClean="0"/>
              <a:t>intellectual</a:t>
            </a:r>
            <a:r>
              <a:rPr lang="en-US" smtClean="0"/>
              <a:t> likeness to God</a:t>
            </a:r>
          </a:p>
          <a:p>
            <a:pPr eaLnBrk="1" hangingPunct="1"/>
            <a:r>
              <a:rPr lang="en-US" smtClean="0"/>
              <a:t>Image includes </a:t>
            </a:r>
            <a:r>
              <a:rPr lang="en-US" u="sng" smtClean="0"/>
              <a:t>moral</a:t>
            </a:r>
            <a:r>
              <a:rPr lang="en-US" smtClean="0"/>
              <a:t> likeness to God</a:t>
            </a:r>
          </a:p>
          <a:p>
            <a:pPr eaLnBrk="1" hangingPunct="1"/>
            <a:r>
              <a:rPr lang="en-US" smtClean="0"/>
              <a:t>Image includes </a:t>
            </a:r>
            <a:r>
              <a:rPr lang="en-US" u="sng" smtClean="0"/>
              <a:t>volitional</a:t>
            </a:r>
            <a:r>
              <a:rPr lang="en-US" smtClean="0"/>
              <a:t> likeness to God</a:t>
            </a:r>
          </a:p>
          <a:p>
            <a:pPr eaLnBrk="1" hangingPunct="1"/>
            <a:r>
              <a:rPr lang="en-US" smtClean="0"/>
              <a:t>Image includes </a:t>
            </a:r>
            <a:r>
              <a:rPr lang="en-US" u="sng" smtClean="0"/>
              <a:t>the body</a:t>
            </a:r>
            <a:r>
              <a:rPr lang="en-US" smtClean="0"/>
              <a:t>: not that God has a body, but that the human body communicates something about the image of God.  We are like God, but God is not like us in all respects.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Baseless Arguments for Racism</a:t>
            </a: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r>
              <a:rPr lang="en-US" dirty="0" smtClean="0"/>
              <a:t>Be prepared to refute the following errant arguments which are used to support racist positions:</a:t>
            </a:r>
          </a:p>
          <a:p>
            <a:pPr marL="0" indent="0" eaLnBrk="1" fontAlgn="auto" hangingPunct="1">
              <a:spcAft>
                <a:spcPts val="0"/>
              </a:spcAft>
              <a:buFont typeface="Arial" pitchFamily="34" charset="0"/>
              <a:buChar char="•"/>
              <a:defRPr/>
            </a:pPr>
            <a:r>
              <a:rPr lang="en-US" dirty="0" smtClean="0"/>
              <a:t>The Mark of Cain</a:t>
            </a:r>
          </a:p>
          <a:p>
            <a:pPr marL="177800" indent="-177800" eaLnBrk="1" fontAlgn="auto" hangingPunct="1">
              <a:spcAft>
                <a:spcPts val="0"/>
              </a:spcAft>
              <a:buFont typeface="Arial" pitchFamily="34" charset="0"/>
              <a:buChar char="•"/>
              <a:defRPr/>
            </a:pPr>
            <a:r>
              <a:rPr lang="en-US" dirty="0" smtClean="0"/>
              <a:t>The Command not to Intermarry with other Nations</a:t>
            </a:r>
          </a:p>
          <a:p>
            <a:pPr marL="177800" indent="-177800" eaLnBrk="1" fontAlgn="auto" hangingPunct="1">
              <a:spcAft>
                <a:spcPts val="0"/>
              </a:spcAft>
              <a:buFont typeface="Arial" pitchFamily="34" charset="0"/>
              <a:buChar char="•"/>
              <a:defRPr/>
            </a:pPr>
            <a:r>
              <a:rPr lang="en-US" dirty="0" smtClean="0"/>
              <a:t>God Desired nations to be separate</a:t>
            </a:r>
          </a:p>
          <a:p>
            <a:pPr marL="177800" indent="-177800" algn="r" eaLnBrk="1" fontAlgn="auto" hangingPunct="1">
              <a:spcAft>
                <a:spcPts val="0"/>
              </a:spcAft>
              <a:buFont typeface="Arial" pitchFamily="34" charset="0"/>
              <a:buNone/>
              <a:defRPr/>
            </a:pPr>
            <a:r>
              <a:rPr lang="en-US" dirty="0" smtClean="0"/>
              <a:t>(See Geisler, pp. 454-455)</a:t>
            </a:r>
          </a:p>
          <a:p>
            <a:pPr marL="177800" indent="-177800" eaLnBrk="1" fontAlgn="auto" hangingPunct="1">
              <a:spcAft>
                <a:spcPts val="0"/>
              </a:spcAft>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Basis for Ethnic Intermarriage</a:t>
            </a: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First</a:t>
            </a:r>
            <a:r>
              <a:rPr lang="en-US" dirty="0" smtClean="0"/>
              <a:t>, all ethnic groups are from the same race—the human race.</a:t>
            </a:r>
          </a:p>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Second</a:t>
            </a:r>
            <a:r>
              <a:rPr lang="en-US" dirty="0" smtClean="0"/>
              <a:t>, the New Testament specifically repeats that we are all “from one blood” (Acts 17:26, </a:t>
            </a:r>
            <a:r>
              <a:rPr lang="en-US" dirty="0" err="1" smtClean="0"/>
              <a:t>NKJV</a:t>
            </a:r>
            <a:r>
              <a:rPr lang="en-US" dirty="0" smtClean="0"/>
              <a:t>)</a:t>
            </a:r>
          </a:p>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Third</a:t>
            </a:r>
            <a:r>
              <a:rPr lang="en-US" dirty="0" smtClean="0"/>
              <a:t>, there are biblically approved cases of ethnic intermarriage (such as Ruth’s and </a:t>
            </a:r>
            <a:r>
              <a:rPr lang="en-US" dirty="0" err="1" smtClean="0"/>
              <a:t>Rahab’s</a:t>
            </a:r>
            <a:r>
              <a:rPr lang="en-US" dirty="0" smtClean="0"/>
              <a:t>)</a:t>
            </a:r>
          </a:p>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Fourth</a:t>
            </a:r>
            <a:r>
              <a:rPr lang="en-US" dirty="0" smtClean="0"/>
              <a:t>, when Moses married an Ethiopian and was criticized, God intervened and judged those who disapproved.</a:t>
            </a:r>
          </a:p>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Fifth</a:t>
            </a:r>
            <a:r>
              <a:rPr lang="en-US" dirty="0" smtClean="0"/>
              <a:t>, and finally, the scriptural commands applicable to marriage are to marry “in the Lord” (1 Cor. 7:39, </a:t>
            </a:r>
            <a:r>
              <a:rPr lang="en-US" dirty="0" err="1" smtClean="0"/>
              <a:t>NKJV</a:t>
            </a:r>
            <a:r>
              <a:rPr lang="en-US" dirty="0" smtClean="0"/>
              <a:t>), someone with whom one is not “unequally yoked together” (meaning, not an unbeliever—2 Cor. 6:14, </a:t>
            </a:r>
            <a:r>
              <a:rPr lang="en-US" dirty="0" err="1" smtClean="0"/>
              <a:t>NKJV</a:t>
            </a:r>
            <a:r>
              <a:rPr lang="en-US"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Alterative Views on Creation</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US" dirty="0" smtClean="0"/>
              <a:t>There are three primary alternatives:</a:t>
            </a:r>
          </a:p>
          <a:p>
            <a:pPr marL="1428750" indent="-514350" eaLnBrk="1" fontAlgn="auto" hangingPunct="1">
              <a:spcAft>
                <a:spcPts val="0"/>
              </a:spcAft>
              <a:buFont typeface="+mj-lt"/>
              <a:buAutoNum type="arabicPeriod"/>
              <a:defRPr/>
            </a:pPr>
            <a:r>
              <a:rPr lang="en-US" dirty="0" smtClean="0"/>
              <a:t>Materialism</a:t>
            </a:r>
          </a:p>
          <a:p>
            <a:pPr marL="1428750" indent="-514350" eaLnBrk="1" fontAlgn="auto" hangingPunct="1">
              <a:spcAft>
                <a:spcPts val="0"/>
              </a:spcAft>
              <a:buFont typeface="+mj-lt"/>
              <a:buAutoNum type="arabicPeriod"/>
              <a:defRPr/>
            </a:pPr>
            <a:r>
              <a:rPr lang="en-US" dirty="0" smtClean="0"/>
              <a:t>Pantheism</a:t>
            </a:r>
          </a:p>
          <a:p>
            <a:pPr marL="1428750" indent="-514350" eaLnBrk="1" fontAlgn="auto" hangingPunct="1">
              <a:spcAft>
                <a:spcPts val="0"/>
              </a:spcAft>
              <a:buFont typeface="+mj-lt"/>
              <a:buAutoNum type="arabicPeriod"/>
              <a:defRPr/>
            </a:pPr>
            <a:r>
              <a:rPr lang="en-US" dirty="0" smtClean="0"/>
              <a:t>Theistic</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sz="5400" b="1" dirty="0" smtClean="0">
                <a:effectLst>
                  <a:outerShdw blurRad="38100" dist="38100" dir="2700000" algn="tl">
                    <a:srgbClr val="000000">
                      <a:alpha val="43137"/>
                    </a:srgbClr>
                  </a:outerShdw>
                </a:effectLst>
              </a:rPr>
              <a:t>The Purpose of Humankind</a:t>
            </a:r>
          </a:p>
        </p:txBody>
      </p:sp>
      <p:sp>
        <p:nvSpPr>
          <p:cNvPr id="3" name="Content Placeholder 2"/>
          <p:cNvSpPr>
            <a:spLocks noGrp="1"/>
          </p:cNvSpPr>
          <p:nvPr>
            <p:ph idx="1"/>
          </p:nvPr>
        </p:nvSpPr>
        <p:spPr/>
        <p:txBody>
          <a:bodyPr rtlCol="0">
            <a:normAutofit/>
          </a:bodyPr>
          <a:lstStyle/>
          <a:p>
            <a:pPr marL="0" indent="0" algn="ctr" eaLnBrk="1" fontAlgn="auto" hangingPunct="1">
              <a:spcAft>
                <a:spcPts val="0"/>
              </a:spcAft>
              <a:buFont typeface="Arial" pitchFamily="34" charset="0"/>
              <a:buNone/>
              <a:defRPr/>
            </a:pPr>
            <a:r>
              <a:rPr lang="en-US" sz="4800" b="1" dirty="0" smtClean="0">
                <a:effectLst>
                  <a:outerShdw blurRad="38100" dist="38100" dir="2700000" algn="tl">
                    <a:srgbClr val="000000">
                      <a:alpha val="43137"/>
                    </a:srgbClr>
                  </a:outerShdw>
                </a:effectLst>
              </a:rPr>
              <a:t>The twofold purpose of humankind is to honor the Creator and to enjoy His creation.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Debate on Creation and Evolution</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Young-Earth Creationists</a:t>
            </a:r>
            <a:r>
              <a:rPr lang="en-US" dirty="0" smtClean="0"/>
              <a:t> insist that creation occurred in 144 hours—six successive twenty-four hour days with the text of Genesis 1 understood as literal.</a:t>
            </a:r>
          </a:p>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Old-Earth Creationists</a:t>
            </a:r>
            <a:r>
              <a:rPr lang="en-US" dirty="0" smtClean="0"/>
              <a:t> allow for millions (even billions) of years with the text in Genesis understood as symbolic.</a:t>
            </a:r>
          </a:p>
          <a:p>
            <a:pPr eaLnBrk="1" fontAlgn="auto" hangingPunct="1">
              <a:spcAft>
                <a:spcPts val="0"/>
              </a:spcAft>
              <a:buFont typeface="Arial" pitchFamily="34" charset="0"/>
              <a:buNone/>
              <a:defRPr/>
            </a:pPr>
            <a:r>
              <a:rPr lang="en-US" b="1" dirty="0" smtClean="0">
                <a:effectLst>
                  <a:outerShdw blurRad="38100" dist="38100" dir="2700000" algn="tl">
                    <a:srgbClr val="000000">
                      <a:alpha val="43137"/>
                    </a:srgbClr>
                  </a:outerShdw>
                </a:effectLst>
              </a:rPr>
              <a:t>Theistic Evolutionists</a:t>
            </a:r>
            <a:r>
              <a:rPr lang="en-US" dirty="0" smtClean="0"/>
              <a:t> believe God used evolution as His means for producing the various forms of physical life on this planet, including human life.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Conclusion</a:t>
            </a:r>
          </a:p>
        </p:txBody>
      </p:sp>
      <p:sp>
        <p:nvSpPr>
          <p:cNvPr id="3" name="Content Placeholder 2"/>
          <p:cNvSpPr>
            <a:spLocks noGrp="1"/>
          </p:cNvSpPr>
          <p:nvPr>
            <p:ph idx="1"/>
          </p:nvPr>
        </p:nvSpPr>
        <p:spPr/>
        <p:txBody>
          <a:bodyPr rtlCol="0">
            <a:normAutofit fontScale="92500" lnSpcReduction="20000"/>
          </a:bodyPr>
          <a:lstStyle/>
          <a:p>
            <a:pPr marL="0" indent="0" eaLnBrk="1" fontAlgn="auto" hangingPunct="1">
              <a:spcAft>
                <a:spcPts val="0"/>
              </a:spcAft>
              <a:buFont typeface="Arial" pitchFamily="34" charset="0"/>
              <a:buNone/>
              <a:defRPr/>
            </a:pPr>
            <a:r>
              <a:rPr lang="en-US" dirty="0" smtClean="0"/>
              <a:t>According to Geisler (p. 473) The essentials of Creationism that are consistent with the Christian faith include the following:</a:t>
            </a:r>
          </a:p>
          <a:p>
            <a:pPr marL="0" indent="0" eaLnBrk="1" fontAlgn="auto" hangingPunct="1">
              <a:spcAft>
                <a:spcPts val="0"/>
              </a:spcAft>
              <a:buFont typeface="Arial" pitchFamily="34" charset="0"/>
              <a:buNone/>
              <a:defRPr/>
            </a:pPr>
            <a:endParaRPr lang="en-US" sz="900" dirty="0" smtClean="0"/>
          </a:p>
          <a:p>
            <a:pPr marL="514350" indent="-514350" eaLnBrk="1" fontAlgn="auto" hangingPunct="1">
              <a:spcAft>
                <a:spcPts val="0"/>
              </a:spcAft>
              <a:buFont typeface="+mj-lt"/>
              <a:buAutoNum type="arabicPeriod"/>
              <a:defRPr/>
            </a:pPr>
            <a:r>
              <a:rPr lang="en-US" dirty="0" smtClean="0"/>
              <a:t>There is a theistic God.</a:t>
            </a:r>
          </a:p>
          <a:p>
            <a:pPr marL="514350" indent="-514350" eaLnBrk="1" fontAlgn="auto" hangingPunct="1">
              <a:spcAft>
                <a:spcPts val="0"/>
              </a:spcAft>
              <a:buFont typeface="+mj-lt"/>
              <a:buAutoNum type="arabicPeriod"/>
              <a:defRPr/>
            </a:pPr>
            <a:r>
              <a:rPr lang="en-US" dirty="0" smtClean="0"/>
              <a:t>Creation of the universe was </a:t>
            </a:r>
            <a:r>
              <a:rPr lang="en-US" i="1" dirty="0" smtClean="0"/>
              <a:t>ex nihilo </a:t>
            </a:r>
          </a:p>
          <a:p>
            <a:pPr marL="514350" indent="-514350" eaLnBrk="1" fontAlgn="auto" hangingPunct="1">
              <a:spcAft>
                <a:spcPts val="0"/>
              </a:spcAft>
              <a:buFont typeface="+mj-lt"/>
              <a:buAutoNum type="arabicPeriod"/>
              <a:defRPr/>
            </a:pPr>
            <a:r>
              <a:rPr lang="en-US" dirty="0" smtClean="0"/>
              <a:t>Every living thing was created by God.</a:t>
            </a:r>
          </a:p>
          <a:p>
            <a:pPr marL="514350" indent="-514350" eaLnBrk="1" fontAlgn="auto" hangingPunct="1">
              <a:spcAft>
                <a:spcPts val="0"/>
              </a:spcAft>
              <a:buFont typeface="+mj-lt"/>
              <a:buAutoNum type="arabicPeriod"/>
              <a:defRPr/>
            </a:pPr>
            <a:r>
              <a:rPr lang="en-US" dirty="0" smtClean="0"/>
              <a:t>Adam and Eve were a direct and special creation of God.</a:t>
            </a:r>
          </a:p>
          <a:p>
            <a:pPr marL="514350" indent="-514350" eaLnBrk="1" fontAlgn="auto" hangingPunct="1">
              <a:spcAft>
                <a:spcPts val="0"/>
              </a:spcAft>
              <a:buFont typeface="+mj-lt"/>
              <a:buAutoNum type="arabicPeriod"/>
              <a:defRPr/>
            </a:pPr>
            <a:r>
              <a:rPr lang="en-US" dirty="0" smtClean="0"/>
              <a:t>The Genesis account of creation is historical, not mythological.</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Materialism</a:t>
            </a:r>
          </a:p>
        </p:txBody>
      </p:sp>
      <p:sp>
        <p:nvSpPr>
          <p:cNvPr id="3" name="Content Placeholder 2"/>
          <p:cNvSpPr>
            <a:spLocks noGrp="1"/>
          </p:cNvSpPr>
          <p:nvPr>
            <p:ph idx="1"/>
          </p:nvPr>
        </p:nvSpPr>
        <p:spPr>
          <a:xfrm>
            <a:off x="457200" y="1600200"/>
            <a:ext cx="8382000" cy="4525963"/>
          </a:xfrm>
        </p:spPr>
        <p:txBody>
          <a:bodyPr rtlCol="0">
            <a:normAutofit/>
          </a:bodyPr>
          <a:lstStyle/>
          <a:p>
            <a:pPr eaLnBrk="1" fontAlgn="auto" hangingPunct="1">
              <a:spcAft>
                <a:spcPts val="0"/>
              </a:spcAft>
              <a:buFont typeface="Arial" pitchFamily="34" charset="0"/>
              <a:buChar char="•"/>
              <a:defRPr/>
            </a:pPr>
            <a:r>
              <a:rPr lang="en-US" dirty="0" smtClean="0"/>
              <a:t>Two basic subdivisions of materialism:</a:t>
            </a:r>
          </a:p>
          <a:p>
            <a:pPr marL="966788" indent="-514350" eaLnBrk="1" fontAlgn="auto" hangingPunct="1">
              <a:spcAft>
                <a:spcPts val="0"/>
              </a:spcAft>
              <a:buFont typeface="Arial" pitchFamily="34" charset="0"/>
              <a:buAutoNum type="arabicPeriod"/>
              <a:defRPr/>
            </a:pPr>
            <a:r>
              <a:rPr lang="en-US" b="1" dirty="0" smtClean="0"/>
              <a:t>Platonism</a:t>
            </a:r>
            <a:r>
              <a:rPr lang="en-US" dirty="0" smtClean="0"/>
              <a:t>: God created out of preexisting matter.</a:t>
            </a:r>
          </a:p>
          <a:p>
            <a:pPr marL="966788" indent="-514350" eaLnBrk="1" fontAlgn="auto" hangingPunct="1">
              <a:spcAft>
                <a:spcPts val="0"/>
              </a:spcAft>
              <a:buFont typeface="Arial" charset="0"/>
              <a:buAutoNum type="alphaLcPeriod"/>
              <a:defRPr/>
            </a:pPr>
            <a:r>
              <a:rPr lang="en-US" dirty="0" smtClean="0"/>
              <a:t>Matter is eternal</a:t>
            </a:r>
          </a:p>
          <a:p>
            <a:pPr marL="966788" indent="-514350" eaLnBrk="1" fontAlgn="auto" hangingPunct="1">
              <a:spcAft>
                <a:spcPts val="0"/>
              </a:spcAft>
              <a:buFont typeface="Arial" charset="0"/>
              <a:buAutoNum type="alphaLcPeriod"/>
              <a:defRPr/>
            </a:pPr>
            <a:r>
              <a:rPr lang="en-US" dirty="0" smtClean="0"/>
              <a:t>“Creation” means formation not origination</a:t>
            </a:r>
          </a:p>
          <a:p>
            <a:pPr marL="966788" indent="-514350" eaLnBrk="1" fontAlgn="auto" hangingPunct="1">
              <a:spcAft>
                <a:spcPts val="0"/>
              </a:spcAft>
              <a:buFont typeface="Arial" charset="0"/>
              <a:buAutoNum type="alphaLcPeriod"/>
              <a:defRPr/>
            </a:pPr>
            <a:r>
              <a:rPr lang="en-US" dirty="0" smtClean="0"/>
              <a:t>God is not Sovereign over all things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Materialism</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US" dirty="0" smtClean="0"/>
              <a:t>Two basic subdivisions of materialism:</a:t>
            </a:r>
          </a:p>
          <a:p>
            <a:pPr marL="966788" indent="-514350" eaLnBrk="1" fontAlgn="auto" hangingPunct="1">
              <a:spcAft>
                <a:spcPts val="0"/>
              </a:spcAft>
              <a:buFont typeface="Arial" charset="0"/>
              <a:buAutoNum type="arabicPeriod" startAt="2"/>
              <a:defRPr/>
            </a:pPr>
            <a:r>
              <a:rPr lang="en-US" b="1" dirty="0" smtClean="0"/>
              <a:t>Atheism</a:t>
            </a:r>
            <a:r>
              <a:rPr lang="en-US" dirty="0" smtClean="0"/>
              <a:t>: There is no god, matter is eternal.</a:t>
            </a:r>
          </a:p>
          <a:p>
            <a:pPr marL="966788" indent="-514350" eaLnBrk="1" fontAlgn="auto" hangingPunct="1">
              <a:spcAft>
                <a:spcPts val="0"/>
              </a:spcAft>
              <a:buFont typeface="Arial" charset="0"/>
              <a:buAutoNum type="alphaLcPeriod"/>
              <a:defRPr/>
            </a:pPr>
            <a:r>
              <a:rPr lang="en-US" dirty="0" smtClean="0"/>
              <a:t>Matter is eternal</a:t>
            </a:r>
          </a:p>
          <a:p>
            <a:pPr marL="966788" indent="-514350" eaLnBrk="1" fontAlgn="auto" hangingPunct="1">
              <a:spcAft>
                <a:spcPts val="0"/>
              </a:spcAft>
              <a:buFont typeface="Arial" charset="0"/>
              <a:buAutoNum type="alphaLcPeriod"/>
              <a:defRPr/>
            </a:pPr>
            <a:r>
              <a:rPr lang="en-US" dirty="0" smtClean="0"/>
              <a:t>No Creator is necessary</a:t>
            </a:r>
          </a:p>
          <a:p>
            <a:pPr marL="966788" indent="-514350" eaLnBrk="1" fontAlgn="auto" hangingPunct="1">
              <a:spcAft>
                <a:spcPts val="0"/>
              </a:spcAft>
              <a:buFont typeface="Arial" charset="0"/>
              <a:buAutoNum type="alphaLcPeriod"/>
              <a:defRPr/>
            </a:pPr>
            <a:r>
              <a:rPr lang="en-US" dirty="0" smtClean="0"/>
              <a:t>Humans do not have an immortal soul</a:t>
            </a:r>
          </a:p>
          <a:p>
            <a:pPr marL="966788" indent="-514350" eaLnBrk="1" fontAlgn="auto" hangingPunct="1">
              <a:spcAft>
                <a:spcPts val="0"/>
              </a:spcAft>
              <a:buFont typeface="Arial" charset="0"/>
              <a:buAutoNum type="alphaLcPeriod"/>
              <a:defRPr/>
            </a:pPr>
            <a:r>
              <a:rPr lang="en-US" dirty="0" smtClean="0"/>
              <a:t>Humans are not unique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Pantheism</a:t>
            </a:r>
          </a:p>
        </p:txBody>
      </p:sp>
      <p:sp>
        <p:nvSpPr>
          <p:cNvPr id="7171" name="Content Placeholder 2"/>
          <p:cNvSpPr>
            <a:spLocks noGrp="1"/>
          </p:cNvSpPr>
          <p:nvPr>
            <p:ph idx="1"/>
          </p:nvPr>
        </p:nvSpPr>
        <p:spPr/>
        <p:txBody>
          <a:bodyPr/>
          <a:lstStyle/>
          <a:p>
            <a:pPr eaLnBrk="1" hangingPunct="1"/>
            <a:r>
              <a:rPr lang="en-US" b="1" smtClean="0"/>
              <a:t>Absolute Pantheism </a:t>
            </a:r>
            <a:r>
              <a:rPr lang="en-US" smtClean="0"/>
              <a:t>claims that only mind (or spirit) exists, not matter.   What we call matter is only an illusion, like a dream or mirage: It appears to exist, but it really does not exist.</a:t>
            </a:r>
          </a:p>
          <a:p>
            <a:pPr eaLnBrk="1" hangingPunct="1"/>
            <a:endParaRPr lang="en-US" smtClean="0"/>
          </a:p>
          <a:p>
            <a:pPr eaLnBrk="1" hangingPunct="1"/>
            <a:r>
              <a:rPr lang="en-US" smtClean="0"/>
              <a:t>This is much like the dream world that existed in the movie </a:t>
            </a:r>
            <a:r>
              <a:rPr lang="en-US" i="1" smtClean="0"/>
              <a:t>The Matrix.</a:t>
            </a:r>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Pantheism</a:t>
            </a:r>
          </a:p>
        </p:txBody>
      </p:sp>
      <p:sp>
        <p:nvSpPr>
          <p:cNvPr id="8195" name="Content Placeholder 2"/>
          <p:cNvSpPr>
            <a:spLocks noGrp="1"/>
          </p:cNvSpPr>
          <p:nvPr>
            <p:ph idx="1"/>
          </p:nvPr>
        </p:nvSpPr>
        <p:spPr/>
        <p:txBody>
          <a:bodyPr/>
          <a:lstStyle/>
          <a:p>
            <a:pPr eaLnBrk="1" hangingPunct="1"/>
            <a:r>
              <a:rPr lang="en-US" b="1" smtClean="0"/>
              <a:t>Non-Absolute Pantheism </a:t>
            </a:r>
            <a:r>
              <a:rPr lang="en-US" smtClean="0"/>
              <a:t>holds a more flexible and elastic view of reality.  According to this thinking, there are many things in the world, but they all spring from the essence of the One (God).  </a:t>
            </a:r>
          </a:p>
          <a:p>
            <a:pPr eaLnBrk="1" hangingPunct="1"/>
            <a:r>
              <a:rPr lang="en-US" smtClean="0"/>
              <a:t>The world was not made out of nothing (</a:t>
            </a:r>
            <a:r>
              <a:rPr lang="en-US" i="1" smtClean="0"/>
              <a:t>ex nihilo</a:t>
            </a:r>
            <a:r>
              <a:rPr lang="en-US" smtClean="0"/>
              <a:t>), or out of something preexisting (</a:t>
            </a:r>
            <a:r>
              <a:rPr lang="en-US" i="1" smtClean="0"/>
              <a:t>ex materia</a:t>
            </a:r>
            <a:r>
              <a:rPr lang="en-US" smtClean="0"/>
              <a:t>)—it was made out of God (</a:t>
            </a:r>
            <a:r>
              <a:rPr lang="en-US" i="1" smtClean="0"/>
              <a:t>ex Deo</a:t>
            </a:r>
            <a:r>
              <a:rPr lang="en-US" smtClean="0"/>
              <a:t>).</a:t>
            </a:r>
          </a:p>
          <a:p>
            <a:pPr eaLnBrk="1" hangingPunct="1"/>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Pantheism</a:t>
            </a:r>
          </a:p>
        </p:txBody>
      </p:sp>
      <p:sp>
        <p:nvSpPr>
          <p:cNvPr id="9219" name="Content Placeholder 2"/>
          <p:cNvSpPr>
            <a:spLocks noGrp="1"/>
          </p:cNvSpPr>
          <p:nvPr>
            <p:ph idx="1"/>
          </p:nvPr>
        </p:nvSpPr>
        <p:spPr/>
        <p:txBody>
          <a:bodyPr/>
          <a:lstStyle/>
          <a:p>
            <a:pPr eaLnBrk="1" hangingPunct="1">
              <a:buFont typeface="Arial" charset="0"/>
              <a:buNone/>
            </a:pPr>
            <a:r>
              <a:rPr lang="en-US" b="1" smtClean="0"/>
              <a:t>Summary of Pantheistic View of Origin:</a:t>
            </a:r>
          </a:p>
          <a:p>
            <a:pPr eaLnBrk="1" hangingPunct="1"/>
            <a:r>
              <a:rPr lang="en-US" smtClean="0"/>
              <a:t>There is no absolute distinction between Creator and Creation.</a:t>
            </a:r>
          </a:p>
          <a:p>
            <a:pPr eaLnBrk="1" hangingPunct="1"/>
            <a:r>
              <a:rPr lang="en-US" smtClean="0"/>
              <a:t>There is an eternal relation between Creator and Creation.</a:t>
            </a:r>
          </a:p>
          <a:p>
            <a:pPr eaLnBrk="1" hangingPunct="1"/>
            <a:r>
              <a:rPr lang="en-US" smtClean="0"/>
              <a:t>The World is of the same “stuff” as God.</a:t>
            </a:r>
          </a:p>
          <a:p>
            <a:pPr eaLnBrk="1" hangingPunct="1"/>
            <a:r>
              <a:rPr lang="en-US" smtClean="0"/>
              <a:t>Human Beings are God.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Theism</a:t>
            </a:r>
          </a:p>
        </p:txBody>
      </p:sp>
      <p:sp>
        <p:nvSpPr>
          <p:cNvPr id="10243" name="Content Placeholder 2"/>
          <p:cNvSpPr>
            <a:spLocks noGrp="1"/>
          </p:cNvSpPr>
          <p:nvPr>
            <p:ph idx="1"/>
          </p:nvPr>
        </p:nvSpPr>
        <p:spPr/>
        <p:txBody>
          <a:bodyPr/>
          <a:lstStyle/>
          <a:p>
            <a:pPr eaLnBrk="1" hangingPunct="1"/>
            <a:r>
              <a:rPr lang="en-US" smtClean="0"/>
              <a:t>In contrast to both materialism and pantheism, there is the Judeo-Christian view that God created all that is, out of nothing (</a:t>
            </a:r>
            <a:r>
              <a:rPr lang="en-US" i="1" smtClean="0"/>
              <a:t>ex nihilo</a:t>
            </a:r>
            <a:r>
              <a:rPr lang="en-US" smtClean="0"/>
              <a:t>).</a:t>
            </a:r>
          </a:p>
          <a:p>
            <a:pPr eaLnBrk="1" hangingPunct="1"/>
            <a:r>
              <a:rPr lang="en-US" smtClean="0"/>
              <a:t>According to this position, God is above and beyond the world, not merely in it, and certainly no of it.  God created the world and manifests Himself in it (Ps. 19:1).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599</TotalTime>
  <Words>1627</Words>
  <Application>Microsoft Office PowerPoint</Application>
  <PresentationFormat>On-screen Show (4:3)</PresentationFormat>
  <Paragraphs>155</Paragraphs>
  <Slides>32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32</vt:i4>
      </vt:variant>
    </vt:vector>
  </HeadingPairs>
  <TitlesOfParts>
    <vt:vector size="35" baseType="lpstr">
      <vt:lpstr>Arial</vt:lpstr>
      <vt:lpstr>Calibri</vt:lpstr>
      <vt:lpstr>Office Theme</vt:lpstr>
      <vt:lpstr>Geisler, Norman Systematic Theology II </vt:lpstr>
      <vt:lpstr>Slide 2</vt:lpstr>
      <vt:lpstr>Alterative Views on Creation</vt:lpstr>
      <vt:lpstr>Materialism</vt:lpstr>
      <vt:lpstr>Materialism</vt:lpstr>
      <vt:lpstr>Pantheism</vt:lpstr>
      <vt:lpstr>Pantheism</vt:lpstr>
      <vt:lpstr>Pantheism</vt:lpstr>
      <vt:lpstr>Theism</vt:lpstr>
      <vt:lpstr>Important Elements of the Theistic View of Creation</vt:lpstr>
      <vt:lpstr>Source of Creation</vt:lpstr>
      <vt:lpstr>The Content of Creation</vt:lpstr>
      <vt:lpstr>The Method of Creation</vt:lpstr>
      <vt:lpstr>The Time of Creation</vt:lpstr>
      <vt:lpstr>The Purpose of Creation</vt:lpstr>
      <vt:lpstr>Be familiar with the following table</vt:lpstr>
      <vt:lpstr>Slide 17</vt:lpstr>
      <vt:lpstr>The Biblical Basis for Creation</vt:lpstr>
      <vt:lpstr>The Creation of Matter</vt:lpstr>
      <vt:lpstr>The Origin of Matter</vt:lpstr>
      <vt:lpstr>The Origin of Matter</vt:lpstr>
      <vt:lpstr>The Nature of Matter</vt:lpstr>
      <vt:lpstr>Creation of Living Things</vt:lpstr>
      <vt:lpstr>Creation of Living Things</vt:lpstr>
      <vt:lpstr>Creation of Humankind</vt:lpstr>
      <vt:lpstr>The Nature of Humankind</vt:lpstr>
      <vt:lpstr>The Image and Likeness of God</vt:lpstr>
      <vt:lpstr>Baseless Arguments for Racism</vt:lpstr>
      <vt:lpstr>The Basis for Ethnic Intermarriage</vt:lpstr>
      <vt:lpstr>The Purpose of Humankind</vt:lpstr>
      <vt:lpstr>The Debate on Creation and Evolution</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Systematic Theology II Vol. 2</dc:title>
  <dc:creator>Doctor</dc:creator>
  <cp:lastModifiedBy>mark hardgrove</cp:lastModifiedBy>
  <cp:revision>24</cp:revision>
  <dcterms:created xsi:type="dcterms:W3CDTF">2008-11-25T16:06:44Z</dcterms:created>
  <dcterms:modified xsi:type="dcterms:W3CDTF">2012-11-13T14:58:04Z</dcterms:modified>
</cp:coreProperties>
</file>