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3" r:id="rId5"/>
    <p:sldId id="264" r:id="rId6"/>
    <p:sldId id="265" r:id="rId7"/>
    <p:sldId id="266" r:id="rId8"/>
    <p:sldId id="267" r:id="rId9"/>
    <p:sldId id="268" r:id="rId10"/>
    <p:sldId id="260" r:id="rId11"/>
    <p:sldId id="269" r:id="rId12"/>
    <p:sldId id="270" r:id="rId13"/>
    <p:sldId id="271" r:id="rId14"/>
    <p:sldId id="272" r:id="rId15"/>
    <p:sldId id="273"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68872BBF-9858-4BFC-ACFD-25C8B69685A4}"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1C90185C-EA7A-4400-BAC5-CBE230D08C6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A5E496EB-23C6-40FA-884F-64495C053597}"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D5DAAF9C-72D9-4747-8F4E-E48B657C83C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EBBD6502-046F-4368-8381-3FBE6962FA9D}"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8D2B9306-A2DD-48E5-9B32-6A0FD6CA432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A9D6179-6614-4A74-A3F8-68915DEE7BC2}"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FBD0BD9-5DE4-43F4-A249-48706362AC0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7050314-A241-494F-A909-B5D5C4D5F59B}"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6E287CD-7832-4A7E-8550-99EB78930C19}"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4E6864C7-59BF-404F-A728-E83F2DF624AD}" type="datetimeFigureOut">
              <a:rPr lang="en-US"/>
              <a:pPr>
                <a:defRPr/>
              </a:pPr>
              <a:t>11/13/2012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6E66717D-322F-495B-BE5D-4ADEBBAC482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5911DDBB-A89C-4DB4-A443-87FE4F4D4636}" type="datetimeFigureOut">
              <a:rPr lang="en-US"/>
              <a:pPr>
                <a:defRPr/>
              </a:pPr>
              <a:t>11/13/2012</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A3823491-C4E6-4450-BB74-33E640F2D78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BFDB09F1-A02D-4A6B-8194-FEAC11F4F4C8}" type="datetimeFigureOut">
              <a:rPr lang="en-US"/>
              <a:pPr>
                <a:defRPr/>
              </a:pPr>
              <a:t>11/13/2012</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6C7FAACF-34E8-4283-875C-9D9AA857DEE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EEBBBE55-916E-46CB-BE45-C03DED230C3A}" type="datetimeFigureOut">
              <a:rPr lang="en-US"/>
              <a:pPr>
                <a:defRPr/>
              </a:pPr>
              <a:t>11/13/2012</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1C7DAF0A-7427-4781-B065-4D52E81264E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7726A3E4-0E9C-40E1-9619-21C041DAC3BD}" type="datetimeFigureOut">
              <a:rPr lang="en-US"/>
              <a:pPr>
                <a:defRPr/>
              </a:pPr>
              <a:t>11/13/2012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C46801B2-426E-47E2-90B0-4EB7CFE1C21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64CDB936-F276-44BC-8BCB-B5EB24203073}" type="datetimeFigureOut">
              <a:rPr lang="en-US"/>
              <a:pPr>
                <a:defRPr/>
              </a:pPr>
              <a:t>11/13/2012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641C9814-6C38-464C-A6AD-8290DFB1A1C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defRPr>
            </a:lvl1pPr>
          </a:lstStyle>
          <a:p>
            <a:pPr>
              <a:defRPr/>
            </a:pPr>
            <a:fld id="{F68BD7A6-A443-4DF2-8B2B-D63E9B901F9F}" type="datetimeFigureOut">
              <a:rPr lang="en-US"/>
              <a:pPr>
                <a:defRPr/>
              </a:pPr>
              <a:t>11/13/2012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defRPr>
            </a:lvl1pPr>
          </a:lstStyle>
          <a:p>
            <a:pPr>
              <a:defRPr/>
            </a:pPr>
            <a:fld id="{7E2ABEB4-05A0-4741-A0DD-68C11AF5E65E}"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95"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eaLnBrk="1" fontAlgn="auto" hangingPunct="1">
              <a:spcAft>
                <a:spcPts val="0"/>
              </a:spcAft>
              <a:defRPr/>
            </a:pPr>
            <a:r>
              <a:rPr lang="en-US" dirty="0" smtClean="0"/>
              <a:t>Norman Geisler</a:t>
            </a:r>
            <a:br>
              <a:rPr lang="en-US" dirty="0" smtClean="0"/>
            </a:br>
            <a:r>
              <a:rPr lang="en-US" dirty="0" smtClean="0"/>
              <a:t>Systematic </a:t>
            </a:r>
            <a:r>
              <a:rPr lang="en-US" dirty="0" smtClean="0"/>
              <a:t>theology</a:t>
            </a:r>
            <a:endParaRPr lang="en-US" dirty="0"/>
          </a:p>
        </p:txBody>
      </p:sp>
      <p:sp>
        <p:nvSpPr>
          <p:cNvPr id="3075" name="Subtitle 2"/>
          <p:cNvSpPr>
            <a:spLocks noGrp="1"/>
          </p:cNvSpPr>
          <p:nvPr>
            <p:ph type="subTitle" idx="1"/>
          </p:nvPr>
        </p:nvSpPr>
        <p:spPr>
          <a:xfrm>
            <a:off x="1371600" y="3332163"/>
            <a:ext cx="6400800" cy="1752600"/>
          </a:xfrm>
        </p:spPr>
        <p:txBody>
          <a:bodyPr/>
          <a:lstStyle/>
          <a:p>
            <a:pPr eaLnBrk="1" hangingPunct="1"/>
            <a:r>
              <a:rPr lang="en-US" dirty="0" smtClean="0"/>
              <a:t>Chapter </a:t>
            </a:r>
            <a:r>
              <a:rPr lang="en-US" dirty="0" smtClean="0"/>
              <a:t>72</a:t>
            </a:r>
            <a:endParaRPr lang="en-US" dirty="0" smtClean="0"/>
          </a:p>
          <a:p>
            <a:pPr eaLnBrk="1" hangingPunct="1"/>
            <a:r>
              <a:rPr lang="en-US" dirty="0" smtClean="0"/>
              <a:t>The Nature of the Visible Church(</a:t>
            </a:r>
            <a:r>
              <a:rPr lang="en-US" dirty="0" err="1" smtClean="0"/>
              <a:t>es</a:t>
            </a:r>
            <a:r>
              <a:rPr lang="en-US" dirty="0" smtClean="0"/>
              <a:t>)</a:t>
            </a:r>
          </a:p>
        </p:txBody>
      </p:sp>
      <p:sp>
        <p:nvSpPr>
          <p:cNvPr id="4" name="TextBox 3"/>
          <p:cNvSpPr txBox="1"/>
          <p:nvPr/>
        </p:nvSpPr>
        <p:spPr>
          <a:xfrm>
            <a:off x="685800" y="6172200"/>
            <a:ext cx="7696200" cy="369332"/>
          </a:xfrm>
          <a:prstGeom prst="rect">
            <a:avLst/>
          </a:prstGeom>
          <a:noFill/>
        </p:spPr>
        <p:txBody>
          <a:bodyPr wrap="square" rtlCol="0">
            <a:spAutoFit/>
          </a:bodyPr>
          <a:lstStyle/>
          <a:p>
            <a:r>
              <a:rPr lang="en-US" dirty="0" err="1" smtClean="0"/>
              <a:t>Ppt</a:t>
            </a:r>
            <a:r>
              <a:rPr lang="en-US" dirty="0" smtClean="0"/>
              <a:t> by Mark E. Hardgrove, PhD, DMin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A Protestant Response to Papal Infallibility</a:t>
            </a:r>
            <a:endParaRPr lang="en-US" dirty="0"/>
          </a:p>
        </p:txBody>
      </p:sp>
      <p:sp>
        <p:nvSpPr>
          <p:cNvPr id="12291" name="Content Placeholder 2"/>
          <p:cNvSpPr>
            <a:spLocks noGrp="1"/>
          </p:cNvSpPr>
          <p:nvPr>
            <p:ph idx="1"/>
          </p:nvPr>
        </p:nvSpPr>
        <p:spPr>
          <a:xfrm>
            <a:off x="457200" y="1600200"/>
            <a:ext cx="8229600" cy="4953000"/>
          </a:xfrm>
        </p:spPr>
        <p:txBody>
          <a:bodyPr/>
          <a:lstStyle/>
          <a:p>
            <a:pPr eaLnBrk="1" hangingPunct="1"/>
            <a:r>
              <a:rPr lang="en-US" smtClean="0"/>
              <a:t>Protestants embrace scriptural infallibility but deny that any human being or institution is Scripture’s infallible interpreter.</a:t>
            </a:r>
          </a:p>
          <a:p>
            <a:pPr eaLnBrk="1" hangingPunct="1"/>
            <a:r>
              <a:rPr lang="en-US" smtClean="0"/>
              <a:t>The appeal by Roman Catholics to Matt. 16:18ff. as a proof text that Peter is the prototypical Pope is wrong on several counts including the argument that the Rock is not Peter, but faith in Christ, and that Peter was not the only foundation upon which the church was built, but all the apostles form the foundation.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A Protestant Response to Papal Infallibility</a:t>
            </a:r>
            <a:endParaRPr lang="en-US" dirty="0"/>
          </a:p>
        </p:txBody>
      </p:sp>
      <p:sp>
        <p:nvSpPr>
          <p:cNvPr id="13315" name="Content Placeholder 2"/>
          <p:cNvSpPr>
            <a:spLocks noGrp="1"/>
          </p:cNvSpPr>
          <p:nvPr>
            <p:ph idx="1"/>
          </p:nvPr>
        </p:nvSpPr>
        <p:spPr>
          <a:xfrm>
            <a:off x="457200" y="1600200"/>
            <a:ext cx="8229600" cy="4953000"/>
          </a:xfrm>
        </p:spPr>
        <p:txBody>
          <a:bodyPr/>
          <a:lstStyle/>
          <a:p>
            <a:pPr eaLnBrk="1" hangingPunct="1"/>
            <a:r>
              <a:rPr lang="en-US" smtClean="0"/>
              <a:t>Peter’s NT role does not reflect the unique role among the apostles that the Catholics argue for.</a:t>
            </a:r>
          </a:p>
          <a:p>
            <a:pPr eaLnBrk="1" hangingPunct="1"/>
            <a:r>
              <a:rPr lang="en-US" smtClean="0"/>
              <a:t>It is never hinted in Scripture that Peter had any type of infallibility.</a:t>
            </a:r>
          </a:p>
          <a:p>
            <a:pPr eaLnBrk="1" hangingPunct="1">
              <a:buFont typeface="Wingdings 2" pitchFamily="18" charset="2"/>
              <a:buNone/>
            </a:pPr>
            <a:endParaRPr lang="en-US"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t>Dr Hardgrove response to Geisler</a:t>
            </a:r>
            <a:endParaRPr lang="en-US" dirty="0"/>
          </a:p>
        </p:txBody>
      </p:sp>
      <p:sp>
        <p:nvSpPr>
          <p:cNvPr id="14339" name="Content Placeholder 2"/>
          <p:cNvSpPr>
            <a:spLocks noGrp="1"/>
          </p:cNvSpPr>
          <p:nvPr>
            <p:ph idx="1"/>
          </p:nvPr>
        </p:nvSpPr>
        <p:spPr/>
        <p:txBody>
          <a:bodyPr/>
          <a:lstStyle/>
          <a:p>
            <a:pPr eaLnBrk="1" hangingPunct="1"/>
            <a:r>
              <a:rPr lang="en-US" smtClean="0"/>
              <a:t>Geisler overstates the case when he subjectively argues for the cessation of certain gifts of the Spirit.  While it might be argued that the Twelve Apostles were unique, that does not mean that the gifts they possessed ceased with them.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868362"/>
          </a:xfrm>
        </p:spPr>
        <p:txBody>
          <a:bodyPr>
            <a:noAutofit/>
          </a:bodyPr>
          <a:lstStyle/>
          <a:p>
            <a:pPr eaLnBrk="1" hangingPunct="1">
              <a:defRPr/>
            </a:pPr>
            <a:r>
              <a:rPr lang="en-US" sz="3200" dirty="0" smtClean="0"/>
              <a:t>More problems with Papal infallibility</a:t>
            </a:r>
            <a:endParaRPr lang="en-US" sz="3200" dirty="0"/>
          </a:p>
        </p:txBody>
      </p:sp>
      <p:sp>
        <p:nvSpPr>
          <p:cNvPr id="15363" name="Content Placeholder 2"/>
          <p:cNvSpPr>
            <a:spLocks noGrp="1"/>
          </p:cNvSpPr>
          <p:nvPr>
            <p:ph idx="1"/>
          </p:nvPr>
        </p:nvSpPr>
        <p:spPr>
          <a:xfrm>
            <a:off x="457200" y="1066800"/>
            <a:ext cx="8229600" cy="5241925"/>
          </a:xfrm>
        </p:spPr>
        <p:txBody>
          <a:bodyPr/>
          <a:lstStyle/>
          <a:p>
            <a:pPr eaLnBrk="1" hangingPunct="1"/>
            <a:r>
              <a:rPr lang="en-US" smtClean="0"/>
              <a:t>The problem of heretical Popes.  Some of the Popes of the Catholic church proposed things that were later deemed to be heretical by the church.   How then could a Pope be infallible?</a:t>
            </a:r>
          </a:p>
          <a:p>
            <a:pPr eaLnBrk="1" hangingPunct="1"/>
            <a:r>
              <a:rPr lang="en-US" smtClean="0"/>
              <a:t>The problem of revelational insufficiency.  Divine revelation is God revealing Himself.  The scriptures never say we need an infallible guide to Scripture.  The Holy Spirit bring illumination.</a:t>
            </a:r>
          </a:p>
          <a:p>
            <a:pPr eaLnBrk="1" hangingPunct="1"/>
            <a:r>
              <a:rPr lang="en-US" smtClean="0"/>
              <a:t>If the Pope is infallible, then why is there disagreement among Catholics concerning various Scriptures or theological positions?</a:t>
            </a:r>
          </a:p>
          <a:p>
            <a:pPr eaLnBrk="1" hangingPunct="1"/>
            <a:endParaRPr lang="en-US"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Protestant Perspectives</a:t>
            </a:r>
            <a:endParaRPr lang="en-US" dirty="0"/>
          </a:p>
        </p:txBody>
      </p:sp>
      <p:sp>
        <p:nvSpPr>
          <p:cNvPr id="16387" name="Content Placeholder 2"/>
          <p:cNvSpPr>
            <a:spLocks noGrp="1"/>
          </p:cNvSpPr>
          <p:nvPr>
            <p:ph idx="1"/>
          </p:nvPr>
        </p:nvSpPr>
        <p:spPr>
          <a:xfrm>
            <a:off x="457200" y="1600200"/>
            <a:ext cx="8229600" cy="5029200"/>
          </a:xfrm>
        </p:spPr>
        <p:txBody>
          <a:bodyPr/>
          <a:lstStyle/>
          <a:p>
            <a:pPr eaLnBrk="1" hangingPunct="1"/>
            <a:r>
              <a:rPr lang="en-US" smtClean="0"/>
              <a:t>The principle of </a:t>
            </a:r>
            <a:r>
              <a:rPr lang="en-US" i="1" smtClean="0"/>
              <a:t>sola scriptura.  </a:t>
            </a:r>
            <a:r>
              <a:rPr lang="en-US" smtClean="0"/>
              <a:t>The Protestant position is the Bible alone is infallible and the ultimate authority for Christian doctrine and practice.</a:t>
            </a:r>
          </a:p>
          <a:p>
            <a:pPr eaLnBrk="1" hangingPunct="1"/>
            <a:r>
              <a:rPr lang="en-US" smtClean="0"/>
              <a:t>The perspicuity of Scripture.  This means simply that the central teachings of Scripture are clear.</a:t>
            </a:r>
          </a:p>
          <a:p>
            <a:pPr eaLnBrk="1" hangingPunct="1"/>
            <a:r>
              <a:rPr lang="en-US" smtClean="0"/>
              <a:t>No apostolic succession.  There may be (a)postles in the form of missionaries and church planters, but no (A)postles as in the Twelve.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pPr eaLnBrk="1" hangingPunct="1">
              <a:defRPr/>
            </a:pPr>
            <a:r>
              <a:rPr lang="en-US" dirty="0" smtClean="0"/>
              <a:t>Protestant Perspectives</a:t>
            </a:r>
            <a:endParaRPr lang="en-US" dirty="0"/>
          </a:p>
        </p:txBody>
      </p:sp>
      <p:sp>
        <p:nvSpPr>
          <p:cNvPr id="17411" name="Content Placeholder 2"/>
          <p:cNvSpPr>
            <a:spLocks noGrp="1"/>
          </p:cNvSpPr>
          <p:nvPr>
            <p:ph idx="1"/>
          </p:nvPr>
        </p:nvSpPr>
        <p:spPr>
          <a:xfrm>
            <a:off x="457200" y="1066800"/>
            <a:ext cx="8229600" cy="5791200"/>
          </a:xfrm>
        </p:spPr>
        <p:txBody>
          <a:bodyPr/>
          <a:lstStyle/>
          <a:p>
            <a:pPr eaLnBrk="1" hangingPunct="1"/>
            <a:r>
              <a:rPr lang="en-US" dirty="0" smtClean="0"/>
              <a:t>The autonomy of the local churches.  Ultimately Christ is still the invisible head of the visible local church.</a:t>
            </a:r>
          </a:p>
          <a:p>
            <a:pPr eaLnBrk="1" hangingPunct="1"/>
            <a:r>
              <a:rPr lang="en-US" dirty="0" smtClean="0"/>
              <a:t>The plurality of elders in the church.  There are checks and balances in the leadership of the church and no one man or woman is unchallenged or infallible leader.  There is a plurality of leadership positions in the church.</a:t>
            </a:r>
          </a:p>
          <a:p>
            <a:pPr eaLnBrk="1" hangingPunct="1"/>
            <a:r>
              <a:rPr lang="en-US" dirty="0" smtClean="0"/>
              <a:t>The purpose of the local church is to glorify God and to be the visible manifestation of the character of Christ’s body, to edify other members of the body, and to evangelize the world.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pPr eaLnBrk="1" fontAlgn="auto" hangingPunct="1">
              <a:spcAft>
                <a:spcPts val="0"/>
              </a:spcAft>
              <a:defRPr/>
            </a:pPr>
            <a:r>
              <a:rPr lang="en-US" dirty="0" smtClean="0"/>
              <a:t>The Number of Local Churches</a:t>
            </a:r>
            <a:endParaRPr lang="en-US" dirty="0"/>
          </a:p>
        </p:txBody>
      </p:sp>
      <p:sp>
        <p:nvSpPr>
          <p:cNvPr id="4099" name="Content Placeholder 2"/>
          <p:cNvSpPr>
            <a:spLocks noGrp="1"/>
          </p:cNvSpPr>
          <p:nvPr>
            <p:ph idx="1"/>
          </p:nvPr>
        </p:nvSpPr>
        <p:spPr>
          <a:xfrm>
            <a:off x="457200" y="1295400"/>
            <a:ext cx="8229600" cy="5013325"/>
          </a:xfrm>
        </p:spPr>
        <p:txBody>
          <a:bodyPr/>
          <a:lstStyle/>
          <a:p>
            <a:pPr eaLnBrk="1" hangingPunct="1">
              <a:defRPr/>
            </a:pPr>
            <a:r>
              <a:rPr lang="en-US" sz="3200" dirty="0" smtClean="0">
                <a:effectLst>
                  <a:outerShdw blurRad="38100" dist="38100" dir="2700000" algn="tl">
                    <a:srgbClr val="000000">
                      <a:alpha val="43137"/>
                    </a:srgbClr>
                  </a:outerShdw>
                </a:effectLst>
              </a:rPr>
              <a:t>There is no mention of one universal visible church, such as the Roman Catholic Church claims to be.</a:t>
            </a:r>
          </a:p>
          <a:p>
            <a:pPr eaLnBrk="1" hangingPunct="1">
              <a:defRPr/>
            </a:pPr>
            <a:r>
              <a:rPr lang="en-US" sz="3200" dirty="0" smtClean="0">
                <a:effectLst>
                  <a:outerShdw blurRad="38100" dist="38100" dir="2700000" algn="tl">
                    <a:srgbClr val="000000">
                      <a:alpha val="43137"/>
                    </a:srgbClr>
                  </a:outerShdw>
                </a:effectLst>
              </a:rPr>
              <a:t> John wrote to seven local churches: Ephesus, Smyrna, Pergamum, Thyatira, Sardis, Philadelphia, and Laodicea (Re. 2-3).There are no letters explicitly written to the whole visible church.</a:t>
            </a:r>
          </a:p>
          <a:p>
            <a:pPr eaLnBrk="1" hangingPunct="1">
              <a:defRPr/>
            </a:pPr>
            <a:r>
              <a:rPr lang="en-US" sz="3200" dirty="0" smtClean="0"/>
              <a:t>Even the General Epistles had less-than-universal targets.</a:t>
            </a:r>
          </a:p>
          <a:p>
            <a:pPr eaLnBrk="1" hangingPunct="1">
              <a:defRPr/>
            </a:pPr>
            <a:endParaRPr lang="en-US" sz="3200" dirty="0" smtClean="0">
              <a:effectLst>
                <a:outerShdw blurRad="38100" dist="38100" dir="2700000" algn="tl">
                  <a:srgbClr val="000000">
                    <a:alpha val="43137"/>
                  </a:srgb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pPr eaLnBrk="1" fontAlgn="auto" hangingPunct="1">
              <a:spcAft>
                <a:spcPts val="0"/>
              </a:spcAft>
              <a:defRPr/>
            </a:pPr>
            <a:r>
              <a:rPr lang="en-US" dirty="0" smtClean="0"/>
              <a:t>The Nature of the Visible Church</a:t>
            </a:r>
            <a:endParaRPr lang="en-US" dirty="0"/>
          </a:p>
        </p:txBody>
      </p:sp>
      <p:sp>
        <p:nvSpPr>
          <p:cNvPr id="5123" name="Content Placeholder 2"/>
          <p:cNvSpPr>
            <a:spLocks noGrp="1"/>
          </p:cNvSpPr>
          <p:nvPr>
            <p:ph idx="1"/>
          </p:nvPr>
        </p:nvSpPr>
        <p:spPr>
          <a:xfrm>
            <a:off x="381000" y="1219200"/>
            <a:ext cx="8458200" cy="5089525"/>
          </a:xfrm>
        </p:spPr>
        <p:txBody>
          <a:bodyPr/>
          <a:lstStyle/>
          <a:p>
            <a:pPr marL="0" indent="0" eaLnBrk="1" hangingPunct="1">
              <a:buFont typeface="Wingdings 2" pitchFamily="18" charset="2"/>
              <a:buNone/>
              <a:defRPr/>
            </a:pPr>
            <a:r>
              <a:rPr lang="en-US" dirty="0" smtClean="0">
                <a:effectLst>
                  <a:outerShdw blurRad="38100" dist="38100" dir="2700000" algn="tl">
                    <a:srgbClr val="000000">
                      <a:alpha val="43137"/>
                    </a:srgbClr>
                  </a:outerShdw>
                </a:effectLst>
              </a:rPr>
              <a:t>The ecclesiastical debate over the nature of the visible church can be divided into the following points which Catholics affirm and Protestants deny:</a:t>
            </a:r>
          </a:p>
          <a:p>
            <a:pPr marL="514350" indent="-514350" eaLnBrk="1" hangingPunct="1">
              <a:buFont typeface="+mj-lt"/>
              <a:buAutoNum type="arabicPeriod"/>
              <a:defRPr/>
            </a:pPr>
            <a:r>
              <a:rPr lang="en-US" b="1" dirty="0" smtClean="0">
                <a:effectLst>
                  <a:outerShdw blurRad="38100" dist="38100" dir="2700000" algn="tl">
                    <a:srgbClr val="000000">
                      <a:alpha val="43137"/>
                    </a:srgbClr>
                  </a:outerShdw>
                </a:effectLst>
              </a:rPr>
              <a:t>Is there one visible church?</a:t>
            </a:r>
          </a:p>
          <a:p>
            <a:pPr marL="514350" indent="-514350" eaLnBrk="1" hangingPunct="1">
              <a:buFont typeface="+mj-lt"/>
              <a:buAutoNum type="arabicPeriod"/>
              <a:defRPr/>
            </a:pPr>
            <a:r>
              <a:rPr lang="en-US" b="1" dirty="0" smtClean="0">
                <a:effectLst>
                  <a:outerShdw blurRad="38100" dist="38100" dir="2700000" algn="tl">
                    <a:srgbClr val="000000">
                      <a:alpha val="43137"/>
                    </a:srgbClr>
                  </a:outerShdw>
                </a:effectLst>
              </a:rPr>
              <a:t>Is the Roman Catholic Church the one visible church? Was Peter appointed by Christ to be the visible head of the church?</a:t>
            </a:r>
          </a:p>
          <a:p>
            <a:pPr marL="514350" indent="-514350" eaLnBrk="1" hangingPunct="1">
              <a:buFont typeface="+mj-lt"/>
              <a:buAutoNum type="arabicPeriod"/>
              <a:defRPr/>
            </a:pPr>
            <a:r>
              <a:rPr lang="en-US" b="1" dirty="0" smtClean="0">
                <a:effectLst>
                  <a:outerShdw blurRad="38100" dist="38100" dir="2700000" algn="tl">
                    <a:srgbClr val="000000">
                      <a:alpha val="43137"/>
                    </a:srgbClr>
                  </a:outerShdw>
                </a:effectLst>
              </a:rPr>
              <a:t>Is the present bishop of Rome (the Pope) Peter’s successor?</a:t>
            </a:r>
          </a:p>
          <a:p>
            <a:pPr marL="514350" indent="-514350" eaLnBrk="1" hangingPunct="1">
              <a:buFont typeface="+mj-lt"/>
              <a:buAutoNum type="arabicPeriod"/>
              <a:defRPr/>
            </a:pPr>
            <a:r>
              <a:rPr lang="en-US" b="1" dirty="0" smtClean="0">
                <a:effectLst>
                  <a:outerShdw blurRad="38100" dist="38100" dir="2700000" algn="tl">
                    <a:srgbClr val="000000">
                      <a:alpha val="43137"/>
                    </a:srgbClr>
                  </a:outerShdw>
                </a:effectLst>
              </a:rPr>
              <a:t>Is the Pope infallible in official pronouncements  on faith and practice?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The Nature of the Visible Church</a:t>
            </a:r>
            <a:endParaRPr lang="en-US" dirty="0"/>
          </a:p>
        </p:txBody>
      </p:sp>
      <p:sp>
        <p:nvSpPr>
          <p:cNvPr id="5123" name="Content Placeholder 2"/>
          <p:cNvSpPr>
            <a:spLocks noGrp="1"/>
          </p:cNvSpPr>
          <p:nvPr>
            <p:ph idx="1"/>
          </p:nvPr>
        </p:nvSpPr>
        <p:spPr/>
        <p:txBody>
          <a:bodyPr/>
          <a:lstStyle/>
          <a:p>
            <a:pPr eaLnBrk="1" hangingPunct="1">
              <a:buFont typeface="Wingdings 2" pitchFamily="18" charset="2"/>
              <a:buNone/>
              <a:defRPr/>
            </a:pPr>
            <a:r>
              <a:rPr lang="en-US" b="1" dirty="0" smtClean="0">
                <a:effectLst>
                  <a:outerShdw blurRad="38100" dist="38100" dir="2700000" algn="tl">
                    <a:srgbClr val="000000">
                      <a:alpha val="43137"/>
                    </a:srgbClr>
                  </a:outerShdw>
                </a:effectLst>
              </a:rPr>
              <a:t>The Head of the Local Church(</a:t>
            </a:r>
            <a:r>
              <a:rPr lang="en-US" b="1" dirty="0" err="1" smtClean="0">
                <a:effectLst>
                  <a:outerShdw blurRad="38100" dist="38100" dir="2700000" algn="tl">
                    <a:srgbClr val="000000">
                      <a:alpha val="43137"/>
                    </a:srgbClr>
                  </a:outerShdw>
                </a:effectLst>
              </a:rPr>
              <a:t>es</a:t>
            </a:r>
            <a:r>
              <a:rPr lang="en-US" b="1" dirty="0" smtClean="0">
                <a:effectLst>
                  <a:outerShdw blurRad="38100" dist="38100" dir="2700000" algn="tl">
                    <a:srgbClr val="000000">
                      <a:alpha val="43137"/>
                    </a:srgbClr>
                  </a:outerShdw>
                </a:effectLst>
              </a:rPr>
              <a:t>)</a:t>
            </a:r>
          </a:p>
          <a:p>
            <a:pPr eaLnBrk="1" hangingPunct="1">
              <a:defRPr/>
            </a:pPr>
            <a:r>
              <a:rPr lang="en-US" b="1" dirty="0" smtClean="0">
                <a:effectLst>
                  <a:outerShdw blurRad="38100" dist="38100" dir="2700000" algn="tl">
                    <a:srgbClr val="000000">
                      <a:alpha val="43137"/>
                    </a:srgbClr>
                  </a:outerShdw>
                </a:effectLst>
              </a:rPr>
              <a:t>Christ is the head of both the visible and the invisible church (Eph. 1:22-23)</a:t>
            </a:r>
          </a:p>
          <a:p>
            <a:pPr eaLnBrk="1" hangingPunct="1">
              <a:defRPr/>
            </a:pPr>
            <a:r>
              <a:rPr lang="en-US" b="1" dirty="0" smtClean="0">
                <a:effectLst>
                  <a:outerShdw blurRad="38100" dist="38100" dir="2700000" algn="tl">
                    <a:srgbClr val="000000">
                      <a:alpha val="43137"/>
                    </a:srgbClr>
                  </a:outerShdw>
                </a:effectLst>
              </a:rPr>
              <a:t>The local church is built on the doctrinal foundation of the apostles (Eph. 2:20; Acts 2:42; Titus 1:5-9).</a:t>
            </a:r>
          </a:p>
          <a:p>
            <a:pPr eaLnBrk="1" hangingPunct="1">
              <a:defRPr/>
            </a:pPr>
            <a:r>
              <a:rPr lang="en-US" b="1" dirty="0" smtClean="0">
                <a:effectLst>
                  <a:outerShdw blurRad="38100" dist="38100" dir="2700000" algn="tl">
                    <a:srgbClr val="000000">
                      <a:alpha val="43137"/>
                    </a:srgbClr>
                  </a:outerShdw>
                </a:effectLst>
              </a:rPr>
              <a:t>Even the Apostles submitted to a local church (Acts 2:42; 2 Cor. 12:12)</a:t>
            </a:r>
          </a:p>
          <a:p>
            <a:pPr eaLnBrk="1" hangingPunct="1">
              <a:defRPr/>
            </a:pPr>
            <a:endParaRPr lang="en-US" b="1" dirty="0" smtClean="0">
              <a:effectLst>
                <a:outerShdw blurRad="38100" dist="38100" dir="2700000" algn="tl">
                  <a:srgbClr val="000000">
                    <a:alpha val="43137"/>
                  </a:srgbClr>
                </a:outerShdw>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The Nature of the Visible Church</a:t>
            </a:r>
            <a:endParaRPr lang="en-US" dirty="0"/>
          </a:p>
        </p:txBody>
      </p:sp>
      <p:sp>
        <p:nvSpPr>
          <p:cNvPr id="5123" name="Content Placeholder 2"/>
          <p:cNvSpPr>
            <a:spLocks noGrp="1"/>
          </p:cNvSpPr>
          <p:nvPr>
            <p:ph idx="1"/>
          </p:nvPr>
        </p:nvSpPr>
        <p:spPr>
          <a:xfrm>
            <a:off x="228600" y="1600200"/>
            <a:ext cx="8763000" cy="4708525"/>
          </a:xfrm>
        </p:spPr>
        <p:txBody>
          <a:bodyPr/>
          <a:lstStyle/>
          <a:p>
            <a:pPr marL="169863" indent="-33338" eaLnBrk="1" hangingPunct="1">
              <a:buFont typeface="Wingdings 2" pitchFamily="18" charset="2"/>
              <a:buNone/>
              <a:defRPr/>
            </a:pPr>
            <a:r>
              <a:rPr lang="en-US" b="1" dirty="0" smtClean="0"/>
              <a:t>Acts 15 demonstrates the following concerning the role of apostles in the local church:</a:t>
            </a:r>
          </a:p>
          <a:p>
            <a:pPr marL="650875" indent="-514350" eaLnBrk="1" hangingPunct="1">
              <a:buFont typeface="+mj-lt"/>
              <a:buAutoNum type="arabicPeriod"/>
              <a:defRPr/>
            </a:pPr>
            <a:r>
              <a:rPr lang="en-US" sz="2400" b="1" dirty="0" smtClean="0"/>
              <a:t>The apostles’ decision was applicable to all churches.</a:t>
            </a:r>
          </a:p>
          <a:p>
            <a:pPr marL="650875" indent="-514350" eaLnBrk="1" hangingPunct="1">
              <a:buFont typeface="+mj-lt"/>
              <a:buAutoNum type="arabicPeriod"/>
              <a:defRPr/>
            </a:pPr>
            <a:r>
              <a:rPr lang="en-US" sz="2400" b="1" dirty="0" smtClean="0"/>
              <a:t>The decision carried apostolic authority, not just apostolic opinion.</a:t>
            </a:r>
          </a:p>
          <a:p>
            <a:pPr marL="650875" indent="-514350" eaLnBrk="1" hangingPunct="1">
              <a:buFont typeface="+mj-lt"/>
              <a:buAutoNum type="arabicPeriod"/>
              <a:defRPr/>
            </a:pPr>
            <a:r>
              <a:rPr lang="en-US" sz="2400" b="1" dirty="0" smtClean="0"/>
              <a:t>The issue generally affected the church as a whole, but the two church were directly affected.</a:t>
            </a:r>
          </a:p>
          <a:p>
            <a:pPr marL="650875" indent="-514350" eaLnBrk="1" hangingPunct="1">
              <a:buFont typeface="+mj-lt"/>
              <a:buAutoNum type="arabicPeriod"/>
              <a:defRPr/>
            </a:pPr>
            <a:r>
              <a:rPr lang="en-US" sz="2400" b="1" dirty="0" smtClean="0"/>
              <a:t>There is no idea of appealing an infallible bishop.</a:t>
            </a:r>
          </a:p>
          <a:p>
            <a:pPr marL="650875" indent="-514350" eaLnBrk="1" hangingPunct="1">
              <a:buFont typeface="+mj-lt"/>
              <a:buAutoNum type="arabicPeriod"/>
              <a:defRPr/>
            </a:pPr>
            <a:r>
              <a:rPr lang="en-US" sz="2400" b="1" dirty="0" smtClean="0"/>
              <a:t>This process cannot be replicated in the modern church because the Apostles are dead.</a:t>
            </a:r>
          </a:p>
          <a:p>
            <a:pPr marL="650875" indent="-514350" eaLnBrk="1" hangingPunct="1">
              <a:buFont typeface="+mj-lt"/>
              <a:buAutoNum type="arabicPeriod"/>
              <a:defRPr/>
            </a:pPr>
            <a:r>
              <a:rPr lang="en-US" sz="2400" b="1" dirty="0" smtClean="0"/>
              <a:t>The local church’s role is significant.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The Nature of the Visible Church</a:t>
            </a:r>
            <a:endParaRPr lang="en-US" dirty="0"/>
          </a:p>
        </p:txBody>
      </p:sp>
      <p:sp>
        <p:nvSpPr>
          <p:cNvPr id="5123" name="Content Placeholder 2"/>
          <p:cNvSpPr>
            <a:spLocks noGrp="1"/>
          </p:cNvSpPr>
          <p:nvPr>
            <p:ph idx="1"/>
          </p:nvPr>
        </p:nvSpPr>
        <p:spPr>
          <a:xfrm>
            <a:off x="228600" y="1600200"/>
            <a:ext cx="8763000" cy="4708525"/>
          </a:xfrm>
        </p:spPr>
        <p:txBody>
          <a:bodyPr/>
          <a:lstStyle/>
          <a:p>
            <a:pPr marL="169863" indent="-33338" eaLnBrk="1" hangingPunct="1">
              <a:buFont typeface="Wingdings 2" pitchFamily="18" charset="2"/>
              <a:buNone/>
              <a:defRPr/>
            </a:pPr>
            <a:r>
              <a:rPr lang="en-US" b="1" dirty="0" smtClean="0"/>
              <a:t>The Authority of Apostolic Delegates in the Local Church (Titus 1:5):</a:t>
            </a:r>
          </a:p>
          <a:p>
            <a:pPr marL="650875" indent="-514350" eaLnBrk="1" hangingPunct="1">
              <a:buFont typeface="+mj-lt"/>
              <a:buAutoNum type="arabicPeriod"/>
              <a:defRPr/>
            </a:pPr>
            <a:r>
              <a:rPr lang="en-US" b="1" dirty="0" smtClean="0"/>
              <a:t>This work was part of an apostle’s foundational task in establishing a church.</a:t>
            </a:r>
          </a:p>
          <a:p>
            <a:pPr marL="650875" indent="-514350" eaLnBrk="1" hangingPunct="1">
              <a:buFont typeface="+mj-lt"/>
              <a:buAutoNum type="arabicPeriod"/>
              <a:defRPr/>
            </a:pPr>
            <a:r>
              <a:rPr lang="en-US" b="1" dirty="0" smtClean="0"/>
              <a:t>An apostle appointed elders to establish self-governing churches.</a:t>
            </a:r>
          </a:p>
          <a:p>
            <a:pPr marL="650875" indent="-514350" eaLnBrk="1" hangingPunct="1">
              <a:buFont typeface="+mj-lt"/>
              <a:buAutoNum type="arabicPeriod"/>
              <a:defRPr/>
            </a:pPr>
            <a:r>
              <a:rPr lang="en-US" b="1" dirty="0" smtClean="0"/>
              <a:t>The church was to continue faithfully in apostolic teaching.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The Roman Catholic View of the Visible Church</a:t>
            </a:r>
            <a:endParaRPr lang="en-US" dirty="0"/>
          </a:p>
        </p:txBody>
      </p:sp>
      <p:sp>
        <p:nvSpPr>
          <p:cNvPr id="8195" name="Content Placeholder 2"/>
          <p:cNvSpPr>
            <a:spLocks noGrp="1"/>
          </p:cNvSpPr>
          <p:nvPr>
            <p:ph idx="1"/>
          </p:nvPr>
        </p:nvSpPr>
        <p:spPr/>
        <p:txBody>
          <a:bodyPr/>
          <a:lstStyle/>
          <a:p>
            <a:pPr eaLnBrk="1" hangingPunct="1">
              <a:defRPr/>
            </a:pPr>
            <a:r>
              <a:rPr lang="en-US" dirty="0" smtClean="0">
                <a:effectLst>
                  <a:outerShdw blurRad="38100" dist="38100" dir="2700000" algn="tl">
                    <a:srgbClr val="000000">
                      <a:alpha val="43137"/>
                    </a:srgbClr>
                  </a:outerShdw>
                </a:effectLst>
              </a:rPr>
              <a:t>According to Catholic dogma, Rome’s teaching </a:t>
            </a:r>
            <a:r>
              <a:rPr lang="en-US" dirty="0" err="1" smtClean="0">
                <a:effectLst>
                  <a:outerShdw blurRad="38100" dist="38100" dir="2700000" algn="tl">
                    <a:srgbClr val="000000">
                      <a:alpha val="43137"/>
                    </a:srgbClr>
                  </a:outerShdw>
                </a:effectLst>
              </a:rPr>
              <a:t>magisterium</a:t>
            </a:r>
            <a:r>
              <a:rPr lang="en-US" dirty="0" smtClean="0">
                <a:effectLst>
                  <a:outerShdw blurRad="38100" dist="38100" dir="2700000" algn="tl">
                    <a:srgbClr val="000000">
                      <a:alpha val="43137"/>
                    </a:srgbClr>
                  </a:outerShdw>
                </a:effectLst>
              </a:rPr>
              <a:t> is infallible when officially defining faith and morals for believers.</a:t>
            </a:r>
          </a:p>
          <a:p>
            <a:pPr eaLnBrk="1" hangingPunct="1">
              <a:defRPr/>
            </a:pPr>
            <a:r>
              <a:rPr lang="en-US" dirty="0" smtClean="0">
                <a:effectLst>
                  <a:outerShdw blurRad="38100" dist="38100" dir="2700000" algn="tl">
                    <a:srgbClr val="000000">
                      <a:alpha val="43137"/>
                    </a:srgbClr>
                  </a:outerShdw>
                </a:effectLst>
              </a:rPr>
              <a:t>With respect to Papal infallibility, the Catholic church does not assert that the pope is infallible in everything he speak, but only when he speaks </a:t>
            </a:r>
            <a:r>
              <a:rPr lang="en-US" i="1" dirty="0" smtClean="0">
                <a:effectLst>
                  <a:outerShdw blurRad="38100" dist="38100" dir="2700000" algn="tl">
                    <a:srgbClr val="000000">
                      <a:alpha val="43137"/>
                    </a:srgbClr>
                  </a:outerShdw>
                </a:effectLst>
              </a:rPr>
              <a:t>ex cathedra</a:t>
            </a:r>
            <a:r>
              <a:rPr lang="en-US" dirty="0" smtClean="0">
                <a:effectLst>
                  <a:outerShdw blurRad="38100" dist="38100" dir="2700000" algn="tl">
                    <a:srgbClr val="000000">
                      <a:alpha val="43137"/>
                    </a:srgbClr>
                  </a:outerShdw>
                </a:effectLst>
              </a:rPr>
              <a:t> as an official interpreter of faith and morals.</a:t>
            </a:r>
          </a:p>
          <a:p>
            <a:pPr eaLnBrk="1" hangingPunct="1">
              <a:defRPr/>
            </a:pPr>
            <a:r>
              <a:rPr lang="en-US" dirty="0" smtClean="0">
                <a:effectLst>
                  <a:outerShdw blurRad="38100" dist="38100" dir="2700000" algn="tl">
                    <a:srgbClr val="000000">
                      <a:alpha val="43137"/>
                    </a:srgbClr>
                  </a:outerShdw>
                </a:effectLst>
              </a:rPr>
              <a:t>The pope is not infallible when pronouncing on matters not pertaining to faith and morality.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The Roman Catholic View of the Visible Church</a:t>
            </a:r>
            <a:endParaRPr lang="en-US" dirty="0"/>
          </a:p>
        </p:txBody>
      </p:sp>
      <p:sp>
        <p:nvSpPr>
          <p:cNvPr id="10243" name="Content Placeholder 2"/>
          <p:cNvSpPr>
            <a:spLocks noGrp="1"/>
          </p:cNvSpPr>
          <p:nvPr>
            <p:ph idx="1"/>
          </p:nvPr>
        </p:nvSpPr>
        <p:spPr/>
        <p:txBody>
          <a:bodyPr/>
          <a:lstStyle/>
          <a:p>
            <a:pPr eaLnBrk="1" hangingPunct="1">
              <a:buFont typeface="Wingdings 2" pitchFamily="18" charset="2"/>
              <a:buNone/>
            </a:pPr>
            <a:r>
              <a:rPr lang="en-US" smtClean="0"/>
              <a:t>Papal infallibility continued:</a:t>
            </a:r>
          </a:p>
          <a:p>
            <a:pPr eaLnBrk="1" hangingPunct="1"/>
            <a:r>
              <a:rPr lang="en-US" smtClean="0"/>
              <a:t>The pope is not absolutely infallible, only God has “Absolute infallibly.”</a:t>
            </a:r>
          </a:p>
          <a:p>
            <a:pPr eaLnBrk="1" hangingPunct="1"/>
            <a:r>
              <a:rPr lang="en-US" smtClean="0"/>
              <a:t>Infallibility entails irrevocability.  He cannot nullify previous ex cathedra pronouncements.</a:t>
            </a:r>
          </a:p>
          <a:p>
            <a:pPr eaLnBrk="1" hangingPunct="1"/>
            <a:r>
              <a:rPr lang="en-US" smtClean="0"/>
              <a:t>Catholic theologians do not believe that the pope is infallible independently of the bishops.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The Roman Catholic View of the Visible Church</a:t>
            </a:r>
            <a:endParaRPr lang="en-US" dirty="0"/>
          </a:p>
        </p:txBody>
      </p:sp>
      <p:sp>
        <p:nvSpPr>
          <p:cNvPr id="10243" name="Content Placeholder 2"/>
          <p:cNvSpPr>
            <a:spLocks noGrp="1"/>
          </p:cNvSpPr>
          <p:nvPr>
            <p:ph idx="1"/>
          </p:nvPr>
        </p:nvSpPr>
        <p:spPr>
          <a:xfrm>
            <a:off x="304800" y="1447800"/>
            <a:ext cx="8229600" cy="4708525"/>
          </a:xfrm>
        </p:spPr>
        <p:txBody>
          <a:bodyPr/>
          <a:lstStyle/>
          <a:p>
            <a:pPr eaLnBrk="1" hangingPunct="1">
              <a:buFont typeface="Wingdings 2" pitchFamily="18" charset="2"/>
              <a:buNone/>
              <a:defRPr/>
            </a:pPr>
            <a:r>
              <a:rPr lang="en-US" dirty="0" smtClean="0">
                <a:effectLst>
                  <a:outerShdw blurRad="38100" dist="38100" dir="2700000" algn="tl">
                    <a:srgbClr val="000000">
                      <a:alpha val="43137"/>
                    </a:srgbClr>
                  </a:outerShdw>
                </a:effectLst>
              </a:rPr>
              <a:t>Papal infallibility continued:</a:t>
            </a:r>
          </a:p>
          <a:p>
            <a:pPr eaLnBrk="1" hangingPunct="1">
              <a:defRPr/>
            </a:pPr>
            <a:r>
              <a:rPr lang="en-US" dirty="0" smtClean="0">
                <a:effectLst>
                  <a:outerShdw blurRad="38100" dist="38100" dir="2700000" algn="tl">
                    <a:srgbClr val="000000">
                      <a:alpha val="43137"/>
                    </a:srgbClr>
                  </a:outerShdw>
                </a:effectLst>
              </a:rPr>
              <a:t>The Catholic church points to Peter as the foundation of the church as the supreme teacher of the Faith.  This applies to him and his successors.  </a:t>
            </a:r>
          </a:p>
          <a:p>
            <a:pPr eaLnBrk="1" hangingPunct="1">
              <a:defRPr/>
            </a:pPr>
            <a:r>
              <a:rPr lang="en-US" dirty="0" smtClean="0">
                <a:effectLst>
                  <a:outerShdw blurRad="38100" dist="38100" dir="2700000" algn="tl">
                    <a:srgbClr val="000000">
                      <a:alpha val="43137"/>
                    </a:srgbClr>
                  </a:outerShdw>
                </a:effectLst>
              </a:rPr>
              <a:t>They point to John 21:15-17 as a proof text.</a:t>
            </a:r>
          </a:p>
          <a:p>
            <a:pPr eaLnBrk="1" hangingPunct="1">
              <a:defRPr/>
            </a:pPr>
            <a:r>
              <a:rPr lang="en-US" dirty="0" smtClean="0">
                <a:effectLst>
                  <a:outerShdw blurRad="38100" dist="38100" dir="2700000" algn="tl">
                    <a:srgbClr val="000000">
                      <a:alpha val="43137"/>
                    </a:srgbClr>
                  </a:outerShdw>
                </a:effectLst>
              </a:rPr>
              <a:t>Catholics argue for Papal infallibility from their Tradition which they view as inspired as Scripture.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94</TotalTime>
  <Words>1027</Words>
  <Application>Microsoft Office PowerPoint</Application>
  <PresentationFormat>On-screen Show (4:3)</PresentationFormat>
  <Paragraphs>66</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Lucida Sans</vt:lpstr>
      <vt:lpstr>Book Antiqua</vt:lpstr>
      <vt:lpstr>Wingdings 2</vt:lpstr>
      <vt:lpstr>Wingdings</vt:lpstr>
      <vt:lpstr>Wingdings 3</vt:lpstr>
      <vt:lpstr>Calibri</vt:lpstr>
      <vt:lpstr>Apex</vt:lpstr>
      <vt:lpstr>Norman Geisler Systematic theology</vt:lpstr>
      <vt:lpstr>The Number of Local Churches</vt:lpstr>
      <vt:lpstr>The Nature of the Visible Church</vt:lpstr>
      <vt:lpstr>The Nature of the Visible Church</vt:lpstr>
      <vt:lpstr>The Nature of the Visible Church</vt:lpstr>
      <vt:lpstr>The Nature of the Visible Church</vt:lpstr>
      <vt:lpstr>The Roman Catholic View of the Visible Church</vt:lpstr>
      <vt:lpstr>The Roman Catholic View of the Visible Church</vt:lpstr>
      <vt:lpstr>The Roman Catholic View of the Visible Church</vt:lpstr>
      <vt:lpstr>A Protestant Response to Papal Infallibility</vt:lpstr>
      <vt:lpstr>A Protestant Response to Papal Infallibility</vt:lpstr>
      <vt:lpstr>Dr Hardgrove response to Geisler</vt:lpstr>
      <vt:lpstr>More problems with Papal infallibility</vt:lpstr>
      <vt:lpstr>Protestant Perspectives</vt:lpstr>
      <vt:lpstr>Protestant Perspectives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Norman Geisler Systematic theology, vol. 4</dc:title>
  <dc:creator>mark hardgrove</dc:creator>
  <cp:lastModifiedBy>mark hardgrove</cp:lastModifiedBy>
  <cp:revision>5</cp:revision>
  <dcterms:created xsi:type="dcterms:W3CDTF">2010-09-09T18:24:33Z</dcterms:created>
  <dcterms:modified xsi:type="dcterms:W3CDTF">2012-11-13T22:00:08Z</dcterms:modified>
</cp:coreProperties>
</file>