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dirty="0" smtClean="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7372E002-1E67-40F3-9412-7C5769AF1776}" type="datetimeFigureOut">
              <a:rPr lang="en-US"/>
              <a:pPr>
                <a:defRPr/>
              </a:pPr>
              <a:t>11/13/2012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dirty="0" smtClean="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BE28835B-CEB8-481E-9E59-0E812753201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17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BE474A0-B7D3-4BBF-9ED2-02C7371C9327}" type="slidenum">
              <a:rPr lang="en-US"/>
              <a:pPr/>
              <a:t>13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47F61E4-06B1-4735-B9B5-E1959BFE3264}" type="slidenum">
              <a:rPr lang="en-US"/>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6E15223-C8C1-48D9-AF14-D8171C61996A}" type="slidenum">
              <a:rPr lang="en-US"/>
              <a:pPr/>
              <a:t>14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48E0692-4EBD-4968-8891-45C01B6E9D52}" type="slidenum">
              <a:rPr lang="en-US"/>
              <a:pPr/>
              <a:t>15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4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AD79DA6-A014-4836-BEE5-2069BEC6BDB8}" type="slidenum">
              <a:rPr lang="en-US"/>
              <a:pPr/>
              <a:t>16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90E2A11-FC72-45FD-8337-617E3C039E71}" type="slidenum">
              <a:rPr lang="en-US"/>
              <a:pPr/>
              <a:t>17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5CDAFEC-FCA1-4B10-89B1-32FE41B76AEA}" type="slidenum">
              <a:rPr lang="en-US"/>
              <a:pPr/>
              <a:t>18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42EAAB1-F029-422D-AC0B-702F67D69ED1}" type="slidenum">
              <a:rPr lang="en-US"/>
              <a:pPr/>
              <a:t>19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E57BC81-290D-45FD-BDCF-73315CDCF59A}" type="slidenum">
              <a:rPr lang="en-US"/>
              <a:pPr/>
              <a:t>20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D106E22-E1A1-451A-A6C9-6A361C779357}" type="slidenum">
              <a:rPr lang="en-US"/>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Isosceles Triangle 3"/>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540544" y="776288"/>
            <a:ext cx="8062912" cy="1470025"/>
          </a:xfrm>
        </p:spPr>
        <p:txBody>
          <a:bodyPr anchor="b"/>
          <a:lstStyle>
            <a:lvl1pPr algn="r">
              <a:defRPr sz="4400"/>
            </a:lvl1pPr>
          </a:lstStyle>
          <a:p>
            <a:r>
              <a:rPr lang="en-US" smtClean="0"/>
              <a:t>Click to edit Master title style</a:t>
            </a:r>
            <a:endParaRPr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27"/>
          <p:cNvSpPr>
            <a:spLocks noGrp="1"/>
          </p:cNvSpPr>
          <p:nvPr>
            <p:ph type="dt" sz="half" idx="10"/>
          </p:nvPr>
        </p:nvSpPr>
        <p:spPr>
          <a:xfrm>
            <a:off x="1371600" y="6011863"/>
            <a:ext cx="5791200" cy="365125"/>
          </a:xfrm>
        </p:spPr>
        <p:txBody>
          <a:bodyPr tIns="0" bIns="0" anchor="t"/>
          <a:lstStyle>
            <a:lvl1pPr algn="r">
              <a:defRPr sz="1000"/>
            </a:lvl1pPr>
          </a:lstStyle>
          <a:p>
            <a:pPr>
              <a:defRPr/>
            </a:pPr>
            <a:fld id="{8DBF2E89-01C2-4B6E-B81D-62B509354677}" type="datetimeFigureOut">
              <a:rPr lang="en-US"/>
              <a:pPr>
                <a:defRPr/>
              </a:pPr>
              <a:t>11/13/2012</a:t>
            </a:fld>
            <a:endParaRPr lang="en-US" dirty="0"/>
          </a:p>
        </p:txBody>
      </p:sp>
      <p:sp>
        <p:nvSpPr>
          <p:cNvPr id="6" name="Footer Placeholder 16"/>
          <p:cNvSpPr>
            <a:spLocks noGrp="1"/>
          </p:cNvSpPr>
          <p:nvPr>
            <p:ph type="ftr" sz="quarter" idx="11"/>
          </p:nvPr>
        </p:nvSpPr>
        <p:spPr>
          <a:xfrm>
            <a:off x="1371600" y="5649913"/>
            <a:ext cx="5791200" cy="365125"/>
          </a:xfrm>
        </p:spPr>
        <p:txBody>
          <a:bodyPr tIns="0" bIns="0"/>
          <a:lstStyle>
            <a:lvl1pPr algn="r">
              <a:defRPr sz="1100" dirty="0"/>
            </a:lvl1pPr>
          </a:lstStyle>
          <a:p>
            <a:pPr>
              <a:defRPr/>
            </a:pPr>
            <a:endParaRPr lang="en-US"/>
          </a:p>
        </p:txBody>
      </p:sp>
      <p:sp>
        <p:nvSpPr>
          <p:cNvPr id="7" name="Slide Number Placeholder 28"/>
          <p:cNvSpPr>
            <a:spLocks noGrp="1"/>
          </p:cNvSpPr>
          <p:nvPr>
            <p:ph type="sldNum" sz="quarter" idx="12"/>
          </p:nvPr>
        </p:nvSpPr>
        <p:spPr>
          <a:xfrm>
            <a:off x="8391525" y="5753100"/>
            <a:ext cx="503238" cy="365125"/>
          </a:xfrm>
        </p:spPr>
        <p:txBody>
          <a:bodyPr anchor="ctr"/>
          <a:lstStyle>
            <a:lvl1pPr algn="ctr">
              <a:defRPr sz="1300">
                <a:solidFill>
                  <a:srgbClr val="FFFFFF"/>
                </a:solidFill>
              </a:defRPr>
            </a:lvl1pPr>
          </a:lstStyle>
          <a:p>
            <a:pPr>
              <a:defRPr/>
            </a:pPr>
            <a:fld id="{E9C98A40-831B-4EEE-B9D4-045D42A435FF}"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DB3587A7-4B2F-48FA-80E6-F32BE3A0ED86}" type="datetimeFigureOut">
              <a:rPr lang="en-US"/>
              <a:pPr>
                <a:defRPr/>
              </a:pPr>
              <a:t>11/13/2012</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3CEDF58A-B027-4DC9-9CDF-5DF762D01041}"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29576C22-4FED-4B90-8BF5-2A5C60662053}" type="datetimeFigureOut">
              <a:rPr lang="en-US"/>
              <a:pPr>
                <a:defRPr/>
              </a:pPr>
              <a:t>11/13/2012</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80B4480A-ECC0-4AD2-8176-82013C3798F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882808"/>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791075" y="6480175"/>
            <a:ext cx="2133600" cy="301625"/>
          </a:xfrm>
        </p:spPr>
        <p:txBody>
          <a:bodyPr/>
          <a:lstStyle>
            <a:lvl1pPr>
              <a:defRPr/>
            </a:lvl1pPr>
          </a:lstStyle>
          <a:p>
            <a:pPr>
              <a:defRPr/>
            </a:pPr>
            <a:fld id="{93A75A20-4E13-4C2C-A526-665BBD4F4E4E}" type="datetimeFigureOut">
              <a:rPr lang="en-US"/>
              <a:pPr>
                <a:defRPr/>
              </a:pPr>
              <a:t>11/13/2012</a:t>
            </a:fld>
            <a:endParaRPr lang="en-US" dirty="0"/>
          </a:p>
        </p:txBody>
      </p:sp>
      <p:sp>
        <p:nvSpPr>
          <p:cNvPr id="5" name="Footer Placeholder 4"/>
          <p:cNvSpPr>
            <a:spLocks noGrp="1"/>
          </p:cNvSpPr>
          <p:nvPr>
            <p:ph type="ftr" sz="quarter" idx="11"/>
          </p:nvPr>
        </p:nvSpPr>
        <p:spPr>
          <a:xfrm>
            <a:off x="457200" y="6481763"/>
            <a:ext cx="4259263" cy="300037"/>
          </a:xfrm>
        </p:spPr>
        <p:txBody>
          <a:bodyPr/>
          <a:lstStyle>
            <a:lvl1pPr>
              <a:defRPr dirty="0"/>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773B12A-3342-49A1-A0E5-028880BE1F30}"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4" name="Right Triangle 3"/>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Isosceles Triangle 4"/>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6" name="Straight Connector 5"/>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lstStyle>
            <a:lvl1pPr marL="0" algn="l">
              <a:buNone/>
              <a:defRPr sz="3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Date Placeholder 3"/>
          <p:cNvSpPr>
            <a:spLocks noGrp="1"/>
          </p:cNvSpPr>
          <p:nvPr>
            <p:ph type="dt" sz="half" idx="10"/>
          </p:nvPr>
        </p:nvSpPr>
        <p:spPr>
          <a:xfrm>
            <a:off x="6956425" y="6477000"/>
            <a:ext cx="2133600" cy="304800"/>
          </a:xfrm>
        </p:spPr>
        <p:txBody>
          <a:bodyPr/>
          <a:lstStyle>
            <a:lvl1pPr>
              <a:defRPr/>
            </a:lvl1pPr>
          </a:lstStyle>
          <a:p>
            <a:pPr>
              <a:defRPr/>
            </a:pPr>
            <a:fld id="{89A0B309-7752-43B0-A58C-FFC4C91E0395}" type="datetimeFigureOut">
              <a:rPr lang="en-US"/>
              <a:pPr>
                <a:defRPr/>
              </a:pPr>
              <a:t>11/13/2012</a:t>
            </a:fld>
            <a:endParaRPr lang="en-US" dirty="0"/>
          </a:p>
        </p:txBody>
      </p:sp>
      <p:sp>
        <p:nvSpPr>
          <p:cNvPr id="9" name="Footer Placeholder 4"/>
          <p:cNvSpPr>
            <a:spLocks noGrp="1"/>
          </p:cNvSpPr>
          <p:nvPr>
            <p:ph type="ftr" sz="quarter" idx="11"/>
          </p:nvPr>
        </p:nvSpPr>
        <p:spPr>
          <a:xfrm>
            <a:off x="2619375" y="6481763"/>
            <a:ext cx="4260850" cy="300037"/>
          </a:xfrm>
        </p:spPr>
        <p:txBody>
          <a:bodyPr/>
          <a:lstStyle>
            <a:lvl1pPr>
              <a:defRPr dirty="0"/>
            </a:lvl1pPr>
          </a:lstStyle>
          <a:p>
            <a:pPr>
              <a:defRPr/>
            </a:pPr>
            <a:endParaRPr lang="en-US"/>
          </a:p>
        </p:txBody>
      </p:sp>
      <p:sp>
        <p:nvSpPr>
          <p:cNvPr id="10" name="Slide Number Placeholder 5"/>
          <p:cNvSpPr>
            <a:spLocks noGrp="1"/>
          </p:cNvSpPr>
          <p:nvPr>
            <p:ph type="sldNum" sz="quarter" idx="12"/>
          </p:nvPr>
        </p:nvSpPr>
        <p:spPr>
          <a:xfrm>
            <a:off x="8450263" y="809625"/>
            <a:ext cx="503237" cy="300038"/>
          </a:xfrm>
        </p:spPr>
        <p:txBody>
          <a:bodyPr/>
          <a:lstStyle>
            <a:lvl1pPr>
              <a:defRPr/>
            </a:lvl1pPr>
          </a:lstStyle>
          <a:p>
            <a:pPr>
              <a:defRPr/>
            </a:pPr>
            <a:fld id="{4F329A23-CED6-44CD-A2C8-B6E264187CA0}"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6B61C44-66BD-4EED-92C8-C8A7C17B4D25}" type="datetimeFigureOut">
              <a:rPr lang="en-US"/>
              <a:pPr>
                <a:defRPr/>
              </a:pPr>
              <a:t>11/13/2012</a:t>
            </a:fld>
            <a:endParaRPr lang="en-US" dirty="0"/>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EC570258-3325-44FA-9EC5-AE9E3231C70E}"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791075" y="6481763"/>
            <a:ext cx="2130425" cy="301625"/>
          </a:xfrm>
        </p:spPr>
        <p:txBody>
          <a:bodyPr/>
          <a:lstStyle>
            <a:lvl1pPr>
              <a:defRPr/>
            </a:lvl1pPr>
          </a:lstStyle>
          <a:p>
            <a:pPr>
              <a:defRPr/>
            </a:pPr>
            <a:fld id="{CD79D7D6-A7E8-4ABB-BD12-F4B87F855077}" type="datetimeFigureOut">
              <a:rPr lang="en-US"/>
              <a:pPr>
                <a:defRPr/>
              </a:pPr>
              <a:t>11/13/2012</a:t>
            </a:fld>
            <a:endParaRPr lang="en-US" dirty="0"/>
          </a:p>
        </p:txBody>
      </p:sp>
      <p:sp>
        <p:nvSpPr>
          <p:cNvPr id="8" name="Footer Placeholder 7"/>
          <p:cNvSpPr>
            <a:spLocks noGrp="1"/>
          </p:cNvSpPr>
          <p:nvPr>
            <p:ph type="ftr" sz="quarter" idx="11"/>
          </p:nvPr>
        </p:nvSpPr>
        <p:spPr>
          <a:xfrm>
            <a:off x="457200" y="6481763"/>
            <a:ext cx="4260850" cy="301625"/>
          </a:xfrm>
        </p:spPr>
        <p:txBody>
          <a:bodyPr/>
          <a:lstStyle>
            <a:lvl1pPr>
              <a:defRPr dirty="0"/>
            </a:lvl1pPr>
          </a:lstStyle>
          <a:p>
            <a:pPr>
              <a:defRPr/>
            </a:pPr>
            <a:endParaRPr lang="en-US"/>
          </a:p>
        </p:txBody>
      </p:sp>
      <p:sp>
        <p:nvSpPr>
          <p:cNvPr id="9" name="Slide Number Placeholder 8"/>
          <p:cNvSpPr>
            <a:spLocks noGrp="1"/>
          </p:cNvSpPr>
          <p:nvPr>
            <p:ph type="sldNum" sz="quarter" idx="12"/>
          </p:nvPr>
        </p:nvSpPr>
        <p:spPr>
          <a:xfrm>
            <a:off x="7589838" y="6483350"/>
            <a:ext cx="503237" cy="301625"/>
          </a:xfrm>
        </p:spPr>
        <p:txBody>
          <a:bodyPr/>
          <a:lstStyle>
            <a:lvl1pPr algn="ctr">
              <a:defRPr/>
            </a:lvl1pPr>
          </a:lstStyle>
          <a:p>
            <a:pPr>
              <a:defRPr/>
            </a:pPr>
            <a:fld id="{A1331528-B84D-4E36-86E6-A60464F803CC}"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13A8C71-8C2F-44C6-B9DC-1053A905E1EB}" type="datetimeFigureOut">
              <a:rPr lang="en-US"/>
              <a:pPr>
                <a:defRPr/>
              </a:pPr>
              <a:t>11/13/2012</a:t>
            </a:fld>
            <a:endParaRPr lang="en-US" dirty="0"/>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DBFBC8F2-FD02-49B3-B69A-73AD315D1C91}"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94601963-2A6F-4A84-AE46-D700BF2487C2}" type="datetimeFigureOut">
              <a:rPr lang="en-US"/>
              <a:pPr>
                <a:defRPr/>
              </a:pPr>
              <a:t>11/13/2012</a:t>
            </a:fld>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013A8FDD-BC6F-4981-B71E-62EBCC3304C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n-US" smtClean="0"/>
              <a:t>Click to edit Master title style</a:t>
            </a:r>
            <a:endParaRPr lang="en-US"/>
          </a:p>
        </p:txBody>
      </p:sp>
      <p:sp>
        <p:nvSpPr>
          <p:cNvPr id="3" name="Text Placeholder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78563" y="6556375"/>
            <a:ext cx="2133600" cy="301625"/>
          </a:xfrm>
        </p:spPr>
        <p:txBody>
          <a:bodyPr/>
          <a:lstStyle>
            <a:lvl1pPr>
              <a:defRPr sz="900"/>
            </a:lvl1pPr>
          </a:lstStyle>
          <a:p>
            <a:pPr>
              <a:defRPr/>
            </a:pPr>
            <a:fld id="{719CA1DB-254C-47E9-8DE6-AD5DB21D7DA0}" type="datetimeFigureOut">
              <a:rPr lang="en-US"/>
              <a:pPr>
                <a:defRPr/>
              </a:pPr>
              <a:t>11/13/2012</a:t>
            </a:fld>
            <a:endParaRPr lang="en-US" dirty="0"/>
          </a:p>
        </p:txBody>
      </p:sp>
      <p:sp>
        <p:nvSpPr>
          <p:cNvPr id="6" name="Footer Placeholder 5"/>
          <p:cNvSpPr>
            <a:spLocks noGrp="1"/>
          </p:cNvSpPr>
          <p:nvPr>
            <p:ph type="ftr" sz="quarter" idx="11"/>
          </p:nvPr>
        </p:nvSpPr>
        <p:spPr>
          <a:xfrm>
            <a:off x="1135063" y="6556375"/>
            <a:ext cx="5143500" cy="301625"/>
          </a:xfrm>
        </p:spPr>
        <p:txBody>
          <a:bodyPr/>
          <a:lstStyle>
            <a:lvl1pPr>
              <a:defRPr sz="900" dirty="0"/>
            </a:lvl1pPr>
          </a:lstStyle>
          <a:p>
            <a:pPr>
              <a:defRPr/>
            </a:pPr>
            <a:endParaRPr lang="en-US"/>
          </a:p>
        </p:txBody>
      </p:sp>
      <p:sp>
        <p:nvSpPr>
          <p:cNvPr id="7" name="Slide Number Placeholder 6"/>
          <p:cNvSpPr>
            <a:spLocks noGrp="1"/>
          </p:cNvSpPr>
          <p:nvPr>
            <p:ph type="sldNum" sz="quarter" idx="12"/>
          </p:nvPr>
        </p:nvSpPr>
        <p:spPr>
          <a:xfrm>
            <a:off x="8410575" y="6556375"/>
            <a:ext cx="503238" cy="301625"/>
          </a:xfrm>
        </p:spPr>
        <p:txBody>
          <a:bodyPr/>
          <a:lstStyle>
            <a:lvl1pPr>
              <a:defRPr sz="900"/>
            </a:lvl1pPr>
          </a:lstStyle>
          <a:p>
            <a:pPr>
              <a:defRPr/>
            </a:pPr>
            <a:fld id="{9489AA49-F3EA-4EC3-930A-A22B002CEC88}"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n-US" smtClean="0"/>
              <a:t>Click to edit Master title style</a:t>
            </a:r>
            <a:endParaRPr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4"/>
          <p:cNvSpPr>
            <a:spLocks noGrp="1"/>
          </p:cNvSpPr>
          <p:nvPr>
            <p:ph type="dt" sz="half" idx="10"/>
          </p:nvPr>
        </p:nvSpPr>
        <p:spPr>
          <a:xfrm>
            <a:off x="6108700" y="6556375"/>
            <a:ext cx="2101850" cy="301625"/>
          </a:xfrm>
        </p:spPr>
        <p:txBody>
          <a:bodyPr/>
          <a:lstStyle>
            <a:lvl1pPr>
              <a:defRPr sz="900"/>
            </a:lvl1pPr>
          </a:lstStyle>
          <a:p>
            <a:pPr>
              <a:defRPr/>
            </a:pPr>
            <a:fld id="{BE4644AA-CFDB-4C57-8DD2-AFB306B8E07D}" type="datetimeFigureOut">
              <a:rPr lang="en-US"/>
              <a:pPr>
                <a:defRPr/>
              </a:pPr>
              <a:t>11/13/2012</a:t>
            </a:fld>
            <a:endParaRPr lang="en-US" dirty="0"/>
          </a:p>
        </p:txBody>
      </p:sp>
      <p:sp>
        <p:nvSpPr>
          <p:cNvPr id="6" name="Footer Placeholder 5"/>
          <p:cNvSpPr>
            <a:spLocks noGrp="1"/>
          </p:cNvSpPr>
          <p:nvPr>
            <p:ph type="ftr" sz="quarter" idx="11"/>
          </p:nvPr>
        </p:nvSpPr>
        <p:spPr>
          <a:xfrm>
            <a:off x="1169988" y="6557963"/>
            <a:ext cx="4948237" cy="301625"/>
          </a:xfrm>
        </p:spPr>
        <p:txBody>
          <a:bodyPr/>
          <a:lstStyle>
            <a:lvl1pPr>
              <a:defRPr sz="900" dirty="0"/>
            </a:lvl1pPr>
          </a:lstStyle>
          <a:p>
            <a:pPr>
              <a:defRPr/>
            </a:pPr>
            <a:endParaRPr lang="en-US"/>
          </a:p>
        </p:txBody>
      </p:sp>
      <p:sp>
        <p:nvSpPr>
          <p:cNvPr id="7" name="Slide Number Placeholder 6"/>
          <p:cNvSpPr>
            <a:spLocks noGrp="1"/>
          </p:cNvSpPr>
          <p:nvPr>
            <p:ph type="sldNum" sz="quarter" idx="12"/>
          </p:nvPr>
        </p:nvSpPr>
        <p:spPr>
          <a:xfrm>
            <a:off x="8216900" y="6556375"/>
            <a:ext cx="366713" cy="301625"/>
          </a:xfrm>
        </p:spPr>
        <p:txBody>
          <a:bodyPr/>
          <a:lstStyle>
            <a:lvl1pPr algn="ctr">
              <a:defRPr sz="900"/>
            </a:lvl1pPr>
          </a:lstStyle>
          <a:p>
            <a:pPr>
              <a:defRPr/>
            </a:pPr>
            <a:fld id="{B30DCE42-DA98-4B01-8071-71646F47CCCE}"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8288"/>
            <a:ext cx="8229600" cy="1398587"/>
          </a:xfrm>
          <a:prstGeom prst="rect">
            <a:avLst/>
          </a:prstGeom>
        </p:spPr>
        <p:txBody>
          <a:bodyPr vert="horz" anchor="ctr">
            <a:normAutofit/>
          </a:bodyPr>
          <a:lstStyle/>
          <a:p>
            <a:r>
              <a:rPr lang="en-US" smtClean="0"/>
              <a:t>Click to edit Master title style</a:t>
            </a:r>
            <a:endParaRPr lang="en-US"/>
          </a:p>
        </p:txBody>
      </p:sp>
      <p:sp>
        <p:nvSpPr>
          <p:cNvPr id="1030"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a:solidFill>
                  <a:schemeClr val="tx1"/>
                </a:solidFill>
                <a:latin typeface="+mn-lt"/>
                <a:cs typeface="+mn-cs"/>
              </a:defRPr>
            </a:lvl1pPr>
          </a:lstStyle>
          <a:p>
            <a:pPr>
              <a:defRPr/>
            </a:pPr>
            <a:fld id="{47BE39A2-4942-4856-B167-C62B03AF06F5}" type="datetimeFigureOut">
              <a:rPr lang="en-US"/>
              <a:pPr>
                <a:defRPr/>
              </a:pPr>
              <a:t>11/13/2012</a:t>
            </a:fld>
            <a:endParaRPr lang="en-US" dirty="0"/>
          </a:p>
        </p:txBody>
      </p:sp>
      <p:sp>
        <p:nvSpPr>
          <p:cNvPr id="3" name="Footer Placeholder 2"/>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dirty="0">
                <a:solidFill>
                  <a:schemeClr val="tx1"/>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a:solidFill>
                  <a:schemeClr val="tx1"/>
                </a:solidFill>
                <a:latin typeface="+mn-lt"/>
                <a:cs typeface="+mn-cs"/>
              </a:defRPr>
            </a:lvl1pPr>
          </a:lstStyle>
          <a:p>
            <a:pPr>
              <a:defRPr/>
            </a:pPr>
            <a:fld id="{70E0E35C-799D-4627-9C31-0937B80ACA0B}" type="slidenum">
              <a:rPr lang="en-US"/>
              <a:pPr>
                <a:defRPr/>
              </a:pPr>
              <a:t>‹#›</a:t>
            </a:fld>
            <a:endParaRPr lang="en-US" dirty="0"/>
          </a:p>
        </p:txBody>
      </p:sp>
    </p:spTree>
  </p:cSld>
  <p:clrMap bg1="dk1" tx1="lt1" bg2="dk2" tx2="lt2" accent1="accent1" accent2="accent2" accent3="accent3" accent4="accent4" accent5="accent5" accent6="accent6" hlink="hlink" folHlink="folHlink"/>
  <p:sldLayoutIdLst>
    <p:sldLayoutId id="2147483701" r:id="rId1"/>
    <p:sldLayoutId id="2147483702" r:id="rId2"/>
    <p:sldLayoutId id="2147483703" r:id="rId3"/>
    <p:sldLayoutId id="2147483696" r:id="rId4"/>
    <p:sldLayoutId id="2147483704" r:id="rId5"/>
    <p:sldLayoutId id="2147483697" r:id="rId6"/>
    <p:sldLayoutId id="2147483698" r:id="rId7"/>
    <p:sldLayoutId id="2147483705" r:id="rId8"/>
    <p:sldLayoutId id="2147483706" r:id="rId9"/>
    <p:sldLayoutId id="2147483699" r:id="rId10"/>
    <p:sldLayoutId id="2147483700" r:id="rId11"/>
  </p:sldLayoutIdLst>
  <p:txStyles>
    <p:titleStyle>
      <a:lvl1pPr marL="484188" indent="-484188" algn="l" rtl="0"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indent="-484188" algn="l" rtl="0" eaLnBrk="0" fontAlgn="base" hangingPunct="0">
        <a:spcBef>
          <a:spcPct val="0"/>
        </a:spcBef>
        <a:spcAft>
          <a:spcPct val="0"/>
        </a:spcAft>
        <a:defRPr sz="4200">
          <a:solidFill>
            <a:srgbClr val="FF5C9C"/>
          </a:solidFill>
          <a:latin typeface="Century Gothic" pitchFamily="34" charset="0"/>
        </a:defRPr>
      </a:lvl2pPr>
      <a:lvl3pPr marL="484188" indent="-484188" algn="l" rtl="0" eaLnBrk="0" fontAlgn="base" hangingPunct="0">
        <a:spcBef>
          <a:spcPct val="0"/>
        </a:spcBef>
        <a:spcAft>
          <a:spcPct val="0"/>
        </a:spcAft>
        <a:defRPr sz="4200">
          <a:solidFill>
            <a:srgbClr val="FF5C9C"/>
          </a:solidFill>
          <a:latin typeface="Century Gothic" pitchFamily="34" charset="0"/>
        </a:defRPr>
      </a:lvl3pPr>
      <a:lvl4pPr marL="484188" indent="-484188" algn="l" rtl="0" eaLnBrk="0" fontAlgn="base" hangingPunct="0">
        <a:spcBef>
          <a:spcPct val="0"/>
        </a:spcBef>
        <a:spcAft>
          <a:spcPct val="0"/>
        </a:spcAft>
        <a:defRPr sz="4200">
          <a:solidFill>
            <a:srgbClr val="FF5C9C"/>
          </a:solidFill>
          <a:latin typeface="Century Gothic" pitchFamily="34" charset="0"/>
        </a:defRPr>
      </a:lvl4pPr>
      <a:lvl5pPr marL="484188" indent="-484188" algn="l" rtl="0" eaLnBrk="0" fontAlgn="base" hangingPunct="0">
        <a:spcBef>
          <a:spcPct val="0"/>
        </a:spcBef>
        <a:spcAft>
          <a:spcPct val="0"/>
        </a:spcAft>
        <a:defRPr sz="4200">
          <a:solidFill>
            <a:srgbClr val="FF5C9C"/>
          </a:solidFill>
          <a:latin typeface="Century Gothic" pitchFamily="34" charset="0"/>
        </a:defRPr>
      </a:lvl5pPr>
      <a:lvl6pPr marL="941388" indent="-484188" algn="l" rtl="0" fontAlgn="base">
        <a:spcBef>
          <a:spcPct val="0"/>
        </a:spcBef>
        <a:spcAft>
          <a:spcPct val="0"/>
        </a:spcAft>
        <a:defRPr sz="4200">
          <a:solidFill>
            <a:srgbClr val="FF5C9C"/>
          </a:solidFill>
          <a:latin typeface="Century Gothic" pitchFamily="34" charset="0"/>
        </a:defRPr>
      </a:lvl6pPr>
      <a:lvl7pPr marL="1398588" indent="-484188" algn="l" rtl="0" fontAlgn="base">
        <a:spcBef>
          <a:spcPct val="0"/>
        </a:spcBef>
        <a:spcAft>
          <a:spcPct val="0"/>
        </a:spcAft>
        <a:defRPr sz="4200">
          <a:solidFill>
            <a:srgbClr val="FF5C9C"/>
          </a:solidFill>
          <a:latin typeface="Century Gothic" pitchFamily="34" charset="0"/>
        </a:defRPr>
      </a:lvl7pPr>
      <a:lvl8pPr marL="1855788" indent="-484188" algn="l" rtl="0" fontAlgn="base">
        <a:spcBef>
          <a:spcPct val="0"/>
        </a:spcBef>
        <a:spcAft>
          <a:spcPct val="0"/>
        </a:spcAft>
        <a:defRPr sz="4200">
          <a:solidFill>
            <a:srgbClr val="FF5C9C"/>
          </a:solidFill>
          <a:latin typeface="Century Gothic" pitchFamily="34" charset="0"/>
        </a:defRPr>
      </a:lvl8pPr>
      <a:lvl9pPr marL="2312988" indent="-484188" algn="l" rtl="0" fontAlgn="base">
        <a:spcBef>
          <a:spcPct val="0"/>
        </a:spcBef>
        <a:spcAft>
          <a:spcPct val="0"/>
        </a:spcAft>
        <a:defRPr sz="4200">
          <a:solidFill>
            <a:srgbClr val="FF5C9C"/>
          </a:solidFill>
          <a:latin typeface="Century Gothic" pitchFamily="34" charset="0"/>
        </a:defRPr>
      </a:lvl9pPr>
    </p:titleStyle>
    <p:bodyStyle>
      <a:lvl1pPr marL="447675"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eaLnBrk="0" fontAlgn="base" hangingPunct="0">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marL="484632" indent="0" eaLnBrk="1" fontAlgn="auto" hangingPunct="1">
              <a:spcAft>
                <a:spcPts val="0"/>
              </a:spcAft>
              <a:defRPr/>
            </a:pPr>
            <a:r>
              <a:rPr lang="en-US" sz="4800" b="1" dirty="0" smtClean="0">
                <a:solidFill>
                  <a:schemeClr val="accent1">
                    <a:tint val="83000"/>
                    <a:satMod val="150000"/>
                  </a:schemeClr>
                </a:solidFill>
              </a:rPr>
              <a:t>Geisler, </a:t>
            </a:r>
            <a:r>
              <a:rPr lang="en-US" sz="4800" b="1" dirty="0" smtClean="0">
                <a:solidFill>
                  <a:schemeClr val="accent1">
                    <a:tint val="83000"/>
                    <a:satMod val="150000"/>
                  </a:schemeClr>
                </a:solidFill>
              </a:rPr>
              <a:t>Norman</a:t>
            </a:r>
            <a:r>
              <a:rPr lang="en-US" sz="4800" b="1" dirty="0" smtClean="0">
                <a:solidFill>
                  <a:schemeClr val="accent1">
                    <a:tint val="83000"/>
                    <a:satMod val="150000"/>
                  </a:schemeClr>
                </a:solidFill>
              </a:rPr>
              <a:t/>
            </a:r>
            <a:br>
              <a:rPr lang="en-US" sz="4800" b="1" dirty="0" smtClean="0">
                <a:solidFill>
                  <a:schemeClr val="accent1">
                    <a:tint val="83000"/>
                    <a:satMod val="150000"/>
                  </a:schemeClr>
                </a:solidFill>
              </a:rPr>
            </a:br>
            <a:r>
              <a:rPr lang="en-US" sz="4800" b="1" dirty="0" smtClean="0">
                <a:solidFill>
                  <a:schemeClr val="accent1">
                    <a:tint val="83000"/>
                    <a:satMod val="150000"/>
                  </a:schemeClr>
                </a:solidFill>
              </a:rPr>
              <a:t>Systematic Theology II</a:t>
            </a:r>
            <a:endParaRPr lang="en-US" sz="4800" b="1" dirty="0">
              <a:solidFill>
                <a:schemeClr val="accent1">
                  <a:tint val="83000"/>
                  <a:satMod val="150000"/>
                </a:schemeClr>
              </a:solidFill>
            </a:endParaRPr>
          </a:p>
        </p:txBody>
      </p:sp>
      <p:sp>
        <p:nvSpPr>
          <p:cNvPr id="3" name="Subtitle 2"/>
          <p:cNvSpPr>
            <a:spLocks noGrp="1"/>
          </p:cNvSpPr>
          <p:nvPr>
            <p:ph type="subTitle" idx="1"/>
          </p:nvPr>
        </p:nvSpPr>
        <p:spPr/>
        <p:txBody>
          <a:bodyPr>
            <a:normAutofit/>
          </a:bodyPr>
          <a:lstStyle/>
          <a:p>
            <a:pPr eaLnBrk="1" fontAlgn="auto" hangingPunct="1">
              <a:spcAft>
                <a:spcPts val="0"/>
              </a:spcAft>
              <a:buFont typeface="Wingdings 2"/>
              <a:buNone/>
              <a:defRPr/>
            </a:pPr>
            <a:r>
              <a:rPr lang="en-US" dirty="0" smtClean="0"/>
              <a:t>TH 513 Systematic Theology II</a:t>
            </a:r>
          </a:p>
          <a:p>
            <a:pPr eaLnBrk="1" fontAlgn="auto" hangingPunct="1">
              <a:spcAft>
                <a:spcPts val="0"/>
              </a:spcAft>
              <a:buFont typeface="Wingdings 2"/>
              <a:buNone/>
              <a:defRPr/>
            </a:pPr>
            <a:r>
              <a:rPr lang="en-US" dirty="0" err="1" smtClean="0"/>
              <a:t>PPt</a:t>
            </a:r>
            <a:r>
              <a:rPr lang="en-US" dirty="0" smtClean="0"/>
              <a:t> by Dr</a:t>
            </a:r>
            <a:r>
              <a:rPr lang="en-US" dirty="0" smtClean="0"/>
              <a:t>. Mark E. </a:t>
            </a:r>
            <a:r>
              <a:rPr lang="en-US" dirty="0" smtClean="0"/>
              <a:t>Hardgrove</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304800" y="1219200"/>
            <a:ext cx="8534400" cy="5235575"/>
          </a:xfrm>
        </p:spPr>
        <p:txBody>
          <a:bodyPr/>
          <a:lstStyle/>
          <a:p>
            <a:pPr eaLnBrk="1" hangingPunct="1">
              <a:buFont typeface="Wingdings 2" pitchFamily="18" charset="2"/>
              <a:buNone/>
              <a:defRPr/>
            </a:pPr>
            <a:r>
              <a:rPr lang="en-US" sz="2000" b="1" dirty="0" smtClean="0"/>
              <a:t>All-Infant Salvation Views: God Elects All Infants and Saves them</a:t>
            </a:r>
          </a:p>
          <a:p>
            <a:pPr eaLnBrk="1" hangingPunct="1">
              <a:buFont typeface="Wingdings 2" pitchFamily="18" charset="2"/>
              <a:buNone/>
              <a:defRPr/>
            </a:pPr>
            <a:endParaRPr lang="en-US" sz="800" dirty="0" smtClean="0"/>
          </a:p>
          <a:p>
            <a:pPr marL="522287" indent="-457200" eaLnBrk="1" hangingPunct="1">
              <a:buFont typeface="Wingdings 2" pitchFamily="18" charset="2"/>
              <a:buAutoNum type="arabicPeriod"/>
              <a:defRPr/>
            </a:pPr>
            <a:r>
              <a:rPr lang="en-US" sz="1800" dirty="0" smtClean="0"/>
              <a:t>All who die before the age of accountability are incapable of moral good or evil.</a:t>
            </a:r>
          </a:p>
          <a:p>
            <a:pPr marL="522287" indent="-457200" eaLnBrk="1" hangingPunct="1">
              <a:buFont typeface="Wingdings 2" pitchFamily="18" charset="2"/>
              <a:buAutoNum type="arabicPeriod"/>
              <a:defRPr/>
            </a:pPr>
            <a:r>
              <a:rPr lang="en-US" sz="1800" dirty="0" smtClean="0"/>
              <a:t>God will only punish people (in the next life) on the basis of evils they have committed in this life;</a:t>
            </a:r>
          </a:p>
          <a:p>
            <a:pPr marL="522287" indent="-457200" eaLnBrk="1" hangingPunct="1">
              <a:buFont typeface="Wingdings 2" pitchFamily="18" charset="2"/>
              <a:buAutoNum type="arabicPeriod"/>
              <a:defRPr/>
            </a:pPr>
            <a:r>
              <a:rPr lang="en-US" sz="1800" dirty="0" smtClean="0"/>
              <a:t>All who die before the age of accountability, then, will not be punished in the next life (that is they will be saved);</a:t>
            </a:r>
          </a:p>
          <a:p>
            <a:pPr marL="522287" indent="-457200" eaLnBrk="1" hangingPunct="1">
              <a:buFont typeface="Wingdings 2" pitchFamily="18" charset="2"/>
              <a:buAutoNum type="arabicPeriod"/>
              <a:defRPr/>
            </a:pPr>
            <a:r>
              <a:rPr lang="en-US" sz="1800" dirty="0" smtClean="0"/>
              <a:t>Arminians, however, hold that faith is necessary condition for salvation;</a:t>
            </a:r>
          </a:p>
          <a:p>
            <a:pPr marL="522287" indent="-457200" eaLnBrk="1" hangingPunct="1">
              <a:buFont typeface="Wingdings 2" pitchFamily="18" charset="2"/>
              <a:buAutoNum type="arabicPeriod"/>
              <a:defRPr/>
            </a:pPr>
            <a:r>
              <a:rPr lang="en-US" sz="1800" dirty="0" smtClean="0"/>
              <a:t>Those who die before the age of accountability cannot believe (that is, have faith);</a:t>
            </a:r>
          </a:p>
          <a:p>
            <a:pPr marL="522287" indent="-457200" eaLnBrk="1" hangingPunct="1">
              <a:buFont typeface="Wingdings 2" pitchFamily="18" charset="2"/>
              <a:buAutoNum type="arabicPeriod"/>
              <a:defRPr/>
            </a:pPr>
            <a:r>
              <a:rPr lang="en-US" sz="1800" dirty="0" smtClean="0"/>
              <a:t>Hence, according to Arminian doctrine, no one dying before the age of accountability can be saved;</a:t>
            </a:r>
          </a:p>
          <a:p>
            <a:pPr marL="522287" indent="-457200" eaLnBrk="1" hangingPunct="1">
              <a:buFont typeface="Wingdings 2" pitchFamily="18" charset="2"/>
              <a:buAutoNum type="arabicPeriod"/>
              <a:defRPr/>
            </a:pPr>
            <a:r>
              <a:rPr lang="en-US" sz="1800" dirty="0" smtClean="0"/>
              <a:t>Calvinism teaches that God can regenerate people without their consent (faith);</a:t>
            </a:r>
          </a:p>
          <a:p>
            <a:pPr marL="522287" indent="-457200" eaLnBrk="1" hangingPunct="1">
              <a:buFont typeface="Wingdings 2" pitchFamily="18" charset="2"/>
              <a:buAutoNum type="arabicPeriod"/>
              <a:defRPr/>
            </a:pPr>
            <a:r>
              <a:rPr lang="en-US" sz="1800" dirty="0" smtClean="0"/>
              <a:t>Consequently, only a Calvinist can consistently maintain that all who die before the age of accountability will be saved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18435" name="Content Placeholder 2"/>
          <p:cNvSpPr>
            <a:spLocks noGrp="1"/>
          </p:cNvSpPr>
          <p:nvPr>
            <p:ph idx="1"/>
          </p:nvPr>
        </p:nvSpPr>
        <p:spPr>
          <a:xfrm>
            <a:off x="304800" y="1219200"/>
            <a:ext cx="8534400" cy="5235575"/>
          </a:xfrm>
        </p:spPr>
        <p:txBody>
          <a:bodyPr/>
          <a:lstStyle/>
          <a:p>
            <a:pPr algn="ctr" eaLnBrk="1" hangingPunct="1">
              <a:buFont typeface="Wingdings 2" pitchFamily="18" charset="2"/>
              <a:buNone/>
            </a:pPr>
            <a:r>
              <a:rPr lang="en-US" sz="2800" b="1" smtClean="0"/>
              <a:t>All-Infant Salvation Views:</a:t>
            </a:r>
          </a:p>
          <a:p>
            <a:pPr algn="ctr" eaLnBrk="1" hangingPunct="1">
              <a:buFont typeface="Wingdings 2" pitchFamily="18" charset="2"/>
              <a:buNone/>
            </a:pPr>
            <a:r>
              <a:rPr lang="en-US" sz="2800" b="1" smtClean="0"/>
              <a:t>God Elects All Infants and Saves them</a:t>
            </a:r>
          </a:p>
          <a:p>
            <a:pPr eaLnBrk="1" hangingPunct="1">
              <a:buFont typeface="Wingdings 2" pitchFamily="18" charset="2"/>
              <a:buNone/>
            </a:pPr>
            <a:endParaRPr lang="en-US" sz="800" smtClean="0"/>
          </a:p>
          <a:p>
            <a:pPr eaLnBrk="1" hangingPunct="1">
              <a:buFont typeface="Wingdings 2" pitchFamily="18" charset="2"/>
              <a:buNone/>
            </a:pPr>
            <a:endParaRPr lang="en-US" sz="800" smtClean="0"/>
          </a:p>
          <a:p>
            <a:pPr eaLnBrk="1" hangingPunct="1">
              <a:buFont typeface="Wingdings 2" pitchFamily="18" charset="2"/>
              <a:buNone/>
            </a:pPr>
            <a:r>
              <a:rPr lang="en-US" sz="2400" smtClean="0"/>
              <a:t>Problem with this view.  The one main problem is that there is nothing in the Bible that specifically mentions an “age of accountability.”  Second, it suggests salvation apart from faith. In Nash’s own view of limited atonement he has no reliable reason to believe that God’s election is any broader among infants than it is among adults.  If Christ only saves </a:t>
            </a:r>
            <a:r>
              <a:rPr lang="en-US" sz="2400" i="1" smtClean="0"/>
              <a:t>some</a:t>
            </a:r>
            <a:r>
              <a:rPr lang="en-US" sz="2400" smtClean="0"/>
              <a:t> adults, as extreme Calvinists argue, then why should we assume that He died for </a:t>
            </a:r>
            <a:r>
              <a:rPr lang="en-US" sz="2400" i="1" smtClean="0"/>
              <a:t>all </a:t>
            </a:r>
            <a:r>
              <a:rPr lang="en-US" sz="2400" smtClean="0"/>
              <a:t>infants?</a:t>
            </a:r>
            <a:endParaRPr lang="en-US" sz="80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304800" y="1219200"/>
            <a:ext cx="8534400" cy="5235575"/>
          </a:xfrm>
        </p:spPr>
        <p:txBody>
          <a:bodyPr/>
          <a:lstStyle/>
          <a:p>
            <a:pPr algn="ctr" eaLnBrk="1" hangingPunct="1">
              <a:buFont typeface="Wingdings 2" pitchFamily="18" charset="2"/>
              <a:buNone/>
              <a:defRPr/>
            </a:pPr>
            <a:r>
              <a:rPr lang="en-US" sz="2800" b="1" dirty="0" smtClean="0"/>
              <a:t>All-Infant Salvation Views:</a:t>
            </a:r>
          </a:p>
          <a:p>
            <a:pPr algn="ctr" eaLnBrk="1" hangingPunct="1">
              <a:buFont typeface="Wingdings 2" pitchFamily="18" charset="2"/>
              <a:buNone/>
              <a:defRPr/>
            </a:pPr>
            <a:r>
              <a:rPr lang="en-US" sz="2400" b="1" dirty="0" smtClean="0"/>
              <a:t>God Saves All Infants Because They Cannot Believe</a:t>
            </a:r>
          </a:p>
          <a:p>
            <a:pPr eaLnBrk="1" hangingPunct="1">
              <a:buFont typeface="Wingdings 2" pitchFamily="18" charset="2"/>
              <a:buNone/>
              <a:defRPr/>
            </a:pPr>
            <a:endParaRPr lang="en-US" sz="800" dirty="0" smtClean="0"/>
          </a:p>
          <a:p>
            <a:pPr marL="53975" indent="11113" eaLnBrk="1" hangingPunct="1">
              <a:buFont typeface="Wingdings 2" pitchFamily="18" charset="2"/>
              <a:buNone/>
              <a:defRPr/>
            </a:pPr>
            <a:r>
              <a:rPr lang="en-US" sz="2400" dirty="0" smtClean="0"/>
              <a:t>Basically, this view is that God could not hold anyone accountable for not believing if they do not have the capacity to believe.  This would violate God’s justice. </a:t>
            </a:r>
          </a:p>
          <a:p>
            <a:pPr marL="53975" indent="11113" eaLnBrk="1" hangingPunct="1">
              <a:buFont typeface="Wingdings 2" pitchFamily="18" charset="2"/>
              <a:buNone/>
              <a:defRPr/>
            </a:pPr>
            <a:endParaRPr lang="en-US" sz="900" dirty="0" smtClean="0"/>
          </a:p>
          <a:p>
            <a:pPr marL="53975" indent="11113" eaLnBrk="1" hangingPunct="1">
              <a:buFont typeface="Wingdings 2" pitchFamily="18" charset="2"/>
              <a:buNone/>
              <a:defRPr/>
            </a:pPr>
            <a:r>
              <a:rPr lang="en-US" sz="2400" dirty="0" smtClean="0"/>
              <a:t>Jesus said, “Let the little children come to me, and do not hinder them, for the kingdom of God belongs to such as these” (Mk. 10:14).  Lacking an delimiter, it suggests that all children are included. David in Psalm 139:13-16 speaks of God having created him in his mother’s womb and being written in “your [God’s] book” (v. 16).  (cf. also Isa. 7:15; Deut. 1:39)</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304800" y="1219200"/>
            <a:ext cx="8534400" cy="5235575"/>
          </a:xfrm>
        </p:spPr>
        <p:txBody>
          <a:bodyPr/>
          <a:lstStyle/>
          <a:p>
            <a:pPr algn="ctr" eaLnBrk="1" hangingPunct="1">
              <a:buFont typeface="Wingdings 2" pitchFamily="18" charset="2"/>
              <a:buNone/>
              <a:defRPr/>
            </a:pPr>
            <a:r>
              <a:rPr lang="en-US" sz="2800" b="1" dirty="0" smtClean="0"/>
              <a:t>All-Infant Salvation Views:</a:t>
            </a:r>
          </a:p>
          <a:p>
            <a:pPr algn="ctr" eaLnBrk="1" hangingPunct="1">
              <a:buFont typeface="Wingdings 2" pitchFamily="18" charset="2"/>
              <a:buNone/>
              <a:defRPr/>
            </a:pPr>
            <a:r>
              <a:rPr lang="en-US" sz="2400" b="1" dirty="0" smtClean="0"/>
              <a:t>God Saves All Infants Because They Cannot Believe</a:t>
            </a:r>
          </a:p>
          <a:p>
            <a:pPr eaLnBrk="1" hangingPunct="1">
              <a:buFont typeface="Wingdings 2" pitchFamily="18" charset="2"/>
              <a:buNone/>
              <a:defRPr/>
            </a:pPr>
            <a:endParaRPr lang="en-US" sz="800" dirty="0" smtClean="0"/>
          </a:p>
          <a:p>
            <a:pPr marL="53975" indent="11113" eaLnBrk="1" hangingPunct="1">
              <a:buFont typeface="Wingdings 2" pitchFamily="18" charset="2"/>
              <a:buNone/>
              <a:defRPr/>
            </a:pPr>
            <a:r>
              <a:rPr lang="en-US" sz="2400" dirty="0" smtClean="0"/>
              <a:t>Critics of this view argue that it tends toward universalism and ignores or denies the fact of total depravity and inherent sin.  Further it eliminates the faith as an absolutely necessary salvific condition in this life.  </a:t>
            </a:r>
          </a:p>
          <a:p>
            <a:pPr marL="53975" indent="11113" eaLnBrk="1" hangingPunct="1">
              <a:buFont typeface="Wingdings 2" pitchFamily="18" charset="2"/>
              <a:buNone/>
              <a:defRPr/>
            </a:pPr>
            <a:endParaRPr lang="en-US" sz="2400" dirty="0" smtClean="0"/>
          </a:p>
          <a:p>
            <a:pPr marL="53975" indent="11113" eaLnBrk="1" hangingPunct="1">
              <a:buFont typeface="Wingdings 2" pitchFamily="18" charset="2"/>
              <a:buNone/>
              <a:defRPr/>
            </a:pPr>
            <a:r>
              <a:rPr lang="en-US" sz="2400" dirty="0" smtClean="0"/>
              <a:t>The merit of this view is that it both satisfies God’s justice and magnifies His omnivbenevolence.  It also has some biblical justification.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304800" y="1219200"/>
            <a:ext cx="8534400" cy="5235575"/>
          </a:xfrm>
        </p:spPr>
        <p:txBody>
          <a:bodyPr/>
          <a:lstStyle/>
          <a:p>
            <a:pPr algn="ctr" eaLnBrk="1" hangingPunct="1">
              <a:buFont typeface="Wingdings 2" pitchFamily="18" charset="2"/>
              <a:buNone/>
              <a:defRPr/>
            </a:pPr>
            <a:r>
              <a:rPr lang="en-US" sz="2800" b="1" dirty="0" smtClean="0"/>
              <a:t>The Limbo-Infant View</a:t>
            </a:r>
          </a:p>
          <a:p>
            <a:pPr eaLnBrk="1" hangingPunct="1">
              <a:buFont typeface="Wingdings 2" pitchFamily="18" charset="2"/>
              <a:buNone/>
              <a:defRPr/>
            </a:pPr>
            <a:endParaRPr lang="en-US" sz="800" dirty="0" smtClean="0"/>
          </a:p>
          <a:p>
            <a:pPr marL="53975" indent="11113" eaLnBrk="1" hangingPunct="1">
              <a:buFont typeface="Wingdings 2" pitchFamily="18" charset="2"/>
              <a:buNone/>
              <a:defRPr/>
            </a:pPr>
            <a:r>
              <a:rPr lang="en-US" sz="2400" dirty="0" smtClean="0"/>
              <a:t>This view offers a third view to eternal salvation or eternal punishment.   It is </a:t>
            </a:r>
            <a:r>
              <a:rPr lang="en-US" sz="2400" u="sng" dirty="0" smtClean="0"/>
              <a:t>limbo.</a:t>
            </a:r>
            <a:r>
              <a:rPr lang="en-US" sz="2400" dirty="0" smtClean="0"/>
              <a:t>  Some Roman Catholic theologians have posited limbo for babies who die unbaptized.</a:t>
            </a:r>
          </a:p>
          <a:p>
            <a:pPr marL="53975" indent="11113" eaLnBrk="1" hangingPunct="1">
              <a:buFont typeface="Wingdings 2" pitchFamily="18" charset="2"/>
              <a:buNone/>
              <a:defRPr/>
            </a:pPr>
            <a:endParaRPr lang="en-US" sz="2400" dirty="0" smtClean="0"/>
          </a:p>
          <a:p>
            <a:pPr marL="53975" indent="11113" eaLnBrk="1" hangingPunct="1">
              <a:buFont typeface="Wingdings 2" pitchFamily="18" charset="2"/>
              <a:buNone/>
              <a:defRPr/>
            </a:pPr>
            <a:r>
              <a:rPr lang="en-US" sz="2400" dirty="0" smtClean="0"/>
              <a:t>However, even proponents of this view find it difficult to defend.  There is nothing in Scripture to support it.  If it existed, wouldn’t God do the same for people who have never heard the gospel?  What is the nature of limbo?  Eternal separation from God is one of the torments of hell.  Ceasing to exist is annihilation.</a:t>
            </a:r>
          </a:p>
          <a:p>
            <a:pPr marL="53975" indent="11113" eaLnBrk="1" hangingPunct="1">
              <a:buFont typeface="Wingdings 2" pitchFamily="18" charset="2"/>
              <a:buNone/>
              <a:defRPr/>
            </a:pPr>
            <a:endParaRPr lang="en-US" sz="2400"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304800" y="1219200"/>
            <a:ext cx="8534400" cy="5235575"/>
          </a:xfrm>
        </p:spPr>
        <p:txBody>
          <a:bodyPr/>
          <a:lstStyle/>
          <a:p>
            <a:pPr algn="ctr" eaLnBrk="1" hangingPunct="1">
              <a:buFont typeface="Wingdings 2" pitchFamily="18" charset="2"/>
              <a:buNone/>
              <a:defRPr/>
            </a:pPr>
            <a:r>
              <a:rPr lang="en-US" sz="2800" b="1" dirty="0" smtClean="0"/>
              <a:t>The Evangelized-After-Death View</a:t>
            </a:r>
          </a:p>
          <a:p>
            <a:pPr eaLnBrk="1" hangingPunct="1">
              <a:buFont typeface="Wingdings 2" pitchFamily="18" charset="2"/>
              <a:buNone/>
              <a:defRPr/>
            </a:pPr>
            <a:endParaRPr lang="en-US" sz="800" dirty="0" smtClean="0"/>
          </a:p>
          <a:p>
            <a:pPr marL="53975" indent="11113" eaLnBrk="1" hangingPunct="1">
              <a:buFont typeface="Wingdings 2" pitchFamily="18" charset="2"/>
              <a:buNone/>
              <a:defRPr/>
            </a:pPr>
            <a:r>
              <a:rPr lang="en-US" sz="2400" dirty="0" smtClean="0"/>
              <a:t>This position contends that infants will mature after death (perhaps immediately) and will then be given an opportunity to believe.   Those who believe will be saved, those who do not, will be lost.</a:t>
            </a:r>
          </a:p>
          <a:p>
            <a:pPr marL="53975" indent="11113" eaLnBrk="1" hangingPunct="1">
              <a:buFont typeface="Wingdings 2" pitchFamily="18" charset="2"/>
              <a:buNone/>
              <a:defRPr/>
            </a:pPr>
            <a:endParaRPr lang="en-US" sz="2400" dirty="0" smtClean="0"/>
          </a:p>
          <a:p>
            <a:pPr marL="341313" indent="-276225" eaLnBrk="1" hangingPunct="1">
              <a:buFont typeface="+mj-lt"/>
              <a:buAutoNum type="arabicPeriod"/>
              <a:defRPr/>
            </a:pPr>
            <a:r>
              <a:rPr lang="en-US" sz="2400" dirty="0" smtClean="0"/>
              <a:t>People are condemned to hell for their own willful sin;</a:t>
            </a:r>
          </a:p>
          <a:p>
            <a:pPr marL="341313" indent="-276225" eaLnBrk="1" hangingPunct="1">
              <a:buFont typeface="+mj-lt"/>
              <a:buAutoNum type="arabicPeriod"/>
              <a:defRPr/>
            </a:pPr>
            <a:r>
              <a:rPr lang="en-US" sz="2400" dirty="0" smtClean="0"/>
              <a:t>Jesus died for all people, including young children who die;</a:t>
            </a:r>
          </a:p>
          <a:p>
            <a:pPr marL="341313" indent="-276225" eaLnBrk="1" hangingPunct="1">
              <a:buFont typeface="+mj-lt"/>
              <a:buAutoNum type="arabicPeriod"/>
              <a:defRPr/>
            </a:pPr>
            <a:r>
              <a:rPr lang="en-US" sz="2400" dirty="0" smtClean="0"/>
              <a:t>All people receive sufficient grace for salvation;</a:t>
            </a:r>
          </a:p>
          <a:p>
            <a:pPr marL="341313" indent="-276225" eaLnBrk="1" hangingPunct="1">
              <a:buFont typeface="+mj-lt"/>
              <a:buAutoNum type="arabicPeriod"/>
              <a:defRPr/>
            </a:pPr>
            <a:r>
              <a:rPr lang="en-US" sz="2400" dirty="0" smtClean="0"/>
              <a:t>The act of faith is necessary for salvation.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304800" y="1219200"/>
            <a:ext cx="8534400" cy="5235575"/>
          </a:xfrm>
        </p:spPr>
        <p:txBody>
          <a:bodyPr/>
          <a:lstStyle/>
          <a:p>
            <a:pPr algn="ctr" eaLnBrk="1" hangingPunct="1">
              <a:buFont typeface="Wingdings 2" pitchFamily="18" charset="2"/>
              <a:buNone/>
              <a:defRPr/>
            </a:pPr>
            <a:r>
              <a:rPr lang="en-US" sz="2800" b="1" dirty="0" smtClean="0"/>
              <a:t>The Evangelized-After-Death View</a:t>
            </a:r>
          </a:p>
          <a:p>
            <a:pPr eaLnBrk="1" hangingPunct="1">
              <a:buFont typeface="Wingdings 2" pitchFamily="18" charset="2"/>
              <a:buNone/>
              <a:defRPr/>
            </a:pPr>
            <a:endParaRPr lang="en-US" sz="800" dirty="0" smtClean="0"/>
          </a:p>
          <a:p>
            <a:pPr marL="53975" indent="11113" eaLnBrk="1" hangingPunct="1">
              <a:buFont typeface="Wingdings 2" pitchFamily="18" charset="2"/>
              <a:buNone/>
              <a:defRPr/>
            </a:pPr>
            <a:r>
              <a:rPr lang="en-US" sz="2400" dirty="0" smtClean="0"/>
              <a:t>There is no Scriptural support for the position that infants will mature after death, though this is not an uncommon belief, i.e., that in the glorified body small children who have believed will grow up in heaven.</a:t>
            </a:r>
          </a:p>
          <a:p>
            <a:pPr marL="53975" indent="11113" eaLnBrk="1" hangingPunct="1">
              <a:buFont typeface="Wingdings 2" pitchFamily="18" charset="2"/>
              <a:buNone/>
              <a:defRPr/>
            </a:pPr>
            <a:endParaRPr lang="en-US" sz="2400" dirty="0" smtClean="0"/>
          </a:p>
          <a:p>
            <a:pPr marL="53975" indent="11113" eaLnBrk="1" hangingPunct="1">
              <a:buFont typeface="Wingdings 2" pitchFamily="18" charset="2"/>
              <a:buNone/>
              <a:defRPr/>
            </a:pPr>
            <a:r>
              <a:rPr lang="en-US" sz="2400" dirty="0" smtClean="0"/>
              <a:t>Second, even if they do grow up, there is no evidence that they will then be evangelized.</a:t>
            </a:r>
          </a:p>
          <a:p>
            <a:pPr marL="53975" indent="11113" eaLnBrk="1" hangingPunct="1">
              <a:buFont typeface="Wingdings 2" pitchFamily="18" charset="2"/>
              <a:buNone/>
              <a:defRPr/>
            </a:pPr>
            <a:endParaRPr lang="en-US" sz="2400" dirty="0" smtClean="0"/>
          </a:p>
          <a:p>
            <a:pPr marL="53975" indent="11113" eaLnBrk="1" hangingPunct="1">
              <a:buFont typeface="Wingdings 2" pitchFamily="18" charset="2"/>
              <a:buNone/>
              <a:defRPr/>
            </a:pPr>
            <a:r>
              <a:rPr lang="en-US" sz="2400" dirty="0" smtClean="0"/>
              <a:t>Scripture plainly teaches that there is no hope for salvation beyond the grave.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304800" y="1219200"/>
            <a:ext cx="8534400" cy="5235575"/>
          </a:xfrm>
        </p:spPr>
        <p:txBody>
          <a:bodyPr/>
          <a:lstStyle/>
          <a:p>
            <a:pPr algn="ctr" eaLnBrk="1" hangingPunct="1">
              <a:buFont typeface="Wingdings 2" pitchFamily="18" charset="2"/>
              <a:buNone/>
              <a:defRPr/>
            </a:pPr>
            <a:r>
              <a:rPr lang="en-US" sz="2800" b="1" dirty="0" smtClean="0"/>
              <a:t>What are we to conclude?</a:t>
            </a:r>
          </a:p>
          <a:p>
            <a:pPr eaLnBrk="1" hangingPunct="1">
              <a:buFont typeface="Wingdings 2" pitchFamily="18" charset="2"/>
              <a:buNone/>
              <a:defRPr/>
            </a:pPr>
            <a:endParaRPr lang="en-US" sz="800" dirty="0" smtClean="0"/>
          </a:p>
          <a:p>
            <a:pPr marL="53975" indent="11113" eaLnBrk="1" hangingPunct="1">
              <a:buFont typeface="Wingdings 2" pitchFamily="18" charset="2"/>
              <a:buNone/>
              <a:defRPr/>
            </a:pPr>
            <a:r>
              <a:rPr lang="en-US" sz="2400" dirty="0" smtClean="0"/>
              <a:t>None of the views are without their difficulties.  Geisler states that there are three crucial factors in determining which of these positions are correct:</a:t>
            </a:r>
          </a:p>
          <a:p>
            <a:pPr marL="53975" indent="11113" eaLnBrk="1" hangingPunct="1">
              <a:buFont typeface="Wingdings 2" pitchFamily="18" charset="2"/>
              <a:buNone/>
              <a:defRPr/>
            </a:pPr>
            <a:endParaRPr lang="en-US" sz="2400" dirty="0" smtClean="0"/>
          </a:p>
          <a:p>
            <a:pPr marL="53975" indent="11113" eaLnBrk="1" hangingPunct="1">
              <a:buFont typeface="+mj-lt"/>
              <a:buAutoNum type="arabicPeriod"/>
              <a:defRPr/>
            </a:pPr>
            <a:r>
              <a:rPr lang="en-US" sz="2400" dirty="0" smtClean="0"/>
              <a:t>Is faith an absolute condition for salvation?</a:t>
            </a:r>
          </a:p>
          <a:p>
            <a:pPr marL="287338" indent="-222250" eaLnBrk="1" hangingPunct="1">
              <a:buFont typeface="+mj-lt"/>
              <a:buAutoNum type="arabicPeriod"/>
              <a:defRPr/>
            </a:pPr>
            <a:r>
              <a:rPr lang="en-US" sz="2400" dirty="0" smtClean="0"/>
              <a:t>Does God always offer everyone the opportunity to believe?</a:t>
            </a:r>
          </a:p>
          <a:p>
            <a:pPr marL="287338" indent="-222250" eaLnBrk="1" hangingPunct="1">
              <a:buFont typeface="+mj-lt"/>
              <a:buAutoNum type="arabicPeriod"/>
              <a:defRPr/>
            </a:pPr>
            <a:r>
              <a:rPr lang="en-US" sz="2400" dirty="0" smtClean="0"/>
              <a:t>Is inherited depravity alone sufficient for condemnation?</a:t>
            </a:r>
          </a:p>
          <a:p>
            <a:pPr marL="287338" indent="-222250" eaLnBrk="1" hangingPunct="1">
              <a:buFont typeface="+mj-lt"/>
              <a:buAutoNum type="arabicPeriod"/>
              <a:defRPr/>
            </a:pPr>
            <a:endParaRPr lang="en-US" sz="2400"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normAutofit fontScale="90000"/>
          </a:bodyPr>
          <a:lstStyle/>
          <a:p>
            <a:pPr marL="6350" indent="0" eaLnBrk="1" fontAlgn="auto" hangingPunct="1">
              <a:spcAft>
                <a:spcPts val="0"/>
              </a:spcAft>
              <a:defRPr/>
            </a:pPr>
            <a:r>
              <a:rPr lang="en-US" sz="3600" b="1" dirty="0" smtClean="0">
                <a:solidFill>
                  <a:schemeClr val="accent1">
                    <a:tint val="83000"/>
                    <a:satMod val="150000"/>
                  </a:schemeClr>
                </a:solidFill>
              </a:rPr>
              <a:t>The Results of Salvation on the Heathen</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304800" y="1219200"/>
            <a:ext cx="8534400" cy="5235575"/>
          </a:xfrm>
        </p:spPr>
        <p:txBody>
          <a:bodyPr/>
          <a:lstStyle/>
          <a:p>
            <a:pPr algn="ctr" eaLnBrk="1" hangingPunct="1">
              <a:buFont typeface="Wingdings 2" pitchFamily="18" charset="2"/>
              <a:buNone/>
              <a:defRPr/>
            </a:pPr>
            <a:r>
              <a:rPr lang="en-US" sz="2800" b="1" dirty="0" smtClean="0"/>
              <a:t>The General-Revelation View (Heathen Can Be Saved Through God’s Creation)</a:t>
            </a:r>
          </a:p>
          <a:p>
            <a:pPr eaLnBrk="1" hangingPunct="1">
              <a:buFont typeface="Wingdings 2" pitchFamily="18" charset="2"/>
              <a:buNone/>
              <a:defRPr/>
            </a:pPr>
            <a:endParaRPr lang="en-US" sz="800" dirty="0" smtClean="0"/>
          </a:p>
          <a:p>
            <a:pPr marL="53975" indent="11113" eaLnBrk="1" hangingPunct="1">
              <a:buFont typeface="Wingdings 2" pitchFamily="18" charset="2"/>
              <a:buNone/>
              <a:defRPr/>
            </a:pPr>
            <a:r>
              <a:rPr lang="en-US" sz="2000" dirty="0" smtClean="0"/>
              <a:t>Those who believe today’s non-evangelized can be saved apart from hearing the gospel reason from the following:</a:t>
            </a:r>
          </a:p>
          <a:p>
            <a:pPr marL="53975" indent="11113" eaLnBrk="1" hangingPunct="1">
              <a:buFont typeface="Wingdings 2" pitchFamily="18" charset="2"/>
              <a:buNone/>
              <a:defRPr/>
            </a:pPr>
            <a:endParaRPr lang="en-US" sz="2000" dirty="0" smtClean="0"/>
          </a:p>
          <a:p>
            <a:pPr marL="53975" indent="11113" eaLnBrk="1" hangingPunct="1">
              <a:buFont typeface="Wingdings 2" pitchFamily="18" charset="2"/>
              <a:buNone/>
              <a:defRPr/>
            </a:pPr>
            <a:r>
              <a:rPr lang="en-US" sz="2000" dirty="0" smtClean="0"/>
              <a:t>The Love and Justice of God.  Arguing from God’s attributes it is argued that it would be both unloving and unjust to condemn people who never had the opportunity to hear the gospel.  There are Scriptures (e.g., Ps. 19:1-4) that appear to suggest that creation itself, through general revelation,  one can believe in God.  However, Paul references this very passage (Ps. 19) in saying that no one can hear without a preacher (i.e., special revelation—Rom. 10:18).</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normAutofit fontScale="90000"/>
          </a:bodyPr>
          <a:lstStyle/>
          <a:p>
            <a:pPr marL="6350" indent="0" eaLnBrk="1" fontAlgn="auto" hangingPunct="1">
              <a:spcAft>
                <a:spcPts val="0"/>
              </a:spcAft>
              <a:defRPr/>
            </a:pPr>
            <a:r>
              <a:rPr lang="en-US" sz="3600" b="1" dirty="0" smtClean="0">
                <a:solidFill>
                  <a:schemeClr val="accent1">
                    <a:tint val="83000"/>
                    <a:satMod val="150000"/>
                  </a:schemeClr>
                </a:solidFill>
              </a:rPr>
              <a:t>The Results of Salvation on the Heathen</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304800" y="1219200"/>
            <a:ext cx="8534400" cy="5235575"/>
          </a:xfrm>
        </p:spPr>
        <p:txBody>
          <a:bodyPr/>
          <a:lstStyle/>
          <a:p>
            <a:pPr algn="ctr" eaLnBrk="1" hangingPunct="1">
              <a:buFont typeface="Wingdings 2" pitchFamily="18" charset="2"/>
              <a:buNone/>
              <a:defRPr/>
            </a:pPr>
            <a:r>
              <a:rPr lang="en-US" sz="2800" b="1" dirty="0" smtClean="0"/>
              <a:t>The General-Revelation View (Heathen Can Be Saved Through God’s Creation)</a:t>
            </a:r>
          </a:p>
          <a:p>
            <a:pPr eaLnBrk="1" hangingPunct="1">
              <a:buFont typeface="Wingdings 2" pitchFamily="18" charset="2"/>
              <a:buNone/>
              <a:defRPr/>
            </a:pPr>
            <a:endParaRPr lang="en-US" sz="800" dirty="0" smtClean="0"/>
          </a:p>
          <a:p>
            <a:pPr marL="53975" indent="11113" eaLnBrk="1" hangingPunct="1">
              <a:buFont typeface="Wingdings 2" pitchFamily="18" charset="2"/>
              <a:buNone/>
              <a:defRPr/>
            </a:pPr>
            <a:r>
              <a:rPr lang="en-US" sz="2400" dirty="0" smtClean="0"/>
              <a:t>All evangelicals believe that Christ’s death and resurrection (the fact of His finished work) are necessary for anyone’s salvation.  However, those who maintain that salvation can be obtained through general revelation insist that it is not necessary to </a:t>
            </a:r>
            <a:r>
              <a:rPr lang="en-US" sz="2400" u="sng" dirty="0" smtClean="0"/>
              <a:t>know</a:t>
            </a:r>
            <a:r>
              <a:rPr lang="en-US" sz="2400" dirty="0" smtClean="0"/>
              <a:t> about what Christ has done.  Accordingly, all verses indicating that Christ’s death and resurrection are soteriologically necessary are taken to refer to the </a:t>
            </a:r>
            <a:r>
              <a:rPr lang="en-US" sz="2400" u="sng" dirty="0" smtClean="0"/>
              <a:t>fact</a:t>
            </a:r>
            <a:r>
              <a:rPr lang="en-US" sz="2400" dirty="0" smtClean="0"/>
              <a:t> of Christ’s sacrifice rather than to explicit </a:t>
            </a:r>
            <a:r>
              <a:rPr lang="en-US" sz="2400" u="sng" dirty="0" smtClean="0"/>
              <a:t>knowledge of </a:t>
            </a:r>
            <a:r>
              <a:rPr lang="en-US" sz="2400" dirty="0" smtClean="0"/>
              <a:t>that truth.</a:t>
            </a:r>
          </a:p>
          <a:p>
            <a:pPr marL="53975" indent="11113" algn="r" eaLnBrk="1" hangingPunct="1">
              <a:buFont typeface="Wingdings 2" pitchFamily="18" charset="2"/>
              <a:buNone/>
              <a:defRPr/>
            </a:pPr>
            <a:r>
              <a:rPr lang="en-US" sz="2400" dirty="0" smtClean="0"/>
              <a:t>~</a:t>
            </a:r>
            <a:r>
              <a:rPr lang="en-US" sz="2400" dirty="0" smtClean="0"/>
              <a:t>Geisler</a:t>
            </a:r>
            <a:endParaRPr lang="en-US" sz="2400"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845175"/>
          </a:xfrm>
        </p:spPr>
        <p:txBody>
          <a:bodyPr>
            <a:noAutofit/>
          </a:bodyPr>
          <a:lstStyle/>
          <a:p>
            <a:pPr marL="448056" indent="-384048" algn="ctr" eaLnBrk="1" fontAlgn="auto" hangingPunct="1">
              <a:spcAft>
                <a:spcPts val="0"/>
              </a:spcAft>
              <a:buFont typeface="Wingdings 2"/>
              <a:buNone/>
              <a:defRPr/>
            </a:pPr>
            <a:r>
              <a:rPr lang="en-US" sz="4400" b="1" dirty="0" smtClean="0">
                <a:solidFill>
                  <a:schemeClr val="accent2">
                    <a:lumMod val="20000"/>
                    <a:lumOff val="80000"/>
                  </a:schemeClr>
                </a:solidFill>
                <a:effectLst>
                  <a:outerShdw blurRad="38100" dist="38100" dir="2700000" algn="tl">
                    <a:srgbClr val="000000">
                      <a:alpha val="43137"/>
                    </a:srgbClr>
                  </a:outerShdw>
                </a:effectLst>
              </a:rPr>
              <a:t>Geisler, Norman Vol. 3</a:t>
            </a:r>
          </a:p>
          <a:p>
            <a:pPr marL="448056" indent="-384048" algn="ctr" eaLnBrk="1" fontAlgn="auto" hangingPunct="1">
              <a:spcAft>
                <a:spcPts val="0"/>
              </a:spcAft>
              <a:buFont typeface="Wingdings 2"/>
              <a:buNone/>
              <a:defRPr/>
            </a:pPr>
            <a:r>
              <a:rPr lang="en-US" sz="4400" b="1" dirty="0" smtClean="0">
                <a:solidFill>
                  <a:schemeClr val="accent2">
                    <a:lumMod val="20000"/>
                    <a:lumOff val="80000"/>
                  </a:schemeClr>
                </a:solidFill>
                <a:effectLst>
                  <a:outerShdw blurRad="38100" dist="38100" dir="2700000" algn="tl">
                    <a:srgbClr val="000000">
                      <a:alpha val="43137"/>
                    </a:srgbClr>
                  </a:outerShdw>
                </a:effectLst>
              </a:rPr>
              <a:t>Systematic Theology II</a:t>
            </a:r>
          </a:p>
          <a:p>
            <a:pPr marL="448056" indent="-384048" algn="ctr" eaLnBrk="1" fontAlgn="auto" hangingPunct="1">
              <a:spcAft>
                <a:spcPts val="0"/>
              </a:spcAft>
              <a:buFont typeface="Wingdings 2"/>
              <a:buNone/>
              <a:defRPr/>
            </a:pPr>
            <a:r>
              <a:rPr lang="en-US" sz="3600" b="1" dirty="0" smtClean="0">
                <a:solidFill>
                  <a:schemeClr val="accent2">
                    <a:lumMod val="20000"/>
                    <a:lumOff val="80000"/>
                  </a:schemeClr>
                </a:solidFill>
                <a:effectLst>
                  <a:outerShdw blurRad="38100" dist="38100" dir="2700000" algn="tl">
                    <a:srgbClr val="000000">
                      <a:alpha val="43137"/>
                    </a:srgbClr>
                  </a:outerShdw>
                </a:effectLst>
              </a:rPr>
              <a:t>Chapter </a:t>
            </a:r>
            <a:r>
              <a:rPr lang="en-US" sz="3600" b="1" dirty="0" smtClean="0">
                <a:solidFill>
                  <a:schemeClr val="accent2">
                    <a:lumMod val="20000"/>
                    <a:lumOff val="80000"/>
                  </a:schemeClr>
                </a:solidFill>
                <a:effectLst>
                  <a:outerShdw blurRad="38100" dist="38100" dir="2700000" algn="tl">
                    <a:srgbClr val="000000">
                      <a:alpha val="43137"/>
                    </a:srgbClr>
                  </a:outerShdw>
                </a:effectLst>
              </a:rPr>
              <a:t>67</a:t>
            </a:r>
            <a:endParaRPr lang="en-US" sz="3600" b="1" dirty="0" smtClean="0">
              <a:solidFill>
                <a:schemeClr val="accent2">
                  <a:lumMod val="20000"/>
                  <a:lumOff val="80000"/>
                </a:schemeClr>
              </a:solidFill>
              <a:effectLst>
                <a:outerShdw blurRad="38100" dist="38100" dir="2700000" algn="tl">
                  <a:srgbClr val="000000">
                    <a:alpha val="43137"/>
                  </a:srgbClr>
                </a:outerShdw>
              </a:effectLst>
            </a:endParaRPr>
          </a:p>
          <a:p>
            <a:pPr marL="448056" indent="-384048" algn="ctr" eaLnBrk="1" fontAlgn="auto" hangingPunct="1">
              <a:spcAft>
                <a:spcPts val="0"/>
              </a:spcAft>
              <a:buFont typeface="Wingdings 2"/>
              <a:buNone/>
              <a:defRPr/>
            </a:pPr>
            <a:r>
              <a:rPr lang="en-US" sz="4400" b="1" dirty="0" smtClean="0">
                <a:solidFill>
                  <a:schemeClr val="accent2">
                    <a:lumMod val="20000"/>
                    <a:lumOff val="80000"/>
                  </a:schemeClr>
                </a:solidFill>
                <a:effectLst>
                  <a:outerShdw blurRad="38100" dist="38100" dir="2700000" algn="tl">
                    <a:srgbClr val="000000">
                      <a:alpha val="43137"/>
                    </a:srgbClr>
                  </a:outerShdw>
                </a:effectLst>
              </a:rPr>
              <a:t>“The Results of Salvation </a:t>
            </a:r>
          </a:p>
          <a:p>
            <a:pPr marL="448056" indent="-384048" algn="ctr" eaLnBrk="1" fontAlgn="auto" hangingPunct="1">
              <a:spcAft>
                <a:spcPts val="0"/>
              </a:spcAft>
              <a:buFont typeface="Wingdings 2"/>
              <a:buNone/>
              <a:defRPr/>
            </a:pPr>
            <a:r>
              <a:rPr lang="en-US" sz="4400" b="1" dirty="0" smtClean="0">
                <a:solidFill>
                  <a:schemeClr val="accent2">
                    <a:lumMod val="20000"/>
                    <a:lumOff val="80000"/>
                  </a:schemeClr>
                </a:solidFill>
                <a:effectLst>
                  <a:outerShdw blurRad="38100" dist="38100" dir="2700000" algn="tl">
                    <a:srgbClr val="000000">
                      <a:alpha val="43137"/>
                    </a:srgbClr>
                  </a:outerShdw>
                </a:effectLst>
              </a:rPr>
              <a:t>(Infants and Heathen</a:t>
            </a:r>
            <a:r>
              <a:rPr lang="en-US" sz="4400" b="1" dirty="0" smtClean="0">
                <a:solidFill>
                  <a:schemeClr val="accent2">
                    <a:lumMod val="20000"/>
                    <a:lumOff val="80000"/>
                  </a:schemeClr>
                </a:solidFill>
                <a:effectLst>
                  <a:outerShdw blurRad="38100" dist="38100" dir="2700000" algn="tl">
                    <a:srgbClr val="000000">
                      <a:alpha val="43137"/>
                    </a:srgbClr>
                  </a:outerShdw>
                </a:effectLst>
              </a:rPr>
              <a:t>)”</a:t>
            </a:r>
            <a:endParaRPr lang="en-US" sz="4400" b="1" dirty="0" smtClean="0">
              <a:solidFill>
                <a:schemeClr val="accent2">
                  <a:lumMod val="20000"/>
                  <a:lumOff val="80000"/>
                </a:schemeClr>
              </a:solidFill>
              <a:effectLst>
                <a:outerShdw blurRad="38100" dist="38100" dir="2700000" algn="tl">
                  <a:srgbClr val="000000">
                    <a:alpha val="43137"/>
                  </a:srgbClr>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normAutofit fontScale="90000"/>
          </a:bodyPr>
          <a:lstStyle/>
          <a:p>
            <a:pPr marL="6350" indent="0" eaLnBrk="1" fontAlgn="auto" hangingPunct="1">
              <a:spcAft>
                <a:spcPts val="0"/>
              </a:spcAft>
              <a:defRPr/>
            </a:pPr>
            <a:r>
              <a:rPr lang="en-US" sz="3600" b="1" dirty="0" smtClean="0">
                <a:solidFill>
                  <a:schemeClr val="accent1">
                    <a:tint val="83000"/>
                    <a:satMod val="150000"/>
                  </a:schemeClr>
                </a:solidFill>
              </a:rPr>
              <a:t>The Results of Salvation on the Heathen</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304800" y="1219200"/>
            <a:ext cx="8534400" cy="5235575"/>
          </a:xfrm>
        </p:spPr>
        <p:txBody>
          <a:bodyPr/>
          <a:lstStyle/>
          <a:p>
            <a:pPr marL="53975" indent="11113" algn="ctr" eaLnBrk="1" hangingPunct="1">
              <a:buFont typeface="Wingdings 2" pitchFamily="18" charset="2"/>
              <a:buNone/>
              <a:defRPr/>
            </a:pPr>
            <a:r>
              <a:rPr lang="en-US" sz="2800" b="1" dirty="0" smtClean="0"/>
              <a:t>The Special-Revelation View (Salvation Comes Only Through the Gospel of Jesus Christ)</a:t>
            </a:r>
          </a:p>
          <a:p>
            <a:pPr eaLnBrk="1" hangingPunct="1">
              <a:buFont typeface="Wingdings 2" pitchFamily="18" charset="2"/>
              <a:buNone/>
              <a:defRPr/>
            </a:pPr>
            <a:endParaRPr lang="en-US" sz="800" dirty="0" smtClean="0"/>
          </a:p>
          <a:p>
            <a:pPr marL="53975" indent="11113" eaLnBrk="1" hangingPunct="1">
              <a:buFont typeface="Wingdings 2" pitchFamily="18" charset="2"/>
              <a:buNone/>
              <a:defRPr/>
            </a:pPr>
            <a:r>
              <a:rPr lang="en-US" sz="2400" dirty="0" smtClean="0"/>
              <a:t>The standard orthodox position down through the centuries—held by Augustine, Aquinas, Luther, Calvin, and their followers—is that, in this age, salvation is not possible apart form </a:t>
            </a:r>
            <a:r>
              <a:rPr lang="en-US" sz="2400" i="1" u="sng" dirty="0" smtClean="0"/>
              <a:t>knowledge of and believe in</a:t>
            </a:r>
            <a:r>
              <a:rPr lang="en-US" sz="2400" i="1" dirty="0" smtClean="0"/>
              <a:t> the death and resurrection of Christ.</a:t>
            </a:r>
          </a:p>
          <a:p>
            <a:pPr marL="53975" indent="11113" eaLnBrk="1" hangingPunct="1">
              <a:buFont typeface="Wingdings 2" pitchFamily="18" charset="2"/>
              <a:buNone/>
              <a:defRPr/>
            </a:pPr>
            <a:endParaRPr lang="en-US" sz="2400" i="1" dirty="0" smtClean="0"/>
          </a:p>
          <a:p>
            <a:pPr marL="53975" indent="11113" eaLnBrk="1" hangingPunct="1">
              <a:buFont typeface="Wingdings 2" pitchFamily="18" charset="2"/>
              <a:buNone/>
              <a:defRPr/>
            </a:pPr>
            <a:r>
              <a:rPr lang="en-US" sz="2400" dirty="0" smtClean="0"/>
              <a:t>This position seems to call into question God’s justice and omnibenevolence.  Nonetheless, there are several biblical passages pointing in this direction.</a:t>
            </a:r>
          </a:p>
          <a:p>
            <a:pPr marL="53975" indent="11113" algn="r" eaLnBrk="1" hangingPunct="1">
              <a:buFont typeface="Wingdings 2" pitchFamily="18" charset="2"/>
              <a:buNone/>
              <a:defRPr/>
            </a:pPr>
            <a:r>
              <a:rPr lang="en-US" sz="2400" dirty="0" smtClean="0"/>
              <a:t>~</a:t>
            </a:r>
            <a:r>
              <a:rPr lang="en-US" sz="2400" dirty="0" smtClean="0"/>
              <a:t>Geisler</a:t>
            </a:r>
            <a:endParaRPr lang="en-US" sz="24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normAutofit fontScale="90000"/>
          </a:bodyPr>
          <a:lstStyle/>
          <a:p>
            <a:pPr marL="6350" indent="0" eaLnBrk="1" fontAlgn="auto" hangingPunct="1">
              <a:spcAft>
                <a:spcPts val="0"/>
              </a:spcAft>
              <a:defRPr/>
            </a:pPr>
            <a:r>
              <a:rPr lang="en-US" sz="3600" b="1" dirty="0" smtClean="0">
                <a:solidFill>
                  <a:schemeClr val="accent1">
                    <a:tint val="83000"/>
                    <a:satMod val="150000"/>
                  </a:schemeClr>
                </a:solidFill>
              </a:rPr>
              <a:t>The Results of Salvation on the Heathen</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304800" y="1219200"/>
            <a:ext cx="8534400" cy="5235575"/>
          </a:xfrm>
        </p:spPr>
        <p:txBody>
          <a:bodyPr/>
          <a:lstStyle/>
          <a:p>
            <a:pPr marL="53975" indent="11113" algn="ctr" eaLnBrk="1" hangingPunct="1">
              <a:buFont typeface="Wingdings 2" pitchFamily="18" charset="2"/>
              <a:buNone/>
              <a:defRPr/>
            </a:pPr>
            <a:r>
              <a:rPr lang="en-US" sz="2800" b="1" dirty="0" smtClean="0"/>
              <a:t>The Special-Revelation View (Salvation Comes Only Through the Gospel of Jesus Christ)</a:t>
            </a:r>
          </a:p>
          <a:p>
            <a:pPr eaLnBrk="1" hangingPunct="1">
              <a:buFont typeface="Wingdings 2" pitchFamily="18" charset="2"/>
              <a:buNone/>
              <a:defRPr/>
            </a:pPr>
            <a:endParaRPr lang="en-US" sz="800" dirty="0" smtClean="0"/>
          </a:p>
          <a:p>
            <a:pPr marL="53975" indent="11113" eaLnBrk="1" hangingPunct="1">
              <a:buFont typeface="Wingdings 2" pitchFamily="18" charset="2"/>
              <a:buNone/>
              <a:defRPr/>
            </a:pPr>
            <a:r>
              <a:rPr lang="en-US" sz="2400" dirty="0" smtClean="0"/>
              <a:t>Biblical support:</a:t>
            </a:r>
          </a:p>
          <a:p>
            <a:pPr marL="53975" indent="11113" eaLnBrk="1" hangingPunct="1">
              <a:buFont typeface="Wingdings 2" pitchFamily="18" charset="2"/>
              <a:buNone/>
              <a:defRPr/>
            </a:pPr>
            <a:r>
              <a:rPr lang="en-US" sz="1800" dirty="0" smtClean="0"/>
              <a:t>John 3:36—“whoever believes in the Son has eternal life”</a:t>
            </a:r>
          </a:p>
          <a:p>
            <a:pPr marL="1651000" indent="-1585913" eaLnBrk="1" hangingPunct="1">
              <a:buFont typeface="Wingdings 2" pitchFamily="18" charset="2"/>
              <a:buNone/>
              <a:defRPr/>
            </a:pPr>
            <a:r>
              <a:rPr lang="en-US" sz="1800" dirty="0" smtClean="0"/>
              <a:t>John 3:18— “whoever does not believe stand condemned”</a:t>
            </a:r>
          </a:p>
          <a:p>
            <a:pPr marL="1651000" indent="-1585913" eaLnBrk="1" hangingPunct="1">
              <a:buFont typeface="Wingdings 2" pitchFamily="18" charset="2"/>
              <a:buNone/>
              <a:defRPr/>
            </a:pPr>
            <a:r>
              <a:rPr lang="en-US" sz="1800" dirty="0" smtClean="0"/>
              <a:t>John 8:24—”If you do not believe that I am . . . You will indeed die in your sins”</a:t>
            </a:r>
          </a:p>
          <a:p>
            <a:pPr marL="1651000" indent="-1585913" eaLnBrk="1" hangingPunct="1">
              <a:buFont typeface="Wingdings 2" pitchFamily="18" charset="2"/>
              <a:buNone/>
              <a:defRPr/>
            </a:pPr>
            <a:r>
              <a:rPr lang="en-US" sz="1800" dirty="0" smtClean="0"/>
              <a:t>John 10:1, 9, 11, 14—“the man who does not enter the sheep pen by the gate . . .is a thief and a robber . . . I am the gate”</a:t>
            </a:r>
          </a:p>
          <a:p>
            <a:pPr marL="1651000" indent="-1585913" eaLnBrk="1" hangingPunct="1">
              <a:buFont typeface="Wingdings 2" pitchFamily="18" charset="2"/>
              <a:buNone/>
              <a:defRPr/>
            </a:pPr>
            <a:r>
              <a:rPr lang="en-US" sz="1800" dirty="0" smtClean="0"/>
              <a:t>Romans 10:13-14</a:t>
            </a:r>
          </a:p>
          <a:p>
            <a:pPr marL="736600" lvl="2" indent="-14288" eaLnBrk="1" hangingPunct="1">
              <a:buFont typeface="Wingdings 2" pitchFamily="18" charset="2"/>
              <a:buNone/>
              <a:defRPr/>
            </a:pPr>
            <a:r>
              <a:rPr lang="en-US" sz="1800" dirty="0" smtClean="0"/>
              <a:t>Everyone who calls on the name of the Lord will be saved.  How, then, can they call on the one they have not believed in?  And how can they believe in the one of whom they have not heard?  An how can they hear without someone preaching to them?</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normAutofit fontScale="90000"/>
          </a:bodyPr>
          <a:lstStyle/>
          <a:p>
            <a:pPr marL="6350" indent="0" eaLnBrk="1" fontAlgn="auto" hangingPunct="1">
              <a:spcAft>
                <a:spcPts val="0"/>
              </a:spcAft>
              <a:defRPr/>
            </a:pPr>
            <a:r>
              <a:rPr lang="en-US" sz="3600" b="1" dirty="0" smtClean="0">
                <a:solidFill>
                  <a:schemeClr val="accent1">
                    <a:tint val="83000"/>
                    <a:satMod val="150000"/>
                  </a:schemeClr>
                </a:solidFill>
              </a:rPr>
              <a:t>The Results of Salvation on the Heathen</a:t>
            </a:r>
            <a:endParaRPr lang="en-US" sz="3600" b="1" dirty="0">
              <a:solidFill>
                <a:schemeClr val="accent1">
                  <a:tint val="83000"/>
                  <a:satMod val="150000"/>
                </a:schemeClr>
              </a:solidFill>
            </a:endParaRPr>
          </a:p>
        </p:txBody>
      </p:sp>
      <p:sp>
        <p:nvSpPr>
          <p:cNvPr id="29699" name="Content Placeholder 2"/>
          <p:cNvSpPr>
            <a:spLocks noGrp="1"/>
          </p:cNvSpPr>
          <p:nvPr>
            <p:ph idx="1"/>
          </p:nvPr>
        </p:nvSpPr>
        <p:spPr>
          <a:xfrm>
            <a:off x="304800" y="1219200"/>
            <a:ext cx="8534400" cy="5235575"/>
          </a:xfrm>
        </p:spPr>
        <p:txBody>
          <a:bodyPr/>
          <a:lstStyle/>
          <a:p>
            <a:pPr marL="53975" indent="11113" algn="ctr" eaLnBrk="1" hangingPunct="1">
              <a:buFont typeface="Wingdings 2" pitchFamily="18" charset="2"/>
              <a:buNone/>
            </a:pPr>
            <a:r>
              <a:rPr lang="en-US" sz="2800" b="1" dirty="0" smtClean="0"/>
              <a:t>The Special-Revelation View (Salvation Comes Only Through the Gospel of Jesus Christ)</a:t>
            </a:r>
          </a:p>
          <a:p>
            <a:pPr marL="53975" indent="11113" eaLnBrk="1" hangingPunct="1">
              <a:buFont typeface="Wingdings 2" pitchFamily="18" charset="2"/>
              <a:buNone/>
            </a:pPr>
            <a:r>
              <a:rPr lang="en-US" sz="1800" dirty="0" smtClean="0"/>
              <a:t>The argument from the special-revelation view is that all humanity had inherited sin and only through belief in through knowledge of the gospel can one be saved.  As Paul indicates, they cannot believe if they have not heard.</a:t>
            </a:r>
          </a:p>
          <a:p>
            <a:pPr marL="53975" indent="11113" eaLnBrk="1" hangingPunct="1">
              <a:buFont typeface="Wingdings 2" pitchFamily="18" charset="2"/>
              <a:buNone/>
            </a:pPr>
            <a:endParaRPr lang="en-US" sz="800" dirty="0" smtClean="0"/>
          </a:p>
          <a:p>
            <a:pPr marL="53975" indent="11113" eaLnBrk="1" hangingPunct="1">
              <a:buFont typeface="Wingdings 2" pitchFamily="18" charset="2"/>
              <a:buNone/>
            </a:pPr>
            <a:r>
              <a:rPr lang="en-US" sz="1800" dirty="0" smtClean="0"/>
              <a:t>General revelation declares that there is a Creator, a God, but it does not reveal the plan of salvation, which is why evangelism and missions is so important.</a:t>
            </a:r>
          </a:p>
          <a:p>
            <a:pPr marL="53975" indent="11113" eaLnBrk="1" hangingPunct="1">
              <a:buFont typeface="Wingdings 2" pitchFamily="18" charset="2"/>
              <a:buNone/>
            </a:pPr>
            <a:endParaRPr lang="en-US" sz="800" dirty="0" smtClean="0"/>
          </a:p>
          <a:p>
            <a:pPr marL="53975" indent="11113" eaLnBrk="1" hangingPunct="1">
              <a:buFont typeface="Wingdings 2" pitchFamily="18" charset="2"/>
              <a:buNone/>
            </a:pPr>
            <a:r>
              <a:rPr lang="en-US" sz="1800" dirty="0" smtClean="0"/>
              <a:t>The argument that it is unjust or unloving of God to judge those who have never heard the gospel is an argument made from a faulty premise, namely, that somehow people merit grace.  Grace by definition, is unmerited.  It is grace that </a:t>
            </a:r>
            <a:r>
              <a:rPr lang="en-US" sz="1800" i="1" dirty="0" smtClean="0"/>
              <a:t>anyone </a:t>
            </a:r>
            <a:r>
              <a:rPr lang="en-US" sz="1800" dirty="0" smtClean="0"/>
              <a:t>hears and believes.  The justice is that everyone goes to hell, because all have sinned and come short of the glory of God.  Grace and mercy is revealed in those who hear and believe.</a:t>
            </a:r>
            <a:endParaRPr lang="en-US" sz="7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indent="0" eaLnBrk="1" fontAlgn="auto" hangingPunct="1">
              <a:spcAft>
                <a:spcPts val="0"/>
              </a:spcAft>
              <a:defRPr/>
            </a:pPr>
            <a:r>
              <a:rPr lang="en-US" sz="3600" b="1" dirty="0" smtClean="0">
                <a:solidFill>
                  <a:schemeClr val="accent1">
                    <a:tint val="83000"/>
                    <a:satMod val="150000"/>
                  </a:schemeClr>
                </a:solidFill>
              </a:rPr>
              <a:t>Results of Salvation on the Saved</a:t>
            </a:r>
            <a:endParaRPr lang="en-US" sz="3600" b="1" dirty="0">
              <a:solidFill>
                <a:schemeClr val="accent1">
                  <a:tint val="83000"/>
                  <a:satMod val="150000"/>
                </a:schemeClr>
              </a:solidFill>
            </a:endParaRPr>
          </a:p>
        </p:txBody>
      </p:sp>
      <p:sp>
        <p:nvSpPr>
          <p:cNvPr id="3" name="Content Placeholder 2"/>
          <p:cNvSpPr>
            <a:spLocks noGrp="1"/>
          </p:cNvSpPr>
          <p:nvPr>
            <p:ph idx="1"/>
          </p:nvPr>
        </p:nvSpPr>
        <p:spPr>
          <a:xfrm>
            <a:off x="457200" y="1882775"/>
            <a:ext cx="8229600" cy="4572000"/>
          </a:xfrm>
        </p:spPr>
        <p:txBody>
          <a:bodyPr>
            <a:normAutofit/>
          </a:bodyPr>
          <a:lstStyle/>
          <a:p>
            <a:pPr marL="448056" indent="-384048" eaLnBrk="1" fontAlgn="auto" hangingPunct="1">
              <a:spcAft>
                <a:spcPts val="0"/>
              </a:spcAft>
              <a:buFont typeface="Wingdings 2"/>
              <a:buNone/>
              <a:defRPr/>
            </a:pPr>
            <a:r>
              <a:rPr lang="en-US" sz="2800" b="1" dirty="0" smtClean="0"/>
              <a:t>Salvation includes three spectacular events:</a:t>
            </a:r>
          </a:p>
          <a:p>
            <a:pPr marL="448056" indent="-384048" eaLnBrk="1" fontAlgn="auto" hangingPunct="1">
              <a:spcAft>
                <a:spcPts val="0"/>
              </a:spcAft>
              <a:buFont typeface="Wingdings 2"/>
              <a:buNone/>
              <a:defRPr/>
            </a:pPr>
            <a:endParaRPr lang="en-US" sz="2800" b="1" dirty="0" smtClean="0"/>
          </a:p>
          <a:p>
            <a:pPr marL="578358" indent="-514350" eaLnBrk="1" fontAlgn="auto" hangingPunct="1">
              <a:spcAft>
                <a:spcPts val="0"/>
              </a:spcAft>
              <a:buFont typeface="+mj-lt"/>
              <a:buAutoNum type="arabicPeriod"/>
              <a:defRPr/>
            </a:pPr>
            <a:r>
              <a:rPr lang="en-US" sz="2800" dirty="0" smtClean="0"/>
              <a:t>The </a:t>
            </a:r>
            <a:r>
              <a:rPr lang="en-US" sz="2800" u="sng" dirty="0" smtClean="0"/>
              <a:t>official victory</a:t>
            </a:r>
            <a:r>
              <a:rPr lang="en-US" sz="2800" dirty="0" smtClean="0"/>
              <a:t> over sin by the Cross;</a:t>
            </a:r>
          </a:p>
          <a:p>
            <a:pPr marL="578358" indent="-514350" eaLnBrk="1" fontAlgn="auto" hangingPunct="1">
              <a:spcAft>
                <a:spcPts val="0"/>
              </a:spcAft>
              <a:buFont typeface="+mj-lt"/>
              <a:buAutoNum type="arabicPeriod"/>
              <a:defRPr/>
            </a:pPr>
            <a:r>
              <a:rPr lang="en-US" sz="2800" dirty="0" smtClean="0"/>
              <a:t>The </a:t>
            </a:r>
            <a:r>
              <a:rPr lang="en-US" sz="2800" u="sng" dirty="0" smtClean="0"/>
              <a:t>practical victory</a:t>
            </a:r>
            <a:r>
              <a:rPr lang="en-US" sz="2800" dirty="0" smtClean="0"/>
              <a:t> over sin within believers;</a:t>
            </a:r>
          </a:p>
          <a:p>
            <a:pPr marL="578358" indent="-514350" eaLnBrk="1" fontAlgn="auto" hangingPunct="1">
              <a:spcAft>
                <a:spcPts val="0"/>
              </a:spcAft>
              <a:buFont typeface="+mj-lt"/>
              <a:buAutoNum type="arabicPeriod"/>
              <a:defRPr/>
            </a:pPr>
            <a:r>
              <a:rPr lang="en-US" sz="2800" dirty="0" smtClean="0"/>
              <a:t>The </a:t>
            </a:r>
            <a:r>
              <a:rPr lang="en-US" sz="2800" u="sng" dirty="0" smtClean="0"/>
              <a:t>final victory</a:t>
            </a:r>
            <a:r>
              <a:rPr lang="en-US" sz="2800" dirty="0" smtClean="0"/>
              <a:t> over sin at the Second Coming.</a:t>
            </a:r>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indent="0" eaLnBrk="1" fontAlgn="auto" hangingPunct="1">
              <a:spcAft>
                <a:spcPts val="0"/>
              </a:spcAft>
              <a:defRPr/>
            </a:pPr>
            <a:r>
              <a:rPr lang="en-US" sz="4000" b="1" dirty="0" smtClean="0">
                <a:solidFill>
                  <a:schemeClr val="accent1">
                    <a:tint val="83000"/>
                    <a:satMod val="150000"/>
                  </a:schemeClr>
                </a:solidFill>
              </a:rPr>
              <a:t>Results of Salvation on the Lost</a:t>
            </a:r>
            <a:endParaRPr lang="en-US" sz="4000" b="1" dirty="0">
              <a:solidFill>
                <a:schemeClr val="accent1">
                  <a:tint val="83000"/>
                  <a:satMod val="150000"/>
                </a:schemeClr>
              </a:solidFill>
            </a:endParaRPr>
          </a:p>
        </p:txBody>
      </p:sp>
      <p:sp>
        <p:nvSpPr>
          <p:cNvPr id="3" name="Content Placeholder 2"/>
          <p:cNvSpPr>
            <a:spLocks noGrp="1"/>
          </p:cNvSpPr>
          <p:nvPr>
            <p:ph idx="1"/>
          </p:nvPr>
        </p:nvSpPr>
        <p:spPr>
          <a:xfrm>
            <a:off x="457200" y="1882775"/>
            <a:ext cx="8229600" cy="4572000"/>
          </a:xfrm>
        </p:spPr>
        <p:txBody>
          <a:bodyPr>
            <a:normAutofit fontScale="77500" lnSpcReduction="20000"/>
          </a:bodyPr>
          <a:lstStyle/>
          <a:p>
            <a:pPr marL="448056" indent="-384048" eaLnBrk="1" fontAlgn="auto" hangingPunct="1">
              <a:spcAft>
                <a:spcPts val="0"/>
              </a:spcAft>
              <a:buFont typeface="Wingdings 2"/>
              <a:buNone/>
              <a:defRPr/>
            </a:pPr>
            <a:r>
              <a:rPr lang="en-US" dirty="0" smtClean="0"/>
              <a:t>All humans, saved and unsaved, will be resurrected (cf. Dan. 12:1-3; Jn. 5:28-29; Rev. 20:1-3)</a:t>
            </a:r>
          </a:p>
          <a:p>
            <a:pPr marL="448056" indent="-384048" eaLnBrk="1" fontAlgn="auto" hangingPunct="1">
              <a:spcAft>
                <a:spcPts val="0"/>
              </a:spcAft>
              <a:buFont typeface="Wingdings 2"/>
              <a:buNone/>
              <a:defRPr/>
            </a:pPr>
            <a:r>
              <a:rPr lang="en-US" dirty="0" smtClean="0"/>
              <a:t>Geisler argues that the condemnation of the lost is just because all have heard the gospel and have had an opportunity to respond.  Geisler is in error here.  Jesus said the gospel would be taken to all nations, implying that it had not been, and in fact, has not yet reached all peoples. So condemnation is not based on the people’s refusal to accept the gospel, condemnation is based on the fact that all have sinned and come short of the glory of God and there is none righteous, no not one.  All are worthy of condemnation, but by God’s grace some have heard the gospel and those who receive grace by faith are delivered from condemnation.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484632" indent="0" eaLnBrk="1" fontAlgn="auto" hangingPunct="1">
              <a:spcAft>
                <a:spcPts val="0"/>
              </a:spcAft>
              <a:defRPr/>
            </a:pPr>
            <a:r>
              <a:rPr lang="en-US" sz="4400" b="1" dirty="0" smtClean="0">
                <a:solidFill>
                  <a:schemeClr val="accent1">
                    <a:tint val="83000"/>
                    <a:satMod val="150000"/>
                  </a:schemeClr>
                </a:solidFill>
              </a:rPr>
              <a:t>Results of Salvation on the Lost</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882775"/>
            <a:ext cx="8229600" cy="4572000"/>
          </a:xfrm>
        </p:spPr>
        <p:txBody>
          <a:bodyPr>
            <a:normAutofit lnSpcReduction="10000"/>
          </a:bodyPr>
          <a:lstStyle/>
          <a:p>
            <a:pPr marL="448056" indent="-384048" eaLnBrk="1" fontAlgn="auto" hangingPunct="1">
              <a:spcAft>
                <a:spcPts val="0"/>
              </a:spcAft>
              <a:buFont typeface="Wingdings 2"/>
              <a:buNone/>
              <a:defRPr/>
            </a:pPr>
            <a:r>
              <a:rPr lang="en-US" dirty="0" smtClean="0"/>
              <a:t>Geisler is correct on the next two points:</a:t>
            </a:r>
          </a:p>
          <a:p>
            <a:pPr marL="448056" indent="-384048" eaLnBrk="1" fontAlgn="auto" hangingPunct="1">
              <a:spcAft>
                <a:spcPts val="0"/>
              </a:spcAft>
              <a:buFont typeface="Wingdings 2"/>
              <a:buNone/>
              <a:defRPr/>
            </a:pPr>
            <a:r>
              <a:rPr lang="en-US" i="1" dirty="0" smtClean="0"/>
              <a:t>The Condemnation of the Lost is Final—</a:t>
            </a:r>
            <a:r>
              <a:rPr lang="en-US" dirty="0" smtClean="0"/>
              <a:t>Hebrews 9:27 teaches that every person “is destined to die once, and after that to face judgment.”  (cf. also Lk. 16:26 and Rev. 22:11).</a:t>
            </a:r>
          </a:p>
          <a:p>
            <a:pPr marL="448056" indent="-384048" eaLnBrk="1" fontAlgn="auto" hangingPunct="1">
              <a:spcAft>
                <a:spcPts val="0"/>
              </a:spcAft>
              <a:buFont typeface="Wingdings 2"/>
              <a:buNone/>
              <a:defRPr/>
            </a:pPr>
            <a:r>
              <a:rPr lang="en-US" i="1" dirty="0" smtClean="0"/>
              <a:t>The Condemnation of the Lost is </a:t>
            </a:r>
            <a:r>
              <a:rPr lang="en-US" dirty="0" smtClean="0"/>
              <a:t>Eternal—The eventual state of the wicked is not only final, but it is also everlasting (see Matt. 25:32-34, 41; 2 Thess. 1:7-9)</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13315" name="Content Placeholder 2"/>
          <p:cNvSpPr>
            <a:spLocks noGrp="1"/>
          </p:cNvSpPr>
          <p:nvPr>
            <p:ph idx="1"/>
          </p:nvPr>
        </p:nvSpPr>
        <p:spPr>
          <a:xfrm>
            <a:off x="457200" y="1882775"/>
            <a:ext cx="8229600" cy="4572000"/>
          </a:xfrm>
        </p:spPr>
        <p:txBody>
          <a:bodyPr/>
          <a:lstStyle/>
          <a:p>
            <a:pPr eaLnBrk="1" hangingPunct="1">
              <a:buFont typeface="Wingdings 2" pitchFamily="18" charset="2"/>
              <a:buNone/>
            </a:pPr>
            <a:r>
              <a:rPr lang="en-US" smtClean="0"/>
              <a:t>As Geisler says, “The eternal status of infants has always been a thorny issue in orthodox Christian theology.”</a:t>
            </a:r>
          </a:p>
          <a:p>
            <a:pPr eaLnBrk="1" hangingPunct="1">
              <a:buFont typeface="Wingdings 2" pitchFamily="18" charset="2"/>
              <a:buNone/>
            </a:pPr>
            <a:r>
              <a:rPr lang="en-US" smtClean="0"/>
              <a:t>They are conceived in sin (Ps. 51:5) and “by nature children of wrath” (Eph. 2:3), and faith is the condition for receiving salvation (Jn. 3:16-18).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14339" name="Content Placeholder 2"/>
          <p:cNvSpPr>
            <a:spLocks noGrp="1"/>
          </p:cNvSpPr>
          <p:nvPr>
            <p:ph idx="1"/>
          </p:nvPr>
        </p:nvSpPr>
        <p:spPr>
          <a:xfrm>
            <a:off x="457200" y="1676400"/>
            <a:ext cx="8229600" cy="4778375"/>
          </a:xfrm>
        </p:spPr>
        <p:txBody>
          <a:bodyPr/>
          <a:lstStyle/>
          <a:p>
            <a:pPr eaLnBrk="1" hangingPunct="1">
              <a:buFont typeface="Wingdings 2" pitchFamily="18" charset="2"/>
              <a:buNone/>
            </a:pPr>
            <a:r>
              <a:rPr lang="en-US" sz="2800" b="1" dirty="0" smtClean="0"/>
              <a:t>The </a:t>
            </a:r>
            <a:r>
              <a:rPr lang="en-US" sz="2800" b="1" dirty="0" err="1" smtClean="0"/>
              <a:t>Sacramentalist</a:t>
            </a:r>
            <a:r>
              <a:rPr lang="en-US" sz="2800" b="1" dirty="0" smtClean="0"/>
              <a:t> view </a:t>
            </a:r>
            <a:r>
              <a:rPr lang="en-US" sz="2800" dirty="0" smtClean="0"/>
              <a:t>holds that God only saves infants who have been baptized because the sacraments are efficacious and baptism is necessary for salvation.</a:t>
            </a:r>
          </a:p>
          <a:p>
            <a:pPr eaLnBrk="1" hangingPunct="1">
              <a:buFont typeface="Wingdings 2" pitchFamily="18" charset="2"/>
              <a:buNone/>
            </a:pPr>
            <a:r>
              <a:rPr lang="en-US" sz="2800" dirty="0" smtClean="0"/>
              <a:t>However, in that baptism is a “work” and we are not saved by works (Rom. 4:5; Eph. 2:8-9; Titus 3:5-7) baptism does not save anyone, including infants.</a:t>
            </a:r>
          </a:p>
          <a:p>
            <a:pPr eaLnBrk="1" hangingPunct="1">
              <a:buFont typeface="Wingdings 2" pitchFamily="18" charset="2"/>
              <a:buNone/>
            </a:pPr>
            <a:r>
              <a:rPr lang="en-US" sz="2800" dirty="0" smtClean="0"/>
              <a:t>If only baptized infants are saved, then God is viewed as cruel and unjust for condemning infants who are not baptized.</a:t>
            </a:r>
          </a:p>
          <a:p>
            <a:pPr eaLnBrk="1" hangingPunct="1">
              <a:buFont typeface="Wingdings 2" pitchFamily="18" charset="2"/>
              <a:buNone/>
            </a:pPr>
            <a:endParaRPr lang="en-US" sz="24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3" name="Content Placeholder 2"/>
          <p:cNvSpPr>
            <a:spLocks noGrp="1"/>
          </p:cNvSpPr>
          <p:nvPr>
            <p:ph idx="1"/>
          </p:nvPr>
        </p:nvSpPr>
        <p:spPr>
          <a:xfrm>
            <a:off x="457200" y="1676400"/>
            <a:ext cx="8229600" cy="4778375"/>
          </a:xfrm>
        </p:spPr>
        <p:txBody>
          <a:bodyPr>
            <a:normAutofit lnSpcReduction="10000"/>
          </a:bodyPr>
          <a:lstStyle/>
          <a:p>
            <a:pPr marL="448056" indent="-384048" eaLnBrk="1" fontAlgn="auto" hangingPunct="1">
              <a:spcAft>
                <a:spcPts val="0"/>
              </a:spcAft>
              <a:buFont typeface="Wingdings 2"/>
              <a:buNone/>
              <a:defRPr/>
            </a:pPr>
            <a:r>
              <a:rPr lang="en-US" sz="2400" b="1" dirty="0" smtClean="0"/>
              <a:t>The Elect-Infant View (God Saves Only Elect Infants)</a:t>
            </a:r>
          </a:p>
          <a:p>
            <a:pPr marL="448056" indent="-384048" eaLnBrk="1" fontAlgn="auto" hangingPunct="1">
              <a:spcAft>
                <a:spcPts val="0"/>
              </a:spcAft>
              <a:buFont typeface="Wingdings 2"/>
              <a:buNone/>
              <a:defRPr/>
            </a:pPr>
            <a:r>
              <a:rPr lang="en-US" sz="2400" dirty="0" smtClean="0"/>
              <a:t>This position assets that the only deceased babies who go to heaven are the ones who are elect.  </a:t>
            </a:r>
          </a:p>
          <a:p>
            <a:pPr marL="448056" indent="-384048" eaLnBrk="1" fontAlgn="auto" hangingPunct="1">
              <a:spcAft>
                <a:spcPts val="0"/>
              </a:spcAft>
              <a:buFont typeface="Wingdings 2"/>
              <a:buNone/>
              <a:defRPr/>
            </a:pPr>
            <a:r>
              <a:rPr lang="en-US" sz="2400" dirty="0" smtClean="0"/>
              <a:t>They argue that since the entire human race has sinned in Adam (Rom. 5:12), the infants who are not of the elect, will go to hell.  Some of the elect die in infancy and go to heaven, while others grow to become adults. </a:t>
            </a:r>
          </a:p>
          <a:p>
            <a:pPr marL="448056" indent="-384048" eaLnBrk="1" fontAlgn="auto" hangingPunct="1">
              <a:spcAft>
                <a:spcPts val="0"/>
              </a:spcAft>
              <a:buFont typeface="Wingdings 2"/>
              <a:buNone/>
              <a:defRPr/>
            </a:pPr>
            <a:r>
              <a:rPr lang="en-US" sz="2400" dirty="0" smtClean="0"/>
              <a:t>Geisler argues that this view denies universally accessible salvation.   Christ died for all.  God desires that all be saved (2 Pet. 3:9).  This view does severe damage to God’s attributes of justice and mercy.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6350" indent="0" eaLnBrk="1" fontAlgn="auto" hangingPunct="1">
              <a:spcAft>
                <a:spcPts val="0"/>
              </a:spcAft>
              <a:defRPr/>
            </a:pPr>
            <a:r>
              <a:rPr lang="en-US" sz="3600" b="1" dirty="0" smtClean="0">
                <a:solidFill>
                  <a:schemeClr val="accent1">
                    <a:tint val="83000"/>
                    <a:satMod val="150000"/>
                  </a:schemeClr>
                </a:solidFill>
              </a:rPr>
              <a:t>The Question of Salvation for Infants</a:t>
            </a:r>
            <a:endParaRPr lang="en-US" sz="3600" b="1" dirty="0">
              <a:solidFill>
                <a:schemeClr val="accent1">
                  <a:tint val="83000"/>
                  <a:satMod val="150000"/>
                </a:schemeClr>
              </a:solidFill>
            </a:endParaRPr>
          </a:p>
        </p:txBody>
      </p:sp>
      <p:sp>
        <p:nvSpPr>
          <p:cNvPr id="17411" name="Content Placeholder 2"/>
          <p:cNvSpPr>
            <a:spLocks noGrp="1"/>
          </p:cNvSpPr>
          <p:nvPr>
            <p:ph idx="1"/>
          </p:nvPr>
        </p:nvSpPr>
        <p:spPr>
          <a:xfrm>
            <a:off x="457200" y="1676400"/>
            <a:ext cx="8229600" cy="4778375"/>
          </a:xfrm>
        </p:spPr>
        <p:txBody>
          <a:bodyPr/>
          <a:lstStyle/>
          <a:p>
            <a:pPr eaLnBrk="1" hangingPunct="1">
              <a:buFont typeface="Wingdings 2" pitchFamily="18" charset="2"/>
              <a:buNone/>
              <a:defRPr/>
            </a:pPr>
            <a:r>
              <a:rPr lang="en-US" sz="2400" b="1" dirty="0" smtClean="0"/>
              <a:t>The Foreknown-Infant View (God Saves Those Infants That Would have believed)</a:t>
            </a:r>
          </a:p>
          <a:p>
            <a:pPr eaLnBrk="1" hangingPunct="1">
              <a:buFont typeface="Wingdings 2" pitchFamily="18" charset="2"/>
              <a:buNone/>
              <a:defRPr/>
            </a:pPr>
            <a:r>
              <a:rPr lang="en-US" sz="2400" dirty="0" smtClean="0"/>
              <a:t>This position assets that since God is omniscient He knows which infant, if he or she had lived, would have believed and as such He will save only those infants and those who would not have believed will not be saved from eternal torment.</a:t>
            </a:r>
          </a:p>
          <a:p>
            <a:pPr eaLnBrk="1" hangingPunct="1">
              <a:buFont typeface="Wingdings 2" pitchFamily="18" charset="2"/>
              <a:buNone/>
              <a:defRPr/>
            </a:pPr>
            <a:endParaRPr lang="en-US" sz="1050" dirty="0" smtClean="0"/>
          </a:p>
          <a:p>
            <a:pPr eaLnBrk="1" hangingPunct="1">
              <a:buFont typeface="Wingdings 2" pitchFamily="18" charset="2"/>
              <a:buNone/>
              <a:defRPr/>
            </a:pPr>
            <a:r>
              <a:rPr lang="en-US" sz="2400" dirty="0" smtClean="0"/>
              <a:t>One main problem (and there are many) is the question of how someone can be saved by “potential faith.”  It also brings into question the justice of punishing infants who have never actually sinned.</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141</TotalTime>
  <Words>2211</Words>
  <Application>Microsoft Office PowerPoint</Application>
  <PresentationFormat>On-screen Show (4:3)</PresentationFormat>
  <Paragraphs>145</Paragraphs>
  <Slides>22</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Century Gothic</vt:lpstr>
      <vt:lpstr>Wingdings 2</vt:lpstr>
      <vt:lpstr>Verdana</vt:lpstr>
      <vt:lpstr>Calibri</vt:lpstr>
      <vt:lpstr>Verve</vt:lpstr>
      <vt:lpstr>Geisler, Norman Systematic Theology II</vt:lpstr>
      <vt:lpstr>Slide 2</vt:lpstr>
      <vt:lpstr>Results of Salvation on the Saved</vt:lpstr>
      <vt:lpstr>Results of Salvation on the Lost</vt:lpstr>
      <vt:lpstr>Results of Salvation on the Lost</vt:lpstr>
      <vt:lpstr>The Question of Salvation for Infants</vt:lpstr>
      <vt:lpstr>The Question of Salvation for Infants</vt:lpstr>
      <vt:lpstr>The Question of Salvation for Infants</vt:lpstr>
      <vt:lpstr>The Question of Salvation for Infants</vt:lpstr>
      <vt:lpstr>The Question of Salvation for Infants</vt:lpstr>
      <vt:lpstr>The Question of Salvation for Infants</vt:lpstr>
      <vt:lpstr>The Question of Salvation for Infants</vt:lpstr>
      <vt:lpstr>The Question of Salvation for Infants</vt:lpstr>
      <vt:lpstr>The Question of Salvation for Infants</vt:lpstr>
      <vt:lpstr>The Question of Salvation for Infants</vt:lpstr>
      <vt:lpstr>The Question of Salvation for Infants</vt:lpstr>
      <vt:lpstr>The Question of Salvation for Infants</vt:lpstr>
      <vt:lpstr>The Results of Salvation on the Heathen</vt:lpstr>
      <vt:lpstr>The Results of Salvation on the Heathen</vt:lpstr>
      <vt:lpstr>The Results of Salvation on the Heathen</vt:lpstr>
      <vt:lpstr>The Results of Salvation on the Heathen</vt:lpstr>
      <vt:lpstr>The Results of Salvation on the Heathen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Geisler, Norman Vol. 3 Systematic Theology II</dc:title>
  <dc:creator>Doctor</dc:creator>
  <cp:lastModifiedBy>mark hardgrove</cp:lastModifiedBy>
  <cp:revision>20</cp:revision>
  <dcterms:created xsi:type="dcterms:W3CDTF">2008-12-12T21:44:02Z</dcterms:created>
  <dcterms:modified xsi:type="dcterms:W3CDTF">2012-11-13T21:40:39Z</dcterms:modified>
</cp:coreProperties>
</file>