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58"/>
  </p:handoutMasterIdLst>
  <p:sldIdLst>
    <p:sldId id="256" r:id="rId2"/>
    <p:sldId id="294" r:id="rId3"/>
    <p:sldId id="259" r:id="rId4"/>
    <p:sldId id="258" r:id="rId5"/>
    <p:sldId id="279" r:id="rId6"/>
    <p:sldId id="280" r:id="rId7"/>
    <p:sldId id="281" r:id="rId8"/>
    <p:sldId id="282" r:id="rId9"/>
    <p:sldId id="283" r:id="rId10"/>
    <p:sldId id="261" r:id="rId11"/>
    <p:sldId id="260" r:id="rId12"/>
    <p:sldId id="285" r:id="rId13"/>
    <p:sldId id="263" r:id="rId14"/>
    <p:sldId id="264" r:id="rId15"/>
    <p:sldId id="286" r:id="rId16"/>
    <p:sldId id="287" r:id="rId17"/>
    <p:sldId id="288" r:id="rId18"/>
    <p:sldId id="266" r:id="rId19"/>
    <p:sldId id="310" r:id="rId20"/>
    <p:sldId id="311" r:id="rId21"/>
    <p:sldId id="291" r:id="rId22"/>
    <p:sldId id="292" r:id="rId23"/>
    <p:sldId id="268" r:id="rId24"/>
    <p:sldId id="267" r:id="rId25"/>
    <p:sldId id="284" r:id="rId26"/>
    <p:sldId id="271" r:id="rId27"/>
    <p:sldId id="272" r:id="rId28"/>
    <p:sldId id="312" r:id="rId29"/>
    <p:sldId id="313" r:id="rId30"/>
    <p:sldId id="314" r:id="rId31"/>
    <p:sldId id="315" r:id="rId32"/>
    <p:sldId id="316" r:id="rId33"/>
    <p:sldId id="317" r:id="rId34"/>
    <p:sldId id="318" r:id="rId35"/>
    <p:sldId id="319" r:id="rId36"/>
    <p:sldId id="320" r:id="rId37"/>
    <p:sldId id="321" r:id="rId38"/>
    <p:sldId id="274" r:id="rId39"/>
    <p:sldId id="273" r:id="rId40"/>
    <p:sldId id="322" r:id="rId41"/>
    <p:sldId id="323" r:id="rId42"/>
    <p:sldId id="324" r:id="rId43"/>
    <p:sldId id="325" r:id="rId44"/>
    <p:sldId id="326" r:id="rId45"/>
    <p:sldId id="327" r:id="rId46"/>
    <p:sldId id="328" r:id="rId47"/>
    <p:sldId id="329" r:id="rId48"/>
    <p:sldId id="330" r:id="rId49"/>
    <p:sldId id="331" r:id="rId50"/>
    <p:sldId id="332" r:id="rId51"/>
    <p:sldId id="270" r:id="rId52"/>
    <p:sldId id="269" r:id="rId53"/>
    <p:sldId id="333" r:id="rId54"/>
    <p:sldId id="334" r:id="rId55"/>
    <p:sldId id="336" r:id="rId56"/>
    <p:sldId id="335" r:id="rId5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956A12E0-AE20-4458-8753-30A47D077DB4}" type="datetimeFigureOut">
              <a:rPr lang="en-US"/>
              <a:pPr>
                <a:defRPr/>
              </a:pPr>
              <a:t>11/13/2012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latin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defRPr>
            </a:lvl1pPr>
          </a:lstStyle>
          <a:p>
            <a:pPr>
              <a:defRPr/>
            </a:pPr>
            <a:fld id="{FFDD3C5C-19B0-463D-8C70-81F6F6ADD25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3760BDFF-9186-49FD-87A7-8B61C3661883}" type="datetimeFigureOut">
              <a:rPr lang="en-US"/>
              <a:pPr>
                <a:defRPr/>
              </a:pPr>
              <a:t>11/13/2012</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F27E853A-7CB6-4D8A-82D2-22E806B1234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7DCBA81-A21B-48B2-928D-1AB84FAAA4D3}"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425C397-415A-4E7E-96A2-0F8C24DD9E3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12F2363-47A9-4628-BC2F-B8E0980B6EAE}"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6922CB4-C5BE-4DD6-9B00-2D41A58C9CD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B086623-3B93-46BC-8520-E20618DE84CC}" type="datetimeFigureOut">
              <a:rPr lang="en-US"/>
              <a:pPr>
                <a:defRPr/>
              </a:pPr>
              <a:t>11/13/2012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62607022-2A4A-4939-A8EE-7ED58A9F3D2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6ABFAD49-8BEF-4D0D-AB7C-3BA83550C18A}" type="datetimeFigureOut">
              <a:rPr lang="en-US"/>
              <a:pPr>
                <a:defRPr/>
              </a:pPr>
              <a:t>11/13/2012</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874EFA0E-50A8-4445-8CD5-525759547E5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63DC9137-358A-4233-9E59-9025B1BC17B7}" type="datetimeFigureOut">
              <a:rPr lang="en-US"/>
              <a:pPr>
                <a:defRPr/>
              </a:pPr>
              <a:t>11/13/2012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BC075E5A-93C2-4DF5-A77D-B9F5F87D3A9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CEC558A9-51AE-4AB4-A8A4-5480F3A0B955}" type="datetimeFigureOut">
              <a:rPr lang="en-US"/>
              <a:pPr>
                <a:defRPr/>
              </a:pPr>
              <a:t>11/13/2012</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192B55C-C513-462A-8512-F9A1BCC5164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6B0A36A-9277-4C46-A51C-7633F5E5B3F5}" type="datetimeFigureOut">
              <a:rPr lang="en-US"/>
              <a:pPr>
                <a:defRPr/>
              </a:pPr>
              <a:t>11/13/2012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C256A6AA-B6C1-4342-BCA8-15D0404C5F0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A74F9E9B-B96E-4046-900D-79C93C595596}" type="datetimeFigureOut">
              <a:rPr lang="en-US"/>
              <a:pPr>
                <a:defRPr/>
              </a:pPr>
              <a:t>11/13/2012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35F1E870-303C-4EA9-905E-4E48F6A9FBA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6F3F4915-333E-4FC9-9916-7ED12EE5C56C}" type="datetimeFigureOut">
              <a:rPr lang="en-US"/>
              <a:pPr>
                <a:defRPr/>
              </a:pPr>
              <a:t>11/13/2012</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4993F100-37F7-47E2-8E41-C57865E25C8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6EAEB73A-3741-4FEC-ACF6-6EF7110824D4}" type="datetimeFigureOut">
              <a:rPr lang="en-US"/>
              <a:pPr>
                <a:defRPr/>
              </a:pPr>
              <a:t>11/13/2012</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51897D38-103A-433A-9F76-1A384985338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fontAlgn="auto" latinLnBrk="0" hangingPunct="1">
              <a:spcBef>
                <a:spcPts val="0"/>
              </a:spcBef>
              <a:spcAft>
                <a:spcPts val="0"/>
              </a:spcAft>
              <a:defRPr kumimoji="0" sz="1400">
                <a:solidFill>
                  <a:schemeClr val="tx2"/>
                </a:solidFill>
                <a:latin typeface="+mn-lt"/>
              </a:defRPr>
            </a:lvl1pPr>
          </a:lstStyle>
          <a:p>
            <a:pPr>
              <a:defRPr/>
            </a:pPr>
            <a:fld id="{FC7376F7-4ADC-4EF4-87AE-7B7D25DC5AD9}" type="datetimeFigureOut">
              <a:rPr lang="en-US"/>
              <a:pPr>
                <a:defRPr/>
              </a:pPr>
              <a:t>11/13/2012</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fontAlgn="auto" latinLnBrk="0" hangingPunct="1">
              <a:spcBef>
                <a:spcPts val="0"/>
              </a:spcBef>
              <a:spcAft>
                <a:spcPts val="0"/>
              </a:spcAft>
              <a:defRPr kumimoji="0" sz="1400">
                <a:solidFill>
                  <a:schemeClr val="tx2"/>
                </a:solidFill>
                <a:latin typeface="+mn-lt"/>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fontAlgn="auto" latinLnBrk="0" hangingPunct="1">
              <a:spcBef>
                <a:spcPts val="0"/>
              </a:spcBef>
              <a:spcAft>
                <a:spcPts val="0"/>
              </a:spcAft>
              <a:defRPr kumimoji="0" sz="1400">
                <a:solidFill>
                  <a:srgbClr val="FFFFFF"/>
                </a:solidFill>
                <a:latin typeface="+mj-lt"/>
                <a:ea typeface="+mj-ea"/>
                <a:cs typeface="+mj-cs"/>
              </a:defRPr>
            </a:lvl1pPr>
          </a:lstStyle>
          <a:p>
            <a:pPr>
              <a:defRPr/>
            </a:pPr>
            <a:fld id="{4CBF164B-31E6-404B-9D35-0B11FF6C4B8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8" r:id="rId1"/>
    <p:sldLayoutId id="2147483721" r:id="rId2"/>
    <p:sldLayoutId id="2147483729" r:id="rId3"/>
    <p:sldLayoutId id="2147483722" r:id="rId4"/>
    <p:sldLayoutId id="2147483723" r:id="rId5"/>
    <p:sldLayoutId id="2147483724" r:id="rId6"/>
    <p:sldLayoutId id="2147483725" r:id="rId7"/>
    <p:sldLayoutId id="2147483730" r:id="rId8"/>
    <p:sldLayoutId id="2147483731" r:id="rId9"/>
    <p:sldLayoutId id="2147483726" r:id="rId10"/>
    <p:sldLayoutId id="214748372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allbookstores.com/Footwashing-John-Thirteen-Johannic-Community/9781850753087" TargetMode="External"/><Relationship Id="rId2" Type="http://schemas.openxmlformats.org/officeDocument/2006/relationships/hyperlink" Target="http://www.allbookstores.com/John-Christopher-Thomas/author"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762000" y="3200400"/>
            <a:ext cx="7467600" cy="1600200"/>
          </a:xfrm>
        </p:spPr>
        <p:txBody>
          <a:bodyPr/>
          <a:lstStyle/>
          <a:p>
            <a:pPr eaLnBrk="1" hangingPunct="1"/>
            <a:r>
              <a:rPr lang="en-US" sz="3200" b="1" dirty="0" smtClean="0"/>
              <a:t>Chapter </a:t>
            </a:r>
            <a:r>
              <a:rPr lang="en-US" sz="3200" b="1" dirty="0" smtClean="0"/>
              <a:t>74</a:t>
            </a:r>
            <a:endParaRPr lang="en-US" sz="3200" b="1" dirty="0" smtClean="0"/>
          </a:p>
          <a:p>
            <a:pPr eaLnBrk="1" hangingPunct="1"/>
            <a:r>
              <a:rPr lang="en-US" sz="3200" b="1" dirty="0" smtClean="0"/>
              <a:t>“The Ordinances of the Visible Church”</a:t>
            </a:r>
          </a:p>
        </p:txBody>
      </p:sp>
      <p:sp>
        <p:nvSpPr>
          <p:cNvPr id="2" name="Title 1"/>
          <p:cNvSpPr>
            <a:spLocks noGrp="1"/>
          </p:cNvSpPr>
          <p:nvPr>
            <p:ph type="ctrTitle"/>
          </p:nvPr>
        </p:nvSpPr>
        <p:spPr>
          <a:xfrm>
            <a:off x="457200" y="1506538"/>
            <a:ext cx="8229600" cy="1470025"/>
          </a:xfrm>
        </p:spPr>
        <p:txBody>
          <a:bodyPr>
            <a:normAutofit/>
          </a:bodyPr>
          <a:lstStyle/>
          <a:p>
            <a:pPr eaLnBrk="1" fontAlgn="auto" hangingPunct="1">
              <a:spcAft>
                <a:spcPts val="0"/>
              </a:spcAft>
              <a:defRPr/>
            </a:pPr>
            <a:r>
              <a:rPr dirty="0" smtClean="0">
                <a:effectLst>
                  <a:outerShdw blurRad="38100" dist="38100" dir="2700000" algn="tl">
                    <a:srgbClr val="000000">
                      <a:alpha val="43137"/>
                    </a:srgbClr>
                  </a:outerShdw>
                </a:effectLst>
              </a:rPr>
              <a:t>Norman Geisler</a:t>
            </a:r>
            <a:br>
              <a:rPr dirty="0" smtClean="0">
                <a:effectLst>
                  <a:outerShdw blurRad="38100" dist="38100" dir="2700000" algn="tl">
                    <a:srgbClr val="000000">
                      <a:alpha val="43137"/>
                    </a:srgbClr>
                  </a:outerShdw>
                </a:effectLst>
              </a:rPr>
            </a:br>
            <a:r>
              <a:rPr dirty="0" smtClean="0">
                <a:effectLst>
                  <a:outerShdw blurRad="38100" dist="38100" dir="2700000" algn="tl">
                    <a:srgbClr val="000000">
                      <a:alpha val="43137"/>
                    </a:srgbClr>
                  </a:outerShdw>
                </a:effectLst>
              </a:rPr>
              <a:t>Systematic </a:t>
            </a:r>
            <a:r>
              <a:rPr dirty="0" smtClean="0">
                <a:effectLst>
                  <a:outerShdw blurRad="38100" dist="38100" dir="2700000" algn="tl">
                    <a:srgbClr val="000000">
                      <a:alpha val="43137"/>
                    </a:srgbClr>
                  </a:outerShdw>
                </a:effectLst>
              </a:rPr>
              <a:t>Theology</a:t>
            </a:r>
            <a:endParaRPr dirty="0">
              <a:effectLst>
                <a:outerShdw blurRad="38100" dist="38100" dir="2700000" algn="tl">
                  <a:srgbClr val="000000">
                    <a:alpha val="43137"/>
                  </a:srgbClr>
                </a:outerShdw>
              </a:effectLst>
            </a:endParaRPr>
          </a:p>
        </p:txBody>
      </p:sp>
      <p:sp>
        <p:nvSpPr>
          <p:cNvPr id="6148" name="TextBox 3"/>
          <p:cNvSpPr txBox="1">
            <a:spLocks noChangeArrowheads="1"/>
          </p:cNvSpPr>
          <p:nvPr/>
        </p:nvSpPr>
        <p:spPr bwMode="auto">
          <a:xfrm>
            <a:off x="228600" y="6172200"/>
            <a:ext cx="8915400" cy="461665"/>
          </a:xfrm>
          <a:prstGeom prst="rect">
            <a:avLst/>
          </a:prstGeom>
          <a:noFill/>
          <a:ln w="9525">
            <a:noFill/>
            <a:miter lim="800000"/>
            <a:headEnd/>
            <a:tailEnd/>
          </a:ln>
        </p:spPr>
        <p:txBody>
          <a:bodyPr>
            <a:spAutoFit/>
          </a:bodyPr>
          <a:lstStyle/>
          <a:p>
            <a:pPr algn="ctr"/>
            <a:r>
              <a:rPr lang="en-US" sz="2400" dirty="0">
                <a:latin typeface="Perpetua" pitchFamily="18" charset="0"/>
              </a:rPr>
              <a:t>PowerPoint Presentation created by Mark E. Hardgrove, </a:t>
            </a:r>
            <a:r>
              <a:rPr lang="en-US" sz="2400" smtClean="0">
                <a:latin typeface="Perpetua" pitchFamily="18" charset="0"/>
              </a:rPr>
              <a:t>Ph.D.,</a:t>
            </a:r>
            <a:r>
              <a:rPr lang="en-US" sz="2400" smtClean="0">
                <a:latin typeface="Perpetua" pitchFamily="18" charset="0"/>
              </a:rPr>
              <a:t> D.Min. </a:t>
            </a:r>
            <a:endParaRPr lang="en-US" sz="2400" dirty="0">
              <a:latin typeface="Perpetu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Two Important Sacraments</a:t>
            </a:r>
            <a:endParaRPr lang="en-US" dirty="0">
              <a:effectLst>
                <a:outerShdw blurRad="38100" dist="38100" dir="2700000" algn="tl">
                  <a:srgbClr val="000000">
                    <a:alpha val="43137"/>
                  </a:srgbClr>
                </a:outerShdw>
              </a:effectLst>
            </a:endParaRPr>
          </a:p>
        </p:txBody>
      </p:sp>
      <p:sp>
        <p:nvSpPr>
          <p:cNvPr id="4" name="TextBox 3"/>
          <p:cNvSpPr txBox="1">
            <a:spLocks noChangeArrowheads="1"/>
          </p:cNvSpPr>
          <p:nvPr/>
        </p:nvSpPr>
        <p:spPr bwMode="auto">
          <a:xfrm>
            <a:off x="685800" y="2667000"/>
            <a:ext cx="7772400" cy="2062163"/>
          </a:xfrm>
          <a:prstGeom prst="rect">
            <a:avLst/>
          </a:prstGeom>
          <a:noFill/>
          <a:ln w="9525">
            <a:noFill/>
            <a:miter lim="800000"/>
            <a:headEnd/>
            <a:tailEnd/>
          </a:ln>
        </p:spPr>
        <p:txBody>
          <a:bodyPr>
            <a:spAutoFit/>
          </a:bodyPr>
          <a:lstStyle/>
          <a:p>
            <a:r>
              <a:rPr lang="en-US" sz="3200" b="1">
                <a:latin typeface="Perpetua" pitchFamily="18" charset="0"/>
              </a:rPr>
              <a:t>On the two sacraments that Catholics and Protestants agree on, Baptism and Eucharist (The Lord’s Supper), there are differences on the </a:t>
            </a:r>
            <a:r>
              <a:rPr lang="en-US" sz="3200" b="1" i="1">
                <a:latin typeface="Perpetua" pitchFamily="18" charset="0"/>
              </a:rPr>
              <a:t>nature</a:t>
            </a:r>
            <a:r>
              <a:rPr lang="en-US" sz="3200" b="1">
                <a:latin typeface="Perpetua" pitchFamily="18" charset="0"/>
              </a:rPr>
              <a:t> of the sacraments.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Sacrament of Baptism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2800" smtClean="0"/>
              <a:t>The Council of Trent declared that baptism must be administered with water.</a:t>
            </a:r>
          </a:p>
          <a:p>
            <a:pPr eaLnBrk="1" hangingPunct="1"/>
            <a:r>
              <a:rPr lang="en-US" sz="2800" smtClean="0"/>
              <a:t>Catholics argue that even baptism done by heretics (Protestant and others) in the name of the Trinity is valid.</a:t>
            </a:r>
          </a:p>
          <a:p>
            <a:pPr eaLnBrk="1" hangingPunct="1"/>
            <a:r>
              <a:rPr lang="en-US" sz="2800" smtClean="0"/>
              <a:t>Denial of infant baptism is heresy.</a:t>
            </a:r>
          </a:p>
          <a:p>
            <a:pPr eaLnBrk="1" hangingPunct="1"/>
            <a:r>
              <a:rPr lang="en-US" sz="2800" smtClean="0"/>
              <a:t>Baptism confers the grace of justification.</a:t>
            </a:r>
          </a:p>
          <a:p>
            <a:pPr eaLnBrk="1" hangingPunct="1"/>
            <a:r>
              <a:rPr lang="en-US" sz="2800" smtClean="0"/>
              <a:t>Baptism is a one and for all act, not to be repeated.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The Sacrament of the Holy Eucharist</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Catholics argue that the bread and wine are literally transformed into the body and blood of Christ.  This is known as </a:t>
            </a:r>
            <a:r>
              <a:rPr lang="en-US" sz="3200" i="1" smtClean="0"/>
              <a:t>transubstantiation.</a:t>
            </a:r>
          </a:p>
          <a:p>
            <a:pPr eaLnBrk="1" hangingPunct="1"/>
            <a:r>
              <a:rPr lang="en-US" sz="3200" smtClean="0"/>
              <a:t>As such, it is deemed appropriate to “worship” the consecrated elements as God.</a:t>
            </a:r>
          </a:p>
          <a:p>
            <a:pPr eaLnBrk="1" hangingPunct="1"/>
            <a:r>
              <a:rPr lang="en-US" sz="3200" smtClean="0"/>
              <a:t>This view is based primarily on the words of Jesus at the Last Supper: “This is my body” (Matt. 26:26; cf. 1 Cor. 11:24).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32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Protestant Response to the Catholic View of Sacraments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Response regarding the Number of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The Bible does not summarize the Sacraments in the figure seven.</a:t>
            </a:r>
          </a:p>
          <a:p>
            <a:pPr eaLnBrk="1" hangingPunct="1"/>
            <a:r>
              <a:rPr lang="en-US" sz="3200" smtClean="0"/>
              <a:t>No formal enumeration of seven Sacraments is found in the Church Fathers.</a:t>
            </a:r>
          </a:p>
          <a:p>
            <a:pPr eaLnBrk="1" hangingPunct="1"/>
            <a:r>
              <a:rPr lang="en-US" sz="3200" smtClean="0"/>
              <a:t>It cannot be shown that any one of the seven Sacraments was at any particular time instituted by a Council, a Pope, a Bishop or a Community.</a:t>
            </a:r>
          </a:p>
          <a:p>
            <a:pPr eaLnBrk="1" hangingPunct="1"/>
            <a:r>
              <a:rPr lang="en-US" sz="3200" smtClean="0"/>
              <a:t>Nowhere does the Bible teach that marriage, penance, and confirmation are sacraments.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Response Regarding the Nature and Necessity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82000" cy="4876800"/>
          </a:xfrm>
        </p:spPr>
        <p:txBody>
          <a:bodyPr/>
          <a:lstStyle/>
          <a:p>
            <a:pPr eaLnBrk="1" hangingPunct="1"/>
            <a:r>
              <a:rPr lang="en-US" sz="2700" smtClean="0"/>
              <a:t>Baptismal regeneration is contrary to grace, which precludes works.</a:t>
            </a:r>
          </a:p>
          <a:p>
            <a:pPr eaLnBrk="1" hangingPunct="1"/>
            <a:r>
              <a:rPr lang="en-US" sz="2700" smtClean="0"/>
              <a:t>Baptismal regeneration is contrary to the need for faith.  The Bible consistently maintains that faith alone is the condition for receiving God’s gift of salvation.</a:t>
            </a:r>
          </a:p>
          <a:p>
            <a:pPr eaLnBrk="1" hangingPunct="1"/>
            <a:r>
              <a:rPr lang="en-US" sz="2700" smtClean="0"/>
              <a:t>Baptismal regeneration is contrary to Paul’s teaching.  “God did not send me to baptize, but to preach the gospel” (1 Cor. 1:17).</a:t>
            </a:r>
          </a:p>
          <a:p>
            <a:pPr eaLnBrk="1" hangingPunct="1"/>
            <a:r>
              <a:rPr lang="en-US" sz="2700" smtClean="0"/>
              <a:t>“Baptism of Desire” proves that baptism is not essential. Even Catholics state that one can be saved if the desire to be baptized was present but the opportunity was not.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Response to Transubstantiation</a:t>
            </a:r>
            <a:endParaRPr lang="en-US" dirty="0">
              <a:effectLst>
                <a:outerShdw blurRad="38100" dist="38100" dir="2700000" algn="tl">
                  <a:srgbClr val="000000">
                    <a:alpha val="43137"/>
                  </a:srgbClr>
                </a:outerShdw>
              </a:effectLst>
            </a:endParaRPr>
          </a:p>
        </p:txBody>
      </p:sp>
      <p:sp>
        <p:nvSpPr>
          <p:cNvPr id="21507" name="Content Placeholder 2"/>
          <p:cNvSpPr>
            <a:spLocks noGrp="1"/>
          </p:cNvSpPr>
          <p:nvPr>
            <p:ph sz="quarter" idx="1"/>
          </p:nvPr>
        </p:nvSpPr>
        <p:spPr>
          <a:xfrm>
            <a:off x="304800" y="1447800"/>
            <a:ext cx="8382000" cy="4876800"/>
          </a:xfrm>
        </p:spPr>
        <p:txBody>
          <a:bodyPr/>
          <a:lstStyle/>
          <a:p>
            <a:pPr eaLnBrk="1" hangingPunct="1"/>
            <a:r>
              <a:rPr lang="en-US" sz="2900" smtClean="0"/>
              <a:t>It is not necessary to take some phrases literally— “I am the vine” (Jn. 15:1); “I am the gate” (Jn. 10:9); “this is my body” (Matt. 13:11).</a:t>
            </a:r>
          </a:p>
          <a:p>
            <a:pPr eaLnBrk="1" hangingPunct="1"/>
            <a:r>
              <a:rPr lang="en-US" sz="2900" smtClean="0"/>
              <a:t>It is not plausible to take Jesus’ words literally.  Vivid phrases are no proof of their literalness, any more than God is literally a rock (Ps. 18:2), a bird (Ps. 63:7), a tower (Prov. 18:10), and so forth.</a:t>
            </a:r>
          </a:p>
          <a:p>
            <a:pPr eaLnBrk="1" hangingPunct="1"/>
            <a:r>
              <a:rPr lang="en-US" sz="2900" smtClean="0"/>
              <a:t>It is not possible to consistently take a physical view.  Jesus was right in front of them handing them the elements.  </a:t>
            </a:r>
          </a:p>
          <a:p>
            <a:pPr eaLnBrk="1" hangingPunct="1"/>
            <a:r>
              <a:rPr lang="en-US" sz="2900" smtClean="0"/>
              <a:t>It is idolatrous to worship the elements.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additive="base">
                                        <p:cTn id="13" dur="500" fill="hold"/>
                                        <p:tgtEl>
                                          <p:spTgt spid="2150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21507">
                                            <p:txEl>
                                              <p:pRg st="2" end="2"/>
                                            </p:txEl>
                                          </p:spTgt>
                                        </p:tgtEl>
                                        <p:attrNameLst>
                                          <p:attrName>style.visibility</p:attrName>
                                        </p:attrNameLst>
                                      </p:cBhvr>
                                      <p:to>
                                        <p:strVal val="visible"/>
                                      </p:to>
                                    </p:set>
                                    <p:anim calcmode="lin" valueType="num">
                                      <p:cBhvr additive="base">
                                        <p:cTn id="19" dur="500" fill="hold"/>
                                        <p:tgtEl>
                                          <p:spTgt spid="2150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21507">
                                            <p:txEl>
                                              <p:pRg st="3" end="3"/>
                                            </p:txEl>
                                          </p:spTgt>
                                        </p:tgtEl>
                                        <p:attrNameLst>
                                          <p:attrName>style.visibility</p:attrName>
                                        </p:attrNameLst>
                                      </p:cBhvr>
                                      <p:to>
                                        <p:strVal val="visible"/>
                                      </p:to>
                                    </p:set>
                                    <p:anim calcmode="lin" valueType="num">
                                      <p:cBhvr additive="base">
                                        <p:cTn id="25" dur="500" fill="hold"/>
                                        <p:tgtEl>
                                          <p:spTgt spid="2150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Response to Transubstantiation</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04800" y="1447800"/>
            <a:ext cx="8458200" cy="4876800"/>
          </a:xfrm>
        </p:spPr>
        <p:txBody>
          <a:bodyPr>
            <a:normAutofit lnSpcReduction="10000"/>
          </a:bodyPr>
          <a:lstStyle/>
          <a:p>
            <a:pPr marL="274320" indent="-274320" eaLnBrk="1" fontAlgn="auto" hangingPunct="1">
              <a:spcBef>
                <a:spcPts val="580"/>
              </a:spcBef>
              <a:spcAft>
                <a:spcPts val="0"/>
              </a:spcAft>
              <a:buFont typeface="Wingdings 2"/>
              <a:buChar char=""/>
              <a:defRPr/>
            </a:pPr>
            <a:r>
              <a:rPr lang="en-US" sz="2900" dirty="0" smtClean="0"/>
              <a:t>Transubstantiation undermines belief in the resurrection.</a:t>
            </a:r>
          </a:p>
          <a:p>
            <a:pPr marL="274320" indent="-274320" eaLnBrk="1" fontAlgn="auto" hangingPunct="1">
              <a:spcBef>
                <a:spcPts val="580"/>
              </a:spcBef>
              <a:spcAft>
                <a:spcPts val="0"/>
              </a:spcAft>
              <a:buFont typeface="Wingdings 2"/>
              <a:buChar char=""/>
              <a:defRPr/>
            </a:pPr>
            <a:r>
              <a:rPr lang="en-US" sz="2900" dirty="0" smtClean="0"/>
              <a:t>The mass shows no evidence of being a miracle.  The Catholics claim it is a miracle, but if Mass is a miracle, then virtually any natural empirical event could also be a miracle, and if this is true, then nothing is a miracle, since nothing is unique.</a:t>
            </a:r>
          </a:p>
          <a:p>
            <a:pPr marL="274320" indent="-274320" eaLnBrk="1" fontAlgn="auto" hangingPunct="1">
              <a:spcBef>
                <a:spcPts val="580"/>
              </a:spcBef>
              <a:spcAft>
                <a:spcPts val="0"/>
              </a:spcAft>
              <a:buFont typeface="Wingdings 2"/>
              <a:buChar char=""/>
              <a:defRPr/>
            </a:pPr>
            <a:r>
              <a:rPr lang="en-US" sz="2900" dirty="0" smtClean="0"/>
              <a:t>The problem with viewing the Eucharist as a bloodless sacrifice.  It diminishes the sacrifice on the cross.</a:t>
            </a:r>
          </a:p>
          <a:p>
            <a:pPr marL="274320" indent="-274320" eaLnBrk="1" fontAlgn="auto" hangingPunct="1">
              <a:spcBef>
                <a:spcPts val="580"/>
              </a:spcBef>
              <a:spcAft>
                <a:spcPts val="0"/>
              </a:spcAft>
              <a:buFont typeface="Wingdings 2"/>
              <a:buChar char=""/>
              <a:defRPr/>
            </a:pPr>
            <a:r>
              <a:rPr lang="en-US" sz="2900" dirty="0" smtClean="0"/>
              <a:t>The </a:t>
            </a:r>
            <a:r>
              <a:rPr lang="en-US" sz="2900" dirty="0" err="1" smtClean="0"/>
              <a:t>multilocality</a:t>
            </a:r>
            <a:r>
              <a:rPr lang="en-US" sz="2900" dirty="0" smtClean="0"/>
              <a:t> of Christ’s physical body. To argue for the actual presence of the Lord’s body borders on </a:t>
            </a:r>
            <a:r>
              <a:rPr lang="en-US" sz="2900" dirty="0" err="1" smtClean="0"/>
              <a:t>monophysitism</a:t>
            </a:r>
            <a:r>
              <a:rPr lang="en-US" sz="2900" dirty="0" smtClean="0"/>
              <a:t>—comingling the two natures in one nature.</a:t>
            </a:r>
            <a:endParaRPr lang="en-US" sz="2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670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View That There Are No Ordinances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04800" y="274638"/>
            <a:ext cx="8382000" cy="1143000"/>
          </a:xfrm>
        </p:spPr>
        <p:txBody>
          <a:bodyPr/>
          <a:lstStyle/>
          <a:p>
            <a:pPr eaLnBrk="1" hangingPunct="1">
              <a:defRPr/>
            </a:pPr>
            <a:r>
              <a:rPr lang="en-US" dirty="0" smtClean="0">
                <a:effectLst>
                  <a:outerShdw blurRad="38100" dist="38100" dir="2700000" algn="tl">
                    <a:srgbClr val="000000">
                      <a:alpha val="43137"/>
                    </a:srgbClr>
                  </a:outerShdw>
                </a:effectLst>
              </a:rPr>
              <a:t>The View of No Ordinances</a:t>
            </a:r>
          </a:p>
        </p:txBody>
      </p:sp>
      <p:sp>
        <p:nvSpPr>
          <p:cNvPr id="20483" name="Content Placeholder 2"/>
          <p:cNvSpPr>
            <a:spLocks noGrp="1"/>
          </p:cNvSpPr>
          <p:nvPr>
            <p:ph sz="quarter" idx="1"/>
          </p:nvPr>
        </p:nvSpPr>
        <p:spPr>
          <a:xfrm>
            <a:off x="304800" y="1447800"/>
            <a:ext cx="8382000" cy="5029200"/>
          </a:xfrm>
        </p:spPr>
        <p:txBody>
          <a:bodyPr/>
          <a:lstStyle/>
          <a:p>
            <a:pPr eaLnBrk="1" hangingPunct="1">
              <a:defRPr/>
            </a:pPr>
            <a:r>
              <a:rPr lang="en-US" sz="2900" b="1" dirty="0" smtClean="0">
                <a:effectLst>
                  <a:outerShdw blurRad="38100" dist="38100" dir="2700000" algn="tl">
                    <a:srgbClr val="000000">
                      <a:alpha val="43137"/>
                    </a:srgbClr>
                  </a:outerShdw>
                </a:effectLst>
              </a:rPr>
              <a:t>Salvation Army, under Booth adopted a nondenominational policy; while he drew criticism for observing no sacraments, he “denied he was against them.”</a:t>
            </a:r>
          </a:p>
          <a:p>
            <a:pPr eaLnBrk="1" hangingPunct="1">
              <a:defRPr/>
            </a:pPr>
            <a:r>
              <a:rPr lang="en-US" sz="2900" b="1" dirty="0" smtClean="0">
                <a:effectLst>
                  <a:outerShdw blurRad="38100" dist="38100" dir="2700000" algn="tl">
                    <a:srgbClr val="000000">
                      <a:alpha val="43137"/>
                    </a:srgbClr>
                  </a:outerShdw>
                </a:effectLst>
              </a:rPr>
              <a:t>The </a:t>
            </a:r>
            <a:r>
              <a:rPr lang="en-US" sz="2900" b="1" dirty="0" err="1" smtClean="0">
                <a:effectLst>
                  <a:outerShdw blurRad="38100" dist="38100" dir="2700000" algn="tl">
                    <a:srgbClr val="000000">
                      <a:alpha val="43137"/>
                    </a:srgbClr>
                  </a:outerShdw>
                </a:effectLst>
              </a:rPr>
              <a:t>Bullinger</a:t>
            </a:r>
            <a:r>
              <a:rPr lang="en-US" sz="2900" b="1" dirty="0" smtClean="0">
                <a:effectLst>
                  <a:outerShdw blurRad="38100" dist="38100" dir="2700000" algn="tl">
                    <a:srgbClr val="000000">
                      <a:alpha val="43137"/>
                    </a:srgbClr>
                  </a:outerShdw>
                </a:effectLst>
              </a:rPr>
              <a:t> View, E. W. </a:t>
            </a:r>
            <a:r>
              <a:rPr lang="en-US" sz="2900" b="1" dirty="0" err="1" smtClean="0">
                <a:effectLst>
                  <a:outerShdw blurRad="38100" dist="38100" dir="2700000" algn="tl">
                    <a:srgbClr val="000000">
                      <a:alpha val="43137"/>
                    </a:srgbClr>
                  </a:outerShdw>
                </a:effectLst>
              </a:rPr>
              <a:t>Bullinger</a:t>
            </a:r>
            <a:r>
              <a:rPr lang="en-US" sz="2900" b="1" dirty="0" smtClean="0">
                <a:effectLst>
                  <a:outerShdw blurRad="38100" dist="38100" dir="2700000" algn="tl">
                    <a:srgbClr val="000000">
                      <a:alpha val="43137"/>
                    </a:srgbClr>
                  </a:outerShdw>
                </a:effectLst>
              </a:rPr>
              <a:t>, a noted Greek scholar and father of </a:t>
            </a:r>
            <a:r>
              <a:rPr lang="en-US" sz="2900" b="1" dirty="0" err="1" smtClean="0">
                <a:effectLst>
                  <a:outerShdw blurRad="38100" dist="38100" dir="2700000" algn="tl">
                    <a:srgbClr val="000000">
                      <a:alpha val="43137"/>
                    </a:srgbClr>
                  </a:outerShdw>
                </a:effectLst>
              </a:rPr>
              <a:t>ultradispensationalism</a:t>
            </a:r>
            <a:r>
              <a:rPr lang="en-US" sz="2900" b="1" dirty="0" smtClean="0">
                <a:effectLst>
                  <a:outerShdw blurRad="38100" dist="38100" dir="2700000" algn="tl">
                    <a:srgbClr val="000000">
                      <a:alpha val="43137"/>
                    </a:srgbClr>
                  </a:outerShdw>
                </a:effectLst>
              </a:rPr>
              <a:t>, which contends that true church did not appear until Paul’s prison epistles and thus were not commanded to observe the sacraments, which are not mentioned in the prison epistles.</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blinds(horizontal)">
                                      <p:cBhvr>
                                        <p:cTn id="7" dur="500"/>
                                        <p:tgtEl>
                                          <p:spTgt spid="20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12" dur="5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The Ordinances</a:t>
            </a:r>
          </a:p>
        </p:txBody>
      </p:sp>
      <p:sp>
        <p:nvSpPr>
          <p:cNvPr id="7171" name="Content Placeholder 2"/>
          <p:cNvSpPr>
            <a:spLocks noGrp="1"/>
          </p:cNvSpPr>
          <p:nvPr>
            <p:ph sz="quarter" idx="1"/>
          </p:nvPr>
        </p:nvSpPr>
        <p:spPr>
          <a:xfrm>
            <a:off x="381000" y="1447800"/>
            <a:ext cx="8305800" cy="4876800"/>
          </a:xfrm>
        </p:spPr>
        <p:txBody>
          <a:bodyPr/>
          <a:lstStyle/>
          <a:p>
            <a:pPr eaLnBrk="1" hangingPunct="1">
              <a:defRPr/>
            </a:pPr>
            <a:r>
              <a:rPr lang="en-US" b="1" dirty="0" smtClean="0">
                <a:effectLst>
                  <a:outerShdw blurRad="38100" dist="38100" dir="2700000" algn="tl">
                    <a:srgbClr val="000000">
                      <a:alpha val="43137"/>
                    </a:srgbClr>
                  </a:outerShdw>
                </a:effectLst>
              </a:rPr>
              <a:t>Some (</a:t>
            </a:r>
            <a:r>
              <a:rPr lang="en-US" b="1" dirty="0" err="1" smtClean="0">
                <a:effectLst>
                  <a:outerShdw blurRad="38100" dist="38100" dir="2700000" algn="tl">
                    <a:srgbClr val="000000">
                      <a:alpha val="43137"/>
                    </a:srgbClr>
                  </a:outerShdw>
                </a:effectLst>
              </a:rPr>
              <a:t>Bullingerites</a:t>
            </a:r>
            <a:r>
              <a:rPr lang="en-US" b="1" dirty="0" smtClean="0">
                <a:effectLst>
                  <a:outerShdw blurRad="38100" dist="38100" dir="2700000" algn="tl">
                    <a:srgbClr val="000000">
                      <a:alpha val="43137"/>
                    </a:srgbClr>
                  </a:outerShdw>
                </a:effectLst>
              </a:rPr>
              <a:t>) say there are no continuing ordinances in the church.</a:t>
            </a:r>
          </a:p>
          <a:p>
            <a:pPr eaLnBrk="1" hangingPunct="1">
              <a:defRPr/>
            </a:pPr>
            <a:r>
              <a:rPr lang="en-US" b="1" dirty="0" smtClean="0">
                <a:effectLst>
                  <a:outerShdw blurRad="38100" dist="38100" dir="2700000" algn="tl">
                    <a:srgbClr val="000000">
                      <a:alpha val="43137"/>
                    </a:srgbClr>
                  </a:outerShdw>
                </a:effectLst>
              </a:rPr>
              <a:t>Others (</a:t>
            </a:r>
            <a:r>
              <a:rPr lang="en-US" b="1" dirty="0" err="1" smtClean="0">
                <a:effectLst>
                  <a:outerShdw blurRad="38100" dist="38100" dir="2700000" algn="tl">
                    <a:srgbClr val="000000">
                      <a:alpha val="43137"/>
                    </a:srgbClr>
                  </a:outerShdw>
                </a:effectLst>
              </a:rPr>
              <a:t>ultradispensationalists</a:t>
            </a:r>
            <a:r>
              <a:rPr lang="en-US" b="1" dirty="0" smtClean="0">
                <a:effectLst>
                  <a:outerShdw blurRad="38100" dist="38100" dir="2700000" algn="tl">
                    <a:srgbClr val="000000">
                      <a:alpha val="43137"/>
                    </a:srgbClr>
                  </a:outerShdw>
                </a:effectLst>
              </a:rPr>
              <a:t>; </a:t>
            </a:r>
            <a:r>
              <a:rPr lang="en-US" b="1" dirty="0" err="1" smtClean="0">
                <a:effectLst>
                  <a:outerShdw blurRad="38100" dist="38100" dir="2700000" algn="tl">
                    <a:srgbClr val="000000">
                      <a:alpha val="43137"/>
                    </a:srgbClr>
                  </a:outerShdw>
                </a:effectLst>
              </a:rPr>
              <a:t>Bereans</a:t>
            </a:r>
            <a:r>
              <a:rPr lang="en-US" b="1" dirty="0" smtClean="0">
                <a:effectLst>
                  <a:outerShdw blurRad="38100" dist="38100" dir="2700000" algn="tl">
                    <a:srgbClr val="000000">
                      <a:alpha val="43137"/>
                    </a:srgbClr>
                  </a:outerShdw>
                </a:effectLst>
              </a:rPr>
              <a:t>) claim there is one.</a:t>
            </a:r>
          </a:p>
          <a:p>
            <a:pPr eaLnBrk="1" hangingPunct="1">
              <a:defRPr/>
            </a:pPr>
            <a:r>
              <a:rPr lang="en-US" b="1" dirty="0" smtClean="0">
                <a:effectLst>
                  <a:outerShdw blurRad="38100" dist="38100" dir="2700000" algn="tl">
                    <a:srgbClr val="000000">
                      <a:alpha val="43137"/>
                    </a:srgbClr>
                  </a:outerShdw>
                </a:effectLst>
              </a:rPr>
              <a:t>Most Protestants say there are two.</a:t>
            </a:r>
          </a:p>
          <a:p>
            <a:pPr eaLnBrk="1" hangingPunct="1">
              <a:defRPr/>
            </a:pPr>
            <a:r>
              <a:rPr lang="en-US" b="1" dirty="0" smtClean="0">
                <a:effectLst>
                  <a:outerShdw blurRad="38100" dist="38100" dir="2700000" algn="tl">
                    <a:srgbClr val="000000">
                      <a:alpha val="43137"/>
                    </a:srgbClr>
                  </a:outerShdw>
                </a:effectLst>
              </a:rPr>
              <a:t>Roman Catholics insist there are seven.</a:t>
            </a:r>
          </a:p>
          <a:p>
            <a:pPr eaLnBrk="1" hangingPunct="1">
              <a:defRPr/>
            </a:pPr>
            <a:r>
              <a:rPr lang="en-US" b="1" dirty="0" smtClean="0">
                <a:effectLst>
                  <a:outerShdw blurRad="38100" dist="38100" dir="2700000" algn="tl">
                    <a:srgbClr val="000000">
                      <a:alpha val="43137"/>
                    </a:srgbClr>
                  </a:outerShdw>
                </a:effectLst>
              </a:rPr>
              <a:t>In addition, Catholics consider the ordinances to be a </a:t>
            </a:r>
            <a:r>
              <a:rPr lang="en-US" b="1" i="1" dirty="0" smtClean="0">
                <a:effectLst>
                  <a:outerShdw blurRad="38100" dist="38100" dir="2700000" algn="tl">
                    <a:srgbClr val="000000">
                      <a:alpha val="43137"/>
                    </a:srgbClr>
                  </a:outerShdw>
                </a:effectLst>
              </a:rPr>
              <a:t>cause </a:t>
            </a:r>
            <a:r>
              <a:rPr lang="en-US" b="1" dirty="0" smtClean="0">
                <a:effectLst>
                  <a:outerShdw blurRad="38100" dist="38100" dir="2700000" algn="tl">
                    <a:srgbClr val="000000">
                      <a:alpha val="43137"/>
                    </a:srgbClr>
                  </a:outerShdw>
                </a:effectLst>
              </a:rPr>
              <a:t>of grace.</a:t>
            </a:r>
          </a:p>
          <a:p>
            <a:pPr eaLnBrk="1" hangingPunct="1">
              <a:defRPr/>
            </a:pPr>
            <a:r>
              <a:rPr lang="en-US" b="1" dirty="0" smtClean="0">
                <a:effectLst>
                  <a:outerShdw blurRad="38100" dist="38100" dir="2700000" algn="tl">
                    <a:srgbClr val="000000">
                      <a:alpha val="43137"/>
                    </a:srgbClr>
                  </a:outerShdw>
                </a:effectLst>
              </a:rPr>
              <a:t>Anglicans and Lutherans view them as a </a:t>
            </a:r>
            <a:r>
              <a:rPr lang="en-US" b="1" i="1" dirty="0" smtClean="0">
                <a:effectLst>
                  <a:outerShdw blurRad="38100" dist="38100" dir="2700000" algn="tl">
                    <a:srgbClr val="000000">
                      <a:alpha val="43137"/>
                    </a:srgbClr>
                  </a:outerShdw>
                </a:effectLst>
              </a:rPr>
              <a:t>means</a:t>
            </a:r>
            <a:r>
              <a:rPr lang="en-US" b="1" dirty="0" smtClean="0">
                <a:effectLst>
                  <a:outerShdw blurRad="38100" dist="38100" dir="2700000" algn="tl">
                    <a:srgbClr val="000000">
                      <a:alpha val="43137"/>
                    </a:srgbClr>
                  </a:outerShdw>
                </a:effectLst>
              </a:rPr>
              <a:t> of grace.</a:t>
            </a:r>
          </a:p>
          <a:p>
            <a:pPr eaLnBrk="1" hangingPunct="1">
              <a:defRPr/>
            </a:pPr>
            <a:r>
              <a:rPr lang="en-US" b="1" dirty="0" smtClean="0">
                <a:effectLst>
                  <a:outerShdw blurRad="38100" dist="38100" dir="2700000" algn="tl">
                    <a:srgbClr val="000000">
                      <a:alpha val="43137"/>
                    </a:srgbClr>
                  </a:outerShdw>
                </a:effectLst>
              </a:rPr>
              <a:t>Others, Baptists, Pentecostals, </a:t>
            </a:r>
            <a:r>
              <a:rPr lang="en-US" b="1" dirty="0" err="1" smtClean="0">
                <a:effectLst>
                  <a:outerShdw blurRad="38100" dist="38100" dir="2700000" algn="tl">
                    <a:srgbClr val="000000">
                      <a:alpha val="43137"/>
                    </a:srgbClr>
                  </a:outerShdw>
                </a:effectLst>
              </a:rPr>
              <a:t>Nazarines</a:t>
            </a:r>
            <a:r>
              <a:rPr lang="en-US" b="1" dirty="0" smtClean="0">
                <a:effectLst>
                  <a:outerShdw blurRad="38100" dist="38100" dir="2700000" algn="tl">
                    <a:srgbClr val="000000">
                      <a:alpha val="43137"/>
                    </a:srgbClr>
                  </a:outerShdw>
                </a:effectLst>
              </a:rPr>
              <a:t>, etc., believe they are a </a:t>
            </a:r>
            <a:r>
              <a:rPr lang="en-US" b="1" i="1" dirty="0" smtClean="0">
                <a:effectLst>
                  <a:outerShdw blurRad="38100" dist="38100" dir="2700000" algn="tl">
                    <a:srgbClr val="000000">
                      <a:alpha val="43137"/>
                    </a:srgbClr>
                  </a:outerShdw>
                </a:effectLst>
              </a:rPr>
              <a:t>symbol </a:t>
            </a:r>
            <a:r>
              <a:rPr lang="en-US" b="1" dirty="0" smtClean="0">
                <a:effectLst>
                  <a:outerShdw blurRad="38100" dist="38100" dir="2700000" algn="tl">
                    <a:srgbClr val="000000">
                      <a:alpha val="43137"/>
                    </a:srgbClr>
                  </a:outerShdw>
                </a:effectLst>
              </a:rPr>
              <a:t>of grace.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171">
                                            <p:txEl>
                                              <p:pRg st="5" end="5"/>
                                            </p:txEl>
                                          </p:spTgt>
                                        </p:tgtEl>
                                        <p:attrNameLst>
                                          <p:attrName>style.visibility</p:attrName>
                                        </p:attrNameLst>
                                      </p:cBhvr>
                                      <p:to>
                                        <p:strVal val="visible"/>
                                      </p:to>
                                    </p:set>
                                    <p:anim calcmode="lin" valueType="num">
                                      <p:cBhvr additive="base">
                                        <p:cTn id="37" dur="500" fill="hold"/>
                                        <p:tgtEl>
                                          <p:spTgt spid="7171">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17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7171">
                                            <p:txEl>
                                              <p:pRg st="6" end="6"/>
                                            </p:txEl>
                                          </p:spTgt>
                                        </p:tgtEl>
                                        <p:attrNameLst>
                                          <p:attrName>style.visibility</p:attrName>
                                        </p:attrNameLst>
                                      </p:cBhvr>
                                      <p:to>
                                        <p:strVal val="visible"/>
                                      </p:to>
                                    </p:set>
                                    <p:anim calcmode="lin" valueType="num">
                                      <p:cBhvr additive="base">
                                        <p:cTn id="43" dur="500" fill="hold"/>
                                        <p:tgtEl>
                                          <p:spTgt spid="7171">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171">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229600" cy="1143000"/>
          </a:xfrm>
        </p:spPr>
        <p:txBody>
          <a:bodyPr/>
          <a:lstStyle/>
          <a:p>
            <a:pPr eaLnBrk="1" hangingPunct="1">
              <a:defRPr/>
            </a:pPr>
            <a:r>
              <a:rPr lang="en-US" dirty="0" smtClean="0">
                <a:effectLst>
                  <a:outerShdw blurRad="38100" dist="38100" dir="2700000" algn="tl">
                    <a:srgbClr val="000000">
                      <a:alpha val="43137"/>
                    </a:srgbClr>
                  </a:outerShdw>
                </a:effectLst>
              </a:rPr>
              <a:t>Response to No-Ordinance View</a:t>
            </a:r>
          </a:p>
        </p:txBody>
      </p:sp>
      <p:sp>
        <p:nvSpPr>
          <p:cNvPr id="3" name="Content Placeholder 2"/>
          <p:cNvSpPr>
            <a:spLocks noGrp="1"/>
          </p:cNvSpPr>
          <p:nvPr>
            <p:ph sz="quarter" idx="1"/>
          </p:nvPr>
        </p:nvSpPr>
        <p:spPr>
          <a:xfrm>
            <a:off x="533400" y="1447800"/>
            <a:ext cx="8153400" cy="5029200"/>
          </a:xfrm>
        </p:spPr>
        <p:txBody>
          <a:bodyPr>
            <a:normAutofit fontScale="92500"/>
          </a:bodyPr>
          <a:lstStyle/>
          <a:p>
            <a:pPr marL="274320" indent="-274320" eaLnBrk="1" fontAlgn="auto" hangingPunct="1">
              <a:spcBef>
                <a:spcPts val="580"/>
              </a:spcBef>
              <a:spcAft>
                <a:spcPts val="0"/>
              </a:spcAft>
              <a:buFont typeface="Wingdings 2"/>
              <a:buChar char=""/>
              <a:defRPr/>
            </a:pPr>
            <a:r>
              <a:rPr lang="en-US" dirty="0" smtClean="0">
                <a:effectLst>
                  <a:outerShdw blurRad="38100" dist="38100" dir="2700000" algn="tl">
                    <a:srgbClr val="000000">
                      <a:alpha val="43137"/>
                    </a:srgbClr>
                  </a:outerShdw>
                </a:effectLst>
              </a:rPr>
              <a:t>In truth Booth did not reject the ordinances, but he omitted them on pragmatic grounds, seeing them as an endless source of conflict.</a:t>
            </a:r>
          </a:p>
          <a:p>
            <a:pPr marL="274320" indent="-274320" eaLnBrk="1" fontAlgn="auto" hangingPunct="1">
              <a:spcBef>
                <a:spcPts val="580"/>
              </a:spcBef>
              <a:spcAft>
                <a:spcPts val="0"/>
              </a:spcAft>
              <a:buFont typeface="Wingdings 2"/>
              <a:buChar char=""/>
              <a:defRPr/>
            </a:pPr>
            <a:r>
              <a:rPr lang="en-US" dirty="0" err="1" smtClean="0">
                <a:effectLst>
                  <a:outerShdw blurRad="38100" dist="38100" dir="2700000" algn="tl">
                    <a:srgbClr val="000000">
                      <a:alpha val="43137"/>
                    </a:srgbClr>
                  </a:outerShdw>
                </a:effectLst>
              </a:rPr>
              <a:t>Bullinger</a:t>
            </a:r>
            <a:r>
              <a:rPr lang="en-US" dirty="0" smtClean="0">
                <a:effectLst>
                  <a:outerShdw blurRad="38100" dist="38100" dir="2700000" algn="tl">
                    <a:srgbClr val="000000">
                      <a:alpha val="43137"/>
                    </a:srgbClr>
                  </a:outerShdw>
                </a:effectLst>
              </a:rPr>
              <a:t>, on the other hand, argued: 1)The Christian church did not begin until after Acts 28, therefore baptism and the Lord’s Supper do not apply to the church; 2) there are no references to water baptism in any epistle written after this time.</a:t>
            </a:r>
          </a:p>
          <a:p>
            <a:pPr marL="274320" indent="-274320" eaLnBrk="1" fontAlgn="auto" hangingPunct="1">
              <a:spcBef>
                <a:spcPts val="580"/>
              </a:spcBef>
              <a:spcAft>
                <a:spcPts val="0"/>
              </a:spcAft>
              <a:buFont typeface="Wingdings 2"/>
              <a:buChar char=""/>
              <a:defRPr/>
            </a:pPr>
            <a:r>
              <a:rPr lang="en-US" dirty="0" smtClean="0">
                <a:effectLst>
                  <a:outerShdw blurRad="38100" dist="38100" dir="2700000" algn="tl">
                    <a:srgbClr val="000000">
                      <a:alpha val="43137"/>
                    </a:srgbClr>
                  </a:outerShdw>
                </a:effectLst>
              </a:rPr>
              <a:t>In response to </a:t>
            </a:r>
            <a:r>
              <a:rPr lang="en-US" dirty="0" err="1" smtClean="0">
                <a:effectLst>
                  <a:outerShdw blurRad="38100" dist="38100" dir="2700000" algn="tl">
                    <a:srgbClr val="000000">
                      <a:alpha val="43137"/>
                    </a:srgbClr>
                  </a:outerShdw>
                </a:effectLst>
              </a:rPr>
              <a:t>Bullinger</a:t>
            </a:r>
            <a:r>
              <a:rPr lang="en-US" dirty="0" smtClean="0">
                <a:effectLst>
                  <a:outerShdw blurRad="38100" dist="38100" dir="2700000" algn="tl">
                    <a:srgbClr val="000000">
                      <a:alpha val="43137"/>
                    </a:srgbClr>
                  </a:outerShdw>
                </a:effectLst>
              </a:rPr>
              <a:t>, the first argument is at best an argument from silence and therefore very weak. Second, Paul alludes to baptism as burial in later epistles. Third, it can be demonstrated that the church existed prior to Acts 28. Fourth, this view engages in distinctions without real differences.  Finally, this view misses the whole point of Acts 10 where Peter called the Gentiles to be baptized into Christ’s body.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a:t>
            </a:r>
            <a:r>
              <a:rPr lang="en-US" dirty="0" err="1" smtClean="0">
                <a:effectLst>
                  <a:outerShdw blurRad="38100" dist="38100" dir="2700000" algn="tl">
                    <a:srgbClr val="000000">
                      <a:alpha val="43137"/>
                    </a:srgbClr>
                  </a:outerShdw>
                </a:effectLst>
              </a:rPr>
              <a:t>Berean</a:t>
            </a:r>
            <a:r>
              <a:rPr lang="en-US" dirty="0" smtClean="0">
                <a:effectLst>
                  <a:outerShdw blurRad="38100" dist="38100" dir="2700000" algn="tl">
                    <a:srgbClr val="000000">
                      <a:alpha val="43137"/>
                    </a:srgbClr>
                  </a:outerShdw>
                </a:effectLst>
              </a:rPr>
              <a:t> View (One Ordinance)</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This is the view of the </a:t>
            </a:r>
            <a:r>
              <a:rPr lang="en-US" sz="3200" i="1" smtClean="0"/>
              <a:t>ultradispensationalists</a:t>
            </a:r>
            <a:r>
              <a:rPr lang="en-US" sz="3200" smtClean="0"/>
              <a:t>, which claims that there is only one ordinance for the church—the Lord’s Supper.  </a:t>
            </a:r>
          </a:p>
          <a:p>
            <a:pPr eaLnBrk="1" hangingPunct="1"/>
            <a:r>
              <a:rPr lang="en-US" sz="3200" smtClean="0"/>
              <a:t>This view holds that the church began sometime between Acts 9 and 13.  </a:t>
            </a:r>
          </a:p>
          <a:p>
            <a:pPr eaLnBrk="1" hangingPunct="1"/>
            <a:r>
              <a:rPr lang="en-US" sz="3200" smtClean="0"/>
              <a:t>They believe they can avoid Bullinger-related criticisms and retain the Lord’s Supper without hold to water baptism.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a:t>
            </a:r>
            <a:r>
              <a:rPr lang="en-US" dirty="0" err="1" smtClean="0">
                <a:effectLst>
                  <a:outerShdw blurRad="38100" dist="38100" dir="2700000" algn="tl">
                    <a:srgbClr val="000000">
                      <a:alpha val="43137"/>
                    </a:srgbClr>
                  </a:outerShdw>
                </a:effectLst>
              </a:rPr>
              <a:t>Berean</a:t>
            </a:r>
            <a:r>
              <a:rPr lang="en-US" dirty="0" smtClean="0">
                <a:effectLst>
                  <a:outerShdw blurRad="38100" dist="38100" dir="2700000" algn="tl">
                    <a:srgbClr val="000000">
                      <a:alpha val="43137"/>
                    </a:srgbClr>
                  </a:outerShdw>
                </a:effectLst>
              </a:rPr>
              <a:t> View (Response)</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82000" cy="4953000"/>
          </a:xfrm>
        </p:spPr>
        <p:txBody>
          <a:bodyPr/>
          <a:lstStyle/>
          <a:p>
            <a:pPr marL="457200" indent="-457200" eaLnBrk="1" hangingPunct="1">
              <a:buFont typeface="Wingdings 2" pitchFamily="18" charset="2"/>
              <a:buNone/>
            </a:pPr>
            <a:r>
              <a:rPr lang="en-US" i="1" smtClean="0"/>
              <a:t>First, </a:t>
            </a:r>
            <a:r>
              <a:rPr lang="en-US" smtClean="0"/>
              <a:t>it is an argument from silence.</a:t>
            </a:r>
            <a:endParaRPr lang="en-US" i="1" smtClean="0"/>
          </a:p>
          <a:p>
            <a:pPr marL="457200" indent="-457200" eaLnBrk="1" hangingPunct="1">
              <a:buFont typeface="Wingdings 2" pitchFamily="18" charset="2"/>
              <a:buNone/>
            </a:pPr>
            <a:r>
              <a:rPr lang="en-US" i="1" smtClean="0"/>
              <a:t>Second, </a:t>
            </a:r>
            <a:r>
              <a:rPr lang="en-US" smtClean="0"/>
              <a:t>it makes distinctions without real differences.</a:t>
            </a:r>
            <a:endParaRPr lang="en-US" i="1" smtClean="0"/>
          </a:p>
          <a:p>
            <a:pPr marL="457200" indent="-457200" eaLnBrk="1" hangingPunct="1">
              <a:buFont typeface="Wingdings 2" pitchFamily="18" charset="2"/>
              <a:buNone/>
            </a:pPr>
            <a:r>
              <a:rPr lang="en-US" i="1" smtClean="0"/>
              <a:t>Third, </a:t>
            </a:r>
            <a:r>
              <a:rPr lang="en-US" smtClean="0"/>
              <a:t>the position that the church did not exist before Paul is erroneous.</a:t>
            </a:r>
            <a:endParaRPr lang="en-US" i="1" smtClean="0"/>
          </a:p>
          <a:p>
            <a:pPr marL="457200" indent="-457200" eaLnBrk="1" hangingPunct="1">
              <a:buFont typeface="Wingdings 2" pitchFamily="18" charset="2"/>
              <a:buNone/>
            </a:pPr>
            <a:r>
              <a:rPr lang="en-US" i="1" smtClean="0"/>
              <a:t>Fourth,</a:t>
            </a:r>
            <a:r>
              <a:rPr lang="en-US" smtClean="0"/>
              <a:t>  the church existed at least from the time the Holy Spirit baptized people into Christ’s body at Pentecost.</a:t>
            </a:r>
            <a:endParaRPr lang="en-US" i="1" smtClean="0"/>
          </a:p>
          <a:p>
            <a:pPr marL="457200" indent="-457200" eaLnBrk="1" hangingPunct="1">
              <a:buFont typeface="Wingdings 2" pitchFamily="18" charset="2"/>
              <a:buNone/>
            </a:pPr>
            <a:r>
              <a:rPr lang="en-US" i="1" smtClean="0"/>
              <a:t>Fifth, </a:t>
            </a:r>
            <a:r>
              <a:rPr lang="en-US" smtClean="0"/>
              <a:t>water baptism took place after Acts 9-13</a:t>
            </a:r>
            <a:endParaRPr lang="en-US" i="1" smtClean="0"/>
          </a:p>
          <a:p>
            <a:pPr marL="457200" indent="-457200" eaLnBrk="1" hangingPunct="1">
              <a:buFont typeface="Wingdings 2" pitchFamily="18" charset="2"/>
              <a:buNone/>
            </a:pPr>
            <a:r>
              <a:rPr lang="en-US" i="1" smtClean="0"/>
              <a:t>Sixth, </a:t>
            </a:r>
            <a:r>
              <a:rPr lang="en-US" smtClean="0"/>
              <a:t>confuses OT prophesies that Gentiles would be blessed with there being to predictions as to how they would be on the same level, soteriologically, as the Jews.</a:t>
            </a:r>
            <a:endParaRPr lang="en-US" i="1" smtClean="0"/>
          </a:p>
          <a:p>
            <a:pPr marL="457200" indent="-457200" eaLnBrk="1" hangingPunct="1">
              <a:buFont typeface="Wingdings 2" pitchFamily="18" charset="2"/>
              <a:buNone/>
            </a:pPr>
            <a:r>
              <a:rPr lang="en-US" i="1" smtClean="0"/>
              <a:t>Seventh,</a:t>
            </a:r>
            <a:r>
              <a:rPr lang="en-US" smtClean="0"/>
              <a:t>claims that there are different gospels contradicts Paul.</a:t>
            </a:r>
            <a:endParaRPr lang="en-US" i="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32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Protestant Views on the Ordinances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Differences Concerning Baptism</a:t>
            </a:r>
          </a:p>
        </p:txBody>
      </p:sp>
      <p:sp>
        <p:nvSpPr>
          <p:cNvPr id="30723" name="Content Placeholder 2"/>
          <p:cNvSpPr>
            <a:spLocks noGrp="1"/>
          </p:cNvSpPr>
          <p:nvPr>
            <p:ph sz="quarter" idx="1"/>
          </p:nvPr>
        </p:nvSpPr>
        <p:spPr/>
        <p:txBody>
          <a:bodyPr/>
          <a:lstStyle/>
          <a:p>
            <a:pPr marL="514350" indent="-514350" eaLnBrk="1" hangingPunct="1">
              <a:buFont typeface="+mj-lt"/>
              <a:buAutoNum type="arabicPeriod"/>
              <a:defRPr/>
            </a:pPr>
            <a:r>
              <a:rPr lang="en-US" sz="2700" dirty="0" smtClean="0">
                <a:effectLst>
                  <a:outerShdw blurRad="38100" dist="38100" dir="2700000" algn="tl">
                    <a:srgbClr val="000000">
                      <a:alpha val="43137"/>
                    </a:srgbClr>
                  </a:outerShdw>
                </a:effectLst>
              </a:rPr>
              <a:t>There are differences over </a:t>
            </a:r>
            <a:r>
              <a:rPr lang="en-US" sz="2700" i="1" u="sng" dirty="0" smtClean="0">
                <a:effectLst>
                  <a:outerShdw blurRad="38100" dist="38100" dir="2700000" algn="tl">
                    <a:srgbClr val="000000">
                      <a:alpha val="43137"/>
                    </a:srgbClr>
                  </a:outerShdw>
                </a:effectLst>
              </a:rPr>
              <a:t>mode</a:t>
            </a:r>
            <a:r>
              <a:rPr lang="en-US" sz="2700" dirty="0" smtClean="0">
                <a:effectLst>
                  <a:outerShdw blurRad="38100" dist="38100" dir="2700000" algn="tl">
                    <a:srgbClr val="000000">
                      <a:alpha val="43137"/>
                    </a:srgbClr>
                  </a:outerShdw>
                </a:effectLst>
              </a:rPr>
              <a:t> of baptism.  Some believe the correct method is immersion while others by effusion (sprinkling or pouring).</a:t>
            </a:r>
          </a:p>
          <a:p>
            <a:pPr marL="514350" indent="-514350" eaLnBrk="1" hangingPunct="1">
              <a:buFont typeface="+mj-lt"/>
              <a:buAutoNum type="arabicPeriod"/>
              <a:defRPr/>
            </a:pPr>
            <a:r>
              <a:rPr lang="en-US" sz="2700" dirty="0" smtClean="0">
                <a:effectLst>
                  <a:outerShdw blurRad="38100" dist="38100" dir="2700000" algn="tl">
                    <a:srgbClr val="000000">
                      <a:alpha val="43137"/>
                    </a:srgbClr>
                  </a:outerShdw>
                </a:effectLst>
              </a:rPr>
              <a:t>There differences over the </a:t>
            </a:r>
            <a:r>
              <a:rPr lang="en-US" sz="2700" i="1" u="sng" dirty="0" smtClean="0">
                <a:effectLst>
                  <a:outerShdw blurRad="38100" dist="38100" dir="2700000" algn="tl">
                    <a:srgbClr val="000000">
                      <a:alpha val="43137"/>
                    </a:srgbClr>
                  </a:outerShdw>
                </a:effectLst>
              </a:rPr>
              <a:t>candidate</a:t>
            </a:r>
            <a:r>
              <a:rPr lang="en-US" sz="2700" dirty="0" smtClean="0">
                <a:effectLst>
                  <a:outerShdw blurRad="38100" dist="38100" dir="2700000" algn="tl">
                    <a:srgbClr val="000000">
                      <a:alpha val="43137"/>
                    </a:srgbClr>
                  </a:outerShdw>
                </a:effectLst>
              </a:rPr>
              <a:t> for baptism.  Some insist that candidate must be a believer, while others baptize infants.</a:t>
            </a:r>
          </a:p>
          <a:p>
            <a:pPr marL="514350" indent="-514350" eaLnBrk="1" hangingPunct="1">
              <a:buFont typeface="+mj-lt"/>
              <a:buAutoNum type="arabicPeriod"/>
              <a:defRPr/>
            </a:pPr>
            <a:r>
              <a:rPr lang="en-US" sz="2700" dirty="0" smtClean="0">
                <a:effectLst>
                  <a:outerShdw blurRad="38100" dist="38100" dir="2700000" algn="tl">
                    <a:srgbClr val="000000">
                      <a:alpha val="43137"/>
                    </a:srgbClr>
                  </a:outerShdw>
                </a:effectLst>
              </a:rPr>
              <a:t>There are differences over the </a:t>
            </a:r>
            <a:r>
              <a:rPr lang="en-US" sz="2700" i="1" u="sng" dirty="0" smtClean="0">
                <a:effectLst>
                  <a:outerShdw blurRad="38100" dist="38100" dir="2700000" algn="tl">
                    <a:srgbClr val="000000">
                      <a:alpha val="43137"/>
                    </a:srgbClr>
                  </a:outerShdw>
                </a:effectLst>
              </a:rPr>
              <a:t>efficacy</a:t>
            </a:r>
            <a:r>
              <a:rPr lang="en-US" sz="2700" dirty="0" smtClean="0">
                <a:effectLst>
                  <a:outerShdw blurRad="38100" dist="38100" dir="2700000" algn="tl">
                    <a:srgbClr val="000000">
                      <a:alpha val="43137"/>
                    </a:srgbClr>
                  </a:outerShdw>
                </a:effectLst>
              </a:rPr>
              <a:t> of baptism.  Some hold to baptismal regeneration, while others do not.  Some see baptism as symbolic, while others see it as a means of grace.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2" end="2"/>
                                            </p:txEl>
                                          </p:spTgt>
                                        </p:tgtEl>
                                        <p:attrNameLst>
                                          <p:attrName>style.visibility</p:attrName>
                                        </p:attrNameLst>
                                      </p:cBhvr>
                                      <p:to>
                                        <p:strVal val="visible"/>
                                      </p:to>
                                    </p:set>
                                    <p:anim calcmode="lin" valueType="num">
                                      <p:cBhvr additive="base">
                                        <p:cTn id="19" dur="5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274638"/>
            <a:ext cx="8229600" cy="868362"/>
          </a:xfrm>
        </p:spPr>
        <p:txBody>
          <a:bodyPr/>
          <a:lstStyle/>
          <a:p>
            <a:pPr eaLnBrk="1" hangingPunct="1">
              <a:defRPr/>
            </a:pPr>
            <a:r>
              <a:rPr lang="en-US" sz="3500" dirty="0" smtClean="0">
                <a:effectLst>
                  <a:outerShdw blurRad="38100" dist="38100" dir="2700000" algn="tl">
                    <a:srgbClr val="000000">
                      <a:alpha val="43137"/>
                    </a:srgbClr>
                  </a:outerShdw>
                </a:effectLst>
              </a:rPr>
              <a:t>Differences Concerning the Lord’s Supper</a:t>
            </a:r>
          </a:p>
        </p:txBody>
      </p:sp>
      <p:sp>
        <p:nvSpPr>
          <p:cNvPr id="31747" name="Content Placeholder 2"/>
          <p:cNvSpPr>
            <a:spLocks noGrp="1"/>
          </p:cNvSpPr>
          <p:nvPr>
            <p:ph sz="quarter" idx="1"/>
          </p:nvPr>
        </p:nvSpPr>
        <p:spPr>
          <a:xfrm>
            <a:off x="381000" y="1143000"/>
            <a:ext cx="8305800" cy="4876800"/>
          </a:xfrm>
        </p:spPr>
        <p:txBody>
          <a:bodyPr/>
          <a:lstStyle/>
          <a:p>
            <a:pPr eaLnBrk="1" hangingPunct="1">
              <a:defRPr/>
            </a:pPr>
            <a:r>
              <a:rPr lang="en-US" sz="3200" dirty="0" smtClean="0">
                <a:effectLst>
                  <a:outerShdw blurRad="38100" dist="38100" dir="2700000" algn="tl">
                    <a:srgbClr val="000000">
                      <a:alpha val="43137"/>
                    </a:srgbClr>
                  </a:outerShdw>
                </a:effectLst>
              </a:rPr>
              <a:t>Protestants differ in the nature, number, participation and effect regarding the Lord’s Supper.</a:t>
            </a:r>
          </a:p>
          <a:p>
            <a:pPr eaLnBrk="1" hangingPunct="1">
              <a:defRPr/>
            </a:pPr>
            <a:r>
              <a:rPr lang="en-US" sz="3200" dirty="0" smtClean="0">
                <a:effectLst>
                  <a:outerShdw blurRad="38100" dist="38100" dir="2700000" algn="tl">
                    <a:srgbClr val="000000">
                      <a:alpha val="43137"/>
                    </a:srgbClr>
                  </a:outerShdw>
                </a:effectLst>
              </a:rPr>
              <a:t>Roman Catholicism claims that the bread and wine become the body and blood of Christ (transubstantiation).</a:t>
            </a:r>
          </a:p>
          <a:p>
            <a:pPr eaLnBrk="1" hangingPunct="1">
              <a:defRPr/>
            </a:pPr>
            <a:r>
              <a:rPr lang="en-US" sz="3200" dirty="0" smtClean="0">
                <a:effectLst>
                  <a:outerShdw blurRad="38100" dist="38100" dir="2700000" algn="tl">
                    <a:srgbClr val="000000">
                      <a:alpha val="43137"/>
                    </a:srgbClr>
                  </a:outerShdw>
                </a:effectLst>
              </a:rPr>
              <a:t>Protestants hold two other primary views (consubstantiation and memorial).</a:t>
            </a:r>
          </a:p>
          <a:p>
            <a:pPr eaLnBrk="1" hangingPunct="1">
              <a:defRPr/>
            </a:pPr>
            <a:r>
              <a:rPr lang="en-US" sz="3200" dirty="0" smtClean="0">
                <a:effectLst>
                  <a:outerShdw blurRad="38100" dist="38100" dir="2700000" algn="tl">
                    <a:srgbClr val="000000">
                      <a:alpha val="43137"/>
                    </a:srgbClr>
                  </a:outerShdw>
                </a:effectLst>
              </a:rPr>
              <a:t>Catholics view the Eucharist is a means of grace.</a:t>
            </a:r>
          </a:p>
          <a:p>
            <a:pPr eaLnBrk="1" hangingPunct="1">
              <a:defRPr/>
            </a:pPr>
            <a:r>
              <a:rPr lang="en-US" sz="3200" dirty="0" err="1" smtClean="0">
                <a:effectLst>
                  <a:outerShdw blurRad="38100" dist="38100" dir="2700000" algn="tl">
                    <a:srgbClr val="000000">
                      <a:alpha val="43137"/>
                    </a:srgbClr>
                  </a:outerShdw>
                </a:effectLst>
              </a:rPr>
              <a:t>Nonsacramentalists</a:t>
            </a:r>
            <a:r>
              <a:rPr lang="en-US" sz="3200" dirty="0" smtClean="0">
                <a:effectLst>
                  <a:outerShdw blurRad="38100" dist="38100" dir="2700000" algn="tl">
                    <a:srgbClr val="000000">
                      <a:alpha val="43137"/>
                    </a:srgbClr>
                  </a:outerShdw>
                </a:effectLst>
              </a:rPr>
              <a:t> insist it is a symbol of grace.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500" fill="hold"/>
                                        <p:tgtEl>
                                          <p:spTgt spid="317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1747">
                                            <p:txEl>
                                              <p:pRg st="3" end="3"/>
                                            </p:txEl>
                                          </p:spTgt>
                                        </p:tgtEl>
                                        <p:attrNameLst>
                                          <p:attrName>style.visibility</p:attrName>
                                        </p:attrNameLst>
                                      </p:cBhvr>
                                      <p:to>
                                        <p:strVal val="visible"/>
                                      </p:to>
                                    </p:set>
                                    <p:anim calcmode="lin" valueType="num">
                                      <p:cBhvr additive="base">
                                        <p:cTn id="25" dur="500" fill="hold"/>
                                        <p:tgtEl>
                                          <p:spTgt spid="3174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1747">
                                            <p:txEl>
                                              <p:pRg st="4" end="4"/>
                                            </p:txEl>
                                          </p:spTgt>
                                        </p:tgtEl>
                                        <p:attrNameLst>
                                          <p:attrName>style.visibility</p:attrName>
                                        </p:attrNameLst>
                                      </p:cBhvr>
                                      <p:to>
                                        <p:strVal val="visible"/>
                                      </p:to>
                                    </p:set>
                                    <p:anim calcmode="lin" valueType="num">
                                      <p:cBhvr additive="base">
                                        <p:cTn id="31" dur="500" fill="hold"/>
                                        <p:tgtEl>
                                          <p:spTgt spid="3174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17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Ordinance of Baptism</a:t>
            </a:r>
            <a:endParaRPr lang="en-US" dirty="0">
              <a:effectLst>
                <a:outerShdw blurRad="38100" dist="38100" dir="2700000" algn="tl">
                  <a:srgbClr val="000000">
                    <a:alpha val="43137"/>
                  </a:srgbClr>
                </a:outerShdw>
              </a:effectLst>
            </a:endParaRPr>
          </a:p>
        </p:txBody>
      </p:sp>
      <p:pic>
        <p:nvPicPr>
          <p:cNvPr id="31747" name="Picture 3" descr="WEB_BAPTISM_FINAL.png"/>
          <p:cNvPicPr>
            <a:picLocks noChangeAspect="1"/>
          </p:cNvPicPr>
          <p:nvPr/>
        </p:nvPicPr>
        <p:blipFill>
          <a:blip r:embed="rId2" cstate="print"/>
          <a:srcRect/>
          <a:stretch>
            <a:fillRect/>
          </a:stretch>
        </p:blipFill>
        <p:spPr bwMode="auto">
          <a:xfrm>
            <a:off x="228600" y="2743200"/>
            <a:ext cx="8667750"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The Command to Be Baptized</a:t>
            </a:r>
          </a:p>
        </p:txBody>
      </p:sp>
      <p:sp>
        <p:nvSpPr>
          <p:cNvPr id="33795" name="Content Placeholder 2"/>
          <p:cNvSpPr>
            <a:spLocks noGrp="1"/>
          </p:cNvSpPr>
          <p:nvPr>
            <p:ph sz="quarter" idx="1"/>
          </p:nvPr>
        </p:nvSpPr>
        <p:spPr/>
        <p:txBody>
          <a:bodyPr/>
          <a:lstStyle/>
          <a:p>
            <a:pPr eaLnBrk="1" hangingPunct="1">
              <a:buFont typeface="Wingdings 2" pitchFamily="18" charset="2"/>
              <a:buNone/>
              <a:defRPr/>
            </a:pPr>
            <a:r>
              <a:rPr lang="en-US" sz="3200" b="1" dirty="0" smtClean="0"/>
              <a:t>Jesus commanded it in Matthew 28:18-20</a:t>
            </a:r>
          </a:p>
          <a:p>
            <a:pPr eaLnBrk="1" hangingPunct="1">
              <a:buFont typeface="Wingdings 2" pitchFamily="18" charset="2"/>
              <a:buNone/>
              <a:defRPr/>
            </a:pPr>
            <a:r>
              <a:rPr lang="en-US" sz="3200" b="1" dirty="0" smtClean="0"/>
              <a:t>	</a:t>
            </a:r>
            <a:r>
              <a:rPr lang="en-US" sz="3200" dirty="0" smtClean="0">
                <a:solidFill>
                  <a:srgbClr val="C00000"/>
                </a:solidFill>
                <a:effectLst>
                  <a:outerShdw blurRad="38100" dist="38100" dir="2700000" algn="tl">
                    <a:srgbClr val="000000">
                      <a:alpha val="43137"/>
                    </a:srgbClr>
                  </a:outerShdw>
                </a:effectLst>
              </a:rPr>
              <a:t>All authority in heaven and on earth has been given to me.  Therefore go and make disciples of all nations, baptizing them in the name of the Father and of the Son and of the Holy Spirit, and teaching to obey everything I have commanded you. And surely I am with you always, to the very end of the age.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wedge">
                                      <p:cBhvr>
                                        <p:cTn id="7" dur="2000"/>
                                        <p:tgtEl>
                                          <p:spTgt spid="33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Command to Be Baptized</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447800"/>
            <a:ext cx="8229600" cy="4572000"/>
          </a:xfrm>
        </p:spPr>
        <p:txBody>
          <a:bodyPr/>
          <a:lstStyle/>
          <a:p>
            <a:pPr eaLnBrk="1" hangingPunct="1">
              <a:buFont typeface="Wingdings 2" pitchFamily="18" charset="2"/>
              <a:buNone/>
              <a:defRPr/>
            </a:pPr>
            <a:r>
              <a:rPr lang="en-US" sz="2800" dirty="0" smtClean="0">
                <a:effectLst>
                  <a:outerShdw blurRad="38100" dist="38100" dir="2700000" algn="tl">
                    <a:srgbClr val="000000">
                      <a:alpha val="43137"/>
                    </a:srgbClr>
                  </a:outerShdw>
                </a:effectLst>
              </a:rPr>
              <a:t>Not only did Jesus command it, but His disciples practiced it:</a:t>
            </a:r>
          </a:p>
          <a:p>
            <a:pPr marL="1209675" eaLnBrk="1" hangingPunct="1">
              <a:buFont typeface="Wingdings 2" pitchFamily="18" charset="2"/>
              <a:buNone/>
              <a:defRPr/>
            </a:pPr>
            <a:endParaRPr lang="en-US" sz="2800" dirty="0" smtClean="0">
              <a:effectLst>
                <a:outerShdw blurRad="38100" dist="38100" dir="2700000" algn="tl">
                  <a:srgbClr val="000000">
                    <a:alpha val="43137"/>
                  </a:srgbClr>
                </a:outerShdw>
              </a:effectLst>
            </a:endParaRPr>
          </a:p>
          <a:p>
            <a:pPr marL="1209675" eaLnBrk="1" hangingPunct="1">
              <a:buFont typeface="Wingdings 2" pitchFamily="18" charset="2"/>
              <a:buNone/>
              <a:defRPr/>
            </a:pPr>
            <a:r>
              <a:rPr lang="en-US" sz="2800" b="1" dirty="0" smtClean="0"/>
              <a:t>Peter: Acts 2:38; 10:47</a:t>
            </a:r>
          </a:p>
          <a:p>
            <a:pPr marL="1209675" eaLnBrk="1" hangingPunct="1">
              <a:buFont typeface="Wingdings 2" pitchFamily="18" charset="2"/>
              <a:buNone/>
              <a:defRPr/>
            </a:pPr>
            <a:r>
              <a:rPr lang="en-US" sz="2800" b="1" dirty="0" smtClean="0"/>
              <a:t>Paul: Acts 19:1-6; 22:16</a:t>
            </a:r>
          </a:p>
          <a:p>
            <a:pPr marL="1209675" eaLnBrk="1" hangingPunct="1">
              <a:buFont typeface="Wingdings 2" pitchFamily="18" charset="2"/>
              <a:buNone/>
              <a:defRPr/>
            </a:pPr>
            <a:r>
              <a:rPr lang="en-US" sz="2800" b="1" dirty="0" smtClean="0"/>
              <a:t>Phillip: Acts 8:27-40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eaLnBrk="1" hangingPunct="1">
              <a:defRPr/>
            </a:pPr>
            <a:r>
              <a:rPr lang="en-US" dirty="0" smtClean="0">
                <a:effectLst>
                  <a:outerShdw blurRad="38100" dist="38100" dir="2700000" algn="tl">
                    <a:srgbClr val="000000">
                      <a:alpha val="43137"/>
                    </a:srgbClr>
                  </a:outerShdw>
                </a:effectLst>
              </a:rPr>
              <a:t>The Command to Be Baptized</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sz="2800" b="1" dirty="0" smtClean="0"/>
              <a:t>The debate on baptism falls into two basic categories:</a:t>
            </a:r>
          </a:p>
          <a:p>
            <a:pPr marL="696913" eaLnBrk="1" hangingPunct="1">
              <a:buFont typeface="Wingdings 2" pitchFamily="18" charset="2"/>
              <a:buNone/>
              <a:defRPr/>
            </a:pPr>
            <a:endParaRPr lang="en-US" sz="2800" b="1" dirty="0" smtClean="0"/>
          </a:p>
          <a:p>
            <a:pPr marL="696913" eaLnBrk="1" hangingPunct="1">
              <a:buFont typeface="Wingdings 2" pitchFamily="18" charset="2"/>
              <a:buNone/>
              <a:defRPr/>
            </a:pPr>
            <a:r>
              <a:rPr lang="en-US" sz="2800" b="1" dirty="0" err="1" smtClean="0"/>
              <a:t>Pedobaptists</a:t>
            </a:r>
            <a:r>
              <a:rPr lang="en-US" sz="2800" b="1" dirty="0" smtClean="0"/>
              <a:t> (lit.: “child-baptizers”)</a:t>
            </a:r>
          </a:p>
          <a:p>
            <a:pPr marL="696913" eaLnBrk="1" hangingPunct="1">
              <a:buFont typeface="Wingdings 2" pitchFamily="18" charset="2"/>
              <a:buNone/>
              <a:defRPr/>
            </a:pPr>
            <a:r>
              <a:rPr lang="en-US" sz="2800" b="1" dirty="0" smtClean="0"/>
              <a:t>Anabaptists (lit.: “</a:t>
            </a:r>
            <a:r>
              <a:rPr lang="en-US" sz="2800" b="1" dirty="0" err="1" smtClean="0"/>
              <a:t>rebaptizers</a:t>
            </a:r>
            <a:r>
              <a:rPr lang="en-US" sz="2800" b="1" dirty="0" smtClean="0"/>
              <a:t>”)</a:t>
            </a:r>
            <a:endParaRPr lang="en-US" sz="28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7772400" cy="1362075"/>
          </a:xfrm>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Roman Catholic View of Sacraments</a:t>
            </a:r>
            <a:endParaRPr lang="en-US" dirty="0">
              <a:effectLst>
                <a:outerShdw blurRad="38100" dist="38100" dir="2700000" algn="tl">
                  <a:srgbClr val="000000">
                    <a:alpha val="43137"/>
                  </a:srgbClr>
                </a:outerShdw>
              </a:effectLst>
            </a:endParaRPr>
          </a:p>
        </p:txBody>
      </p:sp>
      <p:sp>
        <p:nvSpPr>
          <p:cNvPr id="8195" name="TextBox 3"/>
          <p:cNvSpPr txBox="1">
            <a:spLocks noChangeArrowheads="1"/>
          </p:cNvSpPr>
          <p:nvPr/>
        </p:nvSpPr>
        <p:spPr bwMode="auto">
          <a:xfrm>
            <a:off x="533400" y="2667000"/>
            <a:ext cx="8001000" cy="3108325"/>
          </a:xfrm>
          <a:prstGeom prst="rect">
            <a:avLst/>
          </a:prstGeom>
          <a:noFill/>
          <a:ln w="9525">
            <a:noFill/>
            <a:miter lim="800000"/>
            <a:headEnd/>
            <a:tailEnd/>
          </a:ln>
        </p:spPr>
        <p:txBody>
          <a:bodyPr>
            <a:spAutoFit/>
          </a:bodyPr>
          <a:lstStyle/>
          <a:p>
            <a:r>
              <a:rPr lang="en-US" sz="2800" dirty="0">
                <a:latin typeface="Perpetua" pitchFamily="18" charset="0"/>
              </a:rPr>
              <a:t>The Council of Trent (1545-1563) proclaimed in general that “if any one shall say that the sacraments of the New Law were not all instituted by Jesus Christ our Lord . . . Let him be anathema.”   This excommunication includes almost all Protestants, because there adhere to less than seven sacraments.  </a:t>
            </a:r>
          </a:p>
          <a:p>
            <a:pPr algn="r"/>
            <a:r>
              <a:rPr lang="en-US" sz="2800" dirty="0">
                <a:latin typeface="Perpetua" pitchFamily="18" charset="0"/>
              </a:rPr>
              <a:t>~ </a:t>
            </a:r>
            <a:r>
              <a:rPr lang="en-US" sz="2800" dirty="0" smtClean="0">
                <a:latin typeface="Perpetua" pitchFamily="18" charset="0"/>
              </a:rPr>
              <a:t>Geisler</a:t>
            </a:r>
            <a:endParaRPr lang="en-US" sz="2800" dirty="0">
              <a:latin typeface="Perpetua"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1143000"/>
          </a:xfrm>
        </p:spPr>
        <p:txBody>
          <a:bodyPr/>
          <a:lstStyle/>
          <a:p>
            <a:pPr eaLnBrk="1" hangingPunct="1"/>
            <a:r>
              <a:rPr lang="en-US" smtClean="0"/>
              <a:t>The Argument for Infant Baptism</a:t>
            </a:r>
          </a:p>
        </p:txBody>
      </p:sp>
      <p:sp>
        <p:nvSpPr>
          <p:cNvPr id="3" name="Content Placeholder 2"/>
          <p:cNvSpPr>
            <a:spLocks noGrp="1"/>
          </p:cNvSpPr>
          <p:nvPr>
            <p:ph sz="quarter" idx="1"/>
          </p:nvPr>
        </p:nvSpPr>
        <p:spPr>
          <a:xfrm>
            <a:off x="381000" y="1447800"/>
            <a:ext cx="8305800" cy="4800600"/>
          </a:xfrm>
        </p:spPr>
        <p:txBody>
          <a:bodyPr/>
          <a:lstStyle/>
          <a:p>
            <a:pPr eaLnBrk="1" hangingPunct="1">
              <a:buFont typeface="Wingdings 2" pitchFamily="18" charset="2"/>
              <a:buNone/>
              <a:defRPr/>
            </a:pPr>
            <a:r>
              <a:rPr lang="en-US" sz="3600" i="1" dirty="0" smtClean="0">
                <a:effectLst>
                  <a:outerShdw blurRad="38100" dist="38100" dir="2700000" algn="tl">
                    <a:srgbClr val="000000">
                      <a:alpha val="43137"/>
                    </a:srgbClr>
                  </a:outerShdw>
                </a:effectLst>
              </a:rPr>
              <a:t>Baptism is like the OT circumcision (performed on infants).</a:t>
            </a:r>
          </a:p>
          <a:p>
            <a:pPr eaLnBrk="1" hangingPunct="1">
              <a:defRPr/>
            </a:pPr>
            <a:r>
              <a:rPr lang="en-US" sz="3200" dirty="0" smtClean="0">
                <a:effectLst>
                  <a:outerShdw blurRad="38100" dist="38100" dir="2700000" algn="tl">
                    <a:srgbClr val="000000">
                      <a:alpha val="43137"/>
                    </a:srgbClr>
                  </a:outerShdw>
                </a:effectLst>
              </a:rPr>
              <a:t>Proponents of this view appeal to Colossians 2:11-12.</a:t>
            </a:r>
          </a:p>
          <a:p>
            <a:pPr eaLnBrk="1" hangingPunct="1">
              <a:defRPr/>
            </a:pPr>
            <a:r>
              <a:rPr lang="en-US" sz="3200" dirty="0" smtClean="0">
                <a:effectLst>
                  <a:outerShdw blurRad="38100" dist="38100" dir="2700000" algn="tl">
                    <a:srgbClr val="000000">
                      <a:alpha val="43137"/>
                    </a:srgbClr>
                  </a:outerShdw>
                </a:effectLst>
              </a:rPr>
              <a:t>However: 1) the text says nothing about baptizing infants, 2) only males were circumcised in he OT, 3) the text mentions faith as the means by which one is saved.  Faith is the only means of salvation and infants are not old enough to “believe.”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1143000"/>
          </a:xfrm>
        </p:spPr>
        <p:txBody>
          <a:bodyPr/>
          <a:lstStyle/>
          <a:p>
            <a:pPr eaLnBrk="1" hangingPunct="1"/>
            <a:r>
              <a:rPr lang="en-US" smtClean="0"/>
              <a:t>The Argument for Infant Baptism</a:t>
            </a: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sz="3200" i="1" dirty="0" smtClean="0">
                <a:effectLst>
                  <a:outerShdw blurRad="38100" dist="38100" dir="2700000" algn="tl">
                    <a:srgbClr val="000000">
                      <a:alpha val="43137"/>
                    </a:srgbClr>
                  </a:outerShdw>
                </a:effectLst>
              </a:rPr>
              <a:t>There were many household baptisms in the NT.</a:t>
            </a:r>
          </a:p>
          <a:p>
            <a:pPr eaLnBrk="1" hangingPunct="1">
              <a:defRPr/>
            </a:pPr>
            <a:r>
              <a:rPr lang="en-US" sz="2800" dirty="0" smtClean="0">
                <a:effectLst>
                  <a:outerShdw blurRad="38100" dist="38100" dir="2700000" algn="tl">
                    <a:srgbClr val="000000">
                      <a:alpha val="43137"/>
                    </a:srgbClr>
                  </a:outerShdw>
                </a:effectLst>
              </a:rPr>
              <a:t>Four times the NT mentions whole households being baptized.  A household would normally include infants.</a:t>
            </a:r>
          </a:p>
          <a:p>
            <a:pPr eaLnBrk="1" hangingPunct="1">
              <a:defRPr/>
            </a:pPr>
            <a:r>
              <a:rPr lang="en-US" sz="2800" dirty="0" smtClean="0">
                <a:effectLst>
                  <a:outerShdw blurRad="38100" dist="38100" dir="2700000" algn="tl">
                    <a:srgbClr val="000000">
                      <a:alpha val="43137"/>
                    </a:srgbClr>
                  </a:outerShdw>
                </a:effectLst>
              </a:rPr>
              <a:t>However: 1) the text does not say infants were baptized, there is evidence in the passages that no infants were baptized, 3) Lydia was a single woman and virtuous, she had no children.</a:t>
            </a:r>
          </a:p>
          <a:p>
            <a:pPr eaLnBrk="1" hangingPunct="1">
              <a:defRPr/>
            </a:pPr>
            <a:r>
              <a:rPr lang="en-US" sz="2800" dirty="0" smtClean="0">
                <a:effectLst>
                  <a:outerShdw blurRad="38100" dist="38100" dir="2700000" algn="tl">
                    <a:srgbClr val="000000">
                      <a:alpha val="43137"/>
                    </a:srgbClr>
                  </a:outerShdw>
                </a:effectLst>
              </a:rPr>
              <a:t>All that support infant baptism must argue from silence, which is a weak argument at best.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ou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ou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ox(out)">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4638"/>
            <a:ext cx="8229600" cy="1143000"/>
          </a:xfrm>
        </p:spPr>
        <p:txBody>
          <a:bodyPr/>
          <a:lstStyle/>
          <a:p>
            <a:pPr eaLnBrk="1" hangingPunct="1"/>
            <a:r>
              <a:rPr lang="en-US" smtClean="0"/>
              <a:t>The Argument for Infant Baptism</a:t>
            </a: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sz="3600" i="1" dirty="0" smtClean="0">
                <a:effectLst>
                  <a:outerShdw blurRad="38100" dist="38100" dir="2700000" algn="tl">
                    <a:srgbClr val="000000">
                      <a:alpha val="43137"/>
                    </a:srgbClr>
                  </a:outerShdw>
                </a:effectLst>
              </a:rPr>
              <a:t>Every instance of NT baptism is of an adult.</a:t>
            </a:r>
          </a:p>
          <a:p>
            <a:pPr eaLnBrk="1" hangingPunct="1">
              <a:buFont typeface="Wingdings 2" pitchFamily="18" charset="2"/>
              <a:buNone/>
              <a:defRPr/>
            </a:pPr>
            <a:r>
              <a:rPr lang="en-US" sz="3600" i="1" dirty="0" smtClean="0">
                <a:effectLst>
                  <a:outerShdw blurRad="38100" dist="38100" dir="2700000" algn="tl">
                    <a:srgbClr val="000000">
                      <a:alpha val="43137"/>
                    </a:srgbClr>
                  </a:outerShdw>
                </a:effectLst>
              </a:rPr>
              <a:t>Belief is a condition for being baptized, and infants are not able to comprehend faith, or to believe.</a:t>
            </a:r>
          </a:p>
          <a:p>
            <a:pPr eaLnBrk="1" hangingPunct="1">
              <a:buFont typeface="Wingdings 2" pitchFamily="18" charset="2"/>
              <a:buNone/>
              <a:defRPr/>
            </a:pPr>
            <a:r>
              <a:rPr lang="en-US" sz="3600" i="1" dirty="0" smtClean="0">
                <a:effectLst>
                  <a:outerShdw blurRad="38100" dist="38100" dir="2700000" algn="tl">
                    <a:srgbClr val="000000">
                      <a:alpha val="43137"/>
                    </a:srgbClr>
                  </a:outerShdw>
                </a:effectLst>
              </a:rPr>
              <a:t>Baptism is an outward symbol of an inner reality, therefore one must believe and be saved before being baptized.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Mode of Baptism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defRPr/>
            </a:pPr>
            <a:r>
              <a:rPr lang="en-US" sz="2800" b="1" dirty="0" smtClean="0">
                <a:effectLst>
                  <a:outerShdw blurRad="38100" dist="38100" dir="2700000" algn="tl">
                    <a:srgbClr val="000000">
                      <a:alpha val="43137"/>
                    </a:srgbClr>
                  </a:outerShdw>
                </a:effectLst>
              </a:rPr>
              <a:t>Argument for Pouring</a:t>
            </a:r>
            <a:r>
              <a:rPr lang="en-US" sz="2800" dirty="0" smtClean="0">
                <a:effectLst>
                  <a:outerShdw blurRad="38100" dist="38100" dir="2700000" algn="tl">
                    <a:srgbClr val="000000">
                      <a:alpha val="43137"/>
                    </a:srgbClr>
                  </a:outerShdw>
                </a:effectLst>
              </a:rPr>
              <a:t>: Sprinkling or pouring symbolizes the acts of salvation as in sprinkling the blood on our souls or pouring the Holy Spirit in our lives.  Acts 1-2 indicates that baptism is symbolized by pouring.  Peter said in Acts 2:17 (quoting Joel), “I will pour out my  Spirit on all people.”</a:t>
            </a:r>
          </a:p>
          <a:p>
            <a:pPr eaLnBrk="1" hangingPunct="1">
              <a:defRPr/>
            </a:pPr>
            <a:r>
              <a:rPr lang="en-US" sz="2800" b="1" dirty="0" smtClean="0">
                <a:effectLst>
                  <a:outerShdw blurRad="38100" dist="38100" dir="2700000" algn="tl">
                    <a:srgbClr val="000000">
                      <a:alpha val="43137"/>
                    </a:srgbClr>
                  </a:outerShdw>
                </a:effectLst>
              </a:rPr>
              <a:t>Response</a:t>
            </a:r>
            <a:r>
              <a:rPr lang="en-US" sz="2800" dirty="0" smtClean="0">
                <a:effectLst>
                  <a:outerShdw blurRad="38100" dist="38100" dir="2700000" algn="tl">
                    <a:srgbClr val="000000">
                      <a:alpha val="43137"/>
                    </a:srgbClr>
                  </a:outerShdw>
                </a:effectLst>
              </a:rPr>
              <a:t>: Early believers were also immersed in the Spirit, since Luke says the room was “filled” with the Spirit’s presence (2:4).</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Mode of Baptism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defRPr/>
            </a:pPr>
            <a:r>
              <a:rPr lang="en-US" sz="2800" b="1" dirty="0" smtClean="0">
                <a:effectLst>
                  <a:outerShdw blurRad="38100" dist="38100" dir="2700000" algn="tl">
                    <a:srgbClr val="000000">
                      <a:alpha val="43137"/>
                    </a:srgbClr>
                  </a:outerShdw>
                </a:effectLst>
              </a:rPr>
              <a:t>Argument for Sprinkling</a:t>
            </a:r>
            <a:r>
              <a:rPr lang="en-US" sz="2800" dirty="0" smtClean="0">
                <a:effectLst>
                  <a:outerShdw blurRad="38100" dist="38100" dir="2700000" algn="tl">
                    <a:srgbClr val="000000">
                      <a:alpha val="43137"/>
                    </a:srgbClr>
                  </a:outerShdw>
                </a:effectLst>
              </a:rPr>
              <a:t>: Sprinkling was a common figure of </a:t>
            </a:r>
            <a:r>
              <a:rPr lang="en-US" sz="2800" dirty="0" err="1" smtClean="0">
                <a:effectLst>
                  <a:outerShdw blurRad="38100" dist="38100" dir="2700000" algn="tl">
                    <a:srgbClr val="000000">
                      <a:alpha val="43137"/>
                    </a:srgbClr>
                  </a:outerShdw>
                </a:effectLst>
              </a:rPr>
              <a:t>salvific</a:t>
            </a:r>
            <a:r>
              <a:rPr lang="en-US" sz="2800" dirty="0" smtClean="0">
                <a:effectLst>
                  <a:outerShdw blurRad="38100" dist="38100" dir="2700000" algn="tl">
                    <a:srgbClr val="000000">
                      <a:alpha val="43137"/>
                    </a:srgbClr>
                  </a:outerShdw>
                </a:effectLst>
              </a:rPr>
              <a:t> speech under both covenants.  Heb. 12:24 states, “Jesus [is] the mediator of a new covenant, and to the sprinkled blood that speaks a better word than the blood of Abel.”</a:t>
            </a:r>
          </a:p>
          <a:p>
            <a:pPr eaLnBrk="1" hangingPunct="1">
              <a:defRPr/>
            </a:pPr>
            <a:r>
              <a:rPr lang="en-US" sz="2800" b="1" dirty="0" smtClean="0">
                <a:effectLst>
                  <a:outerShdw blurRad="38100" dist="38100" dir="2700000" algn="tl">
                    <a:srgbClr val="000000">
                      <a:alpha val="43137"/>
                    </a:srgbClr>
                  </a:outerShdw>
                </a:effectLst>
              </a:rPr>
              <a:t>Response</a:t>
            </a:r>
            <a:r>
              <a:rPr lang="en-US" sz="2800" dirty="0" smtClean="0">
                <a:effectLst>
                  <a:outerShdw blurRad="38100" dist="38100" dir="2700000" algn="tl">
                    <a:srgbClr val="000000">
                      <a:alpha val="43137"/>
                    </a:srgbClr>
                  </a:outerShdw>
                </a:effectLst>
              </a:rPr>
              <a:t>: Salvation is sometimes symbolized by sprinkling; however, water baptism never uses this symbol in the NT, and two, death and resurrection are at the heart of the gospel (1 Cor. 15:3-5), which is best symbolized by immersion (Rom. 6:4).</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Mode of Baptism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defRPr/>
            </a:pPr>
            <a:r>
              <a:rPr lang="en-US" sz="2800" b="1" dirty="0" smtClean="0">
                <a:effectLst>
                  <a:outerShdw blurRad="38100" dist="38100" dir="2700000" algn="tl">
                    <a:srgbClr val="000000">
                      <a:alpha val="43137"/>
                    </a:srgbClr>
                  </a:outerShdw>
                </a:effectLst>
              </a:rPr>
              <a:t>Argument for Sprinkling</a:t>
            </a:r>
            <a:r>
              <a:rPr lang="en-US" sz="2800" dirty="0" smtClean="0">
                <a:effectLst>
                  <a:outerShdw blurRad="38100" dist="38100" dir="2700000" algn="tl">
                    <a:srgbClr val="000000">
                      <a:alpha val="43137"/>
                    </a:srgbClr>
                  </a:outerShdw>
                </a:effectLst>
              </a:rPr>
              <a:t>: Isaiah speaks of sprinkling many nations (Isa. 52:15), which is the passage the Ethiopian eunuch was reading when eventually Philip baptized him (Acts 8:36).</a:t>
            </a:r>
          </a:p>
          <a:p>
            <a:pPr eaLnBrk="1" hangingPunct="1">
              <a:defRPr/>
            </a:pPr>
            <a:r>
              <a:rPr lang="en-US" sz="2800" b="1" dirty="0" smtClean="0">
                <a:effectLst>
                  <a:outerShdw blurRad="38100" dist="38100" dir="2700000" algn="tl">
                    <a:srgbClr val="000000">
                      <a:alpha val="43137"/>
                    </a:srgbClr>
                  </a:outerShdw>
                </a:effectLst>
              </a:rPr>
              <a:t>Response</a:t>
            </a:r>
            <a:r>
              <a:rPr lang="en-US" sz="2800" dirty="0" smtClean="0">
                <a:effectLst>
                  <a:outerShdw blurRad="38100" dist="38100" dir="2700000" algn="tl">
                    <a:srgbClr val="000000">
                      <a:alpha val="43137"/>
                    </a:srgbClr>
                  </a:outerShdw>
                </a:effectLst>
              </a:rPr>
              <a:t>: The better translation for the word in Isaiah is “startle” and not “sprinkle.”  Also, neither Luke (the author of Acts), Philip, or the Ethiopian make the connection between his baptism and text of Isaiah.</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Mode of Baptism</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953000"/>
          </a:xfrm>
        </p:spPr>
        <p:txBody>
          <a:bodyPr/>
          <a:lstStyle/>
          <a:p>
            <a:pPr eaLnBrk="1" hangingPunct="1">
              <a:defRPr/>
            </a:pPr>
            <a:r>
              <a:rPr lang="en-US" sz="2800" b="1" dirty="0" smtClean="0">
                <a:effectLst>
                  <a:outerShdw blurRad="38100" dist="38100" dir="2700000" algn="tl">
                    <a:srgbClr val="000000">
                      <a:alpha val="43137"/>
                    </a:srgbClr>
                  </a:outerShdw>
                </a:effectLst>
              </a:rPr>
              <a:t>Argument favoring baptism by immersion:</a:t>
            </a:r>
          </a:p>
          <a:p>
            <a:pPr eaLnBrk="1" hangingPunct="1">
              <a:defRPr/>
            </a:pPr>
            <a:r>
              <a:rPr lang="en-US" sz="2800" dirty="0" smtClean="0">
                <a:effectLst>
                  <a:outerShdw blurRad="38100" dist="38100" dir="2700000" algn="tl">
                    <a:srgbClr val="000000">
                      <a:alpha val="43137"/>
                    </a:srgbClr>
                  </a:outerShdw>
                </a:effectLst>
              </a:rPr>
              <a:t>Jesus was baptized by immersion— “He went up out of the water” (Matt. 3:16).</a:t>
            </a:r>
          </a:p>
          <a:p>
            <a:pPr eaLnBrk="1" hangingPunct="1">
              <a:defRPr/>
            </a:pPr>
            <a:r>
              <a:rPr lang="en-US" sz="2800" dirty="0" smtClean="0">
                <a:effectLst>
                  <a:outerShdw blurRad="38100" dist="38100" dir="2700000" algn="tl">
                    <a:srgbClr val="000000">
                      <a:alpha val="43137"/>
                    </a:srgbClr>
                  </a:outerShdw>
                </a:effectLst>
              </a:rPr>
              <a:t>John baptized where there was much water—John 3:23</a:t>
            </a:r>
          </a:p>
          <a:p>
            <a:pPr eaLnBrk="1" hangingPunct="1">
              <a:defRPr/>
            </a:pPr>
            <a:r>
              <a:rPr lang="en-US" sz="2800" dirty="0" smtClean="0">
                <a:effectLst>
                  <a:outerShdw blurRad="38100" dist="38100" dir="2700000" algn="tl">
                    <a:srgbClr val="000000">
                      <a:alpha val="43137"/>
                    </a:srgbClr>
                  </a:outerShdw>
                </a:effectLst>
              </a:rPr>
              <a:t>The Eunuch’s baptism was by immersion—”came up out of the water” (Acts 8:39).</a:t>
            </a:r>
          </a:p>
          <a:p>
            <a:pPr eaLnBrk="1" hangingPunct="1">
              <a:defRPr/>
            </a:pPr>
            <a:r>
              <a:rPr lang="en-US" sz="2800" dirty="0" smtClean="0">
                <a:effectLst>
                  <a:outerShdw blurRad="38100" dist="38100" dir="2700000" algn="tl">
                    <a:srgbClr val="000000">
                      <a:alpha val="43137"/>
                    </a:srgbClr>
                  </a:outerShdw>
                </a:effectLst>
              </a:rPr>
              <a:t>The Early Church baptismal tanks support immersion</a:t>
            </a:r>
          </a:p>
          <a:p>
            <a:pPr eaLnBrk="1" hangingPunct="1">
              <a:defRPr/>
            </a:pPr>
            <a:r>
              <a:rPr lang="en-US" sz="2800" dirty="0" smtClean="0">
                <a:effectLst>
                  <a:outerShdw blurRad="38100" dist="38100" dir="2700000" algn="tl">
                    <a:srgbClr val="000000">
                      <a:alpha val="43137"/>
                    </a:srgbClr>
                  </a:outerShdw>
                </a:effectLst>
              </a:rPr>
              <a:t>The Greek word </a:t>
            </a:r>
            <a:r>
              <a:rPr lang="en-US" sz="2800" i="1" dirty="0" err="1" smtClean="0">
                <a:effectLst>
                  <a:outerShdw blurRad="38100" dist="38100" dir="2700000" algn="tl">
                    <a:srgbClr val="000000">
                      <a:alpha val="43137"/>
                    </a:srgbClr>
                  </a:outerShdw>
                </a:effectLst>
              </a:rPr>
              <a:t>baptizo</a:t>
            </a:r>
            <a:r>
              <a:rPr lang="en-US" sz="2800" dirty="0" smtClean="0">
                <a:effectLst>
                  <a:outerShdw blurRad="38100" dist="38100" dir="2700000" algn="tl">
                    <a:srgbClr val="000000">
                      <a:alpha val="43137"/>
                    </a:srgbClr>
                  </a:outerShdw>
                </a:effectLst>
              </a:rPr>
              <a:t> found in the New Testament means "to immerse."</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The Mode of Baptism—</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Exceptions to Immersion</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5257800"/>
          </a:xfrm>
        </p:spPr>
        <p:txBody>
          <a:bodyPr/>
          <a:lstStyle/>
          <a:p>
            <a:pPr marL="0" indent="0" eaLnBrk="1" hangingPunct="1">
              <a:buFont typeface="Wingdings 2" pitchFamily="18" charset="2"/>
              <a:buNone/>
              <a:defRPr/>
            </a:pPr>
            <a:r>
              <a:rPr lang="en-US" sz="2800" dirty="0" smtClean="0">
                <a:effectLst>
                  <a:outerShdw blurRad="38100" dist="38100" dir="2700000" algn="tl">
                    <a:srgbClr val="000000">
                      <a:alpha val="43137"/>
                    </a:srgbClr>
                  </a:outerShdw>
                </a:effectLst>
              </a:rPr>
              <a:t>The </a:t>
            </a:r>
            <a:r>
              <a:rPr lang="en-US" sz="2800" i="1" dirty="0" err="1" smtClean="0">
                <a:effectLst>
                  <a:outerShdw blurRad="38100" dist="38100" dir="2700000" algn="tl">
                    <a:srgbClr val="000000">
                      <a:alpha val="43137"/>
                    </a:srgbClr>
                  </a:outerShdw>
                </a:effectLst>
              </a:rPr>
              <a:t>Didache</a:t>
            </a:r>
            <a:r>
              <a:rPr lang="en-US" sz="2800" dirty="0" smtClean="0">
                <a:effectLst>
                  <a:outerShdw blurRad="38100" dist="38100" dir="2700000" algn="tl">
                    <a:srgbClr val="000000">
                      <a:alpha val="43137"/>
                    </a:srgbClr>
                  </a:outerShdw>
                </a:effectLst>
              </a:rPr>
              <a:t> was written around A.D. 70 and, though not inspired, is a strong witness to the sacramental practice of Christians in the apostolic age. In the 7</a:t>
            </a:r>
            <a:r>
              <a:rPr lang="en-US" sz="2800" baseline="30000" dirty="0" smtClean="0">
                <a:effectLst>
                  <a:outerShdw blurRad="38100" dist="38100" dir="2700000" algn="tl">
                    <a:srgbClr val="000000">
                      <a:alpha val="43137"/>
                    </a:srgbClr>
                  </a:outerShdw>
                </a:effectLst>
              </a:rPr>
              <a:t>th</a:t>
            </a:r>
            <a:r>
              <a:rPr lang="en-US" sz="2800" dirty="0" smtClean="0">
                <a:effectLst>
                  <a:outerShdw blurRad="38100" dist="38100" dir="2700000" algn="tl">
                    <a:srgbClr val="000000">
                      <a:alpha val="43137"/>
                    </a:srgbClr>
                  </a:outerShdw>
                </a:effectLst>
              </a:rPr>
              <a:t> chapter, the </a:t>
            </a:r>
            <a:r>
              <a:rPr lang="en-US" sz="2800" i="1" dirty="0" err="1" smtClean="0">
                <a:effectLst>
                  <a:outerShdw blurRad="38100" dist="38100" dir="2700000" algn="tl">
                    <a:srgbClr val="000000">
                      <a:alpha val="43137"/>
                    </a:srgbClr>
                  </a:outerShdw>
                </a:effectLst>
              </a:rPr>
              <a:t>Didache</a:t>
            </a:r>
            <a:r>
              <a:rPr lang="en-US" sz="2800" dirty="0" smtClean="0">
                <a:effectLst>
                  <a:outerShdw blurRad="38100" dist="38100" dir="2700000" algn="tl">
                    <a:srgbClr val="000000">
                      <a:alpha val="43137"/>
                    </a:srgbClr>
                  </a:outerShdw>
                </a:effectLst>
              </a:rPr>
              <a:t> reads, "Concerning baptism, baptize in this manner: Having said all these things beforehand, baptize in the name of the Father and of the Son and of the Holy Spirit in living water [that is, in running water, as in a river]. If there is no living water, baptize in other water; and, if you are not able to use cold water, use warm. If you have neither, pour water three times upon the head in the name of the Father, Son, and Holy Spirit."   [Note that immersion was the norm, effusion was the exception in extreme cases.]</a:t>
            </a:r>
            <a:endParaRPr lang="en-US" sz="28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Views On The Lord’s Supper</a:t>
            </a:r>
            <a:endParaRPr lang="en-US" dirty="0">
              <a:effectLst>
                <a:outerShdw blurRad="38100" dist="38100" dir="2700000" algn="tl">
                  <a:srgbClr val="000000">
                    <a:alpha val="43137"/>
                  </a:srgbClr>
                </a:outerShdw>
              </a:effectLst>
            </a:endParaRPr>
          </a:p>
        </p:txBody>
      </p:sp>
      <p:pic>
        <p:nvPicPr>
          <p:cNvPr id="44035" name="Picture 4" descr="The_Last_Supper_Restored_Da_Vinci_small.jpg"/>
          <p:cNvPicPr>
            <a:picLocks noChangeAspect="1"/>
          </p:cNvPicPr>
          <p:nvPr/>
        </p:nvPicPr>
        <p:blipFill>
          <a:blip r:embed="rId2" cstate="print"/>
          <a:srcRect/>
          <a:stretch>
            <a:fillRect/>
          </a:stretch>
        </p:blipFill>
        <p:spPr bwMode="auto">
          <a:xfrm>
            <a:off x="304800" y="2590800"/>
            <a:ext cx="8534400" cy="4037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1143000"/>
          </a:xfrm>
        </p:spPr>
        <p:txBody>
          <a:bodyPr/>
          <a:lstStyle/>
          <a:p>
            <a:pPr eaLnBrk="1" hangingPunct="1">
              <a:defRPr/>
            </a:pPr>
            <a:r>
              <a:rPr lang="en-US" dirty="0" smtClean="0">
                <a:effectLst>
                  <a:outerShdw blurRad="38100" dist="38100" dir="2700000" algn="tl">
                    <a:srgbClr val="000000">
                      <a:alpha val="43137"/>
                    </a:srgbClr>
                  </a:outerShdw>
                </a:effectLst>
              </a:rPr>
              <a:t>Five ways to understand Jesus’ words, “This is my body . . .”</a:t>
            </a:r>
          </a:p>
        </p:txBody>
      </p:sp>
      <p:sp>
        <p:nvSpPr>
          <p:cNvPr id="35843" name="Content Placeholder 2"/>
          <p:cNvSpPr>
            <a:spLocks noGrp="1"/>
          </p:cNvSpPr>
          <p:nvPr>
            <p:ph sz="quarter" idx="1"/>
          </p:nvPr>
        </p:nvSpPr>
        <p:spPr>
          <a:xfrm>
            <a:off x="457200" y="1447800"/>
            <a:ext cx="8229600" cy="4572000"/>
          </a:xfrm>
        </p:spPr>
        <p:txBody>
          <a:bodyPr/>
          <a:lstStyle/>
          <a:p>
            <a:pPr marL="514350" indent="-514350" eaLnBrk="1" hangingPunct="1">
              <a:buFont typeface="+mj-lt"/>
              <a:buAutoNum type="arabicPeriod"/>
              <a:defRPr/>
            </a:pPr>
            <a:r>
              <a:rPr lang="en-US" sz="3300" dirty="0" err="1" smtClean="0">
                <a:effectLst>
                  <a:outerShdw blurRad="38100" dist="38100" dir="2700000" algn="tl">
                    <a:srgbClr val="000000">
                      <a:alpha val="43137"/>
                    </a:srgbClr>
                  </a:outerShdw>
                </a:effectLst>
              </a:rPr>
              <a:t>Transubstantianally</a:t>
            </a:r>
            <a:r>
              <a:rPr lang="en-US" sz="3300" dirty="0" smtClean="0">
                <a:effectLst>
                  <a:outerShdw blurRad="38100" dist="38100" dir="2700000" algn="tl">
                    <a:srgbClr val="000000">
                      <a:alpha val="43137"/>
                    </a:srgbClr>
                  </a:outerShdw>
                </a:effectLst>
              </a:rPr>
              <a:t>/physically (Roman Catholic)</a:t>
            </a:r>
          </a:p>
          <a:p>
            <a:pPr marL="514350" indent="-514350" eaLnBrk="1" hangingPunct="1">
              <a:buFont typeface="+mj-lt"/>
              <a:buAutoNum type="arabicPeriod"/>
              <a:defRPr/>
            </a:pPr>
            <a:r>
              <a:rPr lang="en-US" sz="3300" dirty="0" smtClean="0">
                <a:effectLst>
                  <a:outerShdw blurRad="38100" dist="38100" dir="2700000" algn="tl">
                    <a:srgbClr val="000000">
                      <a:alpha val="43137"/>
                    </a:srgbClr>
                  </a:outerShdw>
                </a:effectLst>
              </a:rPr>
              <a:t>Really/actually (Eastern Orthodox)</a:t>
            </a:r>
          </a:p>
          <a:p>
            <a:pPr marL="514350" indent="-514350" eaLnBrk="1" hangingPunct="1">
              <a:buFont typeface="+mj-lt"/>
              <a:buAutoNum type="arabicPeriod"/>
              <a:defRPr/>
            </a:pPr>
            <a:r>
              <a:rPr lang="en-US" sz="3300" dirty="0" smtClean="0">
                <a:effectLst>
                  <a:outerShdw blurRad="38100" dist="38100" dir="2700000" algn="tl">
                    <a:srgbClr val="000000">
                      <a:alpha val="43137"/>
                    </a:srgbClr>
                  </a:outerShdw>
                </a:effectLst>
              </a:rPr>
              <a:t>Consubstantially/</a:t>
            </a:r>
            <a:r>
              <a:rPr lang="en-US" sz="3300" dirty="0" err="1" smtClean="0">
                <a:effectLst>
                  <a:outerShdw blurRad="38100" dist="38100" dir="2700000" algn="tl">
                    <a:srgbClr val="000000">
                      <a:alpha val="43137"/>
                    </a:srgbClr>
                  </a:outerShdw>
                </a:effectLst>
              </a:rPr>
              <a:t>permeationally</a:t>
            </a:r>
            <a:r>
              <a:rPr lang="en-US" sz="3300" dirty="0" smtClean="0">
                <a:effectLst>
                  <a:outerShdw blurRad="38100" dist="38100" dir="2700000" algn="tl">
                    <a:srgbClr val="000000">
                      <a:alpha val="43137"/>
                    </a:srgbClr>
                  </a:outerShdw>
                </a:effectLst>
              </a:rPr>
              <a:t> (Lutheran)</a:t>
            </a:r>
          </a:p>
          <a:p>
            <a:pPr marL="514350" indent="-514350" eaLnBrk="1" hangingPunct="1">
              <a:buFont typeface="+mj-lt"/>
              <a:buAutoNum type="arabicPeriod"/>
              <a:defRPr/>
            </a:pPr>
            <a:r>
              <a:rPr lang="en-US" sz="3300" dirty="0" smtClean="0">
                <a:effectLst>
                  <a:outerShdw blurRad="38100" dist="38100" dir="2700000" algn="tl">
                    <a:srgbClr val="000000">
                      <a:alpha val="43137"/>
                    </a:srgbClr>
                  </a:outerShdw>
                </a:effectLst>
              </a:rPr>
              <a:t>Spiritually/dynamically (Reformed)</a:t>
            </a:r>
          </a:p>
          <a:p>
            <a:pPr marL="514350" indent="-514350" eaLnBrk="1" hangingPunct="1">
              <a:buFont typeface="+mj-lt"/>
              <a:buAutoNum type="arabicPeriod"/>
              <a:defRPr/>
            </a:pPr>
            <a:r>
              <a:rPr lang="en-US" sz="3300" dirty="0" smtClean="0">
                <a:effectLst>
                  <a:outerShdw blurRad="38100" dist="38100" dir="2700000" algn="tl">
                    <a:srgbClr val="000000">
                      <a:alpha val="43137"/>
                    </a:srgbClr>
                  </a:outerShdw>
                </a:effectLst>
              </a:rPr>
              <a:t>Symbolically/</a:t>
            </a:r>
            <a:r>
              <a:rPr lang="en-US" sz="3300" dirty="0" err="1" smtClean="0">
                <a:effectLst>
                  <a:outerShdw blurRad="38100" dist="38100" dir="2700000" algn="tl">
                    <a:srgbClr val="000000">
                      <a:alpha val="43137"/>
                    </a:srgbClr>
                  </a:outerShdw>
                </a:effectLst>
              </a:rPr>
              <a:t>memorially</a:t>
            </a:r>
            <a:r>
              <a:rPr lang="en-US" sz="3300" dirty="0" smtClean="0">
                <a:effectLst>
                  <a:outerShdw blurRad="38100" dist="38100" dir="2700000" algn="tl">
                    <a:srgbClr val="000000">
                      <a:alpha val="43137"/>
                    </a:srgbClr>
                  </a:outerShdw>
                </a:effectLst>
              </a:rPr>
              <a:t> (</a:t>
            </a:r>
            <a:r>
              <a:rPr lang="en-US" sz="3300" dirty="0" err="1" smtClean="0">
                <a:effectLst>
                  <a:outerShdw blurRad="38100" dist="38100" dir="2700000" algn="tl">
                    <a:srgbClr val="000000">
                      <a:alpha val="43137"/>
                    </a:srgbClr>
                  </a:outerShdw>
                </a:effectLst>
              </a:rPr>
              <a:t>Zwinglian</a:t>
            </a:r>
            <a:r>
              <a:rPr lang="en-US" sz="3300" dirty="0" smtClean="0">
                <a:effectLst>
                  <a:outerShdw blurRad="38100" dist="38100" dir="2700000" algn="tl">
                    <a:srgbClr val="000000">
                      <a:alpha val="43137"/>
                    </a:srgbClr>
                  </a:outerShdw>
                </a:effectLst>
              </a:rPr>
              <a:t>/Baptist)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anim calcmode="lin" valueType="num">
                                      <p:cBhvr additive="base">
                                        <p:cTn id="13" dur="500" fill="hold"/>
                                        <p:tgtEl>
                                          <p:spTgt spid="358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84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5843">
                                            <p:txEl>
                                              <p:pRg st="2" end="2"/>
                                            </p:txEl>
                                          </p:spTgt>
                                        </p:tgtEl>
                                        <p:attrNameLst>
                                          <p:attrName>style.visibility</p:attrName>
                                        </p:attrNameLst>
                                      </p:cBhvr>
                                      <p:to>
                                        <p:strVal val="visible"/>
                                      </p:to>
                                    </p:set>
                                    <p:anim calcmode="lin" valueType="num">
                                      <p:cBhvr additive="base">
                                        <p:cTn id="19" dur="500" fill="hold"/>
                                        <p:tgtEl>
                                          <p:spTgt spid="358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84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5843">
                                            <p:txEl>
                                              <p:pRg st="3" end="3"/>
                                            </p:txEl>
                                          </p:spTgt>
                                        </p:tgtEl>
                                        <p:attrNameLst>
                                          <p:attrName>style.visibility</p:attrName>
                                        </p:attrNameLst>
                                      </p:cBhvr>
                                      <p:to>
                                        <p:strVal val="visible"/>
                                      </p:to>
                                    </p:set>
                                    <p:anim calcmode="lin" valueType="num">
                                      <p:cBhvr additive="base">
                                        <p:cTn id="25" dur="500" fill="hold"/>
                                        <p:tgtEl>
                                          <p:spTgt spid="358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5843">
                                            <p:txEl>
                                              <p:pRg st="4" end="4"/>
                                            </p:txEl>
                                          </p:spTgt>
                                        </p:tgtEl>
                                        <p:attrNameLst>
                                          <p:attrName>style.visibility</p:attrName>
                                        </p:attrNameLst>
                                      </p:cBhvr>
                                      <p:to>
                                        <p:strVal val="visible"/>
                                      </p:to>
                                    </p:set>
                                    <p:anim calcmode="lin" valueType="num">
                                      <p:cBhvr additive="base">
                                        <p:cTn id="31" dur="500" fill="hold"/>
                                        <p:tgtEl>
                                          <p:spTgt spid="3584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Nature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The word </a:t>
            </a:r>
            <a:r>
              <a:rPr lang="en-US" sz="3200" i="1" smtClean="0"/>
              <a:t>sacrament</a:t>
            </a:r>
            <a:r>
              <a:rPr lang="en-US" sz="3200" smtClean="0"/>
              <a:t> means a sacred or holy thing.</a:t>
            </a:r>
          </a:p>
          <a:p>
            <a:pPr eaLnBrk="1" hangingPunct="1"/>
            <a:r>
              <a:rPr lang="en-US" sz="3200" smtClean="0"/>
              <a:t>It is not merely a sign, but a cause of grace.</a:t>
            </a:r>
          </a:p>
          <a:p>
            <a:pPr eaLnBrk="1" hangingPunct="1"/>
            <a:r>
              <a:rPr lang="en-US" sz="3200" smtClean="0"/>
              <a:t>A thing perceptible to the senses, which on the grounds of Divine institution prossesses the power of effecting and signifying sanctity and righteousness.</a:t>
            </a:r>
          </a:p>
          <a:p>
            <a:pPr eaLnBrk="1" hangingPunct="1"/>
            <a:r>
              <a:rPr lang="en-US" sz="3200" smtClean="0"/>
              <a:t>It is anathema to claim that grace is not conferred from the work which has been worked.</a:t>
            </a:r>
          </a:p>
          <a:p>
            <a:pPr eaLnBrk="1" hangingPunct="1"/>
            <a:r>
              <a:rPr lang="en-US" sz="3200" smtClean="0"/>
              <a:t>Grace is not from faith alone.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Roman Catholic View</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defRPr/>
            </a:pPr>
            <a:r>
              <a:rPr lang="en-US" sz="3200" dirty="0" smtClean="0">
                <a:effectLst>
                  <a:outerShdw blurRad="38100" dist="38100" dir="2700000" algn="tl">
                    <a:srgbClr val="000000">
                      <a:alpha val="43137"/>
                    </a:srgbClr>
                  </a:outerShdw>
                </a:effectLst>
              </a:rPr>
              <a:t>The official Catholic view—transubstantiation—affirms that the elements of bread and wine are transformed, under priestly administration, into the actual body and blood of Jesus.</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Lutheran View</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defRPr/>
            </a:pPr>
            <a:r>
              <a:rPr lang="en-US" sz="3200" dirty="0" smtClean="0">
                <a:effectLst>
                  <a:outerShdw blurRad="38100" dist="38100" dir="2700000" algn="tl">
                    <a:srgbClr val="000000">
                      <a:alpha val="43137"/>
                    </a:srgbClr>
                  </a:outerShdw>
                </a:effectLst>
              </a:rPr>
              <a:t>Lutherans adopt the consubstantiation view that Christ’s actual body is in and under the elements, penetrating in the same way that fire penetrates metal.  It is not that the bread and wine have become Christ’s body and blood, but that they are the body and blood in addition to the bread and wine.  Like Catholics, Lutherans believe that the sacrament is a means of grace.</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Reformed View</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defRPr/>
            </a:pPr>
            <a:r>
              <a:rPr lang="en-US" sz="3200" dirty="0" smtClean="0">
                <a:effectLst>
                  <a:outerShdw blurRad="38100" dist="38100" dir="2700000" algn="tl">
                    <a:srgbClr val="000000">
                      <a:alpha val="43137"/>
                    </a:srgbClr>
                  </a:outerShdw>
                </a:effectLst>
              </a:rPr>
              <a:t>The Reformed view is that the bread and wine </a:t>
            </a:r>
            <a:r>
              <a:rPr lang="en-US" sz="3200" i="1" dirty="0" smtClean="0">
                <a:effectLst>
                  <a:outerShdw blurRad="38100" dist="38100" dir="2700000" algn="tl">
                    <a:srgbClr val="000000">
                      <a:alpha val="43137"/>
                    </a:srgbClr>
                  </a:outerShdw>
                </a:effectLst>
              </a:rPr>
              <a:t>spiritually </a:t>
            </a:r>
            <a:r>
              <a:rPr lang="en-US" sz="3200" dirty="0" smtClean="0">
                <a:effectLst>
                  <a:outerShdw blurRad="38100" dist="38100" dir="2700000" algn="tl">
                    <a:srgbClr val="000000">
                      <a:alpha val="43137"/>
                    </a:srgbClr>
                  </a:outerShdw>
                </a:effectLst>
              </a:rPr>
              <a:t>contain the body and blood of Christ; He is found in the sacrament in a spiritual, dynamic sense rather than through physically or bodily presence.  The elements signify the body and blood of Christ, and they seal the believe with the assurances of God’s promises.  The elements do not impart grace, but they elicit faith which appropriates God’s benefits.</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effectLst>
                  <a:outerShdw blurRad="38100" dist="38100" dir="2700000" algn="tl">
                    <a:srgbClr val="000000">
                      <a:alpha val="43137"/>
                    </a:srgbClr>
                  </a:outerShdw>
                </a:effectLst>
              </a:rPr>
              <a:t>Memorial View</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defRPr/>
            </a:pPr>
            <a:r>
              <a:rPr lang="en-US" sz="3200" dirty="0" smtClean="0">
                <a:effectLst>
                  <a:outerShdw blurRad="38100" dist="38100" dir="2700000" algn="tl">
                    <a:srgbClr val="000000">
                      <a:alpha val="43137"/>
                    </a:srgbClr>
                  </a:outerShdw>
                </a:effectLst>
              </a:rPr>
              <a:t>Expressed by Reformation leader Ulrich Zwingli, this view is that the Lord’s Supper is a memorial (symbolic) act which commemorates the death of Christ.  Those who hold this view prefer to use the term </a:t>
            </a:r>
            <a:r>
              <a:rPr lang="en-US" sz="3200" i="1" dirty="0" smtClean="0">
                <a:effectLst>
                  <a:outerShdw blurRad="38100" dist="38100" dir="2700000" algn="tl">
                    <a:srgbClr val="000000">
                      <a:alpha val="43137"/>
                    </a:srgbClr>
                  </a:outerShdw>
                </a:effectLst>
              </a:rPr>
              <a:t>ordinance</a:t>
            </a:r>
            <a:r>
              <a:rPr lang="en-US" sz="3200" dirty="0" smtClean="0">
                <a:effectLst>
                  <a:outerShdw blurRad="38100" dist="38100" dir="2700000" algn="tl">
                    <a:srgbClr val="000000">
                      <a:alpha val="43137"/>
                    </a:srgbClr>
                  </a:outerShdw>
                </a:effectLst>
              </a:rPr>
              <a:t> rather than sacrament.</a:t>
            </a:r>
          </a:p>
          <a:p>
            <a:pPr eaLnBrk="1" hangingPunct="1">
              <a:defRPr/>
            </a:pPr>
            <a:r>
              <a:rPr lang="en-US" sz="3200" dirty="0" smtClean="0">
                <a:effectLst>
                  <a:outerShdw blurRad="38100" dist="38100" dir="2700000" algn="tl">
                    <a:srgbClr val="000000">
                      <a:alpha val="43137"/>
                    </a:srgbClr>
                  </a:outerShdw>
                </a:effectLst>
              </a:rPr>
              <a:t>Symbolically, the value lies in simply receiving by faith the benefits of Christ’s death.  It is a visual reminder of the life and sacrifice of Christ for sinners. </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eaLnBrk="1" hangingPunct="1">
              <a:defRPr/>
            </a:pPr>
            <a:r>
              <a:rPr lang="en-US" dirty="0" smtClean="0">
                <a:effectLst>
                  <a:outerShdw blurRad="38100" dist="38100" dir="2700000" algn="tl">
                    <a:srgbClr val="000000">
                      <a:alpha val="43137"/>
                    </a:srgbClr>
                  </a:outerShdw>
                </a:effectLst>
              </a:rPr>
              <a:t>Evaluation of these views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sz="3500" dirty="0" smtClean="0">
                <a:effectLst>
                  <a:outerShdw blurRad="38100" dist="38100" dir="2700000" algn="tl">
                    <a:srgbClr val="000000">
                      <a:alpha val="43137"/>
                    </a:srgbClr>
                  </a:outerShdw>
                </a:effectLst>
              </a:rPr>
              <a:t>The Roman Catholic view is unfounded because:</a:t>
            </a:r>
          </a:p>
          <a:p>
            <a:pPr eaLnBrk="1" hangingPunct="1">
              <a:defRPr/>
            </a:pPr>
            <a:r>
              <a:rPr lang="en-US" sz="3200" dirty="0" smtClean="0">
                <a:effectLst>
                  <a:outerShdw blurRad="38100" dist="38100" dir="2700000" algn="tl">
                    <a:srgbClr val="000000">
                      <a:alpha val="43137"/>
                    </a:srgbClr>
                  </a:outerShdw>
                </a:effectLst>
              </a:rPr>
              <a:t>It is not necessary to take the words of Jesus literally</a:t>
            </a:r>
          </a:p>
          <a:p>
            <a:pPr eaLnBrk="1" hangingPunct="1">
              <a:defRPr/>
            </a:pPr>
            <a:r>
              <a:rPr lang="en-US" sz="3200" dirty="0" smtClean="0">
                <a:effectLst>
                  <a:outerShdw blurRad="38100" dist="38100" dir="2700000" algn="tl">
                    <a:srgbClr val="000000">
                      <a:alpha val="43137"/>
                    </a:srgbClr>
                  </a:outerShdw>
                </a:effectLst>
              </a:rPr>
              <a:t>It is not plausible to take the words of Jesus physically</a:t>
            </a:r>
          </a:p>
          <a:p>
            <a:pPr eaLnBrk="1" hangingPunct="1">
              <a:defRPr/>
            </a:pPr>
            <a:r>
              <a:rPr lang="en-US" sz="3200" dirty="0" smtClean="0">
                <a:effectLst>
                  <a:outerShdw blurRad="38100" dist="38100" dir="2700000" algn="tl">
                    <a:srgbClr val="000000">
                      <a:alpha val="43137"/>
                    </a:srgbClr>
                  </a:outerShdw>
                </a:effectLst>
              </a:rPr>
              <a:t>It is not possible to take a physical view</a:t>
            </a:r>
          </a:p>
          <a:p>
            <a:pPr eaLnBrk="1" hangingPunct="1">
              <a:defRPr/>
            </a:pPr>
            <a:r>
              <a:rPr lang="en-US" sz="3200" dirty="0" smtClean="0">
                <a:effectLst>
                  <a:outerShdw blurRad="38100" dist="38100" dir="2700000" algn="tl">
                    <a:srgbClr val="000000">
                      <a:alpha val="43137"/>
                    </a:srgbClr>
                  </a:outerShdw>
                </a:effectLst>
              </a:rPr>
              <a:t>It is idolatrous to take a physical view</a:t>
            </a:r>
          </a:p>
          <a:p>
            <a:pPr eaLnBrk="1" hangingPunct="1">
              <a:defRPr/>
            </a:pPr>
            <a:r>
              <a:rPr lang="en-US" sz="3200" dirty="0" smtClean="0">
                <a:effectLst>
                  <a:outerShdw blurRad="38100" dist="38100" dir="2700000" algn="tl">
                    <a:srgbClr val="000000">
                      <a:alpha val="43137"/>
                    </a:srgbClr>
                  </a:outerShdw>
                </a:effectLst>
              </a:rPr>
              <a:t>It undermines belief in the Resurrection to take the physical view.</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eaLnBrk="1" hangingPunct="1">
              <a:defRPr/>
            </a:pPr>
            <a:r>
              <a:rPr lang="en-US" dirty="0" smtClean="0">
                <a:effectLst>
                  <a:outerShdw blurRad="38100" dist="38100" dir="2700000" algn="tl">
                    <a:srgbClr val="000000">
                      <a:alpha val="43137"/>
                    </a:srgbClr>
                  </a:outerShdw>
                </a:effectLst>
              </a:rPr>
              <a:t>Evaluation of these views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sz="3600" dirty="0" smtClean="0">
                <a:effectLst>
                  <a:outerShdw blurRad="38100" dist="38100" dir="2700000" algn="tl">
                    <a:srgbClr val="000000">
                      <a:alpha val="43137"/>
                    </a:srgbClr>
                  </a:outerShdw>
                </a:effectLst>
              </a:rPr>
              <a:t>The Lutheran view is not much better:</a:t>
            </a:r>
          </a:p>
          <a:p>
            <a:pPr eaLnBrk="1" hangingPunct="1">
              <a:defRPr/>
            </a:pPr>
            <a:r>
              <a:rPr lang="en-US" sz="3200" dirty="0" smtClean="0">
                <a:effectLst>
                  <a:outerShdw blurRad="38100" dist="38100" dir="2700000" algn="tl">
                    <a:srgbClr val="000000">
                      <a:alpha val="43137"/>
                    </a:srgbClr>
                  </a:outerShdw>
                </a:effectLst>
              </a:rPr>
              <a:t>How could Christ by physically with them in a human body, and also be in the bread and wine?</a:t>
            </a:r>
          </a:p>
          <a:p>
            <a:pPr eaLnBrk="1" hangingPunct="1">
              <a:defRPr/>
            </a:pPr>
            <a:r>
              <a:rPr lang="en-US" sz="3200" dirty="0" smtClean="0">
                <a:effectLst>
                  <a:outerShdw blurRad="38100" dist="38100" dir="2700000" algn="tl">
                    <a:srgbClr val="000000">
                      <a:alpha val="43137"/>
                    </a:srgbClr>
                  </a:outerShdw>
                </a:effectLst>
              </a:rPr>
              <a:t>How could two material substances be simultaneously in two places?</a:t>
            </a:r>
          </a:p>
          <a:p>
            <a:pPr eaLnBrk="1" hangingPunct="1">
              <a:defRPr/>
            </a:pPr>
            <a:r>
              <a:rPr lang="en-US" sz="3200" dirty="0" smtClean="0">
                <a:effectLst>
                  <a:outerShdw blurRad="38100" dist="38100" dir="2700000" algn="tl">
                    <a:srgbClr val="000000">
                      <a:alpha val="43137"/>
                    </a:srgbClr>
                  </a:outerShdw>
                </a:effectLst>
              </a:rPr>
              <a:t>In Paul’s account of the Lord’s Supper he says nothing about Christ’s presence in the elements.</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eaLnBrk="1" hangingPunct="1">
              <a:defRPr/>
            </a:pPr>
            <a:r>
              <a:rPr lang="en-US" dirty="0" smtClean="0">
                <a:effectLst>
                  <a:outerShdw blurRad="38100" dist="38100" dir="2700000" algn="tl">
                    <a:srgbClr val="000000">
                      <a:alpha val="43137"/>
                    </a:srgbClr>
                  </a:outerShdw>
                </a:effectLst>
              </a:rPr>
              <a:t>Evaluation of these views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219200"/>
            <a:ext cx="8458200" cy="5181600"/>
          </a:xfrm>
        </p:spPr>
        <p:txBody>
          <a:bodyPr/>
          <a:lstStyle/>
          <a:p>
            <a:pPr eaLnBrk="1" hangingPunct="1">
              <a:buFont typeface="Wingdings 2" pitchFamily="18" charset="2"/>
              <a:buNone/>
              <a:defRPr/>
            </a:pPr>
            <a:r>
              <a:rPr lang="en-US" sz="3600" dirty="0" smtClean="0">
                <a:effectLst>
                  <a:outerShdw blurRad="38100" dist="38100" dir="2700000" algn="tl">
                    <a:srgbClr val="000000">
                      <a:alpha val="43137"/>
                    </a:srgbClr>
                  </a:outerShdw>
                </a:effectLst>
              </a:rPr>
              <a:t>The Reformed view:</a:t>
            </a:r>
          </a:p>
          <a:p>
            <a:pPr eaLnBrk="1" hangingPunct="1">
              <a:defRPr/>
            </a:pPr>
            <a:r>
              <a:rPr lang="en-US" sz="3000" dirty="0" smtClean="0">
                <a:effectLst>
                  <a:outerShdw blurRad="38100" dist="38100" dir="2700000" algn="tl">
                    <a:srgbClr val="000000">
                      <a:alpha val="43137"/>
                    </a:srgbClr>
                  </a:outerShdw>
                </a:effectLst>
              </a:rPr>
              <a:t>Cannot be referring to Christ’s omnipresence as God, for in that sense He is everywhere.</a:t>
            </a:r>
          </a:p>
          <a:p>
            <a:pPr eaLnBrk="1" hangingPunct="1">
              <a:defRPr/>
            </a:pPr>
            <a:r>
              <a:rPr lang="en-US" sz="3000" dirty="0" smtClean="0">
                <a:effectLst>
                  <a:outerShdw blurRad="38100" dist="38100" dir="2700000" algn="tl">
                    <a:srgbClr val="000000">
                      <a:alpha val="43137"/>
                    </a:srgbClr>
                  </a:outerShdw>
                </a:effectLst>
              </a:rPr>
              <a:t>Cannot mean He is spiritually there in His human nature.</a:t>
            </a:r>
          </a:p>
          <a:p>
            <a:pPr eaLnBrk="1" hangingPunct="1">
              <a:defRPr/>
            </a:pPr>
            <a:r>
              <a:rPr lang="en-US" sz="3000" dirty="0" smtClean="0">
                <a:effectLst>
                  <a:outerShdw blurRad="38100" dist="38100" dir="2700000" algn="tl">
                    <a:srgbClr val="000000">
                      <a:alpha val="43137"/>
                    </a:srgbClr>
                  </a:outerShdw>
                </a:effectLst>
              </a:rPr>
              <a:t>Cannot mean that He is automatically there in a spiritual way to bless those present, for only those who participate by faith in a worthy manner have this experience. </a:t>
            </a:r>
          </a:p>
          <a:p>
            <a:pPr eaLnBrk="1" hangingPunct="1">
              <a:defRPr/>
            </a:pPr>
            <a:r>
              <a:rPr lang="en-US" sz="3000" dirty="0" smtClean="0">
                <a:effectLst>
                  <a:outerShdw blurRad="38100" dist="38100" dir="2700000" algn="tl">
                    <a:srgbClr val="000000">
                      <a:alpha val="43137"/>
                    </a:srgbClr>
                  </a:outerShdw>
                </a:effectLst>
              </a:rPr>
              <a:t>Therefore, the elements symbolize the sacrifice of Christ and the presence of Christ is dependant upon the faith of the recipient.</a:t>
            </a:r>
            <a:endParaRPr lang="en-US" sz="3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eaLnBrk="1" hangingPunct="1">
              <a:defRPr/>
            </a:pPr>
            <a:r>
              <a:rPr lang="en-US" dirty="0" smtClean="0">
                <a:effectLst>
                  <a:outerShdw blurRad="38100" dist="38100" dir="2700000" algn="tl">
                    <a:srgbClr val="000000">
                      <a:alpha val="43137"/>
                    </a:srgbClr>
                  </a:outerShdw>
                </a:effectLst>
              </a:rPr>
              <a:t>Efficacy of the Ordinance</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219200"/>
            <a:ext cx="8458200" cy="5181600"/>
          </a:xfrm>
        </p:spPr>
        <p:txBody>
          <a:bodyPr/>
          <a:lstStyle/>
          <a:p>
            <a:pPr eaLnBrk="1" hangingPunct="1">
              <a:spcBef>
                <a:spcPts val="0"/>
              </a:spcBef>
              <a:buFont typeface="Wingdings 2" pitchFamily="18" charset="2"/>
              <a:buNone/>
              <a:defRPr/>
            </a:pPr>
            <a:r>
              <a:rPr lang="en-US" sz="3200" dirty="0" smtClean="0">
                <a:effectLst>
                  <a:outerShdw blurRad="38100" dist="38100" dir="2700000" algn="tl">
                    <a:srgbClr val="000000">
                      <a:alpha val="43137"/>
                    </a:srgbClr>
                  </a:outerShdw>
                </a:effectLst>
              </a:rPr>
              <a:t>Sacrament versus Ordinance</a:t>
            </a:r>
          </a:p>
          <a:p>
            <a:pPr eaLnBrk="1" hangingPunct="1">
              <a:spcBef>
                <a:spcPts val="0"/>
              </a:spcBef>
              <a:defRPr/>
            </a:pPr>
            <a:r>
              <a:rPr lang="en-US" sz="3200" dirty="0" smtClean="0">
                <a:effectLst>
                  <a:outerShdw blurRad="38100" dist="38100" dir="2700000" algn="tl">
                    <a:srgbClr val="000000">
                      <a:alpha val="43137"/>
                    </a:srgbClr>
                  </a:outerShdw>
                </a:effectLst>
              </a:rPr>
              <a:t>Views claiming Jesus is present in the elements are sacramental; they hold that the elements are a means of grace.</a:t>
            </a:r>
          </a:p>
          <a:p>
            <a:pPr eaLnBrk="1" hangingPunct="1">
              <a:spcBef>
                <a:spcPts val="0"/>
              </a:spcBef>
              <a:defRPr/>
            </a:pPr>
            <a:r>
              <a:rPr lang="en-US" sz="3200" dirty="0" smtClean="0">
                <a:effectLst>
                  <a:outerShdw blurRad="38100" dist="38100" dir="2700000" algn="tl">
                    <a:srgbClr val="000000">
                      <a:alpha val="43137"/>
                    </a:srgbClr>
                  </a:outerShdw>
                </a:effectLst>
              </a:rPr>
              <a:t>This is contrary to the claim of the passage, “Do this in remembrance of me” and “you proclaim the Lord’s death” (1 Cor. 11:24, 26)</a:t>
            </a:r>
          </a:p>
          <a:p>
            <a:pPr eaLnBrk="1" hangingPunct="1">
              <a:spcBef>
                <a:spcPts val="0"/>
              </a:spcBef>
              <a:defRPr/>
            </a:pPr>
            <a:r>
              <a:rPr lang="en-US" sz="3200" dirty="0" smtClean="0">
                <a:effectLst>
                  <a:outerShdw blurRad="38100" dist="38100" dir="2700000" algn="tl">
                    <a:srgbClr val="000000">
                      <a:alpha val="43137"/>
                    </a:srgbClr>
                  </a:outerShdw>
                </a:effectLst>
              </a:rPr>
              <a:t>Communion’s efficacy did not depend on the elements or the ritual but on the faith and reception of the participant.</a:t>
            </a:r>
            <a:endParaRPr lang="en-US" sz="3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p:spPr>
        <p:txBody>
          <a:bodyPr/>
          <a:lstStyle/>
          <a:p>
            <a:pPr eaLnBrk="1" hangingPunct="1">
              <a:defRPr/>
            </a:pPr>
            <a:r>
              <a:rPr lang="en-US" dirty="0" smtClean="0">
                <a:effectLst>
                  <a:outerShdw blurRad="38100" dist="38100" dir="2700000" algn="tl">
                    <a:srgbClr val="000000">
                      <a:alpha val="43137"/>
                    </a:srgbClr>
                  </a:outerShdw>
                </a:effectLst>
              </a:rPr>
              <a:t>Biblical Basis for the Lord’s Supper</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1000" y="1447800"/>
            <a:ext cx="8305800" cy="4572000"/>
          </a:xfrm>
        </p:spPr>
        <p:txBody>
          <a:bodyPr/>
          <a:lstStyle/>
          <a:p>
            <a:pPr eaLnBrk="1" hangingPunct="1">
              <a:buFont typeface="Wingdings 2" pitchFamily="18" charset="2"/>
              <a:buNone/>
              <a:defRPr/>
            </a:pPr>
            <a:r>
              <a:rPr lang="en-US" b="1" dirty="0" smtClean="0">
                <a:effectLst>
                  <a:outerShdw blurRad="38100" dist="38100" dir="2700000" algn="tl">
                    <a:srgbClr val="000000">
                      <a:alpha val="43137"/>
                    </a:srgbClr>
                  </a:outerShdw>
                </a:effectLst>
              </a:rPr>
              <a:t>Matthew 26:26-28</a:t>
            </a:r>
          </a:p>
          <a:p>
            <a:pPr marL="290513" indent="0" eaLnBrk="1" hangingPunct="1">
              <a:buFont typeface="Wingdings 2" pitchFamily="18" charset="2"/>
              <a:buNone/>
              <a:defRPr/>
            </a:pPr>
            <a:r>
              <a:rPr lang="en-US" sz="3000" b="1" baseline="30000" dirty="0" smtClean="0"/>
              <a:t>26</a:t>
            </a:r>
            <a:r>
              <a:rPr lang="en-US" sz="3000" b="1" dirty="0" smtClean="0"/>
              <a:t> And as they were eating, Jesus took bread, blessed and broke </a:t>
            </a:r>
            <a:r>
              <a:rPr lang="en-US" sz="3000" b="1" i="1" dirty="0" smtClean="0"/>
              <a:t>it,</a:t>
            </a:r>
            <a:r>
              <a:rPr lang="en-US" sz="3000" b="1" dirty="0" smtClean="0"/>
              <a:t> and gave </a:t>
            </a:r>
            <a:r>
              <a:rPr lang="en-US" sz="3000" b="1" i="1" dirty="0" smtClean="0"/>
              <a:t>it</a:t>
            </a:r>
            <a:r>
              <a:rPr lang="en-US" sz="3000" b="1" dirty="0" smtClean="0"/>
              <a:t> to the disciples and said, “</a:t>
            </a:r>
            <a:r>
              <a:rPr lang="en-US" sz="3000" b="1" dirty="0" smtClean="0">
                <a:solidFill>
                  <a:srgbClr val="C00000"/>
                </a:solidFill>
              </a:rPr>
              <a:t>Take, eat; this is My body</a:t>
            </a:r>
            <a:r>
              <a:rPr lang="en-US" sz="3000" b="1" dirty="0" smtClean="0"/>
              <a:t>.” </a:t>
            </a:r>
            <a:br>
              <a:rPr lang="en-US" sz="3000" b="1" dirty="0" smtClean="0"/>
            </a:br>
            <a:r>
              <a:rPr lang="en-US" sz="3000" b="1" baseline="30000" dirty="0" smtClean="0"/>
              <a:t>27</a:t>
            </a:r>
            <a:r>
              <a:rPr lang="en-US" sz="3000" b="1" dirty="0" smtClean="0"/>
              <a:t> Then He took the cup, and gave thanks, and gave </a:t>
            </a:r>
            <a:r>
              <a:rPr lang="en-US" sz="3000" b="1" i="1" dirty="0" smtClean="0"/>
              <a:t>it</a:t>
            </a:r>
            <a:r>
              <a:rPr lang="en-US" sz="3000" b="1" dirty="0" smtClean="0"/>
              <a:t> to them, saying, “</a:t>
            </a:r>
            <a:r>
              <a:rPr lang="en-US" sz="3000" b="1" dirty="0" smtClean="0">
                <a:solidFill>
                  <a:srgbClr val="C00000"/>
                </a:solidFill>
              </a:rPr>
              <a:t>Drink from it, all of you. </a:t>
            </a:r>
            <a:r>
              <a:rPr lang="en-US" sz="3000" b="1" baseline="30000" dirty="0" smtClean="0">
                <a:solidFill>
                  <a:srgbClr val="C00000"/>
                </a:solidFill>
              </a:rPr>
              <a:t>28</a:t>
            </a:r>
            <a:r>
              <a:rPr lang="en-US" sz="3000" b="1" dirty="0" smtClean="0">
                <a:solidFill>
                  <a:srgbClr val="C00000"/>
                </a:solidFill>
              </a:rPr>
              <a:t> For this is My blood of the new covenant, which is shed for many for the remission of sins</a:t>
            </a:r>
            <a:r>
              <a:rPr lang="en-US" sz="3000" b="1" dirty="0" smtClean="0"/>
              <a:t>.”</a:t>
            </a:r>
            <a:endParaRPr lang="en-US" sz="3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715962"/>
          </a:xfrm>
        </p:spPr>
        <p:txBody>
          <a:bodyPr/>
          <a:lstStyle/>
          <a:p>
            <a:pPr eaLnBrk="1" hangingPunct="1">
              <a:defRPr/>
            </a:pPr>
            <a:r>
              <a:rPr lang="en-US" dirty="0" smtClean="0">
                <a:effectLst>
                  <a:outerShdw blurRad="38100" dist="38100" dir="2700000" algn="tl">
                    <a:srgbClr val="000000">
                      <a:alpha val="43137"/>
                    </a:srgbClr>
                  </a:outerShdw>
                </a:effectLst>
              </a:rPr>
              <a:t>Biblical Basis for the Lord’s Supper</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152400" y="990600"/>
            <a:ext cx="8763000" cy="5715000"/>
          </a:xfrm>
        </p:spPr>
        <p:txBody>
          <a:bodyPr/>
          <a:lstStyle/>
          <a:p>
            <a:pPr eaLnBrk="1" hangingPunct="1">
              <a:buFont typeface="Wingdings 2" pitchFamily="18" charset="2"/>
              <a:buNone/>
              <a:defRPr/>
            </a:pPr>
            <a:r>
              <a:rPr lang="en-US" sz="2400" b="1" dirty="0" smtClean="0">
                <a:effectLst>
                  <a:outerShdw blurRad="38100" dist="38100" dir="2700000" algn="tl">
                    <a:srgbClr val="000000">
                      <a:alpha val="43137"/>
                    </a:srgbClr>
                  </a:outerShdw>
                </a:effectLst>
              </a:rPr>
              <a:t>1 Corinthians 11:23-31</a:t>
            </a:r>
          </a:p>
          <a:p>
            <a:pPr marL="0" indent="0" eaLnBrk="1" hangingPunct="1">
              <a:buFont typeface="Wingdings 2" pitchFamily="18" charset="2"/>
              <a:buNone/>
              <a:defRPr/>
            </a:pPr>
            <a:r>
              <a:rPr lang="en-US" sz="2300" baseline="30000" dirty="0" smtClean="0"/>
              <a:t>23</a:t>
            </a:r>
            <a:r>
              <a:rPr lang="en-US" sz="2300" dirty="0" smtClean="0"/>
              <a:t> For I received from the Lord that which I also delivered to you: that the Lord Jesus on the </a:t>
            </a:r>
            <a:r>
              <a:rPr lang="en-US" sz="2300" i="1" dirty="0" smtClean="0"/>
              <a:t>same</a:t>
            </a:r>
            <a:r>
              <a:rPr lang="en-US" sz="2300" dirty="0" smtClean="0"/>
              <a:t> night in which He was betrayed took bread; </a:t>
            </a:r>
            <a:r>
              <a:rPr lang="en-US" sz="2300" baseline="30000" dirty="0" smtClean="0"/>
              <a:t>24</a:t>
            </a:r>
            <a:r>
              <a:rPr lang="en-US" sz="2300" dirty="0" smtClean="0"/>
              <a:t> and when He had given thanks, He broke </a:t>
            </a:r>
            <a:r>
              <a:rPr lang="en-US" sz="2300" i="1" dirty="0" smtClean="0"/>
              <a:t>it</a:t>
            </a:r>
            <a:r>
              <a:rPr lang="en-US" sz="2300" dirty="0" smtClean="0"/>
              <a:t> and said, “</a:t>
            </a:r>
            <a:r>
              <a:rPr lang="en-US" sz="2300" b="1" dirty="0" smtClean="0">
                <a:solidFill>
                  <a:srgbClr val="C00000"/>
                </a:solidFill>
              </a:rPr>
              <a:t>Take, eat; this is My body which is broken for you; do this in remembrance of Me</a:t>
            </a:r>
            <a:r>
              <a:rPr lang="en-US" sz="2300" dirty="0" smtClean="0"/>
              <a:t>.” </a:t>
            </a:r>
            <a:r>
              <a:rPr lang="en-US" sz="2300" baseline="30000" dirty="0" smtClean="0"/>
              <a:t>25</a:t>
            </a:r>
            <a:r>
              <a:rPr lang="en-US" sz="2300" dirty="0" smtClean="0"/>
              <a:t> In the same manner </a:t>
            </a:r>
            <a:r>
              <a:rPr lang="en-US" sz="2300" i="1" dirty="0" smtClean="0"/>
              <a:t>He</a:t>
            </a:r>
            <a:r>
              <a:rPr lang="en-US" sz="2300" dirty="0" smtClean="0"/>
              <a:t> also </a:t>
            </a:r>
            <a:r>
              <a:rPr lang="en-US" sz="2300" i="1" dirty="0" smtClean="0"/>
              <a:t>took</a:t>
            </a:r>
            <a:r>
              <a:rPr lang="en-US" sz="2300" dirty="0" smtClean="0"/>
              <a:t> the cup after supper, saying, “</a:t>
            </a:r>
            <a:r>
              <a:rPr lang="en-US" sz="2300" b="1" dirty="0" smtClean="0">
                <a:solidFill>
                  <a:srgbClr val="C00000"/>
                </a:solidFill>
              </a:rPr>
              <a:t>This cup is the new covenant in My blood.  This do, as often as you drink </a:t>
            </a:r>
            <a:r>
              <a:rPr lang="en-US" sz="2300" b="1" i="1" dirty="0" smtClean="0">
                <a:solidFill>
                  <a:srgbClr val="C00000"/>
                </a:solidFill>
              </a:rPr>
              <a:t>it,</a:t>
            </a:r>
            <a:r>
              <a:rPr lang="en-US" sz="2300" b="1" dirty="0" smtClean="0">
                <a:solidFill>
                  <a:srgbClr val="C00000"/>
                </a:solidFill>
              </a:rPr>
              <a:t> in remembrance of Me</a:t>
            </a:r>
            <a:r>
              <a:rPr lang="en-US" sz="2300" dirty="0" smtClean="0"/>
              <a:t>.” </a:t>
            </a:r>
            <a:br>
              <a:rPr lang="en-US" sz="2300" dirty="0" smtClean="0"/>
            </a:br>
            <a:r>
              <a:rPr lang="en-US" sz="2300" baseline="30000" dirty="0" smtClean="0"/>
              <a:t>26</a:t>
            </a:r>
            <a:r>
              <a:rPr lang="en-US" sz="2300" dirty="0" smtClean="0"/>
              <a:t> For as often as you eat this bread and drink this cup, you proclaim the Lord’s death till He comes.    </a:t>
            </a:r>
            <a:br>
              <a:rPr lang="en-US" sz="2300" dirty="0" smtClean="0"/>
            </a:br>
            <a:r>
              <a:rPr lang="en-US" sz="2300" baseline="30000" dirty="0" smtClean="0"/>
              <a:t>27</a:t>
            </a:r>
            <a:r>
              <a:rPr lang="en-US" sz="2300" dirty="0" smtClean="0"/>
              <a:t> Therefore whoever eats this bread or drinks </a:t>
            </a:r>
            <a:r>
              <a:rPr lang="en-US" sz="2300" i="1" dirty="0" smtClean="0"/>
              <a:t>this</a:t>
            </a:r>
            <a:r>
              <a:rPr lang="en-US" sz="2300" dirty="0" smtClean="0"/>
              <a:t> cup of the Lord in an unworthy manner will be guilty of the body and blood of the Lord. </a:t>
            </a:r>
            <a:r>
              <a:rPr lang="en-US" sz="2300" baseline="30000" dirty="0" smtClean="0"/>
              <a:t>28</a:t>
            </a:r>
            <a:r>
              <a:rPr lang="en-US" sz="2300" dirty="0" smtClean="0"/>
              <a:t> But let a man examine himself, and so let him eat of the bread and drink of the cup. </a:t>
            </a:r>
            <a:r>
              <a:rPr lang="en-US" sz="2300" baseline="30000" dirty="0" smtClean="0"/>
              <a:t>29</a:t>
            </a:r>
            <a:r>
              <a:rPr lang="en-US" sz="2300" dirty="0" smtClean="0"/>
              <a:t> For he who eats and drinks in an unworthy manner eats and drinks judgment to himself, not discerning the Lord’s body. </a:t>
            </a:r>
            <a:r>
              <a:rPr lang="en-US" sz="2300" baseline="30000" dirty="0" smtClean="0"/>
              <a:t>30</a:t>
            </a:r>
            <a:r>
              <a:rPr lang="en-US" sz="2300" dirty="0" smtClean="0"/>
              <a:t> For this reason many </a:t>
            </a:r>
            <a:r>
              <a:rPr lang="en-US" sz="2300" i="1" dirty="0" smtClean="0"/>
              <a:t>are</a:t>
            </a:r>
            <a:r>
              <a:rPr lang="en-US" sz="2300" dirty="0" smtClean="0"/>
              <a:t> weak and sick among you, and many sleep. </a:t>
            </a:r>
            <a:r>
              <a:rPr lang="en-US" sz="2300" baseline="30000" dirty="0" smtClean="0"/>
              <a:t>31</a:t>
            </a:r>
            <a:r>
              <a:rPr lang="en-US" sz="2300" dirty="0" smtClean="0"/>
              <a:t> For if we would judge ourselves, we would not be judged.</a:t>
            </a:r>
            <a:endParaRPr lang="en-US" sz="23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Function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2800" smtClean="0"/>
              <a:t>Outward sign that the inner workings of God’s grace occur.</a:t>
            </a:r>
          </a:p>
          <a:p>
            <a:pPr eaLnBrk="1" hangingPunct="1"/>
            <a:r>
              <a:rPr lang="en-US" sz="2800" smtClean="0"/>
              <a:t>The sacraments “contain” the grace which they signify.</a:t>
            </a:r>
          </a:p>
          <a:p>
            <a:pPr eaLnBrk="1" hangingPunct="1"/>
            <a:r>
              <a:rPr lang="en-US" sz="2800" smtClean="0"/>
              <a:t>The sacraments or effective objectively, whether or not their efficacy is felt subjectively.</a:t>
            </a:r>
          </a:p>
          <a:p>
            <a:pPr eaLnBrk="1" hangingPunct="1"/>
            <a:r>
              <a:rPr lang="en-US" sz="2800" smtClean="0"/>
              <a:t>Sacraments confer grace immediately, without mediation of ficudial faith.</a:t>
            </a:r>
          </a:p>
          <a:p>
            <a:pPr eaLnBrk="1" hangingPunct="1"/>
            <a:r>
              <a:rPr lang="en-US" sz="2800" smtClean="0"/>
              <a:t>Sacraments operate by the power of the completed rite.</a:t>
            </a:r>
          </a:p>
          <a:p>
            <a:pPr eaLnBrk="1" hangingPunct="1"/>
            <a:r>
              <a:rPr lang="en-US" sz="2800" smtClean="0"/>
              <a:t>Sacraments move God to bestow grace through the sacrament.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715962"/>
          </a:xfrm>
        </p:spPr>
        <p:txBody>
          <a:bodyPr/>
          <a:lstStyle/>
          <a:p>
            <a:pPr eaLnBrk="1" hangingPunct="1">
              <a:defRPr/>
            </a:pPr>
            <a:r>
              <a:rPr lang="en-US" sz="3200" dirty="0" smtClean="0">
                <a:solidFill>
                  <a:schemeClr val="tx1"/>
                </a:solidFill>
                <a:effectLst>
                  <a:outerShdw blurRad="38100" dist="38100" dir="2700000" algn="tl">
                    <a:srgbClr val="000000">
                      <a:alpha val="43137"/>
                    </a:srgbClr>
                  </a:outerShdw>
                </a:effectLst>
              </a:rPr>
              <a:t>An Outline of the Biblical Data on Communion</a:t>
            </a:r>
            <a:endParaRPr lang="en-US" sz="3200" dirty="0">
              <a:solidFill>
                <a:schemeClr val="tx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152400" y="914400"/>
            <a:ext cx="4343400" cy="5715000"/>
          </a:xfrm>
        </p:spPr>
        <p:txBody>
          <a:bodyPr/>
          <a:lstStyle/>
          <a:p>
            <a:pPr marL="182880" indent="-401638" eaLnBrk="1" hangingPunct="1">
              <a:spcBef>
                <a:spcPts val="0"/>
              </a:spcBef>
              <a:buFont typeface="Wingdings 2" pitchFamily="18" charset="2"/>
              <a:buNone/>
              <a:defRPr/>
            </a:pPr>
            <a:r>
              <a:rPr lang="en-US" sz="2300" b="1" i="1" dirty="0" smtClean="0"/>
              <a:t>The Names of Communion</a:t>
            </a:r>
          </a:p>
          <a:p>
            <a:pPr marL="55563" indent="-55563" eaLnBrk="1" hangingPunct="1">
              <a:spcBef>
                <a:spcPts val="0"/>
              </a:spcBef>
              <a:buFont typeface="Wingdings 2" pitchFamily="18" charset="2"/>
              <a:buNone/>
              <a:defRPr/>
            </a:pPr>
            <a:r>
              <a:rPr lang="en-US" sz="2300" b="1" i="1" dirty="0" smtClean="0"/>
              <a:t>	</a:t>
            </a:r>
            <a:r>
              <a:rPr lang="en-US" sz="1900" dirty="0" smtClean="0"/>
              <a:t>A.  The Lord’s Supper (1 Cor. 11:20)</a:t>
            </a:r>
          </a:p>
          <a:p>
            <a:pPr marL="55563" indent="-55563" eaLnBrk="1" hangingPunct="1">
              <a:spcBef>
                <a:spcPts val="0"/>
              </a:spcBef>
              <a:buFont typeface="Wingdings 2" pitchFamily="18" charset="2"/>
              <a:buNone/>
              <a:defRPr/>
            </a:pPr>
            <a:r>
              <a:rPr lang="en-US" sz="1900" b="1" i="1" dirty="0" smtClean="0"/>
              <a:t>	</a:t>
            </a:r>
            <a:r>
              <a:rPr lang="en-US" sz="1900" dirty="0" smtClean="0"/>
              <a:t>B.  The Lord’s Table (10:21)</a:t>
            </a:r>
          </a:p>
          <a:p>
            <a:pPr marL="55563" indent="-55563" eaLnBrk="1" hangingPunct="1">
              <a:spcBef>
                <a:spcPts val="0"/>
              </a:spcBef>
              <a:buFont typeface="Wingdings 2" pitchFamily="18" charset="2"/>
              <a:buNone/>
              <a:defRPr/>
            </a:pPr>
            <a:r>
              <a:rPr lang="en-US" sz="1900" b="1" i="1" dirty="0" smtClean="0"/>
              <a:t>	</a:t>
            </a:r>
            <a:r>
              <a:rPr lang="en-US" sz="1900" dirty="0" smtClean="0"/>
              <a:t>C.  Communion (10:16)</a:t>
            </a:r>
          </a:p>
          <a:p>
            <a:pPr marL="55563" indent="-55563" eaLnBrk="1" hangingPunct="1">
              <a:spcBef>
                <a:spcPts val="0"/>
              </a:spcBef>
              <a:buFont typeface="Wingdings 2" pitchFamily="18" charset="2"/>
              <a:buNone/>
              <a:defRPr/>
            </a:pPr>
            <a:r>
              <a:rPr lang="en-US" sz="1900" b="1" i="1" dirty="0" smtClean="0"/>
              <a:t>	</a:t>
            </a:r>
            <a:r>
              <a:rPr lang="en-US" sz="1900" dirty="0" smtClean="0"/>
              <a:t>D.  Eucharist (“Thanksgiving,” 11:24)</a:t>
            </a:r>
            <a:endParaRPr lang="en-US" sz="1900" b="1" i="1" dirty="0" smtClean="0"/>
          </a:p>
          <a:p>
            <a:pPr marL="55563" indent="-55563" eaLnBrk="1" hangingPunct="1">
              <a:spcBef>
                <a:spcPts val="0"/>
              </a:spcBef>
              <a:buFont typeface="Wingdings 2" pitchFamily="18" charset="2"/>
              <a:buNone/>
              <a:defRPr/>
            </a:pPr>
            <a:r>
              <a:rPr lang="en-US" sz="2300" b="1" i="1" dirty="0" smtClean="0"/>
              <a:t>The Elements of Communion</a:t>
            </a:r>
          </a:p>
          <a:p>
            <a:pPr marL="55563" indent="-55563" eaLnBrk="1" hangingPunct="1">
              <a:spcBef>
                <a:spcPts val="0"/>
              </a:spcBef>
              <a:buFont typeface="Wingdings 2" pitchFamily="18" charset="2"/>
              <a:buNone/>
              <a:defRPr/>
            </a:pPr>
            <a:r>
              <a:rPr lang="en-US" sz="2300" b="1" i="1" dirty="0" smtClean="0"/>
              <a:t>	</a:t>
            </a:r>
            <a:r>
              <a:rPr lang="en-US" sz="1900" dirty="0" smtClean="0"/>
              <a:t>A.  Bread (“This is my body,” 11:24)</a:t>
            </a:r>
          </a:p>
          <a:p>
            <a:pPr marL="55563" indent="-55563" eaLnBrk="1" hangingPunct="1">
              <a:spcBef>
                <a:spcPts val="0"/>
              </a:spcBef>
              <a:buFont typeface="Wingdings 2" pitchFamily="18" charset="2"/>
              <a:buNone/>
              <a:defRPr/>
            </a:pPr>
            <a:r>
              <a:rPr lang="en-US" sz="1900" b="1" i="1" dirty="0" smtClean="0"/>
              <a:t>	</a:t>
            </a:r>
            <a:r>
              <a:rPr lang="en-US" sz="1900" dirty="0" smtClean="0"/>
              <a:t>B.   The Cup (11:25)</a:t>
            </a:r>
          </a:p>
          <a:p>
            <a:pPr marL="55563" indent="-55563" eaLnBrk="1" hangingPunct="1">
              <a:spcBef>
                <a:spcPts val="0"/>
              </a:spcBef>
              <a:buFont typeface="Wingdings 2" pitchFamily="18" charset="2"/>
              <a:buNone/>
              <a:defRPr/>
            </a:pPr>
            <a:r>
              <a:rPr lang="en-US" sz="1900" b="1" i="1" dirty="0" smtClean="0"/>
              <a:t>	</a:t>
            </a:r>
            <a:r>
              <a:rPr lang="en-US" sz="1900" dirty="0" smtClean="0"/>
              <a:t>C.  Cup of blessing (10:16)</a:t>
            </a:r>
          </a:p>
          <a:p>
            <a:pPr marL="55563" indent="-55563" eaLnBrk="1" hangingPunct="1">
              <a:spcBef>
                <a:spcPts val="0"/>
              </a:spcBef>
              <a:buFont typeface="Wingdings 2" pitchFamily="18" charset="2"/>
              <a:buNone/>
              <a:defRPr/>
            </a:pPr>
            <a:r>
              <a:rPr lang="en-US" sz="1900" b="1" i="1" dirty="0" smtClean="0"/>
              <a:t>	</a:t>
            </a:r>
            <a:r>
              <a:rPr lang="en-US" sz="1900" dirty="0" smtClean="0"/>
              <a:t>D.  Cup of the Lord (10:21)</a:t>
            </a:r>
            <a:endParaRPr lang="en-US" sz="1900" b="1" i="1" dirty="0" smtClean="0"/>
          </a:p>
          <a:p>
            <a:pPr marL="55563" indent="-55563" eaLnBrk="1" hangingPunct="1">
              <a:spcBef>
                <a:spcPts val="0"/>
              </a:spcBef>
              <a:buFont typeface="Wingdings 2" pitchFamily="18" charset="2"/>
              <a:buNone/>
              <a:defRPr/>
            </a:pPr>
            <a:r>
              <a:rPr lang="en-US" sz="2300" b="1" i="1" dirty="0" smtClean="0"/>
              <a:t>The Participants in Communion</a:t>
            </a:r>
          </a:p>
          <a:p>
            <a:pPr marL="55563" indent="-55563" eaLnBrk="1" hangingPunct="1">
              <a:spcBef>
                <a:spcPts val="0"/>
              </a:spcBef>
              <a:buFont typeface="Wingdings 2" pitchFamily="18" charset="2"/>
              <a:buNone/>
              <a:defRPr/>
            </a:pPr>
            <a:r>
              <a:rPr lang="en-US" sz="2300" b="1" i="1" dirty="0" smtClean="0"/>
              <a:t>	</a:t>
            </a:r>
            <a:r>
              <a:rPr lang="en-US" sz="1800" dirty="0" smtClean="0"/>
              <a:t>A.  Believers (“My brethren,” 11:33)</a:t>
            </a:r>
          </a:p>
          <a:p>
            <a:pPr marL="55563" indent="-55563" eaLnBrk="1" hangingPunct="1">
              <a:spcBef>
                <a:spcPts val="0"/>
              </a:spcBef>
              <a:buFont typeface="Wingdings 2" pitchFamily="18" charset="2"/>
              <a:buNone/>
              <a:defRPr/>
            </a:pPr>
            <a:r>
              <a:rPr lang="en-US" sz="1800" b="1" i="1" dirty="0" smtClean="0"/>
              <a:t>	</a:t>
            </a:r>
            <a:r>
              <a:rPr lang="en-US" sz="1800" dirty="0" smtClean="0"/>
              <a:t>B.  Those who “examine” themselves (11:27-28)</a:t>
            </a:r>
            <a:endParaRPr lang="en-US" sz="1800" b="1" i="1" dirty="0" smtClean="0"/>
          </a:p>
          <a:p>
            <a:pPr marL="182880" indent="-401638" eaLnBrk="1" hangingPunct="1">
              <a:spcBef>
                <a:spcPts val="0"/>
              </a:spcBef>
              <a:buFont typeface="Wingdings 2" pitchFamily="18" charset="2"/>
              <a:buNone/>
              <a:defRPr/>
            </a:pPr>
            <a:r>
              <a:rPr lang="en-US" sz="2300" b="1" i="1" dirty="0" smtClean="0"/>
              <a:t>The Location of Communion</a:t>
            </a:r>
          </a:p>
          <a:p>
            <a:pPr marL="182880" indent="-401638" eaLnBrk="1" hangingPunct="1">
              <a:spcBef>
                <a:spcPts val="0"/>
              </a:spcBef>
              <a:buFont typeface="Wingdings 2" pitchFamily="18" charset="2"/>
              <a:buNone/>
              <a:defRPr/>
            </a:pPr>
            <a:r>
              <a:rPr lang="en-US" sz="1900" dirty="0" smtClean="0"/>
              <a:t>A.  “When you come together in one place”  (11:20, NKJV)</a:t>
            </a:r>
          </a:p>
          <a:p>
            <a:pPr marL="182880" indent="-401638" eaLnBrk="1" hangingPunct="1">
              <a:spcBef>
                <a:spcPts val="0"/>
              </a:spcBef>
              <a:buFont typeface="Wingdings 2" pitchFamily="18" charset="2"/>
              <a:buNone/>
              <a:defRPr/>
            </a:pPr>
            <a:r>
              <a:rPr lang="en-US" sz="1900" dirty="0" smtClean="0"/>
              <a:t>B.  “When you come together as a church” (11:18)</a:t>
            </a:r>
            <a:endParaRPr lang="en-US" sz="1900" dirty="0"/>
          </a:p>
        </p:txBody>
      </p:sp>
      <p:sp>
        <p:nvSpPr>
          <p:cNvPr id="8" name="Content Placeholder 2"/>
          <p:cNvSpPr txBox="1">
            <a:spLocks/>
          </p:cNvSpPr>
          <p:nvPr/>
        </p:nvSpPr>
        <p:spPr bwMode="auto">
          <a:xfrm>
            <a:off x="4572000" y="990600"/>
            <a:ext cx="4343400" cy="5715000"/>
          </a:xfrm>
          <a:prstGeom prst="rect">
            <a:avLst/>
          </a:prstGeom>
          <a:noFill/>
          <a:ln w="9525">
            <a:noFill/>
            <a:miter lim="800000"/>
            <a:headEnd/>
            <a:tailEnd/>
          </a:ln>
        </p:spPr>
        <p:txBody>
          <a:bodyPr/>
          <a:lstStyle/>
          <a:p>
            <a:pPr marL="182880" indent="-401638">
              <a:spcBef>
                <a:spcPts val="0"/>
              </a:spcBef>
              <a:buClr>
                <a:schemeClr val="accent1"/>
              </a:buClr>
              <a:buSzPct val="85000"/>
              <a:buFont typeface="Wingdings 2" pitchFamily="18" charset="2"/>
              <a:buNone/>
              <a:defRPr/>
            </a:pPr>
            <a:r>
              <a:rPr lang="en-US" sz="2300" b="1" i="1" dirty="0">
                <a:latin typeface="+mn-lt"/>
              </a:rPr>
              <a:t>The Frequency of Communion</a:t>
            </a:r>
          </a:p>
          <a:p>
            <a:pPr marL="55563" indent="-55563">
              <a:spcBef>
                <a:spcPts val="0"/>
              </a:spcBef>
              <a:buClr>
                <a:schemeClr val="accent1"/>
              </a:buClr>
              <a:buSzPct val="85000"/>
              <a:buFont typeface="Wingdings 2" pitchFamily="18" charset="2"/>
              <a:buNone/>
              <a:defRPr/>
            </a:pPr>
            <a:r>
              <a:rPr lang="en-US" sz="2300" b="1" i="1" dirty="0">
                <a:latin typeface="+mn-lt"/>
              </a:rPr>
              <a:t>	</a:t>
            </a:r>
            <a:r>
              <a:rPr lang="en-US" sz="1900" dirty="0">
                <a:latin typeface="+mn-lt"/>
              </a:rPr>
              <a:t>A.  The early church: daily (Acts 2:46)</a:t>
            </a:r>
          </a:p>
          <a:p>
            <a:pPr marL="55563" indent="-55563">
              <a:spcBef>
                <a:spcPts val="0"/>
              </a:spcBef>
              <a:buClr>
                <a:schemeClr val="accent1"/>
              </a:buClr>
              <a:buSzPct val="85000"/>
              <a:buFont typeface="Wingdings 2" pitchFamily="18" charset="2"/>
              <a:buNone/>
              <a:defRPr/>
            </a:pPr>
            <a:r>
              <a:rPr lang="en-US" sz="1900" b="1" i="1" dirty="0">
                <a:latin typeface="+mn-lt"/>
              </a:rPr>
              <a:t>	</a:t>
            </a:r>
            <a:r>
              <a:rPr lang="en-US" sz="1900" dirty="0">
                <a:latin typeface="+mn-lt"/>
              </a:rPr>
              <a:t>B.   The later church: weekly (Acts 20:7)</a:t>
            </a:r>
          </a:p>
          <a:p>
            <a:pPr marL="342900" indent="-342900">
              <a:spcBef>
                <a:spcPts val="0"/>
              </a:spcBef>
              <a:buClr>
                <a:schemeClr val="accent1"/>
              </a:buClr>
              <a:buSzPct val="85000"/>
              <a:buFont typeface="Wingdings 2" pitchFamily="18" charset="2"/>
              <a:buNone/>
              <a:defRPr/>
            </a:pPr>
            <a:r>
              <a:rPr lang="en-US" sz="1900" b="1" i="1" dirty="0">
                <a:latin typeface="+mn-lt"/>
              </a:rPr>
              <a:t> </a:t>
            </a:r>
            <a:r>
              <a:rPr lang="en-US" sz="1900" dirty="0">
                <a:latin typeface="+mn-lt"/>
              </a:rPr>
              <a:t>C.  Any church: “As oft as you do it” (1 Cor.11:26)</a:t>
            </a:r>
          </a:p>
          <a:p>
            <a:pPr marL="55563" indent="-55563">
              <a:spcBef>
                <a:spcPts val="0"/>
              </a:spcBef>
              <a:buClr>
                <a:schemeClr val="accent1"/>
              </a:buClr>
              <a:buSzPct val="85000"/>
              <a:buFont typeface="Wingdings 2" pitchFamily="18" charset="2"/>
              <a:buNone/>
              <a:defRPr/>
            </a:pPr>
            <a:r>
              <a:rPr lang="en-US" sz="2300" b="1" i="1" dirty="0">
                <a:latin typeface="+mn-lt"/>
              </a:rPr>
              <a:t>The Meaning: It is a  . . . </a:t>
            </a:r>
          </a:p>
          <a:p>
            <a:pPr marL="55563" indent="-55563">
              <a:spcBef>
                <a:spcPts val="0"/>
              </a:spcBef>
              <a:buClr>
                <a:schemeClr val="accent1"/>
              </a:buClr>
              <a:buSzPct val="85000"/>
              <a:buFont typeface="Wingdings 2" pitchFamily="18" charset="2"/>
              <a:buNone/>
              <a:defRPr/>
            </a:pPr>
            <a:r>
              <a:rPr lang="en-US" sz="2300" b="1" i="1" dirty="0">
                <a:latin typeface="+mn-lt"/>
              </a:rPr>
              <a:t>	</a:t>
            </a:r>
            <a:r>
              <a:rPr lang="en-US" sz="1900" dirty="0">
                <a:latin typeface="+mn-lt"/>
              </a:rPr>
              <a:t>A. Remembrance service (11:24)</a:t>
            </a:r>
          </a:p>
          <a:p>
            <a:pPr marL="55563" indent="-55563">
              <a:spcBef>
                <a:spcPts val="0"/>
              </a:spcBef>
              <a:buClr>
                <a:schemeClr val="accent1"/>
              </a:buClr>
              <a:buSzPct val="85000"/>
              <a:buFont typeface="Wingdings 2" pitchFamily="18" charset="2"/>
              <a:buNone/>
              <a:defRPr/>
            </a:pPr>
            <a:r>
              <a:rPr lang="en-US" sz="1900" dirty="0">
                <a:latin typeface="+mn-lt"/>
              </a:rPr>
              <a:t> B.  Communion service (10:16)</a:t>
            </a:r>
          </a:p>
          <a:p>
            <a:pPr marL="55563" indent="-55563">
              <a:spcBef>
                <a:spcPts val="0"/>
              </a:spcBef>
              <a:buClr>
                <a:schemeClr val="accent1"/>
              </a:buClr>
              <a:buSzPct val="85000"/>
              <a:buFont typeface="Wingdings 2" pitchFamily="18" charset="2"/>
              <a:buNone/>
              <a:defRPr/>
            </a:pPr>
            <a:r>
              <a:rPr lang="en-US" sz="1900" dirty="0">
                <a:latin typeface="+mn-lt"/>
              </a:rPr>
              <a:t> C.  Covenantal service (11:25; cf. Mat. 26:28)</a:t>
            </a:r>
          </a:p>
          <a:p>
            <a:pPr marL="55563" indent="-55563">
              <a:spcBef>
                <a:spcPts val="0"/>
              </a:spcBef>
              <a:buClr>
                <a:schemeClr val="accent1"/>
              </a:buClr>
              <a:buSzPct val="85000"/>
              <a:buFont typeface="Wingdings 2" pitchFamily="18" charset="2"/>
              <a:buNone/>
              <a:defRPr/>
            </a:pPr>
            <a:r>
              <a:rPr lang="en-US" sz="1900" dirty="0">
                <a:latin typeface="+mn-lt"/>
              </a:rPr>
              <a:t> D.  Fellowship service (11:18; 11:33)</a:t>
            </a:r>
          </a:p>
          <a:p>
            <a:pPr marL="55563" indent="-55563">
              <a:spcBef>
                <a:spcPts val="0"/>
              </a:spcBef>
              <a:buClr>
                <a:schemeClr val="accent1"/>
              </a:buClr>
              <a:buSzPct val="85000"/>
              <a:buFont typeface="Wingdings 2" pitchFamily="18" charset="2"/>
              <a:buNone/>
              <a:defRPr/>
            </a:pPr>
            <a:r>
              <a:rPr lang="en-US" sz="1900" dirty="0">
                <a:latin typeface="+mn-lt"/>
              </a:rPr>
              <a:t> E.  Thanksgiving service (11:24)</a:t>
            </a:r>
          </a:p>
          <a:p>
            <a:pPr marL="55563" indent="-55563">
              <a:spcBef>
                <a:spcPts val="0"/>
              </a:spcBef>
              <a:buClr>
                <a:schemeClr val="accent1"/>
              </a:buClr>
              <a:buSzPct val="85000"/>
              <a:buFont typeface="Wingdings 2" pitchFamily="18" charset="2"/>
              <a:buNone/>
              <a:defRPr/>
            </a:pPr>
            <a:r>
              <a:rPr lang="en-US" sz="1900" dirty="0">
                <a:latin typeface="+mn-lt"/>
              </a:rPr>
              <a:t> F.  Proclamation service (11:26)</a:t>
            </a:r>
          </a:p>
          <a:p>
            <a:pPr marL="55563" indent="-55563">
              <a:spcBef>
                <a:spcPts val="0"/>
              </a:spcBef>
              <a:buClr>
                <a:schemeClr val="accent1"/>
              </a:buClr>
              <a:buSzPct val="85000"/>
              <a:buFont typeface="Wingdings 2" pitchFamily="18" charset="2"/>
              <a:buNone/>
              <a:defRPr/>
            </a:pPr>
            <a:r>
              <a:rPr lang="en-US" sz="1900" dirty="0">
                <a:latin typeface="+mn-lt"/>
              </a:rPr>
              <a:t> G.  Anticipation service (11:26)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914400" y="4900613"/>
            <a:ext cx="7315200" cy="522287"/>
          </a:xfrm>
        </p:spPr>
        <p:txBody>
          <a:bodyPr/>
          <a:lstStyle/>
          <a:p>
            <a:pPr eaLnBrk="1" hangingPunct="1"/>
            <a:r>
              <a:rPr lang="en-US" b="1" smtClean="0"/>
              <a:t>Feetwashing as a Sacrament—John 13</a:t>
            </a:r>
          </a:p>
        </p:txBody>
      </p:sp>
      <p:sp>
        <p:nvSpPr>
          <p:cNvPr id="57347" name="Text Placeholder 2"/>
          <p:cNvSpPr>
            <a:spLocks noGrp="1"/>
          </p:cNvSpPr>
          <p:nvPr>
            <p:ph type="body" sz="half" idx="2"/>
          </p:nvPr>
        </p:nvSpPr>
        <p:spPr>
          <a:xfrm>
            <a:off x="609600" y="5445125"/>
            <a:ext cx="8153400" cy="685800"/>
          </a:xfrm>
        </p:spPr>
        <p:txBody>
          <a:bodyPr/>
          <a:lstStyle/>
          <a:p>
            <a:pPr marL="0" lvl="1" indent="0" eaLnBrk="1" hangingPunct="1">
              <a:spcBef>
                <a:spcPts val="575"/>
              </a:spcBef>
              <a:buClr>
                <a:schemeClr val="accent1"/>
              </a:buClr>
              <a:buFont typeface="Wingdings 2" pitchFamily="18" charset="2"/>
              <a:buNone/>
            </a:pPr>
            <a:r>
              <a:rPr lang="en-US" sz="1800" smtClean="0"/>
              <a:t>For more information on this subject refer to the work of J. Christopher Thomas,  </a:t>
            </a:r>
            <a:r>
              <a:rPr lang="en-US" sz="1800" i="1" smtClean="0"/>
              <a:t>Footwashing in John 13 and the Johannine Community</a:t>
            </a:r>
            <a:r>
              <a:rPr lang="en-US" sz="1800" smtClean="0"/>
              <a:t>, Sheffield, England: Sheffield Academic Press , 1992.</a:t>
            </a:r>
          </a:p>
        </p:txBody>
      </p:sp>
      <p:pic>
        <p:nvPicPr>
          <p:cNvPr id="5" name="Picture Placeholder 4" descr="jesus_washing_peters_feet_at_the_last_supper-large.jpg"/>
          <p:cNvPicPr>
            <a:picLocks noGrp="1" noChangeAspect="1"/>
          </p:cNvPicPr>
          <p:nvPr>
            <p:ph type="pic" idx="1"/>
          </p:nvPr>
        </p:nvPicPr>
        <p:blipFill>
          <a:blip r:embed="rId2" cstate="print"/>
          <a:srcRect t="16067" b="16067"/>
          <a:stretch>
            <a:fillRect/>
          </a:stretch>
        </p:blip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533400" y="274638"/>
            <a:ext cx="8153400" cy="1143000"/>
          </a:xfrm>
        </p:spPr>
        <p:txBody>
          <a:bodyPr/>
          <a:lstStyle/>
          <a:p>
            <a:pPr eaLnBrk="1" hangingPunct="1"/>
            <a:r>
              <a:rPr lang="en-US" smtClean="0"/>
              <a:t>John 13</a:t>
            </a:r>
          </a:p>
        </p:txBody>
      </p:sp>
      <p:sp>
        <p:nvSpPr>
          <p:cNvPr id="58371" name="Content Placeholder 2"/>
          <p:cNvSpPr>
            <a:spLocks noGrp="1"/>
          </p:cNvSpPr>
          <p:nvPr>
            <p:ph sz="quarter" idx="1"/>
          </p:nvPr>
        </p:nvSpPr>
        <p:spPr>
          <a:xfrm>
            <a:off x="533400" y="1447800"/>
            <a:ext cx="8153400" cy="5029200"/>
          </a:xfrm>
        </p:spPr>
        <p:txBody>
          <a:bodyPr/>
          <a:lstStyle/>
          <a:p>
            <a:pPr eaLnBrk="1" hangingPunct="1">
              <a:defRPr/>
            </a:pPr>
            <a:r>
              <a:rPr lang="en-US" dirty="0" smtClean="0"/>
              <a:t>Though not discussed by Geisler, there are several groups that observe feet washing as an ordinance of the church.</a:t>
            </a:r>
          </a:p>
          <a:p>
            <a:pPr eaLnBrk="1" hangingPunct="1">
              <a:defRPr/>
            </a:pPr>
            <a:r>
              <a:rPr lang="en-US" dirty="0" smtClean="0"/>
              <a:t>Jesus told Peter, </a:t>
            </a:r>
            <a:r>
              <a:rPr lang="en-US" dirty="0" smtClean="0">
                <a:solidFill>
                  <a:srgbClr val="C00000"/>
                </a:solidFill>
              </a:rPr>
              <a:t>“</a:t>
            </a:r>
            <a:r>
              <a:rPr lang="en-US" dirty="0" smtClean="0">
                <a:solidFill>
                  <a:srgbClr val="C00000"/>
                </a:solidFill>
                <a:effectLst>
                  <a:outerShdw blurRad="38100" dist="38100" dir="2700000" algn="tl">
                    <a:srgbClr val="000000">
                      <a:alpha val="43137"/>
                    </a:srgbClr>
                  </a:outerShdw>
                </a:effectLst>
              </a:rPr>
              <a:t>If I do not wash you, you have no part with me</a:t>
            </a:r>
            <a:r>
              <a:rPr lang="en-US" dirty="0" smtClean="0"/>
              <a:t>” (v. 8b).</a:t>
            </a:r>
          </a:p>
          <a:p>
            <a:pPr eaLnBrk="1" hangingPunct="1">
              <a:defRPr/>
            </a:pPr>
            <a:r>
              <a:rPr lang="en-US" dirty="0" smtClean="0"/>
              <a:t>Peter immediately submitted and offered his head and hands as well, to which Jesus said, “</a:t>
            </a:r>
            <a:r>
              <a:rPr lang="en-US" dirty="0" smtClean="0">
                <a:solidFill>
                  <a:srgbClr val="C00000"/>
                </a:solidFill>
                <a:effectLst>
                  <a:outerShdw blurRad="38100" dist="38100" dir="2700000" algn="tl">
                    <a:srgbClr val="000000">
                      <a:alpha val="43137"/>
                    </a:srgbClr>
                  </a:outerShdw>
                </a:effectLst>
              </a:rPr>
              <a:t>He who is bathed needs only to wash his feet, but is completely clean. . . </a:t>
            </a:r>
            <a:r>
              <a:rPr lang="en-US" dirty="0" smtClean="0"/>
              <a:t>.” (v. 10a).</a:t>
            </a:r>
          </a:p>
          <a:p>
            <a:pPr eaLnBrk="1" hangingPunct="1">
              <a:buFont typeface="Wingdings 2" pitchFamily="18" charset="2"/>
              <a:buNone/>
              <a:defRPr/>
            </a:pPr>
            <a:r>
              <a:rPr lang="en-US" dirty="0" smtClean="0"/>
              <a:t>J. Chris Thomas notes that the words of Jesus carry spiritual significance.  If Peter did not submit his relationship with Jesus would be over.  Jesus didn’t want to give him a bath, because Peter had already bathed, but his feet were dirty from the walk from his house to the Upper Room.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ox(in)">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box(in)">
                                      <p:cBhvr>
                                        <p:cTn id="12" dur="500"/>
                                        <p:tgtEl>
                                          <p:spTgt spid="583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Effect transition="in" filter="box(in)">
                                      <p:cBhvr>
                                        <p:cTn id="17" dur="500"/>
                                        <p:tgtEl>
                                          <p:spTgt spid="583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Effect transition="in" filter="box(in)">
                                      <p:cBhvr>
                                        <p:cTn id="22" dur="500"/>
                                        <p:tgtEl>
                                          <p:spTgt spid="583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533400" y="274638"/>
            <a:ext cx="8153400" cy="792162"/>
          </a:xfrm>
        </p:spPr>
        <p:txBody>
          <a:bodyPr/>
          <a:lstStyle/>
          <a:p>
            <a:pPr eaLnBrk="1" hangingPunct="1"/>
            <a:r>
              <a:rPr lang="en-US" smtClean="0"/>
              <a:t>John 13</a:t>
            </a:r>
          </a:p>
        </p:txBody>
      </p:sp>
      <p:sp>
        <p:nvSpPr>
          <p:cNvPr id="58371" name="Content Placeholder 2"/>
          <p:cNvSpPr>
            <a:spLocks noGrp="1"/>
          </p:cNvSpPr>
          <p:nvPr>
            <p:ph sz="quarter" idx="1"/>
          </p:nvPr>
        </p:nvSpPr>
        <p:spPr>
          <a:xfrm>
            <a:off x="533400" y="990600"/>
            <a:ext cx="8153400" cy="5486400"/>
          </a:xfrm>
        </p:spPr>
        <p:txBody>
          <a:bodyPr/>
          <a:lstStyle/>
          <a:p>
            <a:pPr eaLnBrk="1" hangingPunct="1">
              <a:buFont typeface="Wingdings 2" pitchFamily="18" charset="2"/>
              <a:buNone/>
              <a:defRPr/>
            </a:pPr>
            <a:r>
              <a:rPr lang="en-US" dirty="0" smtClean="0"/>
              <a:t>Thomas notes that the account of the feet washing is found in John’s Gospel where we would expect to find the Lord’s Supper.  He argues that this is for theological purposes, intending to commend this act as an ordinance in the church on the same level as the Lord’s Supper.</a:t>
            </a:r>
          </a:p>
          <a:p>
            <a:pPr eaLnBrk="1" hangingPunct="1">
              <a:buFont typeface="Wingdings 2" pitchFamily="18" charset="2"/>
              <a:buNone/>
              <a:defRPr/>
            </a:pPr>
            <a:r>
              <a:rPr lang="en-US" dirty="0" smtClean="0"/>
              <a:t>After washing the disciples’ feet Jesus says, “</a:t>
            </a:r>
            <a:r>
              <a:rPr lang="en-US" dirty="0" smtClean="0">
                <a:solidFill>
                  <a:srgbClr val="C00000"/>
                </a:solidFill>
                <a:effectLst>
                  <a:outerShdw blurRad="38100" dist="38100" dir="2700000" algn="tl">
                    <a:srgbClr val="000000">
                      <a:alpha val="43137"/>
                    </a:srgbClr>
                  </a:outerShdw>
                </a:effectLst>
              </a:rPr>
              <a:t>Do you know what I have done to you?  You call me Teacher and Lord, and you say well, for so I am.  If I then, your Lord and Teacher have washed your feet, you also ought to wash one another’s feet.  Four I have given you an example, that you should do as I have done to you.  Most assuredly, I say to you, a servant is not greater than his master; nor is he who is sent greater than he who sent him.  If you know these things, blessed are you if you do them</a:t>
            </a:r>
            <a:r>
              <a:rPr lang="en-US" dirty="0" smtClean="0"/>
              <a:t>” (12-17).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ox(out)">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box(out)">
                                      <p:cBhvr>
                                        <p:cTn id="12" dur="500"/>
                                        <p:tgtEl>
                                          <p:spTgt spid="583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533400" y="274638"/>
            <a:ext cx="8153400" cy="792162"/>
          </a:xfrm>
        </p:spPr>
        <p:txBody>
          <a:bodyPr/>
          <a:lstStyle/>
          <a:p>
            <a:pPr eaLnBrk="1" hangingPunct="1"/>
            <a:r>
              <a:rPr lang="en-US" smtClean="0"/>
              <a:t>John 13</a:t>
            </a:r>
          </a:p>
        </p:txBody>
      </p:sp>
      <p:sp>
        <p:nvSpPr>
          <p:cNvPr id="58371" name="Content Placeholder 2"/>
          <p:cNvSpPr>
            <a:spLocks noGrp="1"/>
          </p:cNvSpPr>
          <p:nvPr>
            <p:ph sz="quarter" idx="1"/>
          </p:nvPr>
        </p:nvSpPr>
        <p:spPr>
          <a:xfrm>
            <a:off x="533400" y="990600"/>
            <a:ext cx="8153400" cy="5486400"/>
          </a:xfrm>
        </p:spPr>
        <p:txBody>
          <a:bodyPr/>
          <a:lstStyle/>
          <a:p>
            <a:pPr eaLnBrk="1" hangingPunct="1">
              <a:buFont typeface="Wingdings 2" pitchFamily="18" charset="2"/>
              <a:buNone/>
            </a:pPr>
            <a:r>
              <a:rPr lang="en-US" smtClean="0"/>
              <a:t>Thomas asks what more could Jesus have said to indicate that we, the church, should “do” this, that is, wash one another’s feet.  </a:t>
            </a:r>
          </a:p>
          <a:p>
            <a:pPr eaLnBrk="1" hangingPunct="1">
              <a:buFont typeface="Wingdings 2" pitchFamily="18" charset="2"/>
              <a:buNone/>
            </a:pPr>
            <a:r>
              <a:rPr lang="en-US" smtClean="0"/>
              <a:t>From a sacramental point of view, what is the symbolic value of this act as it related to salvation?  It is not, says Thomas, merely an example of servanthood, but from a sacramental perspective, it symbolizes something related to salvation.</a:t>
            </a:r>
          </a:p>
          <a:p>
            <a:pPr eaLnBrk="1" hangingPunct="1">
              <a:buFont typeface="Wingdings 2" pitchFamily="18" charset="2"/>
              <a:buNone/>
            </a:pPr>
            <a:r>
              <a:rPr lang="en-US" smtClean="0"/>
              <a:t>What?  Go back to Jesus’ words to Peter.  “He who bathed needs only to wash his feet.”  Thomas argues that bathing is a reference to baptism, and that the dirty feet represent that fact that even believers sometimes sin.  Do they need to be rebaptised every time they fail? No, the blood of Jesus continues to cleanses us from all unrighteousness.  Feet washing symbolizes this continued cleansing and forgiveness that He offers.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ox(in)">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box(in)">
                                      <p:cBhvr>
                                        <p:cTn id="12" dur="500"/>
                                        <p:tgtEl>
                                          <p:spTgt spid="583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Effect transition="in" filter="box(in)">
                                      <p:cBhvr>
                                        <p:cTn id="17" dur="500"/>
                                        <p:tgtEl>
                                          <p:spTgt spid="583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81000" y="274638"/>
            <a:ext cx="8305800" cy="1143000"/>
          </a:xfrm>
        </p:spPr>
        <p:txBody>
          <a:bodyPr/>
          <a:lstStyle/>
          <a:p>
            <a:r>
              <a:rPr lang="en-US" smtClean="0"/>
              <a:t>Denominations that Observe </a:t>
            </a:r>
            <a:br>
              <a:rPr lang="en-US" smtClean="0"/>
            </a:br>
            <a:r>
              <a:rPr lang="en-US" smtClean="0"/>
              <a:t>Foot Washing as an Ordinance</a:t>
            </a:r>
          </a:p>
        </p:txBody>
      </p:sp>
      <p:sp>
        <p:nvSpPr>
          <p:cNvPr id="3" name="Content Placeholder 2"/>
          <p:cNvSpPr>
            <a:spLocks noGrp="1"/>
          </p:cNvSpPr>
          <p:nvPr>
            <p:ph sz="quarter" idx="1"/>
          </p:nvPr>
        </p:nvSpPr>
        <p:spPr>
          <a:xfrm>
            <a:off x="457200" y="1447800"/>
            <a:ext cx="8229600" cy="4572000"/>
          </a:xfrm>
        </p:spPr>
        <p:txBody>
          <a:bodyPr/>
          <a:lstStyle/>
          <a:p>
            <a:pPr marL="0" indent="0">
              <a:buFont typeface="Wingdings 2" pitchFamily="18" charset="2"/>
              <a:buNone/>
              <a:defRPr/>
            </a:pPr>
            <a:r>
              <a:rPr lang="en-US" sz="2800" dirty="0" smtClean="0"/>
              <a:t>Many Baptists observe the literal washing of feet as a third ordinance.  The communion and foot washing service is practiced regularly by members of </a:t>
            </a:r>
            <a:r>
              <a:rPr lang="en-US" sz="2800" dirty="0" smtClean="0">
                <a:solidFill>
                  <a:schemeClr val="tx1">
                    <a:lumMod val="95000"/>
                    <a:lumOff val="5000"/>
                  </a:schemeClr>
                </a:solidFill>
              </a:rPr>
              <a:t>the Separate Baptists in Christ, General Association of Baptists, Free Will Baptists, Primitive Baptists, Union Baptists, Old Regular Baptist, and Christian Baptist Church of God.  In addition to the Church of God (Cleveland, TN), Church of God in Christ, and Brethren in Christ. Feet washing is also practiced as a third ordinance by many United Baptists, General Baptists, Independent Baptists and Pentecostals.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381000" y="274638"/>
            <a:ext cx="8305800" cy="1143000"/>
          </a:xfrm>
        </p:spPr>
        <p:txBody>
          <a:bodyPr/>
          <a:lstStyle/>
          <a:p>
            <a:r>
              <a:rPr lang="en-US" smtClean="0"/>
              <a:t>To purchase Thomas’ book: </a:t>
            </a:r>
          </a:p>
        </p:txBody>
      </p:sp>
      <p:sp>
        <p:nvSpPr>
          <p:cNvPr id="62467" name="Content Placeholder 2"/>
          <p:cNvSpPr>
            <a:spLocks noGrp="1"/>
          </p:cNvSpPr>
          <p:nvPr>
            <p:ph sz="quarter" idx="1"/>
          </p:nvPr>
        </p:nvSpPr>
        <p:spPr>
          <a:xfrm>
            <a:off x="304800" y="1447800"/>
            <a:ext cx="8610600" cy="4572000"/>
          </a:xfrm>
        </p:spPr>
        <p:txBody>
          <a:bodyPr/>
          <a:lstStyle/>
          <a:p>
            <a:pPr>
              <a:buFont typeface="Wingdings 2" pitchFamily="18" charset="2"/>
              <a:buNone/>
            </a:pPr>
            <a:r>
              <a:rPr lang="en-US" b="1" i="1" smtClean="0"/>
              <a:t>Footwashing in John Thirteen and the Johannic Community </a:t>
            </a:r>
          </a:p>
          <a:p>
            <a:pPr>
              <a:buFont typeface="Wingdings 2" pitchFamily="18" charset="2"/>
              <a:buNone/>
            </a:pPr>
            <a:r>
              <a:rPr lang="en-US" smtClean="0"/>
              <a:t>Author:  </a:t>
            </a:r>
            <a:r>
              <a:rPr lang="en-US" u="sng" smtClean="0">
                <a:hlinkClick r:id="rId2"/>
              </a:rPr>
              <a:t>John Christopher Thomas</a:t>
            </a:r>
            <a:r>
              <a:rPr lang="en-US" smtClean="0"/>
              <a:t> </a:t>
            </a:r>
          </a:p>
          <a:p>
            <a:pPr>
              <a:buFont typeface="Wingdings 2" pitchFamily="18" charset="2"/>
              <a:buNone/>
            </a:pPr>
            <a:r>
              <a:rPr lang="en-US" smtClean="0"/>
              <a:t>Format:  Hardcover Publish </a:t>
            </a:r>
          </a:p>
          <a:p>
            <a:pPr>
              <a:buFont typeface="Wingdings 2" pitchFamily="18" charset="2"/>
              <a:buNone/>
            </a:pPr>
            <a:r>
              <a:rPr lang="en-US" smtClean="0"/>
              <a:t>Date:  February 1992</a:t>
            </a:r>
          </a:p>
          <a:p>
            <a:pPr>
              <a:buFont typeface="Wingdings 2" pitchFamily="18" charset="2"/>
              <a:buNone/>
            </a:pPr>
            <a:r>
              <a:rPr lang="en-US" smtClean="0"/>
              <a:t>ISBN-10:  1850753083 </a:t>
            </a:r>
          </a:p>
          <a:p>
            <a:pPr>
              <a:buFont typeface="Wingdings 2" pitchFamily="18" charset="2"/>
              <a:buNone/>
            </a:pPr>
            <a:r>
              <a:rPr lang="en-US" smtClean="0"/>
              <a:t>ISBN-13:  9781850753087</a:t>
            </a:r>
          </a:p>
          <a:p>
            <a:pPr>
              <a:buFont typeface="Wingdings 2" pitchFamily="18" charset="2"/>
              <a:buNone/>
            </a:pPr>
            <a:r>
              <a:rPr lang="en-US" sz="1800" smtClean="0">
                <a:hlinkClick r:id="rId3"/>
              </a:rPr>
              <a:t>http://www.allbookstores.com/Footwashing-John-Thirteen-Johannic-Community/9781850753087</a:t>
            </a:r>
            <a:endParaRPr lang="en-US" sz="2800" smtClean="0"/>
          </a:p>
          <a:p>
            <a:pPr>
              <a:buFont typeface="Wingdings 2" pitchFamily="18" charset="2"/>
              <a:buNone/>
            </a:pPr>
            <a:endParaRPr lang="en-US" smtClean="0"/>
          </a:p>
          <a:p>
            <a:pPr>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Necessity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The purpose of the sacrament is to bestow the grace of God through the Roman Catholic Church to its recipient in seven stages from birth to death.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Number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normAutofit/>
          </a:bodyPr>
          <a:lstStyle/>
          <a:p>
            <a:pPr marL="274320" indent="-274320" eaLnBrk="1" fontAlgn="auto" hangingPunct="1">
              <a:spcBef>
                <a:spcPts val="580"/>
              </a:spcBef>
              <a:spcAft>
                <a:spcPts val="0"/>
              </a:spcAft>
              <a:buFont typeface="Wingdings 2"/>
              <a:buNone/>
              <a:defRPr/>
            </a:pPr>
            <a:r>
              <a:rPr lang="en-US" b="1" dirty="0" smtClean="0"/>
              <a:t>The Council of  Trent proclaimed that there are seven sacraments:</a:t>
            </a:r>
          </a:p>
          <a:p>
            <a:pPr marL="514350" indent="-514350" eaLnBrk="1" fontAlgn="auto" hangingPunct="1">
              <a:spcBef>
                <a:spcPts val="580"/>
              </a:spcBef>
              <a:spcAft>
                <a:spcPts val="0"/>
              </a:spcAft>
              <a:buFont typeface="+mj-lt"/>
              <a:buAutoNum type="arabicPeriod"/>
              <a:defRPr/>
            </a:pPr>
            <a:r>
              <a:rPr lang="en-US" b="1" dirty="0" smtClean="0"/>
              <a:t>Baptism</a:t>
            </a:r>
          </a:p>
          <a:p>
            <a:pPr marL="514350" indent="-514350" eaLnBrk="1" fontAlgn="auto" hangingPunct="1">
              <a:spcBef>
                <a:spcPts val="580"/>
              </a:spcBef>
              <a:spcAft>
                <a:spcPts val="0"/>
              </a:spcAft>
              <a:buFont typeface="+mj-lt"/>
              <a:buAutoNum type="arabicPeriod"/>
              <a:defRPr/>
            </a:pPr>
            <a:r>
              <a:rPr lang="en-US" b="1" dirty="0" smtClean="0"/>
              <a:t>Confirmation</a:t>
            </a:r>
          </a:p>
          <a:p>
            <a:pPr marL="514350" indent="-514350" eaLnBrk="1" fontAlgn="auto" hangingPunct="1">
              <a:spcBef>
                <a:spcPts val="580"/>
              </a:spcBef>
              <a:spcAft>
                <a:spcPts val="0"/>
              </a:spcAft>
              <a:buFont typeface="+mj-lt"/>
              <a:buAutoNum type="arabicPeriod"/>
              <a:defRPr/>
            </a:pPr>
            <a:r>
              <a:rPr lang="en-US" b="1" dirty="0" smtClean="0"/>
              <a:t>The Eucharist</a:t>
            </a:r>
          </a:p>
          <a:p>
            <a:pPr marL="514350" indent="-514350" eaLnBrk="1" fontAlgn="auto" hangingPunct="1">
              <a:spcBef>
                <a:spcPts val="580"/>
              </a:spcBef>
              <a:spcAft>
                <a:spcPts val="0"/>
              </a:spcAft>
              <a:buFont typeface="+mj-lt"/>
              <a:buAutoNum type="arabicPeriod"/>
              <a:defRPr/>
            </a:pPr>
            <a:r>
              <a:rPr lang="en-US" b="1" dirty="0" smtClean="0"/>
              <a:t>Penance</a:t>
            </a:r>
          </a:p>
          <a:p>
            <a:pPr marL="514350" indent="-514350" eaLnBrk="1" fontAlgn="auto" hangingPunct="1">
              <a:spcBef>
                <a:spcPts val="580"/>
              </a:spcBef>
              <a:spcAft>
                <a:spcPts val="0"/>
              </a:spcAft>
              <a:buFont typeface="+mj-lt"/>
              <a:buAutoNum type="arabicPeriod"/>
              <a:defRPr/>
            </a:pPr>
            <a:r>
              <a:rPr lang="en-US" b="1" dirty="0" smtClean="0"/>
              <a:t>Extreme Unction</a:t>
            </a:r>
          </a:p>
          <a:p>
            <a:pPr marL="514350" indent="-514350" eaLnBrk="1" fontAlgn="auto" hangingPunct="1">
              <a:spcBef>
                <a:spcPts val="580"/>
              </a:spcBef>
              <a:spcAft>
                <a:spcPts val="0"/>
              </a:spcAft>
              <a:buFont typeface="+mj-lt"/>
              <a:buAutoNum type="arabicPeriod"/>
              <a:defRPr/>
            </a:pPr>
            <a:r>
              <a:rPr lang="en-US" b="1" dirty="0" smtClean="0"/>
              <a:t>Holy Order</a:t>
            </a:r>
          </a:p>
          <a:p>
            <a:pPr marL="514350" indent="-514350" eaLnBrk="1" fontAlgn="auto" hangingPunct="1">
              <a:spcBef>
                <a:spcPts val="580"/>
              </a:spcBef>
              <a:spcAft>
                <a:spcPts val="0"/>
              </a:spcAft>
              <a:buFont typeface="+mj-lt"/>
              <a:buAutoNum type="arabicPeriod"/>
              <a:defRPr/>
            </a:pPr>
            <a:r>
              <a:rPr lang="en-US" b="1" dirty="0" smtClean="0"/>
              <a:t>Matrimony</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Administration of the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pPr eaLnBrk="1" hangingPunct="1"/>
            <a:r>
              <a:rPr lang="en-US" sz="3200" smtClean="0"/>
              <a:t>Except for Baptism and Matrimony, a special priestly or episcopal power conferred by the Holy Order, is necessary for the valid ministration of the Sacraments.</a:t>
            </a:r>
          </a:p>
          <a:p>
            <a:pPr eaLnBrk="1" hangingPunct="1"/>
            <a:r>
              <a:rPr lang="en-US" sz="3200" smtClean="0"/>
              <a:t>Only human beings are valid recipients of sacraments, and, “excepting the Sacrament of Penance, neither orthodox belief nor moral worthiness is necessary for the validity of the Sacrament, on the part of the recipient.”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Catholic Defense of 7 Sacraments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152400" y="1447800"/>
            <a:ext cx="8610600" cy="4572000"/>
          </a:xfrm>
        </p:spPr>
        <p:txBody>
          <a:bodyPr>
            <a:normAutofit lnSpcReduction="10000"/>
          </a:bodyPr>
          <a:lstStyle/>
          <a:p>
            <a:pPr marL="0" indent="0" eaLnBrk="1" fontAlgn="auto" hangingPunct="1">
              <a:spcBef>
                <a:spcPts val="580"/>
              </a:spcBef>
              <a:spcAft>
                <a:spcPts val="0"/>
              </a:spcAft>
              <a:buFont typeface="Wingdings 2"/>
              <a:buNone/>
              <a:defRPr/>
            </a:pPr>
            <a:r>
              <a:rPr lang="en-US" sz="2800" dirty="0" smtClean="0"/>
              <a:t>Acknowledging that the Bible and Church Father do not agree on the enumeration of the seven sacraments, the Catholic scholars seek to defend them on these grounds:</a:t>
            </a:r>
          </a:p>
          <a:p>
            <a:pPr marL="234950" indent="-234950" eaLnBrk="1" fontAlgn="auto" hangingPunct="1">
              <a:spcBef>
                <a:spcPts val="580"/>
              </a:spcBef>
              <a:spcAft>
                <a:spcPts val="0"/>
              </a:spcAft>
              <a:buFont typeface="Wingdings 2"/>
              <a:buChar char=""/>
              <a:defRPr/>
            </a:pPr>
            <a:r>
              <a:rPr lang="en-US" sz="2800" i="1" dirty="0" smtClean="0"/>
              <a:t>Theologically: </a:t>
            </a:r>
            <a:r>
              <a:rPr lang="en-US" sz="2800" dirty="0" smtClean="0"/>
              <a:t>They claim that they have existed since the 12</a:t>
            </a:r>
            <a:r>
              <a:rPr lang="en-US" sz="2800" baseline="30000" dirty="0" smtClean="0"/>
              <a:t>th</a:t>
            </a:r>
            <a:r>
              <a:rPr lang="en-US" sz="2800" dirty="0" smtClean="0"/>
              <a:t> century.  Later confirmed that it was from the 13</a:t>
            </a:r>
            <a:r>
              <a:rPr lang="en-US" sz="2800" baseline="30000" dirty="0" smtClean="0"/>
              <a:t>th</a:t>
            </a:r>
            <a:r>
              <a:rPr lang="en-US" sz="2800" dirty="0" smtClean="0"/>
              <a:t> century.</a:t>
            </a:r>
          </a:p>
          <a:p>
            <a:pPr marL="234950" indent="-234950" eaLnBrk="1" fontAlgn="auto" hangingPunct="1">
              <a:spcBef>
                <a:spcPts val="580"/>
              </a:spcBef>
              <a:spcAft>
                <a:spcPts val="0"/>
              </a:spcAft>
              <a:buFont typeface="Wingdings 2"/>
              <a:buChar char=""/>
              <a:defRPr/>
            </a:pPr>
            <a:r>
              <a:rPr lang="en-US" sz="2800" i="1" dirty="0" smtClean="0"/>
              <a:t>Historically: </a:t>
            </a:r>
            <a:r>
              <a:rPr lang="en-US" sz="2800" dirty="0" smtClean="0"/>
              <a:t>The Greek-Orthodox church, the </a:t>
            </a:r>
            <a:r>
              <a:rPr lang="en-US" sz="2800" dirty="0" err="1" smtClean="0"/>
              <a:t>nestorian</a:t>
            </a:r>
            <a:r>
              <a:rPr lang="en-US" sz="2800" dirty="0" smtClean="0"/>
              <a:t> and </a:t>
            </a:r>
            <a:r>
              <a:rPr lang="en-US" sz="2800" dirty="0" err="1" smtClean="0"/>
              <a:t>monophysite</a:t>
            </a:r>
            <a:r>
              <a:rPr lang="en-US" sz="2800" dirty="0" smtClean="0"/>
              <a:t> sects of the fifth century held to the 7-fold number.</a:t>
            </a:r>
          </a:p>
          <a:p>
            <a:pPr marL="234950" indent="-234950" eaLnBrk="1" fontAlgn="auto" hangingPunct="1">
              <a:spcBef>
                <a:spcPts val="580"/>
              </a:spcBef>
              <a:spcAft>
                <a:spcPts val="0"/>
              </a:spcAft>
              <a:buFont typeface="Wingdings 2"/>
              <a:buChar char=""/>
              <a:defRPr/>
            </a:pPr>
            <a:r>
              <a:rPr lang="en-US" sz="2800" i="1" dirty="0" smtClean="0"/>
              <a:t>Speculatively: </a:t>
            </a:r>
            <a:r>
              <a:rPr lang="en-US" sz="2800" dirty="0" smtClean="0"/>
              <a:t>It is argued that the number 7 of the Sacraments flows from the analogy of the natural life of the body.</a:t>
            </a:r>
            <a:endParaRPr lang="en-US" sz="28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559</TotalTime>
  <Words>3988</Words>
  <Application>Microsoft Office PowerPoint</Application>
  <PresentationFormat>On-screen Show (4:3)</PresentationFormat>
  <Paragraphs>255</Paragraphs>
  <Slides>56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Arial</vt:lpstr>
      <vt:lpstr>Franklin Gothic Book</vt:lpstr>
      <vt:lpstr>Perpetua</vt:lpstr>
      <vt:lpstr>Wingdings 2</vt:lpstr>
      <vt:lpstr>Calibri</vt:lpstr>
      <vt:lpstr>Equity</vt:lpstr>
      <vt:lpstr>Norman Geisler Systematic Theology</vt:lpstr>
      <vt:lpstr>The Ordinances</vt:lpstr>
      <vt:lpstr>The Roman Catholic View of Sacraments</vt:lpstr>
      <vt:lpstr>The Nature of the Sacraments</vt:lpstr>
      <vt:lpstr>The Function of the Sacraments</vt:lpstr>
      <vt:lpstr>The Necessity of the Sacraments</vt:lpstr>
      <vt:lpstr>The Number of the Sacraments</vt:lpstr>
      <vt:lpstr>Administration of the Sacraments</vt:lpstr>
      <vt:lpstr>Catholic Defense of 7 Sacraments</vt:lpstr>
      <vt:lpstr>Two Important Sacraments</vt:lpstr>
      <vt:lpstr>The Sacrament of Baptism</vt:lpstr>
      <vt:lpstr>The Sacrament of the Holy Eucharist</vt:lpstr>
      <vt:lpstr>Protestant Response to the Catholic View of Sacraments</vt:lpstr>
      <vt:lpstr>Response regarding the Number of Sacraments</vt:lpstr>
      <vt:lpstr>Response Regarding the Nature and Necessity of the Sacraments</vt:lpstr>
      <vt:lpstr>Response to Transubstantiation</vt:lpstr>
      <vt:lpstr>Response to Transubstantiation</vt:lpstr>
      <vt:lpstr>The View That There Are No Ordinances</vt:lpstr>
      <vt:lpstr>The View of No Ordinances</vt:lpstr>
      <vt:lpstr>Response to No-Ordinance View</vt:lpstr>
      <vt:lpstr>The Berean View (One Ordinance)</vt:lpstr>
      <vt:lpstr>The Berean View (Response)</vt:lpstr>
      <vt:lpstr>Protestant Views on the Ordinances</vt:lpstr>
      <vt:lpstr>Differences Concerning Baptism</vt:lpstr>
      <vt:lpstr>Differences Concerning the Lord’s Supper</vt:lpstr>
      <vt:lpstr>The Ordinance of Baptism</vt:lpstr>
      <vt:lpstr>The Command to Be Baptized</vt:lpstr>
      <vt:lpstr>The Command to Be Baptized</vt:lpstr>
      <vt:lpstr>The Command to Be Baptized</vt:lpstr>
      <vt:lpstr>The Argument for Infant Baptism</vt:lpstr>
      <vt:lpstr>The Argument for Infant Baptism</vt:lpstr>
      <vt:lpstr>The Argument for Infant Baptism</vt:lpstr>
      <vt:lpstr>The Mode of Baptism</vt:lpstr>
      <vt:lpstr>The Mode of Baptism</vt:lpstr>
      <vt:lpstr>The Mode of Baptism</vt:lpstr>
      <vt:lpstr>The Mode of Baptism</vt:lpstr>
      <vt:lpstr>The Mode of Baptism— Exceptions to Immersion</vt:lpstr>
      <vt:lpstr>Views On The Lord’s Supper</vt:lpstr>
      <vt:lpstr>Five ways to understand Jesus’ words, “This is my body . . .”</vt:lpstr>
      <vt:lpstr>Roman Catholic View</vt:lpstr>
      <vt:lpstr>Lutheran View</vt:lpstr>
      <vt:lpstr>Reformed View</vt:lpstr>
      <vt:lpstr>Memorial View</vt:lpstr>
      <vt:lpstr>Evaluation of these views</vt:lpstr>
      <vt:lpstr>Evaluation of these views</vt:lpstr>
      <vt:lpstr>Evaluation of these views</vt:lpstr>
      <vt:lpstr>Efficacy of the Ordinance</vt:lpstr>
      <vt:lpstr>Biblical Basis for the Lord’s Supper</vt:lpstr>
      <vt:lpstr>Biblical Basis for the Lord’s Supper</vt:lpstr>
      <vt:lpstr>An Outline of the Biblical Data on Communion</vt:lpstr>
      <vt:lpstr>Feetwashing as a Sacrament—John 13</vt:lpstr>
      <vt:lpstr>John 13</vt:lpstr>
      <vt:lpstr>John 13</vt:lpstr>
      <vt:lpstr>John 13</vt:lpstr>
      <vt:lpstr>Denominations that Observe  Foot Washing as an Ordinance</vt:lpstr>
      <vt:lpstr>To purchase Thomas’ book: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Norman Geisler Systematic Theology, Vol. 4</dc:title>
  <dc:creator>mark hardgrove</dc:creator>
  <cp:lastModifiedBy>mark hardgrove</cp:lastModifiedBy>
  <cp:revision>28</cp:revision>
  <dcterms:created xsi:type="dcterms:W3CDTF">2010-10-07T19:24:14Z</dcterms:created>
  <dcterms:modified xsi:type="dcterms:W3CDTF">2012-11-13T22:13:52Z</dcterms:modified>
</cp:coreProperties>
</file>