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91633796-D0FE-43DD-82F2-AC101EB483C4}"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980A118-FBDA-40A5-B6CC-AD9784FAA35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A69B6E7-8939-494D-824B-01C0CA4E772F}"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270453D-6287-474A-99E3-231A24084CC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6C9537D-6E85-4CA6-8F73-DB2F5750F48D}"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199A17A-3CD4-45D8-826C-085B2DEE716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FB419772-729E-4064-8703-FFB4C67155C8}"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CEE5C04-AB02-45AB-B195-C6D39AE32AF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C98CCA9-A6C0-4620-86DA-110A09AE404A}"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DBACE3-2541-41D9-A5F1-E74A6672342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CE7C234F-3382-4459-993A-E366BC5DB4B6}"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A626FD29-A151-4BB8-AE79-C21424CB827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A77CC04E-77DF-4C2C-90E4-4683C5BD3FF2}" type="datetimeFigureOut">
              <a:rPr lang="en-US"/>
              <a:pPr>
                <a:defRPr/>
              </a:pPr>
              <a:t>11/13/2012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EE9F1B1F-C9F6-4A99-A96F-6065174C67A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94A4945-408A-40C9-9EC6-0F635091A995}" type="datetimeFigureOut">
              <a:rPr lang="en-US"/>
              <a:pPr>
                <a:defRPr/>
              </a:pPr>
              <a:t>11/13/2012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1745B702-3B61-418C-94EF-10BBCF8A5B3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B025BD07-B754-4E9C-9735-7BCBD018731F}"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90FA0BD-750A-4F19-9307-357EFD7BB57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F0D625D5-989C-42CD-A956-A221F24324FC}"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1F195365-74B4-4BF5-99C8-04E555535F9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338136BF-014D-4A34-9B28-A95141DC9CE9}"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930D19E-4CA9-4564-A43C-1977E1C9FE3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smtClean="0">
                <a:solidFill>
                  <a:schemeClr val="tx1">
                    <a:shade val="50000"/>
                  </a:schemeClr>
                </a:solidFill>
              </a:defRPr>
            </a:lvl1pPr>
          </a:lstStyle>
          <a:p>
            <a:pPr>
              <a:defRPr/>
            </a:pPr>
            <a:fld id="{87F1882C-3C9B-4322-A3E7-03BE313710E4}" type="datetimeFigureOut">
              <a:rPr lang="en-US"/>
              <a:pPr>
                <a:defRPr/>
              </a:pPr>
              <a:t>11/13/2012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smtClean="0">
                <a:solidFill>
                  <a:schemeClr val="tx1">
                    <a:shade val="50000"/>
                  </a:schemeClr>
                </a:solidFill>
              </a:defRPr>
            </a:lvl1pPr>
          </a:lstStyle>
          <a:p>
            <a:pPr>
              <a:defRPr/>
            </a:pPr>
            <a:fld id="{0B5A7D84-B5E3-468D-B8B5-CBF63AF14711}"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83"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Lucida Sans" pitchFamily="34" charset="0"/>
        </a:defRPr>
      </a:lvl2pPr>
      <a:lvl3pPr algn="ctr" rtl="0" fontAlgn="base">
        <a:spcBef>
          <a:spcPct val="0"/>
        </a:spcBef>
        <a:spcAft>
          <a:spcPct val="0"/>
        </a:spcAft>
        <a:defRPr sz="4100" b="1">
          <a:solidFill>
            <a:schemeClr val="tx1"/>
          </a:solidFill>
          <a:latin typeface="Lucida Sans" pitchFamily="34" charset="0"/>
        </a:defRPr>
      </a:lvl3pPr>
      <a:lvl4pPr algn="ctr" rtl="0" fontAlgn="base">
        <a:spcBef>
          <a:spcPct val="0"/>
        </a:spcBef>
        <a:spcAft>
          <a:spcPct val="0"/>
        </a:spcAft>
        <a:defRPr sz="4100" b="1">
          <a:solidFill>
            <a:schemeClr val="tx1"/>
          </a:solidFill>
          <a:latin typeface="Lucida Sans" pitchFamily="34" charset="0"/>
        </a:defRPr>
      </a:lvl4pPr>
      <a:lvl5pPr algn="ctr" rtl="0" fontAlgn="base">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1371600"/>
            <a:ext cx="8229600" cy="3505200"/>
          </a:xfrm>
        </p:spPr>
        <p:txBody>
          <a:bodyPr rtlCol="0">
            <a:noAutofit/>
          </a:bodyPr>
          <a:lstStyle/>
          <a:p>
            <a:pPr fontAlgn="auto">
              <a:spcAft>
                <a:spcPts val="0"/>
              </a:spcAft>
              <a:defRPr/>
            </a:pPr>
            <a:r>
              <a:rPr lang="en-US" sz="6000" dirty="0" smtClean="0">
                <a:effectLst>
                  <a:outerShdw blurRad="38100" dist="38100" dir="2700000" algn="tl">
                    <a:srgbClr val="000000">
                      <a:alpha val="43137"/>
                    </a:srgbClr>
                  </a:outerShdw>
                </a:effectLst>
              </a:rPr>
              <a:t>Geisler, </a:t>
            </a:r>
            <a:r>
              <a:rPr lang="en-US" sz="6000" dirty="0" smtClean="0">
                <a:effectLst>
                  <a:outerShdw blurRad="38100" dist="38100" dir="2700000" algn="tl">
                    <a:srgbClr val="000000">
                      <a:alpha val="43137"/>
                    </a:srgbClr>
                  </a:outerShdw>
                </a:effectLst>
              </a:rPr>
              <a:t>Norman</a:t>
            </a:r>
            <a:r>
              <a:rPr lang="en-US" sz="6000" dirty="0" smtClean="0">
                <a:effectLst>
                  <a:outerShdw blurRad="38100" dist="38100" dir="2700000" algn="tl">
                    <a:srgbClr val="000000">
                      <a:alpha val="43137"/>
                    </a:srgbClr>
                  </a:outerShdw>
                </a:effectLst>
              </a:rPr>
              <a:t/>
            </a:r>
            <a:br>
              <a:rPr lang="en-US" sz="6000" dirty="0" smtClean="0">
                <a:effectLst>
                  <a:outerShdw blurRad="38100" dist="38100" dir="2700000" algn="tl">
                    <a:srgbClr val="000000">
                      <a:alpha val="43137"/>
                    </a:srgbClr>
                  </a:outerShdw>
                </a:effectLst>
              </a:rPr>
            </a:br>
            <a:r>
              <a:rPr lang="en-US" sz="6000" dirty="0" smtClean="0">
                <a:effectLst>
                  <a:outerShdw blurRad="38100" dist="38100" dir="2700000" algn="tl">
                    <a:srgbClr val="000000">
                      <a:alpha val="43137"/>
                    </a:srgbClr>
                  </a:outerShdw>
                </a:effectLst>
              </a:rPr>
              <a:t>Systematic Theology II</a:t>
            </a:r>
          </a:p>
        </p:txBody>
      </p:sp>
      <p:sp>
        <p:nvSpPr>
          <p:cNvPr id="3" name="Subtitle 2"/>
          <p:cNvSpPr>
            <a:spLocks noGrp="1"/>
          </p:cNvSpPr>
          <p:nvPr>
            <p:ph type="subTitle" idx="1"/>
          </p:nvPr>
        </p:nvSpPr>
        <p:spPr>
          <a:xfrm>
            <a:off x="1524000" y="4876800"/>
            <a:ext cx="6400800" cy="1752600"/>
          </a:xfrm>
        </p:spPr>
        <p:txBody>
          <a:bodyPr rtlCol="0">
            <a:normAutofit/>
          </a:bodyPr>
          <a:lstStyle/>
          <a:p>
            <a:pPr fontAlgn="auto">
              <a:spcAft>
                <a:spcPts val="0"/>
              </a:spcAft>
              <a:buClr>
                <a:schemeClr val="tx1">
                  <a:shade val="95000"/>
                </a:schemeClr>
              </a:buClr>
              <a:buFont typeface="Arial" pitchFamily="34" charset="0"/>
              <a:buNone/>
              <a:defRPr/>
            </a:pPr>
            <a:r>
              <a:rPr lang="en-US" dirty="0" smtClean="0">
                <a:effectLst>
                  <a:outerShdw blurRad="38100" dist="38100" dir="2700000" algn="tl">
                    <a:srgbClr val="000000">
                      <a:alpha val="43137"/>
                    </a:srgbClr>
                  </a:outerShdw>
                </a:effectLst>
              </a:rPr>
              <a:t>TH 513 Systematic </a:t>
            </a:r>
            <a:r>
              <a:rPr lang="en-US" dirty="0" smtClean="0">
                <a:effectLst>
                  <a:outerShdw blurRad="38100" dist="38100" dir="2700000" algn="tl">
                    <a:srgbClr val="000000">
                      <a:alpha val="43137"/>
                    </a:srgbClr>
                  </a:outerShdw>
                </a:effectLst>
              </a:rPr>
              <a:t>Theology</a:t>
            </a:r>
          </a:p>
          <a:p>
            <a:pPr fontAlgn="auto">
              <a:spcAft>
                <a:spcPts val="0"/>
              </a:spcAft>
              <a:buClr>
                <a:schemeClr val="tx1">
                  <a:shade val="95000"/>
                </a:schemeClr>
              </a:buClr>
              <a:buFont typeface="Arial" pitchFamily="34" charset="0"/>
              <a:buNone/>
              <a:defRPr/>
            </a:pPr>
            <a:endParaRPr lang="en-US" dirty="0" smtClean="0">
              <a:effectLst>
                <a:outerShdw blurRad="38100" dist="38100" dir="2700000" algn="tl">
                  <a:srgbClr val="000000">
                    <a:alpha val="43137"/>
                  </a:srgbClr>
                </a:outerShdw>
              </a:effectLst>
            </a:endParaRPr>
          </a:p>
          <a:p>
            <a:pPr fontAlgn="auto">
              <a:spcAft>
                <a:spcPts val="0"/>
              </a:spcAft>
              <a:buClr>
                <a:schemeClr val="tx1">
                  <a:shade val="95000"/>
                </a:schemeClr>
              </a:buClr>
              <a:buFont typeface="Arial" pitchFamily="34" charset="0"/>
              <a:buNone/>
              <a:defRPr/>
            </a:pPr>
            <a:r>
              <a:rPr lang="en-US" sz="1600" dirty="0" err="1" smtClean="0">
                <a:effectLst>
                  <a:outerShdw blurRad="38100" dist="38100" dir="2700000" algn="tl">
                    <a:srgbClr val="000000">
                      <a:alpha val="43137"/>
                    </a:srgbClr>
                  </a:outerShdw>
                </a:effectLst>
              </a:rPr>
              <a:t>PPt</a:t>
            </a:r>
            <a:r>
              <a:rPr lang="en-US" sz="1600" dirty="0" smtClean="0">
                <a:effectLst>
                  <a:outerShdw blurRad="38100" dist="38100" dir="2700000" algn="tl">
                    <a:srgbClr val="000000">
                      <a:alpha val="43137"/>
                    </a:srgbClr>
                  </a:outerShdw>
                </a:effectLst>
              </a:rPr>
              <a:t> </a:t>
            </a:r>
            <a:r>
              <a:rPr lang="en-US" sz="1600" dirty="0" smtClean="0">
                <a:effectLst>
                  <a:outerShdw blurRad="38100" dist="38100" dir="2700000" algn="tl">
                    <a:srgbClr val="000000">
                      <a:alpha val="43137"/>
                    </a:srgbClr>
                  </a:outerShdw>
                </a:effectLst>
              </a:rPr>
              <a:t>by Mark E. Hardgrove, PhD, DMin</a:t>
            </a:r>
            <a:endParaRPr lang="en-US" sz="16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11267"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Atonement</a:t>
            </a:r>
            <a:r>
              <a:rPr lang="en-US" dirty="0" smtClean="0"/>
              <a:t>: From the Hebrew </a:t>
            </a:r>
            <a:r>
              <a:rPr lang="en-US" i="1" dirty="0" err="1" smtClean="0"/>
              <a:t>kaphar</a:t>
            </a:r>
            <a:r>
              <a:rPr lang="en-US" i="1" dirty="0" smtClean="0"/>
              <a:t>, </a:t>
            </a:r>
            <a:r>
              <a:rPr lang="en-US" dirty="0" smtClean="0"/>
              <a:t>which literally means “to cover,” but also carries the broader meaning of “expiation,” or “</a:t>
            </a:r>
            <a:r>
              <a:rPr lang="en-US" dirty="0" err="1" smtClean="0"/>
              <a:t>condoining</a:t>
            </a:r>
            <a:r>
              <a:rPr lang="en-US" dirty="0" smtClean="0"/>
              <a:t>,” “wiping away,” “placating,” or “cancelling.”</a:t>
            </a:r>
          </a:p>
          <a:p>
            <a:pPr>
              <a:buFont typeface="Arial" charset="0"/>
              <a:buNone/>
            </a:pPr>
            <a:r>
              <a:rPr lang="en-US" dirty="0" smtClean="0"/>
              <a:t>    The Greek term is </a:t>
            </a:r>
            <a:r>
              <a:rPr lang="en-US" i="1" dirty="0" err="1" smtClean="0"/>
              <a:t>hiloskomai</a:t>
            </a:r>
            <a:r>
              <a:rPr lang="en-US" dirty="0" smtClean="0"/>
              <a:t>, meaning “to propitiate,” “to expiate,” or “to conciliate.”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circle(in)">
                                      <p:cBhvr>
                                        <p:cTn id="7" dur="2000"/>
                                        <p:tgtEl>
                                          <p:spTgt spid="11267">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11267">
                                            <p:txEl>
                                              <p:pRg st="1" end="1"/>
                                            </p:txEl>
                                          </p:spTgt>
                                        </p:tgtEl>
                                        <p:attrNameLst>
                                          <p:attrName>style.visibility</p:attrName>
                                        </p:attrNameLst>
                                      </p:cBhvr>
                                      <p:to>
                                        <p:strVal val="visible"/>
                                      </p:to>
                                    </p:set>
                                    <p:animEffect transition="in" filter="circle(in)">
                                      <p:cBhvr>
                                        <p:cTn id="10" dur="2000"/>
                                        <p:tgtEl>
                                          <p:spTgt spid="112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12291" name="Content Placeholder 2"/>
          <p:cNvSpPr>
            <a:spLocks noGrp="1"/>
          </p:cNvSpPr>
          <p:nvPr>
            <p:ph idx="1"/>
          </p:nvPr>
        </p:nvSpPr>
        <p:spPr>
          <a:xfrm>
            <a:off x="381000" y="1600200"/>
            <a:ext cx="8382000" cy="4525963"/>
          </a:xfrm>
        </p:spPr>
        <p:txBody>
          <a:bodyPr/>
          <a:lstStyle/>
          <a:p>
            <a:pPr>
              <a:buFont typeface="Arial" charset="0"/>
              <a:buNone/>
            </a:pPr>
            <a:r>
              <a:rPr lang="en-US" b="1" dirty="0" smtClean="0">
                <a:effectLst>
                  <a:outerShdw blurRad="38100" dist="38100" dir="2700000" algn="tl">
                    <a:srgbClr val="000000">
                      <a:alpha val="43137"/>
                    </a:srgbClr>
                  </a:outerShdw>
                </a:effectLst>
              </a:rPr>
              <a:t>Sacrificial (</a:t>
            </a:r>
            <a:r>
              <a:rPr lang="en-US" b="1" dirty="0" err="1" smtClean="0">
                <a:effectLst>
                  <a:outerShdw blurRad="38100" dist="38100" dir="2700000" algn="tl">
                    <a:srgbClr val="000000">
                      <a:alpha val="43137"/>
                    </a:srgbClr>
                  </a:outerShdw>
                </a:effectLst>
              </a:rPr>
              <a:t>Substituationary</a:t>
            </a:r>
            <a:r>
              <a:rPr lang="en-US" b="1" dirty="0" smtClean="0">
                <a:effectLst>
                  <a:outerShdw blurRad="38100" dist="38100" dir="2700000" algn="tl">
                    <a:srgbClr val="000000">
                      <a:alpha val="43137"/>
                    </a:srgbClr>
                  </a:outerShdw>
                </a:effectLst>
              </a:rPr>
              <a:t>) Atonement</a:t>
            </a:r>
            <a:r>
              <a:rPr lang="en-US" dirty="0" smtClean="0"/>
              <a:t>: The Bible indicates that Christ died in our place, punished for our sins that we might be set free.  </a:t>
            </a:r>
          </a:p>
          <a:p>
            <a:pPr>
              <a:buFont typeface="Arial" charset="0"/>
              <a:buNone/>
            </a:pPr>
            <a:r>
              <a:rPr lang="en-US" i="1" dirty="0" smtClean="0"/>
              <a:t>Arguments in favor of </a:t>
            </a:r>
            <a:r>
              <a:rPr lang="en-US" i="1" dirty="0" err="1" smtClean="0"/>
              <a:t>substitutionary</a:t>
            </a:r>
            <a:r>
              <a:rPr lang="en-US" i="1" dirty="0" smtClean="0"/>
              <a:t> atonement:</a:t>
            </a:r>
          </a:p>
          <a:p>
            <a:pPr>
              <a:buFont typeface="Arial" charset="0"/>
              <a:buNone/>
            </a:pPr>
            <a:r>
              <a:rPr lang="en-US" b="1" dirty="0" smtClean="0"/>
              <a:t>First, </a:t>
            </a:r>
            <a:r>
              <a:rPr lang="en-US" dirty="0" smtClean="0"/>
              <a:t>God’s justice demands it.</a:t>
            </a:r>
          </a:p>
          <a:p>
            <a:pPr>
              <a:buFont typeface="Arial" charset="0"/>
              <a:buNone/>
            </a:pPr>
            <a:r>
              <a:rPr lang="en-US" b="1" dirty="0" smtClean="0"/>
              <a:t>Second, </a:t>
            </a:r>
            <a:r>
              <a:rPr lang="en-US" dirty="0" smtClean="0"/>
              <a:t>our total depravity demands it.</a:t>
            </a:r>
          </a:p>
          <a:p>
            <a:pPr>
              <a:buFont typeface="Arial" charset="0"/>
              <a:buNone/>
            </a:pPr>
            <a:r>
              <a:rPr lang="en-US" b="1" dirty="0" smtClean="0"/>
              <a:t>Third, </a:t>
            </a:r>
            <a:r>
              <a:rPr lang="en-US" dirty="0" smtClean="0"/>
              <a:t>the OT sacrifices imply it.</a:t>
            </a:r>
          </a:p>
          <a:p>
            <a:pPr>
              <a:buFont typeface="Arial" charset="0"/>
              <a:buNone/>
            </a:pPr>
            <a:r>
              <a:rPr lang="en-US" b="1" dirty="0" smtClean="0"/>
              <a:t>Fourth, </a:t>
            </a:r>
            <a:r>
              <a:rPr lang="en-US" dirty="0" smtClean="0"/>
              <a:t>Isaiah 53:5-6 speak about it.</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12291">
                                            <p:txEl>
                                              <p:pRg st="4" end="4"/>
                                            </p:txEl>
                                          </p:spTgt>
                                        </p:tgtEl>
                                        <p:attrNameLst>
                                          <p:attrName>style.visibility</p:attrName>
                                        </p:attrNameLst>
                                      </p:cBhvr>
                                      <p:to>
                                        <p:strVal val="visible"/>
                                      </p:to>
                                    </p:set>
                                    <p:anim calcmode="lin" valueType="num">
                                      <p:cBhvr additive="base">
                                        <p:cTn id="31"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12291">
                                            <p:txEl>
                                              <p:pRg st="5" end="5"/>
                                            </p:txEl>
                                          </p:spTgt>
                                        </p:tgtEl>
                                        <p:attrNameLst>
                                          <p:attrName>style.visibility</p:attrName>
                                        </p:attrNameLst>
                                      </p:cBhvr>
                                      <p:to>
                                        <p:strVal val="visible"/>
                                      </p:to>
                                    </p:set>
                                    <p:anim calcmode="lin" valueType="num">
                                      <p:cBhvr additive="base">
                                        <p:cTn id="37"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1">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3" name="Content Placeholder 2"/>
          <p:cNvSpPr>
            <a:spLocks noGrp="1"/>
          </p:cNvSpPr>
          <p:nvPr>
            <p:ph idx="1"/>
          </p:nvPr>
        </p:nvSpPr>
        <p:spPr>
          <a:xfrm>
            <a:off x="381000" y="1600200"/>
            <a:ext cx="8382000" cy="4525963"/>
          </a:xfrm>
        </p:spPr>
        <p:txBody>
          <a:bodyPr/>
          <a:lstStyle/>
          <a:p>
            <a:pPr>
              <a:buFont typeface="Arial" charset="0"/>
              <a:buNone/>
            </a:pPr>
            <a:r>
              <a:rPr lang="en-US" i="1" dirty="0" smtClean="0">
                <a:effectLst>
                  <a:outerShdw blurRad="38100" dist="38100" dir="2700000" algn="tl">
                    <a:srgbClr val="000000">
                      <a:alpha val="43137"/>
                    </a:srgbClr>
                  </a:outerShdw>
                </a:effectLst>
              </a:rPr>
              <a:t>Arguments in favor of </a:t>
            </a:r>
            <a:r>
              <a:rPr lang="en-US" i="1" dirty="0" err="1" smtClean="0">
                <a:effectLst>
                  <a:outerShdw blurRad="38100" dist="38100" dir="2700000" algn="tl">
                    <a:srgbClr val="000000">
                      <a:alpha val="43137"/>
                    </a:srgbClr>
                  </a:outerShdw>
                </a:effectLst>
              </a:rPr>
              <a:t>substitutionary</a:t>
            </a:r>
            <a:r>
              <a:rPr lang="en-US" i="1" dirty="0" smtClean="0">
                <a:effectLst>
                  <a:outerShdw blurRad="38100" dist="38100" dir="2700000" algn="tl">
                    <a:srgbClr val="000000">
                      <a:alpha val="43137"/>
                    </a:srgbClr>
                  </a:outerShdw>
                </a:effectLst>
              </a:rPr>
              <a:t> atonement:</a:t>
            </a:r>
          </a:p>
          <a:p>
            <a:pPr>
              <a:buFont typeface="Arial" charset="0"/>
              <a:buNone/>
            </a:pPr>
            <a:r>
              <a:rPr lang="en-US" b="1" dirty="0" smtClean="0"/>
              <a:t>Fifth, </a:t>
            </a:r>
            <a:r>
              <a:rPr lang="en-US" dirty="0" smtClean="0"/>
              <a:t>Jesus was presented as the Passover Lamb, which was </a:t>
            </a:r>
            <a:r>
              <a:rPr lang="en-US" dirty="0" err="1" smtClean="0"/>
              <a:t>substitutionary</a:t>
            </a:r>
            <a:r>
              <a:rPr lang="en-US" dirty="0" smtClean="0"/>
              <a:t> in nature.</a:t>
            </a:r>
          </a:p>
          <a:p>
            <a:pPr>
              <a:buFont typeface="Arial" charset="0"/>
              <a:buNone/>
            </a:pPr>
            <a:r>
              <a:rPr lang="en-US" b="1" dirty="0" smtClean="0"/>
              <a:t>Sixth, </a:t>
            </a:r>
            <a:r>
              <a:rPr lang="en-US" dirty="0" smtClean="0"/>
              <a:t>Jesus claimed to be a fulfillment of Isaiah 53.</a:t>
            </a:r>
          </a:p>
          <a:p>
            <a:pPr>
              <a:buFont typeface="Arial" charset="0"/>
              <a:buNone/>
            </a:pPr>
            <a:r>
              <a:rPr lang="en-US" b="1" dirty="0" smtClean="0"/>
              <a:t>Seventh, </a:t>
            </a:r>
            <a:r>
              <a:rPr lang="en-US" dirty="0" smtClean="0"/>
              <a:t>Jesus presented His death as a ransom, which usually meant, in the Greek OT, a deliverance from bondage in exchange for the payment of compensation for offering a substitute.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14339" name="Content Placeholder 2"/>
          <p:cNvSpPr>
            <a:spLocks noGrp="1"/>
          </p:cNvSpPr>
          <p:nvPr>
            <p:ph idx="1"/>
          </p:nvPr>
        </p:nvSpPr>
        <p:spPr>
          <a:xfrm>
            <a:off x="381000" y="1600200"/>
            <a:ext cx="8382000" cy="4525963"/>
          </a:xfrm>
        </p:spPr>
        <p:txBody>
          <a:bodyPr/>
          <a:lstStyle/>
          <a:p>
            <a:pPr>
              <a:buFont typeface="Arial" charset="0"/>
              <a:buNone/>
            </a:pPr>
            <a:r>
              <a:rPr lang="en-US" i="1" dirty="0" smtClean="0">
                <a:effectLst>
                  <a:outerShdw blurRad="38100" dist="38100" dir="2700000" algn="tl">
                    <a:srgbClr val="000000">
                      <a:alpha val="43137"/>
                    </a:srgbClr>
                  </a:outerShdw>
                </a:effectLst>
              </a:rPr>
              <a:t>Arguments in favor of </a:t>
            </a:r>
            <a:r>
              <a:rPr lang="en-US" i="1" dirty="0" err="1" smtClean="0">
                <a:effectLst>
                  <a:outerShdw blurRad="38100" dist="38100" dir="2700000" algn="tl">
                    <a:srgbClr val="000000">
                      <a:alpha val="43137"/>
                    </a:srgbClr>
                  </a:outerShdw>
                </a:effectLst>
              </a:rPr>
              <a:t>substitutionary</a:t>
            </a:r>
            <a:r>
              <a:rPr lang="en-US" i="1" dirty="0" smtClean="0">
                <a:effectLst>
                  <a:outerShdw blurRad="38100" dist="38100" dir="2700000" algn="tl">
                    <a:srgbClr val="000000">
                      <a:alpha val="43137"/>
                    </a:srgbClr>
                  </a:outerShdw>
                </a:effectLst>
              </a:rPr>
              <a:t> atonement:</a:t>
            </a:r>
          </a:p>
          <a:p>
            <a:pPr>
              <a:buFont typeface="Arial" charset="0"/>
              <a:buNone/>
            </a:pPr>
            <a:r>
              <a:rPr lang="en-US" b="1" dirty="0" smtClean="0"/>
              <a:t>Eighth, </a:t>
            </a:r>
            <a:r>
              <a:rPr lang="en-US" dirty="0" smtClean="0"/>
              <a:t>Christ presented Himself as a consecrated priest and sacrifice.</a:t>
            </a:r>
          </a:p>
          <a:p>
            <a:pPr>
              <a:buFont typeface="Arial" charset="0"/>
              <a:buNone/>
            </a:pPr>
            <a:r>
              <a:rPr lang="en-US" b="1" dirty="0" smtClean="0"/>
              <a:t>Ninth, </a:t>
            </a:r>
            <a:r>
              <a:rPr lang="en-US" dirty="0" smtClean="0"/>
              <a:t>Christ’s death was “for,” that is, on another’s behalf.</a:t>
            </a:r>
          </a:p>
          <a:p>
            <a:pPr>
              <a:buFont typeface="Arial" charset="0"/>
              <a:buNone/>
            </a:pPr>
            <a:r>
              <a:rPr lang="en-US" b="1" dirty="0" smtClean="0"/>
              <a:t>Tenth, </a:t>
            </a:r>
            <a:r>
              <a:rPr lang="en-US" dirty="0" smtClean="0"/>
              <a:t>In Christ’s death “for” (Gk. </a:t>
            </a:r>
            <a:r>
              <a:rPr lang="en-US" i="1" dirty="0" smtClean="0"/>
              <a:t>anti, </a:t>
            </a:r>
            <a:r>
              <a:rPr lang="en-US" dirty="0" smtClean="0"/>
              <a:t>meaning “instead of) us, substitution is explicit (Mk. 10:45; Matt. 20:28).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additive="base">
                                        <p:cTn id="7"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4339">
                                            <p:txEl>
                                              <p:pRg st="2" end="2"/>
                                            </p:txEl>
                                          </p:spTgt>
                                        </p:tgtEl>
                                        <p:attrNameLst>
                                          <p:attrName>style.visibility</p:attrName>
                                        </p:attrNameLst>
                                      </p:cBhvr>
                                      <p:to>
                                        <p:strVal val="visible"/>
                                      </p:to>
                                    </p:set>
                                    <p:anim calcmode="lin" valueType="num">
                                      <p:cBhvr additive="base">
                                        <p:cTn id="13"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anim calcmode="lin" valueType="num">
                                      <p:cBhvr additive="base">
                                        <p:cTn id="19"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15363" name="Content Placeholder 2"/>
          <p:cNvSpPr>
            <a:spLocks noGrp="1"/>
          </p:cNvSpPr>
          <p:nvPr>
            <p:ph idx="1"/>
          </p:nvPr>
        </p:nvSpPr>
        <p:spPr>
          <a:xfrm>
            <a:off x="381000" y="1600200"/>
            <a:ext cx="8382000" cy="4525963"/>
          </a:xfrm>
        </p:spPr>
        <p:txBody>
          <a:bodyPr/>
          <a:lstStyle/>
          <a:p>
            <a:pPr>
              <a:buFont typeface="Arial" charset="0"/>
              <a:buNone/>
            </a:pPr>
            <a:r>
              <a:rPr lang="en-US" i="1" dirty="0" smtClean="0">
                <a:effectLst>
                  <a:outerShdw blurRad="38100" dist="38100" dir="2700000" algn="tl">
                    <a:srgbClr val="000000">
                      <a:alpha val="43137"/>
                    </a:srgbClr>
                  </a:outerShdw>
                </a:effectLst>
              </a:rPr>
              <a:t>Arguments in favor of </a:t>
            </a:r>
            <a:r>
              <a:rPr lang="en-US" i="1" dirty="0" err="1" smtClean="0">
                <a:effectLst>
                  <a:outerShdw blurRad="38100" dist="38100" dir="2700000" algn="tl">
                    <a:srgbClr val="000000">
                      <a:alpha val="43137"/>
                    </a:srgbClr>
                  </a:outerShdw>
                </a:effectLst>
              </a:rPr>
              <a:t>substitutionary</a:t>
            </a:r>
            <a:r>
              <a:rPr lang="en-US" i="1" dirty="0" smtClean="0">
                <a:effectLst>
                  <a:outerShdw blurRad="38100" dist="38100" dir="2700000" algn="tl">
                    <a:srgbClr val="000000">
                      <a:alpha val="43137"/>
                    </a:srgbClr>
                  </a:outerShdw>
                </a:effectLst>
              </a:rPr>
              <a:t> atonement:</a:t>
            </a:r>
          </a:p>
          <a:p>
            <a:pPr>
              <a:buFont typeface="Arial" charset="0"/>
              <a:buNone/>
            </a:pPr>
            <a:r>
              <a:rPr lang="en-US" b="1" dirty="0" smtClean="0"/>
              <a:t>Eleven, </a:t>
            </a:r>
            <a:r>
              <a:rPr lang="en-US" dirty="0" smtClean="0"/>
              <a:t>“Expiation” is used of Christ’s death, this implies a substitution.</a:t>
            </a:r>
          </a:p>
          <a:p>
            <a:pPr>
              <a:buFont typeface="Arial" charset="0"/>
              <a:buNone/>
            </a:pPr>
            <a:r>
              <a:rPr lang="en-US" b="1" dirty="0" smtClean="0"/>
              <a:t>Twelfth, </a:t>
            </a:r>
            <a:r>
              <a:rPr lang="en-US" dirty="0" smtClean="0"/>
              <a:t>Appeasing God’s wrath by Christ’s death implies a </a:t>
            </a:r>
            <a:r>
              <a:rPr lang="en-US" dirty="0" err="1" smtClean="0"/>
              <a:t>substitutionary</a:t>
            </a:r>
            <a:r>
              <a:rPr lang="en-US" dirty="0" smtClean="0"/>
              <a:t> death (Rom. 2:25).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 calcmode="lin" valueType="num">
                                      <p:cBhvr additive="base">
                                        <p:cTn id="7"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anim calcmode="lin" valueType="num">
                                      <p:cBhvr additive="base">
                                        <p:cTn id="13"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Three Stages of Salvation</a:t>
            </a:r>
          </a:p>
        </p:txBody>
      </p:sp>
      <p:sp>
        <p:nvSpPr>
          <p:cNvPr id="3" name="Content Placeholder 2"/>
          <p:cNvSpPr>
            <a:spLocks noGrp="1"/>
          </p:cNvSpPr>
          <p:nvPr>
            <p:ph idx="1"/>
          </p:nvPr>
        </p:nvSpPr>
        <p:spPr>
          <a:xfrm>
            <a:off x="381000" y="1600200"/>
            <a:ext cx="8382000" cy="4525963"/>
          </a:xfrm>
        </p:spPr>
        <p:txBody>
          <a:bodyPr/>
          <a:lstStyle/>
          <a:p>
            <a:pPr>
              <a:buFont typeface="Arial" charset="0"/>
              <a:buNone/>
            </a:pPr>
            <a:r>
              <a:rPr lang="en-US" dirty="0" smtClean="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First, </a:t>
            </a:r>
            <a:r>
              <a:rPr lang="en-US" dirty="0" smtClean="0">
                <a:effectLst>
                  <a:outerShdw blurRad="38100" dist="38100" dir="2700000" algn="tl">
                    <a:srgbClr val="000000">
                      <a:alpha val="43137"/>
                    </a:srgbClr>
                  </a:outerShdw>
                </a:effectLst>
              </a:rPr>
              <a:t>is </a:t>
            </a:r>
            <a:r>
              <a:rPr lang="en-US" i="1" dirty="0" smtClean="0">
                <a:effectLst>
                  <a:outerShdw blurRad="38100" dist="38100" dir="2700000" algn="tl">
                    <a:srgbClr val="000000">
                      <a:alpha val="43137"/>
                    </a:srgbClr>
                  </a:outerShdw>
                </a:effectLst>
              </a:rPr>
              <a:t>justification</a:t>
            </a:r>
            <a:r>
              <a:rPr lang="en-US" dirty="0" smtClean="0"/>
              <a:t>, an instantaneous, past act of God by which one is saved from the guilt of sin—his record is cleared and he is guiltless before the Judge (Rom. 8:1).</a:t>
            </a:r>
          </a:p>
          <a:p>
            <a:pPr>
              <a:buFont typeface="Arial" charset="0"/>
              <a:buNone/>
            </a:pPr>
            <a:r>
              <a:rPr lang="en-US" b="1" dirty="0" smtClean="0">
                <a:effectLst>
                  <a:outerShdw blurRad="38100" dist="38100" dir="2700000" algn="tl">
                    <a:srgbClr val="000000">
                      <a:alpha val="43137"/>
                    </a:srgbClr>
                  </a:outerShdw>
                </a:effectLst>
              </a:rPr>
              <a:t>Second, </a:t>
            </a:r>
            <a:r>
              <a:rPr lang="en-US" dirty="0" smtClean="0">
                <a:effectLst>
                  <a:outerShdw blurRad="38100" dist="38100" dir="2700000" algn="tl">
                    <a:srgbClr val="000000">
                      <a:alpha val="43137"/>
                    </a:srgbClr>
                  </a:outerShdw>
                </a:effectLst>
              </a:rPr>
              <a:t>is </a:t>
            </a:r>
            <a:r>
              <a:rPr lang="en-US" i="1" dirty="0" smtClean="0">
                <a:effectLst>
                  <a:outerShdw blurRad="38100" dist="38100" dir="2700000" algn="tl">
                    <a:srgbClr val="000000">
                      <a:alpha val="43137"/>
                    </a:srgbClr>
                  </a:outerShdw>
                </a:effectLst>
              </a:rPr>
              <a:t>sanctification,</a:t>
            </a:r>
            <a:r>
              <a:rPr lang="en-US" dirty="0" smtClean="0">
                <a:effectLst>
                  <a:outerShdw blurRad="38100" dist="38100" dir="2700000" algn="tl">
                    <a:srgbClr val="000000">
                      <a:alpha val="43137"/>
                    </a:srgbClr>
                  </a:outerShdw>
                </a:effectLst>
              </a:rPr>
              <a:t> </a:t>
            </a:r>
            <a:r>
              <a:rPr lang="en-US" dirty="0" smtClean="0"/>
              <a:t>which refers to salvation from the power of sin.  In </a:t>
            </a:r>
            <a:r>
              <a:rPr lang="en-US" b="1" dirty="0" smtClean="0">
                <a:effectLst>
                  <a:outerShdw blurRad="38100" dist="38100" dir="2700000" algn="tl">
                    <a:srgbClr val="000000">
                      <a:alpha val="43137"/>
                    </a:srgbClr>
                  </a:outerShdw>
                </a:effectLst>
              </a:rPr>
              <a:t>Calvinist </a:t>
            </a:r>
            <a:r>
              <a:rPr lang="en-US" dirty="0" smtClean="0"/>
              <a:t>teaching this grace is instantaneous at salvation, but is also progressive as one matures and is made righteous before God.</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Three Stages of Salvation</a:t>
            </a:r>
          </a:p>
        </p:txBody>
      </p:sp>
      <p:sp>
        <p:nvSpPr>
          <p:cNvPr id="17411" name="Content Placeholder 2"/>
          <p:cNvSpPr>
            <a:spLocks noGrp="1"/>
          </p:cNvSpPr>
          <p:nvPr>
            <p:ph idx="1"/>
          </p:nvPr>
        </p:nvSpPr>
        <p:spPr>
          <a:xfrm>
            <a:off x="381000" y="1600200"/>
            <a:ext cx="8382000" cy="4525963"/>
          </a:xfrm>
        </p:spPr>
        <p:txBody>
          <a:bodyPr/>
          <a:lstStyle/>
          <a:p>
            <a:pPr>
              <a:buFont typeface="Arial" charset="0"/>
              <a:buNone/>
            </a:pPr>
            <a:r>
              <a:rPr lang="en-US" b="1" dirty="0" smtClean="0"/>
              <a:t>Second, </a:t>
            </a:r>
            <a:r>
              <a:rPr lang="en-US" dirty="0" smtClean="0"/>
              <a:t>is </a:t>
            </a:r>
            <a:r>
              <a:rPr lang="en-US" i="1" dirty="0" smtClean="0"/>
              <a:t>sanctification,</a:t>
            </a:r>
            <a:r>
              <a:rPr lang="en-US" dirty="0" smtClean="0"/>
              <a:t> (cont.) which refers to salvation from the power of sin.  In </a:t>
            </a:r>
            <a:r>
              <a:rPr lang="en-US" b="1" dirty="0" smtClean="0">
                <a:effectLst>
                  <a:outerShdw blurRad="38100" dist="38100" dir="2700000" algn="tl">
                    <a:srgbClr val="000000">
                      <a:alpha val="43137"/>
                    </a:srgbClr>
                  </a:outerShdw>
                </a:effectLst>
              </a:rPr>
              <a:t>Wesleyan Theology </a:t>
            </a:r>
            <a:r>
              <a:rPr lang="en-US" dirty="0" smtClean="0"/>
              <a:t>sanctification is a second definite act of grace.  It may occur at salvation, or it may occur later as one is “sanctified.”  In some views it is complete at the moment the second definite act of grace is applied in response to faith, in others it is progressive.</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Three Stages of Salvation</a:t>
            </a:r>
          </a:p>
        </p:txBody>
      </p:sp>
      <p:sp>
        <p:nvSpPr>
          <p:cNvPr id="18435" name="Content Placeholder 2"/>
          <p:cNvSpPr>
            <a:spLocks noGrp="1"/>
          </p:cNvSpPr>
          <p:nvPr>
            <p:ph idx="1"/>
          </p:nvPr>
        </p:nvSpPr>
        <p:spPr>
          <a:xfrm>
            <a:off x="381000" y="1600200"/>
            <a:ext cx="8382000" cy="4525963"/>
          </a:xfrm>
        </p:spPr>
        <p:txBody>
          <a:bodyPr/>
          <a:lstStyle/>
          <a:p>
            <a:pPr>
              <a:buFont typeface="Arial" charset="0"/>
              <a:buNone/>
            </a:pPr>
            <a:r>
              <a:rPr lang="en-US" b="1" dirty="0" smtClean="0">
                <a:effectLst>
                  <a:outerShdw blurRad="38100" dist="38100" dir="2700000" algn="tl">
                    <a:srgbClr val="000000">
                      <a:alpha val="43137"/>
                    </a:srgbClr>
                  </a:outerShdw>
                </a:effectLst>
              </a:rPr>
              <a:t>Sanctification</a:t>
            </a:r>
            <a:r>
              <a:rPr lang="en-US" b="1" dirty="0" smtClean="0"/>
              <a:t>: </a:t>
            </a:r>
            <a:r>
              <a:rPr lang="en-US" dirty="0" smtClean="0"/>
              <a:t>There are three areas of victory over the power of sin:</a:t>
            </a:r>
          </a:p>
          <a:p>
            <a:pPr lvl="1">
              <a:buFont typeface="Arial" charset="0"/>
              <a:buNone/>
            </a:pPr>
            <a:r>
              <a:rPr lang="en-US" b="1" dirty="0" smtClean="0"/>
              <a:t>1.) </a:t>
            </a:r>
            <a:r>
              <a:rPr lang="en-US" dirty="0" smtClean="0"/>
              <a:t>Victory over the </a:t>
            </a:r>
            <a:r>
              <a:rPr lang="en-US" i="1" dirty="0" smtClean="0"/>
              <a:t>world </a:t>
            </a:r>
            <a:r>
              <a:rPr lang="en-US" dirty="0" smtClean="0"/>
              <a:t>(1 John 5:4);</a:t>
            </a:r>
          </a:p>
          <a:p>
            <a:pPr lvl="1">
              <a:buFont typeface="Arial" charset="0"/>
              <a:buNone/>
            </a:pPr>
            <a:r>
              <a:rPr lang="en-US" b="1" dirty="0" smtClean="0"/>
              <a:t>2.) </a:t>
            </a:r>
            <a:r>
              <a:rPr lang="en-US" dirty="0" smtClean="0"/>
              <a:t>Victory over the </a:t>
            </a:r>
            <a:r>
              <a:rPr lang="en-US" i="1" dirty="0" smtClean="0"/>
              <a:t>flesh</a:t>
            </a:r>
            <a:r>
              <a:rPr lang="en-US" dirty="0" smtClean="0"/>
              <a:t> (Rom. 7:24-25);</a:t>
            </a:r>
          </a:p>
          <a:p>
            <a:pPr lvl="1">
              <a:buFont typeface="Arial" charset="0"/>
              <a:buNone/>
            </a:pPr>
            <a:r>
              <a:rPr lang="en-US" b="1" dirty="0" smtClean="0"/>
              <a:t>3.) </a:t>
            </a:r>
            <a:r>
              <a:rPr lang="en-US" dirty="0" smtClean="0"/>
              <a:t>Victory over the </a:t>
            </a:r>
            <a:r>
              <a:rPr lang="en-US" i="1" dirty="0" smtClean="0"/>
              <a:t>devil </a:t>
            </a:r>
            <a:r>
              <a:rPr lang="en-US" dirty="0" smtClean="0"/>
              <a:t>(James 4:7).</a:t>
            </a:r>
          </a:p>
          <a:p>
            <a:pPr>
              <a:buFont typeface="Arial" charset="0"/>
              <a:buNone/>
            </a:pPr>
            <a:endParaRPr lang="en-US" b="1" dirty="0" smtClean="0"/>
          </a:p>
          <a:p>
            <a:pPr>
              <a:buFont typeface="Arial" charset="0"/>
              <a:buNone/>
            </a:pPr>
            <a:r>
              <a:rPr lang="en-US" b="1" dirty="0" smtClean="0">
                <a:effectLst>
                  <a:outerShdw blurRad="38100" dist="38100" dir="2700000" algn="tl">
                    <a:srgbClr val="000000">
                      <a:alpha val="43137"/>
                    </a:srgbClr>
                  </a:outerShdw>
                </a:effectLst>
              </a:rPr>
              <a:t>Third Stage, </a:t>
            </a:r>
            <a:r>
              <a:rPr lang="en-US" dirty="0" smtClean="0">
                <a:effectLst>
                  <a:outerShdw blurRad="38100" dist="38100" dir="2700000" algn="tl">
                    <a:srgbClr val="000000">
                      <a:alpha val="43137"/>
                    </a:srgbClr>
                  </a:outerShdw>
                </a:effectLst>
              </a:rPr>
              <a:t>is </a:t>
            </a:r>
            <a:r>
              <a:rPr lang="en-US" i="1" dirty="0" smtClean="0">
                <a:effectLst>
                  <a:outerShdw blurRad="38100" dist="38100" dir="2700000" algn="tl">
                    <a:srgbClr val="000000">
                      <a:alpha val="43137"/>
                    </a:srgbClr>
                  </a:outerShdw>
                </a:effectLst>
              </a:rPr>
              <a:t>glorification</a:t>
            </a:r>
            <a:r>
              <a:rPr lang="en-US" dirty="0" smtClean="0"/>
              <a:t>.  This is the future act that will save us from the very presence of sin.</a:t>
            </a:r>
          </a:p>
          <a:p>
            <a:pPr>
              <a:buFont typeface="Arial" charset="0"/>
              <a:buNone/>
            </a:pP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additive="base">
                                        <p:cTn id="13" dur="500" fill="hold"/>
                                        <p:tgtEl>
                                          <p:spTgt spid="1843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435">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anim calcmode="lin" valueType="num">
                                      <p:cBhvr additive="base">
                                        <p:cTn id="19" dur="500" fill="hold"/>
                                        <p:tgtEl>
                                          <p:spTgt spid="1843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435">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18435">
                                            <p:txEl>
                                              <p:pRg st="5" end="5"/>
                                            </p:txEl>
                                          </p:spTgt>
                                        </p:tgtEl>
                                        <p:attrNameLst>
                                          <p:attrName>style.visibility</p:attrName>
                                        </p:attrNameLst>
                                      </p:cBhvr>
                                      <p:to>
                                        <p:strVal val="visible"/>
                                      </p:to>
                                    </p:set>
                                    <p:animEffect transition="in" filter="circle(in)">
                                      <p:cBhvr>
                                        <p:cTn id="25" dur="20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p:cNvSpPr>
            <a:spLocks noGrp="1"/>
          </p:cNvSpPr>
          <p:nvPr>
            <p:ph idx="1"/>
          </p:nvPr>
        </p:nvSpPr>
        <p:spPr/>
        <p:txBody>
          <a:bodyPr/>
          <a:lstStyle/>
          <a:p>
            <a:pPr algn="ctr">
              <a:buFont typeface="Arial" charset="0"/>
              <a:buNone/>
            </a:pPr>
            <a:r>
              <a:rPr lang="en-US" sz="4000" b="1" dirty="0" smtClean="0">
                <a:effectLst>
                  <a:outerShdw blurRad="38100" dist="38100" dir="2700000" algn="tl">
                    <a:srgbClr val="000000">
                      <a:alpha val="43137"/>
                    </a:srgbClr>
                  </a:outerShdw>
                </a:effectLst>
              </a:rPr>
              <a:t>Systematic Theology II</a:t>
            </a:r>
          </a:p>
          <a:p>
            <a:pPr algn="ctr">
              <a:buFont typeface="Arial" charset="0"/>
              <a:buNone/>
            </a:pPr>
            <a:r>
              <a:rPr lang="en-US" sz="4000" b="1" dirty="0" smtClean="0">
                <a:effectLst>
                  <a:outerShdw blurRad="38100" dist="38100" dir="2700000" algn="tl">
                    <a:srgbClr val="000000">
                      <a:alpha val="43137"/>
                    </a:srgbClr>
                  </a:outerShdw>
                </a:effectLst>
              </a:rPr>
              <a:t>Geisler, </a:t>
            </a:r>
            <a:r>
              <a:rPr lang="en-US" sz="4000" b="1" dirty="0" smtClean="0">
                <a:effectLst>
                  <a:outerShdw blurRad="38100" dist="38100" dir="2700000" algn="tl">
                    <a:srgbClr val="000000">
                      <a:alpha val="43137"/>
                    </a:srgbClr>
                  </a:outerShdw>
                </a:effectLst>
              </a:rPr>
              <a:t>Norman</a:t>
            </a:r>
          </a:p>
          <a:p>
            <a:pPr algn="ctr">
              <a:buFont typeface="Arial" charset="0"/>
              <a:buNone/>
            </a:pPr>
            <a:endParaRPr lang="en-US" sz="4000" b="1" dirty="0" smtClean="0">
              <a:effectLst>
                <a:outerShdw blurRad="38100" dist="38100" dir="2700000" algn="tl">
                  <a:srgbClr val="000000">
                    <a:alpha val="43137"/>
                  </a:srgbClr>
                </a:outerShdw>
              </a:effectLst>
            </a:endParaRPr>
          </a:p>
          <a:p>
            <a:pPr algn="ctr">
              <a:buFont typeface="Arial" charset="0"/>
              <a:buNone/>
            </a:pPr>
            <a:r>
              <a:rPr lang="en-US" sz="4000" b="1" dirty="0" smtClean="0">
                <a:effectLst>
                  <a:outerShdw blurRad="38100" dist="38100" dir="2700000" algn="tl">
                    <a:srgbClr val="000000">
                      <a:alpha val="43137"/>
                    </a:srgbClr>
                  </a:outerShdw>
                </a:effectLst>
              </a:rPr>
              <a:t>Chapter 61</a:t>
            </a:r>
          </a:p>
          <a:p>
            <a:pPr algn="ctr">
              <a:buFont typeface="Arial" charset="0"/>
              <a:buNone/>
            </a:pPr>
            <a:r>
              <a:rPr lang="en-US" sz="4000" b="1" dirty="0" smtClean="0">
                <a:effectLst>
                  <a:outerShdw blurRad="38100" dist="38100" dir="2700000" algn="tl">
                    <a:srgbClr val="000000">
                      <a:alpha val="43137"/>
                    </a:srgbClr>
                  </a:outerShdw>
                </a:effectLst>
              </a:rPr>
              <a:t> “</a:t>
            </a:r>
            <a:r>
              <a:rPr lang="en-US" sz="4000" b="1" dirty="0" smtClean="0">
                <a:effectLst>
                  <a:outerShdw blurRad="38100" dist="38100" dir="2700000" algn="tl">
                    <a:srgbClr val="000000">
                      <a:alpha val="43137"/>
                    </a:srgbClr>
                  </a:outerShdw>
                </a:effectLst>
              </a:rPr>
              <a:t>The Nature of Salvation</a:t>
            </a:r>
            <a:r>
              <a:rPr lang="en-US" sz="4000" b="1" dirty="0" smtClean="0">
                <a:effectLst>
                  <a:outerShdw blurRad="38100" dist="38100" dir="2700000" algn="tl">
                    <a:srgbClr val="000000">
                      <a:alpha val="43137"/>
                    </a:srgbClr>
                  </a:outerShdw>
                </a:effectLst>
              </a:rPr>
              <a:t>”</a:t>
            </a:r>
            <a:endParaRPr lang="en-US" sz="40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err="1" smtClean="0">
                <a:effectLst>
                  <a:outerShdw blurRad="38100" dist="38100" dir="2700000" algn="tl">
                    <a:srgbClr val="000000">
                      <a:alpha val="43137"/>
                    </a:srgbClr>
                  </a:outerShdw>
                </a:effectLst>
              </a:rPr>
              <a:t>Substitutionary</a:t>
            </a:r>
            <a:r>
              <a:rPr lang="en-US" dirty="0" smtClean="0">
                <a:effectLst>
                  <a:outerShdw blurRad="38100" dist="38100" dir="2700000" algn="tl">
                    <a:srgbClr val="000000">
                      <a:alpha val="43137"/>
                    </a:srgbClr>
                  </a:outerShdw>
                </a:effectLst>
              </a:rPr>
              <a:t> Atonement</a:t>
            </a:r>
          </a:p>
        </p:txBody>
      </p:sp>
      <p:sp>
        <p:nvSpPr>
          <p:cNvPr id="4099" name="Content Placeholder 2"/>
          <p:cNvSpPr>
            <a:spLocks noGrp="1"/>
          </p:cNvSpPr>
          <p:nvPr>
            <p:ph idx="1"/>
          </p:nvPr>
        </p:nvSpPr>
        <p:spPr/>
        <p:txBody>
          <a:bodyPr/>
          <a:lstStyle/>
          <a:p>
            <a:pPr marL="0" indent="0">
              <a:buFont typeface="Arial" charset="0"/>
              <a:buNone/>
            </a:pPr>
            <a:r>
              <a:rPr lang="en-US" smtClean="0"/>
              <a:t>The process of salvation begins before a sinner makes a confession of faith.  It is God who takes the initiative in salvation, not the sinner.  </a:t>
            </a:r>
          </a:p>
          <a:p>
            <a:pPr marL="0" indent="0">
              <a:buFont typeface="Arial" charset="0"/>
              <a:buNone/>
            </a:pPr>
            <a:endParaRPr lang="en-US" smtClean="0"/>
          </a:p>
          <a:p>
            <a:pPr marL="0" indent="0">
              <a:buFont typeface="Arial" charset="0"/>
              <a:buNone/>
            </a:pPr>
            <a:r>
              <a:rPr lang="en-US" smtClean="0"/>
              <a:t>Geisler call this pre-salvation acts of God.  He includes: election, chosen (or chose), predestined, foreknowledge, calling, conviction, and prevenient grace.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amond(in)">
                                      <p:cBhvr>
                                        <p:cTn id="7" dur="2000"/>
                                        <p:tgtEl>
                                          <p:spTgt spid="4099">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099">
                                            <p:txEl>
                                              <p:pRg st="2" end="2"/>
                                            </p:txEl>
                                          </p:spTgt>
                                        </p:tgtEl>
                                        <p:attrNameLst>
                                          <p:attrName>style.visibility</p:attrName>
                                        </p:attrNameLst>
                                      </p:cBhvr>
                                      <p:to>
                                        <p:strVal val="visible"/>
                                      </p:to>
                                    </p:set>
                                    <p:animEffect transition="in" filter="diamond(in)">
                                      <p:cBhvr>
                                        <p:cTn id="10" dur="20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5123"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Effectual Grace</a:t>
            </a:r>
            <a:r>
              <a:rPr lang="en-US" dirty="0" smtClean="0"/>
              <a:t>: efficacious in producing salvation.</a:t>
            </a:r>
          </a:p>
          <a:p>
            <a:pPr>
              <a:buFont typeface="Arial" charset="0"/>
              <a:buNone/>
            </a:pPr>
            <a:r>
              <a:rPr lang="en-US" b="1" dirty="0" smtClean="0">
                <a:effectLst>
                  <a:outerShdw blurRad="38100" dist="38100" dir="2700000" algn="tl">
                    <a:srgbClr val="000000">
                      <a:alpha val="43137"/>
                    </a:srgbClr>
                  </a:outerShdw>
                </a:effectLst>
              </a:rPr>
              <a:t>Sealing</a:t>
            </a:r>
            <a:r>
              <a:rPr lang="en-US" dirty="0" smtClean="0"/>
              <a:t>: As </a:t>
            </a:r>
            <a:r>
              <a:rPr lang="en-US" dirty="0" err="1" smtClean="0"/>
              <a:t>salvific</a:t>
            </a:r>
            <a:r>
              <a:rPr lang="en-US" dirty="0" smtClean="0"/>
              <a:t> act that guarantees our ultimate salvation </a:t>
            </a:r>
            <a:r>
              <a:rPr lang="en-US" dirty="0" smtClean="0"/>
              <a:t>(~Geisler).</a:t>
            </a:r>
            <a:endParaRPr lang="en-US" dirty="0" smtClean="0"/>
          </a:p>
          <a:p>
            <a:pPr>
              <a:buFont typeface="Arial" charset="0"/>
              <a:buNone/>
            </a:pPr>
            <a:r>
              <a:rPr lang="en-US" dirty="0" smtClean="0"/>
              <a:t>A Wesleyan view is that being </a:t>
            </a:r>
            <a:r>
              <a:rPr lang="en-US" b="1" dirty="0" smtClean="0"/>
              <a:t>sealed </a:t>
            </a:r>
            <a:r>
              <a:rPr lang="en-US" dirty="0" smtClean="0"/>
              <a:t>by the Holy Spirit means one is marked as the possession of God and therefore has entered into the saving covenant with God.</a:t>
            </a:r>
          </a:p>
          <a:p>
            <a:pPr>
              <a:buFont typeface="Arial" charset="0"/>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3"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Salvation </a:t>
            </a:r>
            <a:r>
              <a:rPr lang="en-US" b="1" dirty="0" smtClean="0"/>
              <a:t>(or save)</a:t>
            </a:r>
            <a:r>
              <a:rPr lang="en-US" dirty="0" smtClean="0"/>
              <a:t>: From the Greek </a:t>
            </a:r>
            <a:r>
              <a:rPr lang="en-US" i="1" dirty="0" err="1" smtClean="0"/>
              <a:t>soteria</a:t>
            </a:r>
            <a:r>
              <a:rPr lang="en-US" i="1" dirty="0" smtClean="0"/>
              <a:t> </a:t>
            </a:r>
            <a:r>
              <a:rPr lang="en-US" dirty="0" smtClean="0"/>
              <a:t>and </a:t>
            </a:r>
            <a:r>
              <a:rPr lang="en-US" i="1" dirty="0" err="1" smtClean="0"/>
              <a:t>soterion</a:t>
            </a:r>
            <a:r>
              <a:rPr lang="en-US" i="1" dirty="0" smtClean="0"/>
              <a:t>, </a:t>
            </a:r>
            <a:r>
              <a:rPr lang="en-US" dirty="0" smtClean="0"/>
              <a:t>meaning, “deliverance,” “preservation,” or “salvation.”  Used of both physical and spiritual </a:t>
            </a:r>
            <a:r>
              <a:rPr lang="en-US" dirty="0" err="1" smtClean="0"/>
              <a:t>savation</a:t>
            </a:r>
            <a:r>
              <a:rPr lang="en-US" dirty="0" smtClean="0"/>
              <a:t>.</a:t>
            </a:r>
            <a:endParaRPr lang="en-US" b="1" dirty="0" smtClean="0"/>
          </a:p>
          <a:p>
            <a:pPr>
              <a:buFont typeface="Arial" charset="0"/>
              <a:buNone/>
            </a:pPr>
            <a:r>
              <a:rPr lang="en-US" b="1" dirty="0" smtClean="0">
                <a:effectLst>
                  <a:outerShdw blurRad="38100" dist="38100" dir="2700000" algn="tl">
                    <a:srgbClr val="000000">
                      <a:alpha val="43137"/>
                    </a:srgbClr>
                  </a:outerShdw>
                </a:effectLst>
              </a:rPr>
              <a:t>Redemption</a:t>
            </a:r>
            <a:r>
              <a:rPr lang="en-US" dirty="0" smtClean="0"/>
              <a:t>: meaning “to ransom,” “to deliver,” “to buy back,” “purchasing.”</a:t>
            </a:r>
          </a:p>
          <a:p>
            <a:pPr>
              <a:buFont typeface="Arial" charset="0"/>
              <a:buNone/>
            </a:pPr>
            <a:r>
              <a:rPr lang="en-US" b="1" dirty="0" smtClean="0">
                <a:effectLst>
                  <a:outerShdw blurRad="38100" dist="38100" dir="2700000" algn="tl">
                    <a:srgbClr val="000000">
                      <a:alpha val="43137"/>
                    </a:srgbClr>
                  </a:outerShdw>
                </a:effectLst>
              </a:rPr>
              <a:t>Mediation</a:t>
            </a:r>
            <a:r>
              <a:rPr lang="en-US" dirty="0" smtClean="0"/>
              <a:t>: Hebrew, </a:t>
            </a:r>
            <a:r>
              <a:rPr lang="en-US" i="1" dirty="0" err="1" smtClean="0"/>
              <a:t>yakach</a:t>
            </a:r>
            <a:r>
              <a:rPr lang="en-US" i="1" dirty="0" smtClean="0"/>
              <a:t>, </a:t>
            </a:r>
            <a:r>
              <a:rPr lang="en-US" dirty="0" smtClean="0"/>
              <a:t>is used in Job 9:33. The Greek, </a:t>
            </a:r>
            <a:r>
              <a:rPr lang="en-US" i="1" dirty="0" err="1" smtClean="0"/>
              <a:t>mesitas</a:t>
            </a:r>
            <a:r>
              <a:rPr lang="en-US" dirty="0" smtClean="0"/>
              <a:t> is used to refer to Jesus as our mediator—prophet, priest, and 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3"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Regeneration</a:t>
            </a:r>
            <a:r>
              <a:rPr lang="en-US" dirty="0" smtClean="0"/>
              <a:t>: from the Greek </a:t>
            </a:r>
            <a:r>
              <a:rPr lang="en-US" i="1" dirty="0" err="1" smtClean="0"/>
              <a:t>paliggenesia</a:t>
            </a:r>
            <a:r>
              <a:rPr lang="en-US" dirty="0" smtClean="0"/>
              <a:t>, which means “regeneration,” “rebirth,” or “spiritual renovation.”  It is the impartation of spiritual life, by God, to the souls of those who were dead in trespasses and sins.</a:t>
            </a:r>
          </a:p>
          <a:p>
            <a:pPr>
              <a:buFont typeface="Arial" charset="0"/>
              <a:buNone/>
            </a:pPr>
            <a:r>
              <a:rPr lang="en-US" b="1" dirty="0" smtClean="0">
                <a:effectLst>
                  <a:outerShdw blurRad="38100" dist="38100" dir="2700000" algn="tl">
                    <a:srgbClr val="000000">
                      <a:alpha val="43137"/>
                    </a:srgbClr>
                  </a:outerShdw>
                </a:effectLst>
              </a:rPr>
              <a:t>Born Again</a:t>
            </a:r>
            <a:r>
              <a:rPr lang="en-US" dirty="0" smtClean="0"/>
              <a:t>: is parallel to regeneration.  </a:t>
            </a:r>
            <a:r>
              <a:rPr lang="en-US" dirty="0" err="1" smtClean="0"/>
              <a:t>Rebith</a:t>
            </a:r>
            <a:r>
              <a:rPr lang="en-US" dirty="0" smtClean="0"/>
              <a:t> is the point at which a person “dead in trespasses and sins” (Eph. 2:1) receives spiritual life.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3"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Adoption</a:t>
            </a:r>
            <a:r>
              <a:rPr lang="en-US" dirty="0" smtClean="0"/>
              <a:t>: means, “placing as a son.”  Adoption is the term of position whereby one becomes a son by the new birth.</a:t>
            </a:r>
          </a:p>
          <a:p>
            <a:pPr>
              <a:buFont typeface="Arial" charset="0"/>
              <a:buNone/>
            </a:pPr>
            <a:r>
              <a:rPr lang="en-US" b="1" dirty="0" smtClean="0">
                <a:effectLst>
                  <a:outerShdw blurRad="38100" dist="38100" dir="2700000" algn="tl">
                    <a:srgbClr val="000000">
                      <a:alpha val="43137"/>
                    </a:srgbClr>
                  </a:outerShdw>
                </a:effectLst>
              </a:rPr>
              <a:t>Reconciliation</a:t>
            </a:r>
            <a:r>
              <a:rPr lang="en-US" dirty="0" smtClean="0"/>
              <a:t>: from the Greek </a:t>
            </a:r>
            <a:r>
              <a:rPr lang="en-US" i="1" dirty="0" err="1" smtClean="0"/>
              <a:t>katallasso</a:t>
            </a:r>
            <a:r>
              <a:rPr lang="en-US" i="1" dirty="0" smtClean="0"/>
              <a:t>, </a:t>
            </a:r>
            <a:r>
              <a:rPr lang="en-US" dirty="0" smtClean="0"/>
              <a:t>which means ‘to reconcile,” or “to bring together.”</a:t>
            </a:r>
          </a:p>
          <a:p>
            <a:pPr>
              <a:buFont typeface="Arial" charset="0"/>
              <a:buNone/>
            </a:pPr>
            <a:r>
              <a:rPr lang="en-US" b="1" dirty="0" smtClean="0">
                <a:effectLst>
                  <a:outerShdw blurRad="38100" dist="38100" dir="2700000" algn="tl">
                    <a:srgbClr val="000000">
                      <a:alpha val="43137"/>
                    </a:srgbClr>
                  </a:outerShdw>
                </a:effectLst>
              </a:rPr>
              <a:t>Forgiveness</a:t>
            </a:r>
            <a:r>
              <a:rPr lang="en-US" dirty="0" smtClean="0"/>
              <a:t>: from the Greek </a:t>
            </a:r>
            <a:r>
              <a:rPr lang="en-US" i="1" dirty="0" smtClean="0"/>
              <a:t>aphesis, </a:t>
            </a:r>
            <a:r>
              <a:rPr lang="en-US" dirty="0" smtClean="0"/>
              <a:t>which means “to forgive” or “to remit” one’s sins.  “Through Jesus the forgiveness of sins is proclaimed to you” (Acts 13:38).</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out)">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9219"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Justification</a:t>
            </a:r>
            <a:r>
              <a:rPr lang="en-US" dirty="0" smtClean="0"/>
              <a:t>: The act of God by which we who are unrighteous in ourselves are nevertheless </a:t>
            </a:r>
            <a:r>
              <a:rPr lang="en-US" i="1" dirty="0" smtClean="0"/>
              <a:t>declared</a:t>
            </a:r>
            <a:r>
              <a:rPr lang="en-US" dirty="0" smtClean="0"/>
              <a:t> righteous before God.  It is a judicial (legal) ace of </a:t>
            </a:r>
            <a:r>
              <a:rPr lang="en-US" i="1" dirty="0" smtClean="0"/>
              <a:t>pronouncing</a:t>
            </a:r>
            <a:r>
              <a:rPr lang="en-US" dirty="0" smtClean="0"/>
              <a:t> one to be right in God’s sight.  The Greek word </a:t>
            </a:r>
            <a:r>
              <a:rPr lang="en-US" i="1" dirty="0" err="1" smtClean="0"/>
              <a:t>dikaios</a:t>
            </a:r>
            <a:r>
              <a:rPr lang="en-US" i="1" dirty="0" smtClean="0"/>
              <a:t> </a:t>
            </a:r>
            <a:r>
              <a:rPr lang="en-US" dirty="0" smtClean="0"/>
              <a:t>means “just” or “right(</a:t>
            </a:r>
            <a:r>
              <a:rPr lang="en-US" dirty="0" err="1" smtClean="0"/>
              <a:t>eous</a:t>
            </a:r>
            <a:r>
              <a:rPr lang="en-US" dirty="0" smtClean="0"/>
              <a:t>),” while the Greek </a:t>
            </a:r>
            <a:r>
              <a:rPr lang="en-US" i="1" dirty="0" err="1" smtClean="0"/>
              <a:t>dikaioo</a:t>
            </a:r>
            <a:r>
              <a:rPr lang="en-US" dirty="0" smtClean="0"/>
              <a:t> means “justify” or “justified.”  God declares a sinner righteous before Himself on the basis of faith alone.</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US" dirty="0" smtClean="0">
                <a:effectLst>
                  <a:outerShdw blurRad="38100" dist="38100" dir="2700000" algn="tl">
                    <a:srgbClr val="000000">
                      <a:alpha val="43137"/>
                    </a:srgbClr>
                  </a:outerShdw>
                </a:effectLst>
              </a:rPr>
              <a:t>Names of God’s Saving Acts</a:t>
            </a:r>
          </a:p>
        </p:txBody>
      </p:sp>
      <p:sp>
        <p:nvSpPr>
          <p:cNvPr id="10243" name="Content Placeholder 2"/>
          <p:cNvSpPr>
            <a:spLocks noGrp="1"/>
          </p:cNvSpPr>
          <p:nvPr>
            <p:ph idx="1"/>
          </p:nvPr>
        </p:nvSpPr>
        <p:spPr/>
        <p:txBody>
          <a:bodyPr/>
          <a:lstStyle/>
          <a:p>
            <a:pPr>
              <a:buFont typeface="Arial" charset="0"/>
              <a:buNone/>
            </a:pPr>
            <a:r>
              <a:rPr lang="en-US" b="1" dirty="0" smtClean="0">
                <a:effectLst>
                  <a:outerShdw blurRad="38100" dist="38100" dir="2700000" algn="tl">
                    <a:srgbClr val="000000">
                      <a:alpha val="43137"/>
                    </a:srgbClr>
                  </a:outerShdw>
                </a:effectLst>
              </a:rPr>
              <a:t>Propitiation (or Expiation)</a:t>
            </a:r>
            <a:r>
              <a:rPr lang="en-US" dirty="0" smtClean="0"/>
              <a:t>: From the Greek </a:t>
            </a:r>
            <a:r>
              <a:rPr lang="en-US" i="1" dirty="0" err="1" smtClean="0"/>
              <a:t>hilasmos</a:t>
            </a:r>
            <a:r>
              <a:rPr lang="en-US" i="1" dirty="0" smtClean="0"/>
              <a:t>, </a:t>
            </a:r>
            <a:r>
              <a:rPr lang="en-US" dirty="0" smtClean="0"/>
              <a:t>meaning “to satisfy God on behalf of the sinner.”  Also, </a:t>
            </a:r>
            <a:r>
              <a:rPr lang="en-US" i="1" dirty="0" err="1" smtClean="0"/>
              <a:t>hilasterion</a:t>
            </a:r>
            <a:r>
              <a:rPr lang="en-US" i="1" dirty="0" smtClean="0"/>
              <a:t>, </a:t>
            </a:r>
            <a:r>
              <a:rPr lang="en-US" dirty="0" smtClean="0"/>
              <a:t>which refers to the mercy seat in the OT tabernacle (Heb. 9:5) and of Jesus (Rom. 3:25).  The third Greek word translated propitiation is the Greek </a:t>
            </a:r>
            <a:r>
              <a:rPr lang="en-US" i="1" dirty="0" err="1" smtClean="0"/>
              <a:t>hilaskomai</a:t>
            </a:r>
            <a:r>
              <a:rPr lang="en-US" i="1" dirty="0" smtClean="0"/>
              <a:t>, </a:t>
            </a:r>
            <a:r>
              <a:rPr lang="en-US" dirty="0" smtClean="0"/>
              <a:t>which means “to propitiate,” “to satisfy,” or “to expiate.”</a:t>
            </a:r>
            <a:endParaRPr 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340</TotalTime>
  <Words>1123</Words>
  <Application>Microsoft Office PowerPoint</Application>
  <PresentationFormat>On-screen Show (4:3)</PresentationFormat>
  <Paragraphs>68</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Lucida Sans</vt:lpstr>
      <vt:lpstr>Book Antiqua</vt:lpstr>
      <vt:lpstr>Wingdings 2</vt:lpstr>
      <vt:lpstr>Wingdings</vt:lpstr>
      <vt:lpstr>Wingdings 3</vt:lpstr>
      <vt:lpstr>Calibri</vt:lpstr>
      <vt:lpstr>Apex</vt:lpstr>
      <vt:lpstr>Geisler, Norman Systematic Theology II</vt:lpstr>
      <vt:lpstr>Slide 2</vt:lpstr>
      <vt:lpstr>Substitutionary Atonement</vt:lpstr>
      <vt:lpstr>Names of God’s Saving Acts</vt:lpstr>
      <vt:lpstr>Names of God’s Saving Acts</vt:lpstr>
      <vt:lpstr>Names of God’s Saving Acts</vt:lpstr>
      <vt:lpstr>Names of God’s Saving Acts</vt:lpstr>
      <vt:lpstr>Names of God’s Saving Acts</vt:lpstr>
      <vt:lpstr>Names of God’s Saving Acts</vt:lpstr>
      <vt:lpstr>Names of God’s Saving Acts</vt:lpstr>
      <vt:lpstr>Names of God’s Saving Acts</vt:lpstr>
      <vt:lpstr>Names of God’s Saving Acts</vt:lpstr>
      <vt:lpstr>Names of God’s Saving Acts</vt:lpstr>
      <vt:lpstr>Names of God’s Saving Acts</vt:lpstr>
      <vt:lpstr>Three Stages of Salvation</vt:lpstr>
      <vt:lpstr>Three Stages of Salvation</vt:lpstr>
      <vt:lpstr>Three Stages of Salvation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43</cp:revision>
  <dcterms:created xsi:type="dcterms:W3CDTF">2008-12-10T15:35:14Z</dcterms:created>
  <dcterms:modified xsi:type="dcterms:W3CDTF">2012-11-13T20:59:49Z</dcterms:modified>
</cp:coreProperties>
</file>