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1"/>
    <p:sldMasterId id="2147483652" r:id="rId2"/>
  </p:sldMasterIdLst>
  <p:notesMasterIdLst>
    <p:notesMasterId r:id="rId36"/>
  </p:notesMasterIdLst>
  <p:handoutMasterIdLst>
    <p:handoutMasterId r:id="rId37"/>
  </p:handout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9" r:id="rId25"/>
    <p:sldId id="278" r:id="rId26"/>
    <p:sldId id="280" r:id="rId27"/>
    <p:sldId id="282" r:id="rId28"/>
    <p:sldId id="284" r:id="rId29"/>
    <p:sldId id="283" r:id="rId30"/>
    <p:sldId id="285" r:id="rId31"/>
    <p:sldId id="286" r:id="rId32"/>
    <p:sldId id="287" r:id="rId33"/>
    <p:sldId id="289" r:id="rId34"/>
    <p:sldId id="290" r:id="rId35"/>
  </p:sldIdLst>
  <p:sldSz cx="9144000" cy="6858000" type="screen4x3"/>
  <p:notesSz cx="6934200" cy="9220200"/>
  <p:defaultTextStyle>
    <a:defPPr>
      <a:defRPr lang="en-US"/>
    </a:defPPr>
    <a:lvl1pPr algn="l" rtl="0" eaLnBrk="0" fontAlgn="base" hangingPunct="0">
      <a:spcBef>
        <a:spcPct val="0"/>
      </a:spcBef>
      <a:spcAft>
        <a:spcPct val="0"/>
      </a:spcAft>
      <a:defRPr kern="1200">
        <a:solidFill>
          <a:schemeClr val="tx1"/>
        </a:solidFill>
        <a:latin typeface="Arial" pitchFamily="34" charset="0"/>
        <a:ea typeface="+mn-ea"/>
        <a:cs typeface="+mn-cs"/>
      </a:defRPr>
    </a:lvl1pPr>
    <a:lvl2pPr marL="457200" algn="l" rtl="0" eaLnBrk="0" fontAlgn="base" hangingPunct="0">
      <a:spcBef>
        <a:spcPct val="0"/>
      </a:spcBef>
      <a:spcAft>
        <a:spcPct val="0"/>
      </a:spcAft>
      <a:defRPr kern="1200">
        <a:solidFill>
          <a:schemeClr val="tx1"/>
        </a:solidFill>
        <a:latin typeface="Arial" pitchFamily="34" charset="0"/>
        <a:ea typeface="+mn-ea"/>
        <a:cs typeface="+mn-cs"/>
      </a:defRPr>
    </a:lvl2pPr>
    <a:lvl3pPr marL="914400" algn="l" rtl="0" eaLnBrk="0" fontAlgn="base" hangingPunct="0">
      <a:spcBef>
        <a:spcPct val="0"/>
      </a:spcBef>
      <a:spcAft>
        <a:spcPct val="0"/>
      </a:spcAft>
      <a:defRPr kern="1200">
        <a:solidFill>
          <a:schemeClr val="tx1"/>
        </a:solidFill>
        <a:latin typeface="Arial"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0" d="100"/>
          <a:sy n="100" d="100"/>
        </p:scale>
        <p:origin x="-210"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30" d="100"/>
          <a:sy n="30" d="100"/>
        </p:scale>
        <p:origin x="-1188" y="-90"/>
      </p:cViewPr>
      <p:guideLst>
        <p:guide orient="horz" pos="2904"/>
        <p:guide pos="218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7826" name="Rectangle 2"/>
          <p:cNvSpPr>
            <a:spLocks noGrp="1" noChangeArrowheads="1"/>
          </p:cNvSpPr>
          <p:nvPr>
            <p:ph type="hdr" sz="quarter"/>
          </p:nvPr>
        </p:nvSpPr>
        <p:spPr bwMode="auto">
          <a:xfrm>
            <a:off x="0" y="0"/>
            <a:ext cx="3005138" cy="460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smtClean="0">
                <a:latin typeface="Century Gothic" pitchFamily="34" charset="0"/>
              </a:defRPr>
            </a:lvl1pPr>
          </a:lstStyle>
          <a:p>
            <a:pPr>
              <a:defRPr/>
            </a:pPr>
            <a:endParaRPr lang="en-US"/>
          </a:p>
        </p:txBody>
      </p:sp>
      <p:sp>
        <p:nvSpPr>
          <p:cNvPr id="77827" name="Rectangle 3"/>
          <p:cNvSpPr>
            <a:spLocks noGrp="1" noChangeArrowheads="1"/>
          </p:cNvSpPr>
          <p:nvPr>
            <p:ph type="dt" sz="quarter" idx="1"/>
          </p:nvPr>
        </p:nvSpPr>
        <p:spPr bwMode="auto">
          <a:xfrm>
            <a:off x="3927475" y="0"/>
            <a:ext cx="3005138" cy="460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smtClean="0">
                <a:latin typeface="Century Gothic" pitchFamily="34" charset="0"/>
              </a:defRPr>
            </a:lvl1pPr>
          </a:lstStyle>
          <a:p>
            <a:pPr>
              <a:defRPr/>
            </a:pPr>
            <a:endParaRPr lang="en-US"/>
          </a:p>
        </p:txBody>
      </p:sp>
      <p:sp>
        <p:nvSpPr>
          <p:cNvPr id="77828" name="Rectangle 4"/>
          <p:cNvSpPr>
            <a:spLocks noGrp="1" noChangeArrowheads="1"/>
          </p:cNvSpPr>
          <p:nvPr>
            <p:ph type="ftr" sz="quarter" idx="2"/>
          </p:nvPr>
        </p:nvSpPr>
        <p:spPr bwMode="auto">
          <a:xfrm>
            <a:off x="0" y="8758238"/>
            <a:ext cx="3005138" cy="4603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smtClean="0">
                <a:latin typeface="Century Gothic" pitchFamily="34" charset="0"/>
              </a:defRPr>
            </a:lvl1pPr>
          </a:lstStyle>
          <a:p>
            <a:pPr>
              <a:defRPr/>
            </a:pPr>
            <a:endParaRPr lang="en-US"/>
          </a:p>
        </p:txBody>
      </p:sp>
      <p:sp>
        <p:nvSpPr>
          <p:cNvPr id="77829" name="Rectangle 5"/>
          <p:cNvSpPr>
            <a:spLocks noGrp="1" noChangeArrowheads="1"/>
          </p:cNvSpPr>
          <p:nvPr>
            <p:ph type="sldNum" sz="quarter" idx="3"/>
          </p:nvPr>
        </p:nvSpPr>
        <p:spPr bwMode="auto">
          <a:xfrm>
            <a:off x="3927475" y="8758238"/>
            <a:ext cx="3005138" cy="4603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smtClean="0">
                <a:latin typeface="Century Gothic" pitchFamily="34" charset="0"/>
              </a:defRPr>
            </a:lvl1pPr>
          </a:lstStyle>
          <a:p>
            <a:pPr>
              <a:defRPr/>
            </a:pPr>
            <a:fld id="{4826FD0C-FD65-432C-833E-F50F04F8C3CB}"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bwMode="auto">
          <a:xfrm>
            <a:off x="0" y="0"/>
            <a:ext cx="3005138" cy="460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smtClean="0">
                <a:latin typeface="Century Gothic" pitchFamily="34" charset="0"/>
              </a:defRPr>
            </a:lvl1pPr>
          </a:lstStyle>
          <a:p>
            <a:pPr>
              <a:defRPr/>
            </a:pPr>
            <a:endParaRPr lang="en-US"/>
          </a:p>
        </p:txBody>
      </p:sp>
      <p:sp>
        <p:nvSpPr>
          <p:cNvPr id="75779" name="Rectangle 3"/>
          <p:cNvSpPr>
            <a:spLocks noGrp="1" noChangeArrowheads="1"/>
          </p:cNvSpPr>
          <p:nvPr>
            <p:ph type="dt" idx="1"/>
          </p:nvPr>
        </p:nvSpPr>
        <p:spPr bwMode="auto">
          <a:xfrm>
            <a:off x="3927475" y="0"/>
            <a:ext cx="3005138" cy="460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smtClean="0">
                <a:latin typeface="Century Gothic" pitchFamily="34" charset="0"/>
              </a:defRPr>
            </a:lvl1pPr>
          </a:lstStyle>
          <a:p>
            <a:pPr>
              <a:defRPr/>
            </a:pPr>
            <a:endParaRPr lang="en-US"/>
          </a:p>
        </p:txBody>
      </p:sp>
      <p:sp>
        <p:nvSpPr>
          <p:cNvPr id="37892" name="Rectangle 4"/>
          <p:cNvSpPr>
            <a:spLocks noRot="1" noChangeArrowheads="1" noTextEdit="1"/>
          </p:cNvSpPr>
          <p:nvPr>
            <p:ph type="sldImg" idx="2"/>
          </p:nvPr>
        </p:nvSpPr>
        <p:spPr bwMode="auto">
          <a:xfrm>
            <a:off x="1162050" y="692150"/>
            <a:ext cx="4610100" cy="3457575"/>
          </a:xfrm>
          <a:prstGeom prst="rect">
            <a:avLst/>
          </a:prstGeom>
          <a:noFill/>
          <a:ln w="9525">
            <a:solidFill>
              <a:srgbClr val="000000"/>
            </a:solidFill>
            <a:miter lim="800000"/>
            <a:headEnd/>
            <a:tailEnd/>
          </a:ln>
        </p:spPr>
      </p:sp>
      <p:sp>
        <p:nvSpPr>
          <p:cNvPr id="75781" name="Rectangle 5"/>
          <p:cNvSpPr>
            <a:spLocks noGrp="1" noChangeArrowheads="1"/>
          </p:cNvSpPr>
          <p:nvPr>
            <p:ph type="body" sz="quarter" idx="3"/>
          </p:nvPr>
        </p:nvSpPr>
        <p:spPr bwMode="auto">
          <a:xfrm>
            <a:off x="693738" y="4379913"/>
            <a:ext cx="5546725" cy="414813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75782" name="Rectangle 6"/>
          <p:cNvSpPr>
            <a:spLocks noGrp="1" noChangeArrowheads="1"/>
          </p:cNvSpPr>
          <p:nvPr>
            <p:ph type="ftr" sz="quarter" idx="4"/>
          </p:nvPr>
        </p:nvSpPr>
        <p:spPr bwMode="auto">
          <a:xfrm>
            <a:off x="0" y="8758238"/>
            <a:ext cx="3005138" cy="4603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smtClean="0">
                <a:latin typeface="Century Gothic" pitchFamily="34" charset="0"/>
              </a:defRPr>
            </a:lvl1pPr>
          </a:lstStyle>
          <a:p>
            <a:pPr>
              <a:defRPr/>
            </a:pPr>
            <a:endParaRPr lang="en-US"/>
          </a:p>
        </p:txBody>
      </p:sp>
      <p:sp>
        <p:nvSpPr>
          <p:cNvPr id="75783" name="Rectangle 7"/>
          <p:cNvSpPr>
            <a:spLocks noGrp="1" noChangeArrowheads="1"/>
          </p:cNvSpPr>
          <p:nvPr>
            <p:ph type="sldNum" sz="quarter" idx="5"/>
          </p:nvPr>
        </p:nvSpPr>
        <p:spPr bwMode="auto">
          <a:xfrm>
            <a:off x="3927475" y="8758238"/>
            <a:ext cx="3005138" cy="4603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smtClean="0">
                <a:latin typeface="Century Gothic" pitchFamily="34" charset="0"/>
              </a:defRPr>
            </a:lvl1pPr>
          </a:lstStyle>
          <a:p>
            <a:pPr>
              <a:defRPr/>
            </a:pPr>
            <a:fld id="{D7B61AB1-054E-4668-8F20-D68154785DD6}"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entury Gothic"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entury Gothic"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entury Gothic"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entury Gothic"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entury Gothic"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8AF7DD15-BFAF-4D3A-8B76-EC532F0C7A26}" type="slidenum">
              <a:rPr lang="en-US"/>
              <a:pPr/>
              <a:t>1</a:t>
            </a:fld>
            <a:endParaRPr lang="en-US"/>
          </a:p>
        </p:txBody>
      </p:sp>
      <p:sp>
        <p:nvSpPr>
          <p:cNvPr id="38915" name="Rectangle 2"/>
          <p:cNvSpPr>
            <a:spLocks noRo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ctrTitle"/>
          </p:nvPr>
        </p:nvSpPr>
        <p:spPr>
          <a:xfrm>
            <a:off x="2667000" y="381000"/>
            <a:ext cx="6324600" cy="1470025"/>
          </a:xfrm>
        </p:spPr>
        <p:txBody>
          <a:bodyPr/>
          <a:lstStyle>
            <a:lvl1pPr>
              <a:defRPr sz="2600"/>
            </a:lvl1pPr>
          </a:lstStyle>
          <a:p>
            <a:r>
              <a:rPr lang="en-US" smtClean="0"/>
              <a:t>Click to edit Master title style</a:t>
            </a:r>
            <a:endParaRPr lang="en-US"/>
          </a:p>
        </p:txBody>
      </p:sp>
      <p:sp>
        <p:nvSpPr>
          <p:cNvPr id="8195" name="Rectangle 3"/>
          <p:cNvSpPr>
            <a:spLocks noGrp="1" noChangeArrowheads="1"/>
          </p:cNvSpPr>
          <p:nvPr>
            <p:ph type="subTitle" idx="1"/>
          </p:nvPr>
        </p:nvSpPr>
        <p:spPr>
          <a:xfrm>
            <a:off x="2743200" y="1981200"/>
            <a:ext cx="6324600" cy="685800"/>
          </a:xfrm>
        </p:spPr>
        <p:txBody>
          <a:bodyPr/>
          <a:lstStyle>
            <a:lvl1pPr marL="0" indent="0">
              <a:buFontTx/>
              <a:buNone/>
              <a:defRPr>
                <a:solidFill>
                  <a:schemeClr val="tx2"/>
                </a:solidFill>
              </a:defRPr>
            </a:lvl1pPr>
          </a:lstStyle>
          <a:p>
            <a:r>
              <a:rPr lang="en-US" smtClean="0"/>
              <a:t>Click to edit Master subtitle style</a:t>
            </a:r>
            <a:endParaRPr lang="en-US"/>
          </a:p>
        </p:txBody>
      </p:sp>
      <p:sp>
        <p:nvSpPr>
          <p:cNvPr id="4" name="Rectangle 4"/>
          <p:cNvSpPr>
            <a:spLocks noGrp="1" noChangeArrowheads="1"/>
          </p:cNvSpPr>
          <p:nvPr>
            <p:ph type="dt" sz="half" idx="10"/>
          </p:nvPr>
        </p:nvSpPr>
        <p:spPr/>
        <p:txBody>
          <a:bodyPr/>
          <a:lstStyle>
            <a:lvl1pPr>
              <a:defRPr sz="1000" smtClean="0"/>
            </a:lvl1pPr>
          </a:lstStyle>
          <a:p>
            <a:pPr>
              <a:defRPr/>
            </a:pPr>
            <a:endParaRPr lang="en-US"/>
          </a:p>
        </p:txBody>
      </p:sp>
      <p:sp>
        <p:nvSpPr>
          <p:cNvPr id="5" name="Rectangle 5"/>
          <p:cNvSpPr>
            <a:spLocks noGrp="1" noChangeArrowheads="1"/>
          </p:cNvSpPr>
          <p:nvPr>
            <p:ph type="ftr" sz="quarter" idx="11"/>
          </p:nvPr>
        </p:nvSpPr>
        <p:spPr/>
        <p:txBody>
          <a:bodyPr/>
          <a:lstStyle>
            <a:lvl1pPr>
              <a:defRPr sz="1000" smtClean="0"/>
            </a:lvl1pPr>
          </a:lstStyle>
          <a:p>
            <a:pPr>
              <a:defRPr/>
            </a:pPr>
            <a:endParaRPr lang="en-US"/>
          </a:p>
        </p:txBody>
      </p:sp>
      <p:sp>
        <p:nvSpPr>
          <p:cNvPr id="6" name="Rectangle 6"/>
          <p:cNvSpPr>
            <a:spLocks noGrp="1" noChangeArrowheads="1"/>
          </p:cNvSpPr>
          <p:nvPr>
            <p:ph type="sldNum" sz="quarter" idx="12"/>
          </p:nvPr>
        </p:nvSpPr>
        <p:spPr/>
        <p:txBody>
          <a:bodyPr/>
          <a:lstStyle>
            <a:lvl1pPr>
              <a:defRPr sz="1000" smtClean="0"/>
            </a:lvl1pPr>
          </a:lstStyle>
          <a:p>
            <a:pPr>
              <a:defRPr/>
            </a:pPr>
            <a:fld id="{67A402AB-A22E-43E7-9233-04194E93A4C8}" type="slidenum">
              <a:rPr lang="en-US"/>
              <a:pPr>
                <a:defRPr/>
              </a:pPr>
              <a:t>‹#›</a:t>
            </a:fld>
            <a:endParaRPr lang="en-US"/>
          </a:p>
        </p:txBody>
      </p:sp>
    </p:spTree>
  </p:cSld>
  <p:clrMapOvr>
    <a:masterClrMapping/>
  </p:clrMapOvr>
  <p:transition>
    <p:cu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903586E-8E8D-4FE7-B540-77BF38275F25}" type="slidenum">
              <a:rPr lang="en-US"/>
              <a:pPr>
                <a:defRPr/>
              </a:pPr>
              <a:t>‹#›</a:t>
            </a:fld>
            <a:endParaRPr lang="en-US"/>
          </a:p>
        </p:txBody>
      </p:sp>
    </p:spTree>
  </p:cSld>
  <p:clrMapOvr>
    <a:masterClrMapping/>
  </p:clrMapOvr>
  <p:transition>
    <p:cu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91350" y="1676400"/>
            <a:ext cx="1695450" cy="4449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905000" y="1676400"/>
            <a:ext cx="4933950" cy="4449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D48F60C-A3CB-43D6-A3FE-4B4597AC05FA}" type="slidenum">
              <a:rPr lang="en-US"/>
              <a:pPr>
                <a:defRPr/>
              </a:pPr>
              <a:t>‹#›</a:t>
            </a:fld>
            <a:endParaRPr lang="en-US"/>
          </a:p>
        </p:txBody>
      </p:sp>
    </p:spTree>
  </p:cSld>
  <p:clrMapOvr>
    <a:masterClrMapping/>
  </p:clrMapOvr>
  <p:transition>
    <p:cu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C2AB048-8639-4B56-AA35-0E6F5BD78176}" type="slidenum">
              <a:rPr lang="en-US"/>
              <a:pPr>
                <a:defRPr/>
              </a:pPr>
              <a:t>‹#›</a:t>
            </a:fld>
            <a:endParaRPr lang="en-US"/>
          </a:p>
        </p:txBody>
      </p:sp>
    </p:spTree>
  </p:cSld>
  <p:clrMapOvr>
    <a:masterClrMapping/>
  </p:clrMapOvr>
  <p:transition>
    <p:cu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B30FA80-7103-46F0-BE1D-AA1E76068781}" type="slidenum">
              <a:rPr lang="en-US"/>
              <a:pPr>
                <a:defRPr/>
              </a:pPr>
              <a:t>‹#›</a:t>
            </a:fld>
            <a:endParaRPr lang="en-US"/>
          </a:p>
        </p:txBody>
      </p:sp>
    </p:spTree>
  </p:cSld>
  <p:clrMapOvr>
    <a:masterClrMapping/>
  </p:clrMapOvr>
  <p:transition>
    <p:cu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87EDF47-E729-4DAC-9474-2B51437DA46F}" type="slidenum">
              <a:rPr lang="en-US"/>
              <a:pPr>
                <a:defRPr/>
              </a:pPr>
              <a:t>‹#›</a:t>
            </a:fld>
            <a:endParaRPr lang="en-US"/>
          </a:p>
        </p:txBody>
      </p:sp>
    </p:spTree>
  </p:cSld>
  <p:clrMapOvr>
    <a:masterClrMapping/>
  </p:clrMapOvr>
  <p:transition>
    <p:cu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752600" y="2819400"/>
            <a:ext cx="3467100" cy="3124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372100" y="2819400"/>
            <a:ext cx="3467100" cy="3124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3FD93C9-A07B-4D43-8D7C-8296C6878EE0}" type="slidenum">
              <a:rPr lang="en-US"/>
              <a:pPr>
                <a:defRPr/>
              </a:pPr>
              <a:t>‹#›</a:t>
            </a:fld>
            <a:endParaRPr lang="en-US"/>
          </a:p>
        </p:txBody>
      </p:sp>
    </p:spTree>
  </p:cSld>
  <p:clrMapOvr>
    <a:masterClrMapping/>
  </p:clrMapOvr>
  <p:transition>
    <p:cut/>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6A183AEA-3474-4579-9C8F-0BA7C98CEE39}" type="slidenum">
              <a:rPr lang="en-US"/>
              <a:pPr>
                <a:defRPr/>
              </a:pPr>
              <a:t>‹#›</a:t>
            </a:fld>
            <a:endParaRPr lang="en-US"/>
          </a:p>
        </p:txBody>
      </p:sp>
    </p:spTree>
  </p:cSld>
  <p:clrMapOvr>
    <a:masterClrMapping/>
  </p:clrMapOvr>
  <p:transition>
    <p:cut/>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55D6A8FB-8661-4D3C-8BD3-1AED04E0756B}" type="slidenum">
              <a:rPr lang="en-US"/>
              <a:pPr>
                <a:defRPr/>
              </a:pPr>
              <a:t>‹#›</a:t>
            </a:fld>
            <a:endParaRPr lang="en-US"/>
          </a:p>
        </p:txBody>
      </p:sp>
    </p:spTree>
  </p:cSld>
  <p:clrMapOvr>
    <a:masterClrMapping/>
  </p:clrMapOvr>
  <p:transition>
    <p:cut/>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7F5033FC-3D38-456B-B34B-8B0C461F31A8}" type="slidenum">
              <a:rPr lang="en-US"/>
              <a:pPr>
                <a:defRPr/>
              </a:pPr>
              <a:t>‹#›</a:t>
            </a:fld>
            <a:endParaRPr lang="en-US"/>
          </a:p>
        </p:txBody>
      </p:sp>
    </p:spTree>
  </p:cSld>
  <p:clrMapOvr>
    <a:masterClrMapping/>
  </p:clrMapOvr>
  <p:transition>
    <p:cut/>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97A3CCD-B6D7-4FF6-9285-D800FC4BBA10}" type="slidenum">
              <a:rPr lang="en-US"/>
              <a:pPr>
                <a:defRPr/>
              </a:pPr>
              <a:t>‹#›</a:t>
            </a:fld>
            <a:endParaRPr lang="en-US"/>
          </a:p>
        </p:txBody>
      </p:sp>
    </p:spTree>
  </p:cSld>
  <p:clrMapOvr>
    <a:masterClrMapping/>
  </p:clrMapOvr>
  <p:transition>
    <p:cu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C90EA44-8AB0-4FF4-B9F5-C0119F5462D0}" type="slidenum">
              <a:rPr lang="en-US"/>
              <a:pPr>
                <a:defRPr/>
              </a:pPr>
              <a:t>‹#›</a:t>
            </a:fld>
            <a:endParaRPr lang="en-US"/>
          </a:p>
        </p:txBody>
      </p:sp>
    </p:spTree>
  </p:cSld>
  <p:clrMapOvr>
    <a:masterClrMapping/>
  </p:clrMapOvr>
  <p:transition>
    <p:cut/>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225CE3E-AE6A-4B91-9595-004C9FF82A80}" type="slidenum">
              <a:rPr lang="en-US"/>
              <a:pPr>
                <a:defRPr/>
              </a:pPr>
              <a:t>‹#›</a:t>
            </a:fld>
            <a:endParaRPr lang="en-US"/>
          </a:p>
        </p:txBody>
      </p:sp>
    </p:spTree>
  </p:cSld>
  <p:clrMapOvr>
    <a:masterClrMapping/>
  </p:clrMapOvr>
  <p:transition>
    <p:cut/>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06B9317-42F9-4B8C-830C-1C979859914E}" type="slidenum">
              <a:rPr lang="en-US"/>
              <a:pPr>
                <a:defRPr/>
              </a:pPr>
              <a:t>‹#›</a:t>
            </a:fld>
            <a:endParaRPr lang="en-US"/>
          </a:p>
        </p:txBody>
      </p:sp>
    </p:spTree>
  </p:cSld>
  <p:clrMapOvr>
    <a:masterClrMapping/>
  </p:clrMapOvr>
  <p:transition>
    <p:cut/>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67550" y="1676400"/>
            <a:ext cx="1771650" cy="4267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752600" y="1676400"/>
            <a:ext cx="5162550" cy="4267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74C0034-4065-4509-87B7-1402D588F878}" type="slidenum">
              <a:rPr lang="en-US"/>
              <a:pPr>
                <a:defRPr/>
              </a:pPr>
              <a:t>‹#›</a:t>
            </a:fld>
            <a:endParaRPr lang="en-US"/>
          </a:p>
        </p:txBody>
      </p:sp>
    </p:spTree>
  </p:cSld>
  <p:clrMapOvr>
    <a:masterClrMapping/>
  </p:clrMapOvr>
  <p:transition>
    <p:cut/>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752600" y="1676400"/>
            <a:ext cx="7086600" cy="884238"/>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1752600" y="2819400"/>
            <a:ext cx="7086600" cy="3124200"/>
          </a:xfrm>
        </p:spPr>
        <p:txBody>
          <a:bodyPr/>
          <a:lstStyle/>
          <a:p>
            <a:pPr lvl="0"/>
            <a:endParaRPr 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0C56CFB-15CA-4317-B5EB-DB85245E0A8F}" type="slidenum">
              <a:rPr lang="en-US"/>
              <a:pPr>
                <a:defRPr/>
              </a:pPr>
              <a:t>‹#›</a:t>
            </a:fld>
            <a:endParaRPr lang="en-US"/>
          </a:p>
        </p:txBody>
      </p:sp>
    </p:spTree>
  </p:cSld>
  <p:clrMapOvr>
    <a:masterClrMapping/>
  </p:clrMapOvr>
  <p:transition>
    <p:cu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3057C70-E56B-4543-BE9F-9A2CC9A20F2D}" type="slidenum">
              <a:rPr lang="en-US"/>
              <a:pPr>
                <a:defRPr/>
              </a:pPr>
              <a:t>‹#›</a:t>
            </a:fld>
            <a:endParaRPr lang="en-US"/>
          </a:p>
        </p:txBody>
      </p:sp>
    </p:spTree>
  </p:cSld>
  <p:clrMapOvr>
    <a:masterClrMapping/>
  </p:clrMapOvr>
  <p:transition>
    <p:cu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905000" y="2819400"/>
            <a:ext cx="3314700" cy="3306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372100" y="2819400"/>
            <a:ext cx="3314700" cy="3306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6FCC23A-000B-470A-B6B9-B92321C4E3FE}" type="slidenum">
              <a:rPr lang="en-US"/>
              <a:pPr>
                <a:defRPr/>
              </a:pPr>
              <a:t>‹#›</a:t>
            </a:fld>
            <a:endParaRPr lang="en-US"/>
          </a:p>
        </p:txBody>
      </p:sp>
    </p:spTree>
  </p:cSld>
  <p:clrMapOvr>
    <a:masterClrMapping/>
  </p:clrMapOvr>
  <p:transition>
    <p:cu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6F3777D7-710A-4C76-9F8E-EEE675658CC4}" type="slidenum">
              <a:rPr lang="en-US"/>
              <a:pPr>
                <a:defRPr/>
              </a:pPr>
              <a:t>‹#›</a:t>
            </a:fld>
            <a:endParaRPr lang="en-US"/>
          </a:p>
        </p:txBody>
      </p:sp>
    </p:spTree>
  </p:cSld>
  <p:clrMapOvr>
    <a:masterClrMapping/>
  </p:clrMapOvr>
  <p:transition>
    <p:cu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7F1560F4-AD66-4FA7-9716-64C34A5F23D1}" type="slidenum">
              <a:rPr lang="en-US"/>
              <a:pPr>
                <a:defRPr/>
              </a:pPr>
              <a:t>‹#›</a:t>
            </a:fld>
            <a:endParaRPr lang="en-US"/>
          </a:p>
        </p:txBody>
      </p:sp>
    </p:spTree>
  </p:cSld>
  <p:clrMapOvr>
    <a:masterClrMapping/>
  </p:clrMapOvr>
  <p:transition>
    <p:cu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D0DC9A10-409B-4019-A4A8-397B0B456E0A}" type="slidenum">
              <a:rPr lang="en-US"/>
              <a:pPr>
                <a:defRPr/>
              </a:pPr>
              <a:t>‹#›</a:t>
            </a:fld>
            <a:endParaRPr lang="en-US"/>
          </a:p>
        </p:txBody>
      </p:sp>
    </p:spTree>
  </p:cSld>
  <p:clrMapOvr>
    <a:masterClrMapping/>
  </p:clrMapOvr>
  <p:transition>
    <p:cu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BB40F98-29E1-4AF0-8155-27FF0C2DCE09}" type="slidenum">
              <a:rPr lang="en-US"/>
              <a:pPr>
                <a:defRPr/>
              </a:pPr>
              <a:t>‹#›</a:t>
            </a:fld>
            <a:endParaRPr lang="en-US"/>
          </a:p>
        </p:txBody>
      </p:sp>
    </p:spTree>
  </p:cSld>
  <p:clrMapOvr>
    <a:masterClrMapping/>
  </p:clrMapOvr>
  <p:transition>
    <p:cu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34CD618-5AA2-4E18-B480-4509A02D7593}" type="slidenum">
              <a:rPr lang="en-US"/>
              <a:pPr>
                <a:defRPr/>
              </a:pPr>
              <a:t>‹#›</a:t>
            </a:fld>
            <a:endParaRPr lang="en-US"/>
          </a:p>
        </p:txBody>
      </p:sp>
    </p:spTree>
  </p:cSld>
  <p:clrMapOvr>
    <a:masterClrMapping/>
  </p:clrMapOvr>
  <p:transition>
    <p:cu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905000" y="1676400"/>
            <a:ext cx="6781800" cy="9604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1905000" y="2819400"/>
            <a:ext cx="6781800" cy="3306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900" smtClean="0">
                <a:latin typeface="+mn-lt"/>
              </a:defRPr>
            </a:lvl1pPr>
          </a:lstStyle>
          <a:p>
            <a:pPr>
              <a:defRPr/>
            </a:pPr>
            <a:endParaRPr lang="en-US"/>
          </a:p>
        </p:txBody>
      </p:sp>
      <p:sp>
        <p:nvSpPr>
          <p:cNvPr id="410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900" smtClean="0">
                <a:latin typeface="+mn-lt"/>
              </a:defRPr>
            </a:lvl1pPr>
          </a:lstStyle>
          <a:p>
            <a:pPr>
              <a:defRPr/>
            </a:pPr>
            <a:endParaRPr lang="en-US"/>
          </a:p>
        </p:txBody>
      </p:sp>
      <p:sp>
        <p:nvSpPr>
          <p:cNvPr id="4102"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900" smtClean="0">
                <a:latin typeface="+mn-lt"/>
              </a:defRPr>
            </a:lvl1pPr>
          </a:lstStyle>
          <a:p>
            <a:pPr>
              <a:defRPr/>
            </a:pPr>
            <a:fld id="{163D2AB5-218B-48C7-AAF9-7217A2A1B1F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98"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ransition>
    <p:cut/>
  </p:transition>
  <p:txStyles>
    <p:titleStyle>
      <a:lvl1pPr algn="l" rtl="0" fontAlgn="base">
        <a:spcBef>
          <a:spcPct val="0"/>
        </a:spcBef>
        <a:spcAft>
          <a:spcPct val="0"/>
        </a:spcAft>
        <a:defRPr sz="3000" b="1">
          <a:solidFill>
            <a:schemeClr val="tx2"/>
          </a:solidFill>
          <a:latin typeface="+mj-lt"/>
          <a:ea typeface="+mj-ea"/>
          <a:cs typeface="+mj-cs"/>
        </a:defRPr>
      </a:lvl1pPr>
      <a:lvl2pPr algn="l" rtl="0" fontAlgn="base">
        <a:spcBef>
          <a:spcPct val="0"/>
        </a:spcBef>
        <a:spcAft>
          <a:spcPct val="0"/>
        </a:spcAft>
        <a:defRPr sz="3000" b="1">
          <a:solidFill>
            <a:schemeClr val="tx2"/>
          </a:solidFill>
          <a:latin typeface="Century Gothic" pitchFamily="34" charset="0"/>
        </a:defRPr>
      </a:lvl2pPr>
      <a:lvl3pPr algn="l" rtl="0" fontAlgn="base">
        <a:spcBef>
          <a:spcPct val="0"/>
        </a:spcBef>
        <a:spcAft>
          <a:spcPct val="0"/>
        </a:spcAft>
        <a:defRPr sz="3000" b="1">
          <a:solidFill>
            <a:schemeClr val="tx2"/>
          </a:solidFill>
          <a:latin typeface="Century Gothic" pitchFamily="34" charset="0"/>
        </a:defRPr>
      </a:lvl3pPr>
      <a:lvl4pPr algn="l" rtl="0" fontAlgn="base">
        <a:spcBef>
          <a:spcPct val="0"/>
        </a:spcBef>
        <a:spcAft>
          <a:spcPct val="0"/>
        </a:spcAft>
        <a:defRPr sz="3000" b="1">
          <a:solidFill>
            <a:schemeClr val="tx2"/>
          </a:solidFill>
          <a:latin typeface="Century Gothic" pitchFamily="34" charset="0"/>
        </a:defRPr>
      </a:lvl4pPr>
      <a:lvl5pPr algn="l" rtl="0" fontAlgn="base">
        <a:spcBef>
          <a:spcPct val="0"/>
        </a:spcBef>
        <a:spcAft>
          <a:spcPct val="0"/>
        </a:spcAft>
        <a:defRPr sz="3000" b="1">
          <a:solidFill>
            <a:schemeClr val="tx2"/>
          </a:solidFill>
          <a:latin typeface="Century Gothic" pitchFamily="34" charset="0"/>
        </a:defRPr>
      </a:lvl5pPr>
      <a:lvl6pPr marL="457200" algn="l" rtl="0" eaLnBrk="1" fontAlgn="base" hangingPunct="1">
        <a:spcBef>
          <a:spcPct val="0"/>
        </a:spcBef>
        <a:spcAft>
          <a:spcPct val="0"/>
        </a:spcAft>
        <a:defRPr sz="3000" b="1">
          <a:solidFill>
            <a:schemeClr val="tx2"/>
          </a:solidFill>
          <a:latin typeface="Century Gothic" pitchFamily="34" charset="0"/>
        </a:defRPr>
      </a:lvl6pPr>
      <a:lvl7pPr marL="914400" algn="l" rtl="0" eaLnBrk="1" fontAlgn="base" hangingPunct="1">
        <a:spcBef>
          <a:spcPct val="0"/>
        </a:spcBef>
        <a:spcAft>
          <a:spcPct val="0"/>
        </a:spcAft>
        <a:defRPr sz="3000" b="1">
          <a:solidFill>
            <a:schemeClr val="tx2"/>
          </a:solidFill>
          <a:latin typeface="Century Gothic" pitchFamily="34" charset="0"/>
        </a:defRPr>
      </a:lvl7pPr>
      <a:lvl8pPr marL="1371600" algn="l" rtl="0" eaLnBrk="1" fontAlgn="base" hangingPunct="1">
        <a:spcBef>
          <a:spcPct val="0"/>
        </a:spcBef>
        <a:spcAft>
          <a:spcPct val="0"/>
        </a:spcAft>
        <a:defRPr sz="3000" b="1">
          <a:solidFill>
            <a:schemeClr val="tx2"/>
          </a:solidFill>
          <a:latin typeface="Century Gothic" pitchFamily="34" charset="0"/>
        </a:defRPr>
      </a:lvl8pPr>
      <a:lvl9pPr marL="1828800" algn="l" rtl="0" eaLnBrk="1" fontAlgn="base" hangingPunct="1">
        <a:spcBef>
          <a:spcPct val="0"/>
        </a:spcBef>
        <a:spcAft>
          <a:spcPct val="0"/>
        </a:spcAft>
        <a:defRPr sz="3000" b="1">
          <a:solidFill>
            <a:schemeClr val="tx2"/>
          </a:solidFill>
          <a:latin typeface="Century Gothic" pitchFamily="34" charset="0"/>
        </a:defRPr>
      </a:lvl9pPr>
    </p:titleStyle>
    <p:bodyStyle>
      <a:lvl1pPr marL="342900" indent="-342900" algn="l" rtl="0" fontAlgn="base">
        <a:spcBef>
          <a:spcPct val="20000"/>
        </a:spcBef>
        <a:spcAft>
          <a:spcPct val="0"/>
        </a:spcAft>
        <a:buChar char="•"/>
        <a:defRPr>
          <a:solidFill>
            <a:schemeClr val="tx1"/>
          </a:solidFill>
          <a:latin typeface="+mn-lt"/>
          <a:ea typeface="+mn-ea"/>
          <a:cs typeface="+mn-cs"/>
        </a:defRPr>
      </a:lvl1pPr>
      <a:lvl2pPr marL="742950" indent="-285750" algn="l" rtl="0" fontAlgn="base">
        <a:spcBef>
          <a:spcPct val="20000"/>
        </a:spcBef>
        <a:spcAft>
          <a:spcPct val="0"/>
        </a:spcAft>
        <a:buChar char="–"/>
        <a:defRPr>
          <a:solidFill>
            <a:schemeClr val="tx1"/>
          </a:solidFill>
          <a:latin typeface="+mn-lt"/>
        </a:defRPr>
      </a:lvl2pPr>
      <a:lvl3pPr marL="1143000" indent="-228600" algn="l" rtl="0" fontAlgn="base">
        <a:spcBef>
          <a:spcPct val="20000"/>
        </a:spcBef>
        <a:spcAft>
          <a:spcPct val="0"/>
        </a:spcAft>
        <a:buChar char="•"/>
        <a:defRPr>
          <a:solidFill>
            <a:schemeClr val="tx1"/>
          </a:solidFill>
          <a:latin typeface="+mn-lt"/>
        </a:defRPr>
      </a:lvl3pPr>
      <a:lvl4pPr marL="1600200" indent="-228600" algn="l" rtl="0" fontAlgn="base">
        <a:spcBef>
          <a:spcPct val="20000"/>
        </a:spcBef>
        <a:spcAft>
          <a:spcPct val="0"/>
        </a:spcAft>
        <a:buChar char="–"/>
        <a:defRPr>
          <a:solidFill>
            <a:schemeClr val="tx1"/>
          </a:solidFill>
          <a:latin typeface="+mn-lt"/>
        </a:defRPr>
      </a:lvl4pPr>
      <a:lvl5pPr marL="2057400" indent="-228600" algn="l" rtl="0" fontAlgn="base">
        <a:spcBef>
          <a:spcPct val="20000"/>
        </a:spcBef>
        <a:spcAft>
          <a:spcPct val="0"/>
        </a:spcAft>
        <a:buChar char="»"/>
        <a:defRPr>
          <a:solidFill>
            <a:schemeClr val="tx1"/>
          </a:solidFill>
          <a:latin typeface="+mn-lt"/>
        </a:defRPr>
      </a:lvl5pPr>
      <a:lvl6pPr marL="2514600" indent="-228600" algn="l" rtl="0" eaLnBrk="1" fontAlgn="base" hangingPunct="1">
        <a:spcBef>
          <a:spcPct val="20000"/>
        </a:spcBef>
        <a:spcAft>
          <a:spcPct val="0"/>
        </a:spcAft>
        <a:buChar char="»"/>
        <a:defRPr>
          <a:solidFill>
            <a:schemeClr val="tx1"/>
          </a:solidFill>
          <a:latin typeface="+mn-lt"/>
        </a:defRPr>
      </a:lvl6pPr>
      <a:lvl7pPr marL="2971800" indent="-228600" algn="l" rtl="0" eaLnBrk="1" fontAlgn="base" hangingPunct="1">
        <a:spcBef>
          <a:spcPct val="20000"/>
        </a:spcBef>
        <a:spcAft>
          <a:spcPct val="0"/>
        </a:spcAft>
        <a:buChar char="»"/>
        <a:defRPr>
          <a:solidFill>
            <a:schemeClr val="tx1"/>
          </a:solidFill>
          <a:latin typeface="+mn-lt"/>
        </a:defRPr>
      </a:lvl7pPr>
      <a:lvl8pPr marL="3429000" indent="-228600" algn="l" rtl="0" eaLnBrk="1" fontAlgn="base" hangingPunct="1">
        <a:spcBef>
          <a:spcPct val="20000"/>
        </a:spcBef>
        <a:spcAft>
          <a:spcPct val="0"/>
        </a:spcAft>
        <a:buChar char="»"/>
        <a:defRPr>
          <a:solidFill>
            <a:schemeClr val="tx1"/>
          </a:solidFill>
          <a:latin typeface="+mn-lt"/>
        </a:defRPr>
      </a:lvl8pPr>
      <a:lvl9pPr marL="3886200" indent="-228600" algn="l" rtl="0" eaLnBrk="1" fontAlgn="base" hangingPunct="1">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1752600" y="1676400"/>
            <a:ext cx="7086600" cy="8842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Rectangle 3"/>
          <p:cNvSpPr>
            <a:spLocks noGrp="1" noChangeArrowheads="1"/>
          </p:cNvSpPr>
          <p:nvPr>
            <p:ph type="body" idx="1"/>
          </p:nvPr>
        </p:nvSpPr>
        <p:spPr bwMode="auto">
          <a:xfrm>
            <a:off x="1752600" y="2819400"/>
            <a:ext cx="7086600" cy="3124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44"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900" smtClean="0">
                <a:latin typeface="+mn-lt"/>
              </a:defRPr>
            </a:lvl1pPr>
          </a:lstStyle>
          <a:p>
            <a:pPr>
              <a:defRPr/>
            </a:pPr>
            <a:endParaRPr lang="en-US"/>
          </a:p>
        </p:txBody>
      </p:sp>
      <p:sp>
        <p:nvSpPr>
          <p:cNvPr id="10245"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900" smtClean="0">
                <a:latin typeface="+mn-lt"/>
              </a:defRPr>
            </a:lvl1pPr>
          </a:lstStyle>
          <a:p>
            <a:pPr>
              <a:defRPr/>
            </a:pPr>
            <a:endParaRPr lang="en-US"/>
          </a:p>
        </p:txBody>
      </p:sp>
      <p:sp>
        <p:nvSpPr>
          <p:cNvPr id="10246"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900" smtClean="0">
                <a:latin typeface="+mn-lt"/>
              </a:defRPr>
            </a:lvl1pPr>
          </a:lstStyle>
          <a:p>
            <a:pPr>
              <a:defRPr/>
            </a:pPr>
            <a:fld id="{200122FF-7546-4A57-99D6-C2E91720EE8F}"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Lst>
  <p:transition>
    <p:cut/>
  </p:transition>
  <p:txStyles>
    <p:titleStyle>
      <a:lvl1pPr algn="l" rtl="0" eaLnBrk="0" fontAlgn="base" hangingPunct="0">
        <a:spcBef>
          <a:spcPct val="0"/>
        </a:spcBef>
        <a:spcAft>
          <a:spcPct val="0"/>
        </a:spcAft>
        <a:defRPr sz="3000" b="1">
          <a:solidFill>
            <a:schemeClr val="tx2"/>
          </a:solidFill>
          <a:latin typeface="+mj-lt"/>
          <a:ea typeface="+mj-ea"/>
          <a:cs typeface="+mj-cs"/>
        </a:defRPr>
      </a:lvl1pPr>
      <a:lvl2pPr algn="l" rtl="0" eaLnBrk="0" fontAlgn="base" hangingPunct="0">
        <a:spcBef>
          <a:spcPct val="0"/>
        </a:spcBef>
        <a:spcAft>
          <a:spcPct val="0"/>
        </a:spcAft>
        <a:defRPr sz="3000" b="1">
          <a:solidFill>
            <a:schemeClr val="tx2"/>
          </a:solidFill>
          <a:latin typeface="Century Gothic" pitchFamily="34" charset="0"/>
        </a:defRPr>
      </a:lvl2pPr>
      <a:lvl3pPr algn="l" rtl="0" eaLnBrk="0" fontAlgn="base" hangingPunct="0">
        <a:spcBef>
          <a:spcPct val="0"/>
        </a:spcBef>
        <a:spcAft>
          <a:spcPct val="0"/>
        </a:spcAft>
        <a:defRPr sz="3000" b="1">
          <a:solidFill>
            <a:schemeClr val="tx2"/>
          </a:solidFill>
          <a:latin typeface="Century Gothic" pitchFamily="34" charset="0"/>
        </a:defRPr>
      </a:lvl3pPr>
      <a:lvl4pPr algn="l" rtl="0" eaLnBrk="0" fontAlgn="base" hangingPunct="0">
        <a:spcBef>
          <a:spcPct val="0"/>
        </a:spcBef>
        <a:spcAft>
          <a:spcPct val="0"/>
        </a:spcAft>
        <a:defRPr sz="3000" b="1">
          <a:solidFill>
            <a:schemeClr val="tx2"/>
          </a:solidFill>
          <a:latin typeface="Century Gothic" pitchFamily="34" charset="0"/>
        </a:defRPr>
      </a:lvl4pPr>
      <a:lvl5pPr algn="l" rtl="0" eaLnBrk="0" fontAlgn="base" hangingPunct="0">
        <a:spcBef>
          <a:spcPct val="0"/>
        </a:spcBef>
        <a:spcAft>
          <a:spcPct val="0"/>
        </a:spcAft>
        <a:defRPr sz="3000" b="1">
          <a:solidFill>
            <a:schemeClr val="tx2"/>
          </a:solidFill>
          <a:latin typeface="Century Gothic" pitchFamily="34" charset="0"/>
        </a:defRPr>
      </a:lvl5pPr>
      <a:lvl6pPr marL="457200" algn="l" rtl="0" fontAlgn="base">
        <a:spcBef>
          <a:spcPct val="0"/>
        </a:spcBef>
        <a:spcAft>
          <a:spcPct val="0"/>
        </a:spcAft>
        <a:defRPr sz="3000" b="1">
          <a:solidFill>
            <a:schemeClr val="tx2"/>
          </a:solidFill>
          <a:latin typeface="Century Gothic" pitchFamily="34" charset="0"/>
        </a:defRPr>
      </a:lvl6pPr>
      <a:lvl7pPr marL="914400" algn="l" rtl="0" fontAlgn="base">
        <a:spcBef>
          <a:spcPct val="0"/>
        </a:spcBef>
        <a:spcAft>
          <a:spcPct val="0"/>
        </a:spcAft>
        <a:defRPr sz="3000" b="1">
          <a:solidFill>
            <a:schemeClr val="tx2"/>
          </a:solidFill>
          <a:latin typeface="Century Gothic" pitchFamily="34" charset="0"/>
        </a:defRPr>
      </a:lvl7pPr>
      <a:lvl8pPr marL="1371600" algn="l" rtl="0" fontAlgn="base">
        <a:spcBef>
          <a:spcPct val="0"/>
        </a:spcBef>
        <a:spcAft>
          <a:spcPct val="0"/>
        </a:spcAft>
        <a:defRPr sz="3000" b="1">
          <a:solidFill>
            <a:schemeClr val="tx2"/>
          </a:solidFill>
          <a:latin typeface="Century Gothic" pitchFamily="34" charset="0"/>
        </a:defRPr>
      </a:lvl8pPr>
      <a:lvl9pPr marL="1828800" algn="l" rtl="0" fontAlgn="base">
        <a:spcBef>
          <a:spcPct val="0"/>
        </a:spcBef>
        <a:spcAft>
          <a:spcPct val="0"/>
        </a:spcAft>
        <a:defRPr sz="3000" b="1">
          <a:solidFill>
            <a:schemeClr val="tx2"/>
          </a:solidFill>
          <a:latin typeface="Century Gothic" pitchFamily="34" charset="0"/>
        </a:defRPr>
      </a:lvl9pPr>
    </p:titleStyle>
    <p:bodyStyle>
      <a:lvl1pPr marL="342900" indent="-342900" algn="l" rtl="0" eaLnBrk="0" fontAlgn="base" hangingPunct="0">
        <a:spcBef>
          <a:spcPct val="20000"/>
        </a:spcBef>
        <a:spcAft>
          <a:spcPct val="0"/>
        </a:spcAft>
        <a:buChar char="•"/>
        <a:defRPr>
          <a:solidFill>
            <a:schemeClr val="tx1"/>
          </a:solidFill>
          <a:latin typeface="+mn-lt"/>
          <a:ea typeface="+mn-ea"/>
          <a:cs typeface="+mn-cs"/>
        </a:defRPr>
      </a:lvl1pPr>
      <a:lvl2pPr marL="742950" indent="-285750" algn="l" rtl="0" eaLnBrk="0" fontAlgn="base" hangingPunct="0">
        <a:spcBef>
          <a:spcPct val="20000"/>
        </a:spcBef>
        <a:spcAft>
          <a:spcPct val="0"/>
        </a:spcAft>
        <a:buChar char="–"/>
        <a:defRPr>
          <a:solidFill>
            <a:schemeClr val="tx1"/>
          </a:solidFill>
          <a:latin typeface="+mn-lt"/>
        </a:defRPr>
      </a:lvl2pPr>
      <a:lvl3pPr marL="1143000" indent="-228600" algn="l" rtl="0" eaLnBrk="0" fontAlgn="base" hangingPunct="0">
        <a:spcBef>
          <a:spcPct val="20000"/>
        </a:spcBef>
        <a:spcAft>
          <a:spcPct val="0"/>
        </a:spcAft>
        <a:buChar char="•"/>
        <a:defRPr>
          <a:solidFill>
            <a:schemeClr val="tx1"/>
          </a:solidFill>
          <a:latin typeface="+mn-lt"/>
        </a:defRPr>
      </a:lvl3pPr>
      <a:lvl4pPr marL="1600200" indent="-228600" algn="l" rtl="0" eaLnBrk="0" fontAlgn="base" hangingPunct="0">
        <a:spcBef>
          <a:spcPct val="20000"/>
        </a:spcBef>
        <a:spcAft>
          <a:spcPct val="0"/>
        </a:spcAft>
        <a:buChar char="–"/>
        <a:defRPr>
          <a:solidFill>
            <a:schemeClr val="tx1"/>
          </a:solidFill>
          <a:latin typeface="+mn-lt"/>
        </a:defRPr>
      </a:lvl4pPr>
      <a:lvl5pPr marL="2057400" indent="-228600" algn="l" rtl="0" eaLnBrk="0" fontAlgn="base" hangingPunct="0">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beulah.org/Default.aspx"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ctrTitle"/>
          </p:nvPr>
        </p:nvSpPr>
        <p:spPr>
          <a:xfrm>
            <a:off x="2133600" y="762000"/>
            <a:ext cx="6324600" cy="1470025"/>
          </a:xfrm>
        </p:spPr>
        <p:txBody>
          <a:bodyPr/>
          <a:lstStyle/>
          <a:p>
            <a:pPr>
              <a:defRPr/>
            </a:pPr>
            <a:r>
              <a:rPr lang="en-US" sz="3600" dirty="0" smtClean="0">
                <a:solidFill>
                  <a:srgbClr val="FFFF00"/>
                </a:solidFill>
                <a:effectLst>
                  <a:outerShdw blurRad="38100" dist="38100" dir="2700000" algn="tl">
                    <a:srgbClr val="000000">
                      <a:alpha val="43137"/>
                    </a:srgbClr>
                  </a:outerShdw>
                </a:effectLst>
              </a:rPr>
              <a:t>Norman Geisler</a:t>
            </a:r>
            <a:br>
              <a:rPr lang="en-US" sz="3600" dirty="0" smtClean="0">
                <a:solidFill>
                  <a:srgbClr val="FFFF00"/>
                </a:solidFill>
                <a:effectLst>
                  <a:outerShdw blurRad="38100" dist="38100" dir="2700000" algn="tl">
                    <a:srgbClr val="000000">
                      <a:alpha val="43137"/>
                    </a:srgbClr>
                  </a:outerShdw>
                </a:effectLst>
              </a:rPr>
            </a:br>
            <a:r>
              <a:rPr lang="en-US" sz="3600" dirty="0" smtClean="0">
                <a:solidFill>
                  <a:srgbClr val="FFFF00"/>
                </a:solidFill>
                <a:effectLst>
                  <a:outerShdw blurRad="38100" dist="38100" dir="2700000" algn="tl">
                    <a:srgbClr val="000000">
                      <a:alpha val="43137"/>
                    </a:srgbClr>
                  </a:outerShdw>
                </a:effectLst>
              </a:rPr>
              <a:t>Systematic </a:t>
            </a:r>
            <a:r>
              <a:rPr lang="en-US" sz="3600" dirty="0" smtClean="0">
                <a:solidFill>
                  <a:srgbClr val="FFFF00"/>
                </a:solidFill>
                <a:effectLst>
                  <a:outerShdw blurRad="38100" dist="38100" dir="2700000" algn="tl">
                    <a:srgbClr val="000000">
                      <a:alpha val="43137"/>
                    </a:srgbClr>
                  </a:outerShdw>
                </a:effectLst>
              </a:rPr>
              <a:t>Theology</a:t>
            </a:r>
            <a:endParaRPr lang="en-US" sz="3600" dirty="0" smtClean="0">
              <a:solidFill>
                <a:srgbClr val="FFFF00"/>
              </a:solidFill>
              <a:effectLst>
                <a:outerShdw blurRad="38100" dist="38100" dir="2700000" algn="tl">
                  <a:srgbClr val="000000">
                    <a:alpha val="43137"/>
                  </a:srgbClr>
                </a:outerShdw>
              </a:effectLst>
            </a:endParaRPr>
          </a:p>
        </p:txBody>
      </p:sp>
      <p:sp>
        <p:nvSpPr>
          <p:cNvPr id="27651" name="Rectangle 3"/>
          <p:cNvSpPr>
            <a:spLocks noGrp="1" noChangeArrowheads="1"/>
          </p:cNvSpPr>
          <p:nvPr>
            <p:ph type="subTitle" idx="1"/>
          </p:nvPr>
        </p:nvSpPr>
        <p:spPr>
          <a:xfrm>
            <a:off x="3048000" y="4114800"/>
            <a:ext cx="6096000" cy="1295400"/>
          </a:xfrm>
        </p:spPr>
        <p:txBody>
          <a:bodyPr/>
          <a:lstStyle/>
          <a:p>
            <a:pPr>
              <a:lnSpc>
                <a:spcPct val="90000"/>
              </a:lnSpc>
              <a:defRPr/>
            </a:pPr>
            <a:r>
              <a:rPr lang="en-US" sz="2400" b="1" dirty="0" smtClean="0">
                <a:solidFill>
                  <a:schemeClr val="tx2">
                    <a:lumMod val="20000"/>
                    <a:lumOff val="80000"/>
                  </a:schemeClr>
                </a:solidFill>
              </a:rPr>
              <a:t>Chapter </a:t>
            </a:r>
            <a:r>
              <a:rPr lang="en-US" sz="2400" b="1" dirty="0" smtClean="0">
                <a:solidFill>
                  <a:schemeClr val="tx2">
                    <a:lumMod val="20000"/>
                    <a:lumOff val="80000"/>
                  </a:schemeClr>
                </a:solidFill>
              </a:rPr>
              <a:t>73</a:t>
            </a:r>
            <a:endParaRPr lang="en-US" sz="2400" b="1" dirty="0" smtClean="0">
              <a:solidFill>
                <a:schemeClr val="tx2">
                  <a:lumMod val="20000"/>
                  <a:lumOff val="80000"/>
                </a:schemeClr>
              </a:solidFill>
            </a:endParaRPr>
          </a:p>
          <a:p>
            <a:pPr>
              <a:defRPr/>
            </a:pPr>
            <a:r>
              <a:rPr lang="en-US" sz="2400" dirty="0" smtClean="0">
                <a:solidFill>
                  <a:schemeClr val="tx2">
                    <a:lumMod val="20000"/>
                    <a:lumOff val="80000"/>
                  </a:schemeClr>
                </a:solidFill>
                <a:effectLst>
                  <a:outerShdw blurRad="38100" dist="38100" dir="2700000" algn="tl">
                    <a:srgbClr val="000000">
                      <a:alpha val="43137"/>
                    </a:srgbClr>
                  </a:outerShdw>
                </a:effectLst>
              </a:rPr>
              <a:t>“</a:t>
            </a:r>
            <a:r>
              <a:rPr lang="en-US" sz="2400" b="1" dirty="0" smtClean="0">
                <a:solidFill>
                  <a:schemeClr val="tx2">
                    <a:lumMod val="20000"/>
                    <a:lumOff val="80000"/>
                  </a:schemeClr>
                </a:solidFill>
                <a:effectLst>
                  <a:outerShdw blurRad="38100" dist="38100" dir="2700000" algn="tl">
                    <a:srgbClr val="000000">
                      <a:alpha val="43137"/>
                    </a:srgbClr>
                  </a:outerShdw>
                </a:effectLst>
              </a:rPr>
              <a:t>The Government of the Visible Church”</a:t>
            </a:r>
          </a:p>
          <a:p>
            <a:pPr>
              <a:lnSpc>
                <a:spcPct val="90000"/>
              </a:lnSpc>
              <a:defRPr/>
            </a:pPr>
            <a:r>
              <a:rPr lang="en-US" b="1" dirty="0" smtClean="0">
                <a:solidFill>
                  <a:schemeClr val="tx2">
                    <a:lumMod val="20000"/>
                    <a:lumOff val="80000"/>
                  </a:schemeClr>
                </a:solidFill>
                <a:effectLst>
                  <a:outerShdw blurRad="38100" dist="38100" dir="2700000" algn="tl">
                    <a:srgbClr val="000000">
                      <a:alpha val="43137"/>
                    </a:srgbClr>
                  </a:outerShdw>
                </a:effectLst>
              </a:rPr>
              <a:t>PowerPoint Prepared by Mark E. Hardgrove, Ph.D.</a:t>
            </a:r>
          </a:p>
        </p:txBody>
      </p:sp>
      <p:pic>
        <p:nvPicPr>
          <p:cNvPr id="4100" name="Picture 7" descr="Beulah Heights University">
            <a:hlinkClick r:id="rId3"/>
          </p:cNvPr>
          <p:cNvPicPr>
            <a:picLocks noChangeAspect="1" noChangeArrowheads="1"/>
          </p:cNvPicPr>
          <p:nvPr/>
        </p:nvPicPr>
        <p:blipFill>
          <a:blip r:embed="rId4" cstate="print"/>
          <a:srcRect/>
          <a:stretch>
            <a:fillRect/>
          </a:stretch>
        </p:blipFill>
        <p:spPr bwMode="auto">
          <a:xfrm>
            <a:off x="228600" y="5791200"/>
            <a:ext cx="3162300" cy="781050"/>
          </a:xfrm>
          <a:prstGeom prst="rect">
            <a:avLst/>
          </a:prstGeom>
          <a:noFill/>
          <a:ln w="9525">
            <a:noFill/>
            <a:miter lim="800000"/>
            <a:headEnd/>
            <a:tailEnd/>
          </a:ln>
        </p:spPr>
      </p:pic>
    </p:spTree>
  </p:cSld>
  <p:clrMapOvr>
    <a:masterClrMapping/>
  </p:clrMapOvr>
  <p:transition>
    <p:cu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57200"/>
            <a:ext cx="8229600" cy="960438"/>
          </a:xfrm>
        </p:spPr>
        <p:txBody>
          <a:bodyPr/>
          <a:lstStyle/>
          <a:p>
            <a:pPr>
              <a:defRPr/>
            </a:pPr>
            <a:r>
              <a:rPr lang="en-US" sz="3200" dirty="0" smtClean="0">
                <a:solidFill>
                  <a:srgbClr val="FFFF00"/>
                </a:solidFill>
                <a:effectLst>
                  <a:outerShdw blurRad="38100" dist="38100" dir="2700000" algn="tl">
                    <a:srgbClr val="000000">
                      <a:alpha val="43137"/>
                    </a:srgbClr>
                  </a:outerShdw>
                </a:effectLst>
              </a:rPr>
              <a:t>Role of Elders in the New Testament Church Government</a:t>
            </a:r>
          </a:p>
        </p:txBody>
      </p:sp>
      <p:sp>
        <p:nvSpPr>
          <p:cNvPr id="3" name="Content Placeholder 2"/>
          <p:cNvSpPr>
            <a:spLocks noGrp="1"/>
          </p:cNvSpPr>
          <p:nvPr>
            <p:ph idx="1"/>
          </p:nvPr>
        </p:nvSpPr>
        <p:spPr>
          <a:xfrm>
            <a:off x="1143000" y="1600200"/>
            <a:ext cx="7696200" cy="4953000"/>
          </a:xfrm>
        </p:spPr>
        <p:txBody>
          <a:bodyPr/>
          <a:lstStyle/>
          <a:p>
            <a:pPr>
              <a:defRPr/>
            </a:pPr>
            <a:r>
              <a:rPr lang="en-US" sz="2800" dirty="0" smtClean="0">
                <a:solidFill>
                  <a:schemeClr val="bg1">
                    <a:lumMod val="10000"/>
                  </a:schemeClr>
                </a:solidFill>
                <a:effectLst>
                  <a:outerShdw blurRad="38100" dist="38100" dir="2700000" algn="tl">
                    <a:srgbClr val="000000">
                      <a:alpha val="43137"/>
                    </a:srgbClr>
                  </a:outerShdw>
                </a:effectLst>
              </a:rPr>
              <a:t>A Position of Authority: In the Jewish community elder was a position of great authority.  </a:t>
            </a:r>
          </a:p>
          <a:p>
            <a:pPr>
              <a:defRPr/>
            </a:pPr>
            <a:r>
              <a:rPr lang="en-US" sz="2800" dirty="0" smtClean="0">
                <a:solidFill>
                  <a:schemeClr val="bg1">
                    <a:lumMod val="10000"/>
                  </a:schemeClr>
                </a:solidFill>
                <a:effectLst>
                  <a:outerShdw blurRad="38100" dist="38100" dir="2700000" algn="tl">
                    <a:srgbClr val="000000">
                      <a:alpha val="43137"/>
                    </a:srgbClr>
                  </a:outerShdw>
                </a:effectLst>
              </a:rPr>
              <a:t>A Position of Dignity: Elder was a position of dignity (Prov. 31:23, 1 Kings 21:8).</a:t>
            </a:r>
          </a:p>
          <a:p>
            <a:pPr>
              <a:defRPr/>
            </a:pPr>
            <a:r>
              <a:rPr lang="en-US" sz="2800" dirty="0" smtClean="0">
                <a:solidFill>
                  <a:schemeClr val="bg1">
                    <a:lumMod val="10000"/>
                  </a:schemeClr>
                </a:solidFill>
                <a:effectLst>
                  <a:outerShdw blurRad="38100" dist="38100" dir="2700000" algn="tl">
                    <a:srgbClr val="000000">
                      <a:alpha val="43137"/>
                    </a:srgbClr>
                  </a:outerShdw>
                </a:effectLst>
              </a:rPr>
              <a:t>A Position of Maturity: The term </a:t>
            </a:r>
            <a:r>
              <a:rPr lang="en-US" sz="2800" i="1" dirty="0" smtClean="0">
                <a:solidFill>
                  <a:schemeClr val="bg1">
                    <a:lumMod val="10000"/>
                  </a:schemeClr>
                </a:solidFill>
                <a:effectLst>
                  <a:outerShdw blurRad="38100" dist="38100" dir="2700000" algn="tl">
                    <a:srgbClr val="000000">
                      <a:alpha val="43137"/>
                    </a:srgbClr>
                  </a:outerShdw>
                </a:effectLst>
              </a:rPr>
              <a:t>elder</a:t>
            </a:r>
            <a:r>
              <a:rPr lang="en-US" sz="2800" dirty="0" smtClean="0">
                <a:solidFill>
                  <a:schemeClr val="bg1">
                    <a:lumMod val="10000"/>
                  </a:schemeClr>
                </a:solidFill>
                <a:effectLst>
                  <a:outerShdw blurRad="38100" dist="38100" dir="2700000" algn="tl">
                    <a:srgbClr val="000000">
                      <a:alpha val="43137"/>
                    </a:srgbClr>
                  </a:outerShdw>
                </a:effectLst>
              </a:rPr>
              <a:t> implies maturity (see also, 1 Tim. 5:1).</a:t>
            </a:r>
          </a:p>
          <a:p>
            <a:pPr>
              <a:defRPr/>
            </a:pPr>
            <a:r>
              <a:rPr lang="en-US" sz="2800" dirty="0" smtClean="0">
                <a:solidFill>
                  <a:schemeClr val="bg1">
                    <a:lumMod val="10000"/>
                  </a:schemeClr>
                </a:solidFill>
                <a:effectLst>
                  <a:outerShdw blurRad="38100" dist="38100" dir="2700000" algn="tl">
                    <a:srgbClr val="000000">
                      <a:alpha val="43137"/>
                    </a:srgbClr>
                  </a:outerShdw>
                </a:effectLst>
              </a:rPr>
              <a:t>A Position of Sagacity: The elder held a position of wisdom (Ezek. 7:26)</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6"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6"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57200"/>
            <a:ext cx="8229600" cy="960438"/>
          </a:xfrm>
        </p:spPr>
        <p:txBody>
          <a:bodyPr/>
          <a:lstStyle/>
          <a:p>
            <a:pPr>
              <a:defRPr/>
            </a:pPr>
            <a:r>
              <a:rPr lang="en-US" sz="3200" dirty="0" smtClean="0">
                <a:solidFill>
                  <a:srgbClr val="FFFF00"/>
                </a:solidFill>
                <a:effectLst>
                  <a:outerShdw blurRad="38100" dist="38100" dir="2700000" algn="tl">
                    <a:srgbClr val="000000">
                      <a:alpha val="43137"/>
                    </a:srgbClr>
                  </a:outerShdw>
                </a:effectLst>
              </a:rPr>
              <a:t>The Location of Elders in the NT Church</a:t>
            </a:r>
          </a:p>
        </p:txBody>
      </p:sp>
      <p:sp>
        <p:nvSpPr>
          <p:cNvPr id="3" name="Content Placeholder 2"/>
          <p:cNvSpPr>
            <a:spLocks noGrp="1"/>
          </p:cNvSpPr>
          <p:nvPr>
            <p:ph idx="1"/>
          </p:nvPr>
        </p:nvSpPr>
        <p:spPr>
          <a:xfrm>
            <a:off x="1143000" y="1600200"/>
            <a:ext cx="7696200" cy="4953000"/>
          </a:xfrm>
        </p:spPr>
        <p:txBody>
          <a:bodyPr/>
          <a:lstStyle/>
          <a:p>
            <a:pPr>
              <a:defRPr/>
            </a:pPr>
            <a:r>
              <a:rPr lang="en-US" sz="2800" dirty="0" smtClean="0">
                <a:solidFill>
                  <a:schemeClr val="bg1">
                    <a:lumMod val="10000"/>
                  </a:schemeClr>
                </a:solidFill>
                <a:effectLst>
                  <a:outerShdw blurRad="38100" dist="38100" dir="2700000" algn="tl">
                    <a:srgbClr val="000000">
                      <a:alpha val="43137"/>
                    </a:srgbClr>
                  </a:outerShdw>
                </a:effectLst>
              </a:rPr>
              <a:t>There were elders in Jerusalem (Acts 11:30; 15:2, 4, 6).</a:t>
            </a:r>
          </a:p>
          <a:p>
            <a:pPr>
              <a:defRPr/>
            </a:pPr>
            <a:r>
              <a:rPr lang="en-US" sz="2800" dirty="0" smtClean="0">
                <a:solidFill>
                  <a:schemeClr val="bg1">
                    <a:lumMod val="10000"/>
                  </a:schemeClr>
                </a:solidFill>
                <a:effectLst>
                  <a:outerShdw blurRad="38100" dist="38100" dir="2700000" algn="tl">
                    <a:srgbClr val="000000">
                      <a:alpha val="43137"/>
                    </a:srgbClr>
                  </a:outerShdw>
                </a:effectLst>
              </a:rPr>
              <a:t>There were elders in every city (Acts 20:17; Titus 1:5).</a:t>
            </a:r>
          </a:p>
          <a:p>
            <a:pPr>
              <a:defRPr/>
            </a:pPr>
            <a:r>
              <a:rPr lang="en-US" sz="2800" dirty="0" smtClean="0">
                <a:solidFill>
                  <a:schemeClr val="bg1">
                    <a:lumMod val="10000"/>
                  </a:schemeClr>
                </a:solidFill>
                <a:effectLst>
                  <a:outerShdw blurRad="38100" dist="38100" dir="2700000" algn="tl">
                    <a:srgbClr val="000000">
                      <a:alpha val="43137"/>
                    </a:srgbClr>
                  </a:outerShdw>
                </a:effectLst>
              </a:rPr>
              <a:t>There were elders in every local church (Acts 14:23)</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6"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57200"/>
            <a:ext cx="8229600" cy="960438"/>
          </a:xfrm>
        </p:spPr>
        <p:txBody>
          <a:bodyPr/>
          <a:lstStyle/>
          <a:p>
            <a:pPr>
              <a:defRPr/>
            </a:pPr>
            <a:r>
              <a:rPr lang="en-US" sz="3200" dirty="0" smtClean="0">
                <a:solidFill>
                  <a:srgbClr val="FFFF00"/>
                </a:solidFill>
                <a:effectLst>
                  <a:outerShdw blurRad="38100" dist="38100" dir="2700000" algn="tl">
                    <a:srgbClr val="000000">
                      <a:alpha val="43137"/>
                    </a:srgbClr>
                  </a:outerShdw>
                </a:effectLst>
              </a:rPr>
              <a:t>The Function of an Elder in the NT Church</a:t>
            </a:r>
          </a:p>
        </p:txBody>
      </p:sp>
      <p:sp>
        <p:nvSpPr>
          <p:cNvPr id="3" name="Content Placeholder 2"/>
          <p:cNvSpPr>
            <a:spLocks noGrp="1"/>
          </p:cNvSpPr>
          <p:nvPr>
            <p:ph idx="1"/>
          </p:nvPr>
        </p:nvSpPr>
        <p:spPr>
          <a:xfrm>
            <a:off x="1143000" y="1600200"/>
            <a:ext cx="7696200" cy="4953000"/>
          </a:xfrm>
        </p:spPr>
        <p:txBody>
          <a:bodyPr/>
          <a:lstStyle/>
          <a:p>
            <a:pPr>
              <a:defRPr/>
            </a:pPr>
            <a:r>
              <a:rPr lang="en-US" sz="2800" dirty="0" smtClean="0">
                <a:solidFill>
                  <a:schemeClr val="bg1">
                    <a:lumMod val="10000"/>
                  </a:schemeClr>
                </a:solidFill>
                <a:effectLst>
                  <a:outerShdw blurRad="38100" dist="38100" dir="2700000" algn="tl">
                    <a:srgbClr val="000000">
                      <a:alpha val="43137"/>
                    </a:srgbClr>
                  </a:outerShdw>
                </a:effectLst>
              </a:rPr>
              <a:t>An Elder is an Overseer: See “bishop” in 1 Peter 2:25.  Bishop means “overseer.”</a:t>
            </a:r>
          </a:p>
          <a:p>
            <a:pPr>
              <a:defRPr/>
            </a:pPr>
            <a:r>
              <a:rPr lang="en-US" sz="2800" dirty="0" smtClean="0">
                <a:solidFill>
                  <a:schemeClr val="bg1">
                    <a:lumMod val="10000"/>
                  </a:schemeClr>
                </a:solidFill>
                <a:effectLst>
                  <a:outerShdw blurRad="38100" dist="38100" dir="2700000" algn="tl">
                    <a:srgbClr val="000000">
                      <a:alpha val="43137"/>
                    </a:srgbClr>
                  </a:outerShdw>
                </a:effectLst>
              </a:rPr>
              <a:t>An Elder is a Ruler: Hebrews 13:17 states, “Obey them that have rule over you, and submit yourselves.”</a:t>
            </a:r>
          </a:p>
          <a:p>
            <a:pPr>
              <a:defRPr/>
            </a:pPr>
            <a:r>
              <a:rPr lang="en-US" sz="2800" dirty="0" smtClean="0">
                <a:solidFill>
                  <a:schemeClr val="bg1">
                    <a:lumMod val="10000"/>
                  </a:schemeClr>
                </a:solidFill>
                <a:effectLst>
                  <a:outerShdw blurRad="38100" dist="38100" dir="2700000" algn="tl">
                    <a:srgbClr val="000000">
                      <a:alpha val="43137"/>
                    </a:srgbClr>
                  </a:outerShdw>
                </a:effectLst>
              </a:rPr>
              <a:t>An Elder is an </a:t>
            </a:r>
            <a:r>
              <a:rPr lang="en-US" sz="2800" dirty="0" err="1" smtClean="0">
                <a:solidFill>
                  <a:schemeClr val="bg1">
                    <a:lumMod val="10000"/>
                  </a:schemeClr>
                </a:solidFill>
                <a:effectLst>
                  <a:outerShdw blurRad="38100" dist="38100" dir="2700000" algn="tl">
                    <a:srgbClr val="000000">
                      <a:alpha val="43137"/>
                    </a:srgbClr>
                  </a:outerShdw>
                </a:effectLst>
              </a:rPr>
              <a:t>Undershepherd</a:t>
            </a:r>
            <a:r>
              <a:rPr lang="en-US" sz="2800" dirty="0" smtClean="0">
                <a:solidFill>
                  <a:schemeClr val="bg1">
                    <a:lumMod val="10000"/>
                  </a:schemeClr>
                </a:solidFill>
                <a:effectLst>
                  <a:outerShdw blurRad="38100" dist="38100" dir="2700000" algn="tl">
                    <a:srgbClr val="000000">
                      <a:alpha val="43137"/>
                    </a:srgbClr>
                  </a:outerShdw>
                </a:effectLst>
              </a:rPr>
              <a:t>: Not overlords, guide by example (1 Pet. 5:1-4)</a:t>
            </a:r>
          </a:p>
          <a:p>
            <a:pPr>
              <a:defRPr/>
            </a:pPr>
            <a:r>
              <a:rPr lang="en-US" sz="2800" dirty="0" smtClean="0">
                <a:solidFill>
                  <a:schemeClr val="bg1">
                    <a:lumMod val="10000"/>
                  </a:schemeClr>
                </a:solidFill>
                <a:effectLst>
                  <a:outerShdw blurRad="38100" dist="38100" dir="2700000" algn="tl">
                    <a:srgbClr val="000000">
                      <a:alpha val="43137"/>
                    </a:srgbClr>
                  </a:outerShdw>
                </a:effectLst>
              </a:rPr>
              <a:t>An Elder is a Teacher: The elder feeds “the flock of God” (1 Tim. 3:2; cf. 2:24) and must be able to teach (Titus 1:9).</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6"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6"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57200"/>
            <a:ext cx="8229600" cy="960438"/>
          </a:xfrm>
        </p:spPr>
        <p:txBody>
          <a:bodyPr/>
          <a:lstStyle/>
          <a:p>
            <a:pPr>
              <a:defRPr/>
            </a:pPr>
            <a:r>
              <a:rPr lang="en-US" sz="3200" dirty="0" smtClean="0">
                <a:solidFill>
                  <a:srgbClr val="FFFF00"/>
                </a:solidFill>
                <a:effectLst>
                  <a:outerShdw blurRad="38100" dist="38100" dir="2700000" algn="tl">
                    <a:srgbClr val="000000">
                      <a:alpha val="43137"/>
                    </a:srgbClr>
                  </a:outerShdw>
                </a:effectLst>
              </a:rPr>
              <a:t>The Function of an Elder in the NT Church</a:t>
            </a:r>
          </a:p>
        </p:txBody>
      </p:sp>
      <p:sp>
        <p:nvSpPr>
          <p:cNvPr id="3" name="Content Placeholder 2"/>
          <p:cNvSpPr>
            <a:spLocks noGrp="1"/>
          </p:cNvSpPr>
          <p:nvPr>
            <p:ph idx="1"/>
          </p:nvPr>
        </p:nvSpPr>
        <p:spPr>
          <a:xfrm>
            <a:off x="1143000" y="1600200"/>
            <a:ext cx="7696200" cy="4953000"/>
          </a:xfrm>
        </p:spPr>
        <p:txBody>
          <a:bodyPr/>
          <a:lstStyle/>
          <a:p>
            <a:pPr>
              <a:defRPr/>
            </a:pPr>
            <a:r>
              <a:rPr lang="en-US" sz="2800" dirty="0" smtClean="0">
                <a:solidFill>
                  <a:schemeClr val="bg1">
                    <a:lumMod val="10000"/>
                  </a:schemeClr>
                </a:solidFill>
                <a:effectLst>
                  <a:outerShdw blurRad="38100" dist="38100" dir="2700000" algn="tl">
                    <a:srgbClr val="000000">
                      <a:alpha val="43137"/>
                    </a:srgbClr>
                  </a:outerShdw>
                </a:effectLst>
              </a:rPr>
              <a:t>An Elder is an Apologist: That is, a defender of the faith (Phil. 1:17; Titus 1:9).</a:t>
            </a:r>
          </a:p>
          <a:p>
            <a:pPr>
              <a:defRPr/>
            </a:pPr>
            <a:r>
              <a:rPr lang="en-US" sz="2800" dirty="0" smtClean="0">
                <a:solidFill>
                  <a:schemeClr val="bg1">
                    <a:lumMod val="10000"/>
                  </a:schemeClr>
                </a:solidFill>
                <a:effectLst>
                  <a:outerShdw blurRad="38100" dist="38100" dir="2700000" algn="tl">
                    <a:srgbClr val="000000">
                      <a:alpha val="43137"/>
                    </a:srgbClr>
                  </a:outerShdw>
                </a:effectLst>
              </a:rPr>
              <a:t>An Elder is an Arbiter of Disputes (Acts 15:2; cf. 1 Cor. 6:1-4).</a:t>
            </a:r>
          </a:p>
          <a:p>
            <a:pPr>
              <a:defRPr/>
            </a:pPr>
            <a:r>
              <a:rPr lang="en-US" sz="2800" dirty="0" smtClean="0">
                <a:solidFill>
                  <a:schemeClr val="bg1">
                    <a:lumMod val="10000"/>
                  </a:schemeClr>
                </a:solidFill>
                <a:effectLst>
                  <a:outerShdw blurRad="38100" dist="38100" dir="2700000" algn="tl">
                    <a:srgbClr val="000000">
                      <a:alpha val="43137"/>
                    </a:srgbClr>
                  </a:outerShdw>
                </a:effectLst>
              </a:rPr>
              <a:t>An Elder is a Watchman: “They watch for your souls, as they that must give account . . .” (Heb. 13:17).</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6"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57200"/>
            <a:ext cx="7315200" cy="960438"/>
          </a:xfrm>
        </p:spPr>
        <p:txBody>
          <a:bodyPr/>
          <a:lstStyle/>
          <a:p>
            <a:pPr>
              <a:defRPr/>
            </a:pPr>
            <a:r>
              <a:rPr lang="en-US" sz="3200" dirty="0" smtClean="0">
                <a:solidFill>
                  <a:srgbClr val="FFFF00"/>
                </a:solidFill>
                <a:effectLst>
                  <a:outerShdw blurRad="38100" dist="38100" dir="2700000" algn="tl">
                    <a:srgbClr val="000000">
                      <a:alpha val="43137"/>
                    </a:srgbClr>
                  </a:outerShdw>
                </a:effectLst>
              </a:rPr>
              <a:t>Dr. </a:t>
            </a:r>
            <a:r>
              <a:rPr lang="en-US" sz="3200" dirty="0" smtClean="0">
                <a:solidFill>
                  <a:srgbClr val="FFFF00"/>
                </a:solidFill>
                <a:effectLst>
                  <a:outerShdw blurRad="38100" dist="38100" dir="2700000" algn="tl">
                    <a:srgbClr val="000000">
                      <a:alpha val="43137"/>
                    </a:srgbClr>
                  </a:outerShdw>
                </a:effectLst>
              </a:rPr>
              <a:t>Mark Hardgrove’s reflection on </a:t>
            </a:r>
            <a:r>
              <a:rPr lang="en-US" sz="3200" dirty="0" smtClean="0">
                <a:solidFill>
                  <a:srgbClr val="FFFF00"/>
                </a:solidFill>
                <a:effectLst>
                  <a:outerShdw blurRad="38100" dist="38100" dir="2700000" algn="tl">
                    <a:srgbClr val="000000">
                      <a:alpha val="43137"/>
                    </a:srgbClr>
                  </a:outerShdw>
                </a:effectLst>
              </a:rPr>
              <a:t>Geisler</a:t>
            </a:r>
            <a:endParaRPr lang="en-US" sz="3200" dirty="0" smtClean="0">
              <a:solidFill>
                <a:srgbClr val="FFFF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1143000" y="1600200"/>
            <a:ext cx="7696200" cy="4953000"/>
          </a:xfrm>
        </p:spPr>
        <p:txBody>
          <a:bodyPr/>
          <a:lstStyle/>
          <a:p>
            <a:pPr>
              <a:defRPr/>
            </a:pPr>
            <a:r>
              <a:rPr lang="en-US" sz="2800" dirty="0" smtClean="0">
                <a:solidFill>
                  <a:schemeClr val="bg1">
                    <a:lumMod val="10000"/>
                  </a:schemeClr>
                </a:solidFill>
                <a:effectLst>
                  <a:outerShdw blurRad="38100" dist="38100" dir="2700000" algn="tl">
                    <a:srgbClr val="000000">
                      <a:alpha val="43137"/>
                    </a:srgbClr>
                  </a:outerShdw>
                </a:effectLst>
              </a:rPr>
              <a:t>According to </a:t>
            </a:r>
            <a:r>
              <a:rPr lang="en-US" sz="2800" dirty="0" err="1" smtClean="0">
                <a:solidFill>
                  <a:schemeClr val="bg1">
                    <a:lumMod val="10000"/>
                  </a:schemeClr>
                </a:solidFill>
                <a:effectLst>
                  <a:outerShdw blurRad="38100" dist="38100" dir="2700000" algn="tl">
                    <a:srgbClr val="000000">
                      <a:alpha val="43137"/>
                    </a:srgbClr>
                  </a:outerShdw>
                </a:effectLst>
              </a:rPr>
              <a:t>Geisler’s</a:t>
            </a:r>
            <a:r>
              <a:rPr lang="en-US" sz="2800" dirty="0" smtClean="0">
                <a:solidFill>
                  <a:schemeClr val="bg1">
                    <a:lumMod val="10000"/>
                  </a:schemeClr>
                </a:solidFill>
                <a:effectLst>
                  <a:outerShdw blurRad="38100" dist="38100" dir="2700000" algn="tl">
                    <a:srgbClr val="000000">
                      <a:alpha val="43137"/>
                    </a:srgbClr>
                  </a:outerShdw>
                </a:effectLst>
              </a:rPr>
              <a:t> position, the elder is the leader or pastor of the church, a woman cannot be an elder, therefore, a woman cannot be a pastor.</a:t>
            </a:r>
          </a:p>
          <a:p>
            <a:pPr>
              <a:defRPr/>
            </a:pPr>
            <a:r>
              <a:rPr lang="en-US" sz="2800" dirty="0" smtClean="0">
                <a:solidFill>
                  <a:schemeClr val="bg1">
                    <a:lumMod val="10000"/>
                  </a:schemeClr>
                </a:solidFill>
                <a:effectLst>
                  <a:outerShdw blurRad="38100" dist="38100" dir="2700000" algn="tl">
                    <a:srgbClr val="000000">
                      <a:alpha val="43137"/>
                    </a:srgbClr>
                  </a:outerShdw>
                </a:effectLst>
              </a:rPr>
              <a:t>I disagree.  Though in the context to which Paul writes a woman would not be able to be an elder, even Paul writes that in the kingdom there is “neither Jew nor Greek, there is neither slave nor free, there is neither male nor female, for you are all one in Christ Jesus” (Gal. 3:28).</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57200"/>
            <a:ext cx="7315200" cy="960438"/>
          </a:xfrm>
        </p:spPr>
        <p:txBody>
          <a:bodyPr/>
          <a:lstStyle/>
          <a:p>
            <a:pPr>
              <a:defRPr/>
            </a:pPr>
            <a:r>
              <a:rPr lang="en-US" sz="3200" dirty="0" smtClean="0">
                <a:solidFill>
                  <a:srgbClr val="FFFF00"/>
                </a:solidFill>
                <a:effectLst>
                  <a:outerShdw blurRad="38100" dist="38100" dir="2700000" algn="tl">
                    <a:srgbClr val="000000">
                      <a:alpha val="43137"/>
                    </a:srgbClr>
                  </a:outerShdw>
                </a:effectLst>
              </a:rPr>
              <a:t>Dr. </a:t>
            </a:r>
            <a:r>
              <a:rPr lang="en-US" sz="3200" dirty="0" smtClean="0">
                <a:solidFill>
                  <a:srgbClr val="FFFF00"/>
                </a:solidFill>
                <a:effectLst>
                  <a:outerShdw blurRad="38100" dist="38100" dir="2700000" algn="tl">
                    <a:srgbClr val="000000">
                      <a:alpha val="43137"/>
                    </a:srgbClr>
                  </a:outerShdw>
                </a:effectLst>
              </a:rPr>
              <a:t>Mark Hardgrove’s reflection on </a:t>
            </a:r>
            <a:r>
              <a:rPr lang="en-US" sz="3200" dirty="0" smtClean="0">
                <a:solidFill>
                  <a:srgbClr val="FFFF00"/>
                </a:solidFill>
                <a:effectLst>
                  <a:outerShdw blurRad="38100" dist="38100" dir="2700000" algn="tl">
                    <a:srgbClr val="000000">
                      <a:alpha val="43137"/>
                    </a:srgbClr>
                  </a:outerShdw>
                </a:effectLst>
              </a:rPr>
              <a:t>Geisler</a:t>
            </a:r>
            <a:endParaRPr lang="en-US" sz="3200" dirty="0" smtClean="0">
              <a:solidFill>
                <a:srgbClr val="FFFF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1143000" y="1600200"/>
            <a:ext cx="7696200" cy="4953000"/>
          </a:xfrm>
        </p:spPr>
        <p:txBody>
          <a:bodyPr/>
          <a:lstStyle/>
          <a:p>
            <a:pPr>
              <a:defRPr/>
            </a:pPr>
            <a:r>
              <a:rPr lang="en-US" sz="2800" dirty="0" smtClean="0">
                <a:solidFill>
                  <a:schemeClr val="bg1">
                    <a:lumMod val="10000"/>
                  </a:schemeClr>
                </a:solidFill>
                <a:effectLst>
                  <a:outerShdw blurRad="38100" dist="38100" dir="2700000" algn="tl">
                    <a:srgbClr val="000000">
                      <a:alpha val="43137"/>
                    </a:srgbClr>
                  </a:outerShdw>
                </a:effectLst>
              </a:rPr>
              <a:t>Just as there would be no distinction between Jews or Greeks in roles or positions in the church, or </a:t>
            </a:r>
            <a:r>
              <a:rPr lang="en-US" sz="2800" dirty="0" err="1" smtClean="0">
                <a:solidFill>
                  <a:schemeClr val="bg1">
                    <a:lumMod val="10000"/>
                  </a:schemeClr>
                </a:solidFill>
                <a:effectLst>
                  <a:outerShdw blurRad="38100" dist="38100" dir="2700000" algn="tl">
                    <a:srgbClr val="000000">
                      <a:alpha val="43137"/>
                    </a:srgbClr>
                  </a:outerShdw>
                </a:effectLst>
              </a:rPr>
              <a:t>giftings</a:t>
            </a:r>
            <a:r>
              <a:rPr lang="en-US" sz="2800" dirty="0" smtClean="0">
                <a:solidFill>
                  <a:schemeClr val="bg1">
                    <a:lumMod val="10000"/>
                  </a:schemeClr>
                </a:solidFill>
                <a:effectLst>
                  <a:outerShdw blurRad="38100" dist="38100" dir="2700000" algn="tl">
                    <a:srgbClr val="000000">
                      <a:alpha val="43137"/>
                    </a:srgbClr>
                  </a:outerShdw>
                </a:effectLst>
              </a:rPr>
              <a:t> from God, in the very same breath Paul states that there is neither male nor female.</a:t>
            </a:r>
          </a:p>
          <a:p>
            <a:pPr>
              <a:defRPr/>
            </a:pPr>
            <a:r>
              <a:rPr lang="en-US" sz="2800" dirty="0" smtClean="0">
                <a:solidFill>
                  <a:schemeClr val="bg1">
                    <a:lumMod val="10000"/>
                  </a:schemeClr>
                </a:solidFill>
                <a:effectLst>
                  <a:outerShdw blurRad="38100" dist="38100" dir="2700000" algn="tl">
                    <a:srgbClr val="000000">
                      <a:alpha val="43137"/>
                    </a:srgbClr>
                  </a:outerShdw>
                </a:effectLst>
              </a:rPr>
              <a:t>To the extent that we are able to understand the cultural context that gave rise to the words of Paul for slaves to obey their masters, and yet now reject slavery, the same should be true of the issue of man and woman.</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57200"/>
            <a:ext cx="7315200" cy="960438"/>
          </a:xfrm>
        </p:spPr>
        <p:txBody>
          <a:bodyPr/>
          <a:lstStyle/>
          <a:p>
            <a:pPr>
              <a:defRPr/>
            </a:pPr>
            <a:r>
              <a:rPr lang="en-US" sz="3200" dirty="0" smtClean="0">
                <a:solidFill>
                  <a:srgbClr val="FFFF00"/>
                </a:solidFill>
                <a:effectLst>
                  <a:outerShdw blurRad="38100" dist="38100" dir="2700000" algn="tl">
                    <a:srgbClr val="000000">
                      <a:alpha val="43137"/>
                    </a:srgbClr>
                  </a:outerShdw>
                </a:effectLst>
              </a:rPr>
              <a:t>Dr. </a:t>
            </a:r>
            <a:r>
              <a:rPr lang="en-US" sz="3200" dirty="0" smtClean="0">
                <a:solidFill>
                  <a:srgbClr val="FFFF00"/>
                </a:solidFill>
                <a:effectLst>
                  <a:outerShdw blurRad="38100" dist="38100" dir="2700000" algn="tl">
                    <a:srgbClr val="000000">
                      <a:alpha val="43137"/>
                    </a:srgbClr>
                  </a:outerShdw>
                </a:effectLst>
              </a:rPr>
              <a:t>Mark Hardgrove’s reflection on </a:t>
            </a:r>
            <a:r>
              <a:rPr lang="en-US" sz="3200" dirty="0" smtClean="0">
                <a:solidFill>
                  <a:srgbClr val="FFFF00"/>
                </a:solidFill>
                <a:effectLst>
                  <a:outerShdw blurRad="38100" dist="38100" dir="2700000" algn="tl">
                    <a:srgbClr val="000000">
                      <a:alpha val="43137"/>
                    </a:srgbClr>
                  </a:outerShdw>
                </a:effectLst>
              </a:rPr>
              <a:t>Geisler</a:t>
            </a:r>
            <a:endParaRPr lang="en-US" sz="3200" dirty="0" smtClean="0">
              <a:solidFill>
                <a:srgbClr val="FFFF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1143000" y="1600200"/>
            <a:ext cx="7696200" cy="4953000"/>
          </a:xfrm>
        </p:spPr>
        <p:txBody>
          <a:bodyPr/>
          <a:lstStyle/>
          <a:p>
            <a:pPr>
              <a:defRPr/>
            </a:pPr>
            <a:r>
              <a:rPr lang="en-US" sz="2800" dirty="0" smtClean="0">
                <a:solidFill>
                  <a:schemeClr val="bg1">
                    <a:lumMod val="10000"/>
                  </a:schemeClr>
                </a:solidFill>
                <a:effectLst>
                  <a:outerShdw blurRad="38100" dist="38100" dir="2700000" algn="tl">
                    <a:srgbClr val="000000">
                      <a:alpha val="43137"/>
                    </a:srgbClr>
                  </a:outerShdw>
                </a:effectLst>
              </a:rPr>
              <a:t>Paul said that he did not to suffer a woman to teach (1 Tim. 2:12), and in that culture that may have been prudent, but just as we now reject slavery, we should also be able to reject the subjugation of women, or the idea that women cannot full participate fully in the kingdom of God or the life of the church.  Further, note that Paul says “I do not permit a woman to teach.”  Those words are descriptive, not prescriptive.</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57200"/>
            <a:ext cx="7315200" cy="960438"/>
          </a:xfrm>
        </p:spPr>
        <p:txBody>
          <a:bodyPr/>
          <a:lstStyle/>
          <a:p>
            <a:pPr>
              <a:defRPr/>
            </a:pPr>
            <a:r>
              <a:rPr lang="en-US" sz="3200" dirty="0" smtClean="0">
                <a:solidFill>
                  <a:srgbClr val="FFFF00"/>
                </a:solidFill>
                <a:effectLst>
                  <a:outerShdw blurRad="38100" dist="38100" dir="2700000" algn="tl">
                    <a:srgbClr val="000000">
                      <a:alpha val="43137"/>
                    </a:srgbClr>
                  </a:outerShdw>
                </a:effectLst>
              </a:rPr>
              <a:t>Dr. </a:t>
            </a:r>
            <a:r>
              <a:rPr lang="en-US" sz="3200" dirty="0" smtClean="0">
                <a:solidFill>
                  <a:srgbClr val="FFFF00"/>
                </a:solidFill>
                <a:effectLst>
                  <a:outerShdw blurRad="38100" dist="38100" dir="2700000" algn="tl">
                    <a:srgbClr val="000000">
                      <a:alpha val="43137"/>
                    </a:srgbClr>
                  </a:outerShdw>
                </a:effectLst>
              </a:rPr>
              <a:t>Mark Hardgrove’s reflection on </a:t>
            </a:r>
            <a:r>
              <a:rPr lang="en-US" sz="3200" dirty="0" smtClean="0">
                <a:solidFill>
                  <a:srgbClr val="FFFF00"/>
                </a:solidFill>
                <a:effectLst>
                  <a:outerShdw blurRad="38100" dist="38100" dir="2700000" algn="tl">
                    <a:srgbClr val="000000">
                      <a:alpha val="43137"/>
                    </a:srgbClr>
                  </a:outerShdw>
                </a:effectLst>
              </a:rPr>
              <a:t>Geisler</a:t>
            </a:r>
            <a:endParaRPr lang="en-US" sz="3200" dirty="0" smtClean="0">
              <a:solidFill>
                <a:srgbClr val="FFFF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1447800" y="1676400"/>
            <a:ext cx="7696200" cy="4953000"/>
          </a:xfrm>
        </p:spPr>
        <p:txBody>
          <a:bodyPr/>
          <a:lstStyle/>
          <a:p>
            <a:pPr>
              <a:defRPr/>
            </a:pPr>
            <a:r>
              <a:rPr lang="en-US" sz="2600" dirty="0" smtClean="0">
                <a:solidFill>
                  <a:schemeClr val="bg1">
                    <a:lumMod val="10000"/>
                  </a:schemeClr>
                </a:solidFill>
                <a:effectLst>
                  <a:outerShdw blurRad="38100" dist="38100" dir="2700000" algn="tl">
                    <a:srgbClr val="000000">
                      <a:alpha val="43137"/>
                    </a:srgbClr>
                  </a:outerShdw>
                </a:effectLst>
              </a:rPr>
              <a:t>Therefore, I reject </a:t>
            </a:r>
            <a:r>
              <a:rPr lang="en-US" sz="2600" dirty="0" err="1" smtClean="0">
                <a:solidFill>
                  <a:schemeClr val="bg1">
                    <a:lumMod val="10000"/>
                  </a:schemeClr>
                </a:solidFill>
                <a:effectLst>
                  <a:outerShdw blurRad="38100" dist="38100" dir="2700000" algn="tl">
                    <a:srgbClr val="000000">
                      <a:alpha val="43137"/>
                    </a:srgbClr>
                  </a:outerShdw>
                </a:effectLst>
              </a:rPr>
              <a:t>Geisler’s</a:t>
            </a:r>
            <a:r>
              <a:rPr lang="en-US" sz="2600" dirty="0" smtClean="0">
                <a:solidFill>
                  <a:schemeClr val="bg1">
                    <a:lumMod val="10000"/>
                  </a:schemeClr>
                </a:solidFill>
                <a:effectLst>
                  <a:outerShdw blurRad="38100" dist="38100" dir="2700000" algn="tl">
                    <a:srgbClr val="000000">
                      <a:alpha val="43137"/>
                    </a:srgbClr>
                  </a:outerShdw>
                </a:effectLst>
              </a:rPr>
              <a:t> position, and the position of denominations that deny women full partnership in the life of the church.</a:t>
            </a:r>
          </a:p>
          <a:p>
            <a:pPr>
              <a:defRPr/>
            </a:pPr>
            <a:r>
              <a:rPr lang="en-US" sz="2600" dirty="0" smtClean="0">
                <a:solidFill>
                  <a:schemeClr val="bg1">
                    <a:lumMod val="10000"/>
                  </a:schemeClr>
                </a:solidFill>
                <a:effectLst>
                  <a:outerShdw blurRad="38100" dist="38100" dir="2700000" algn="tl">
                    <a:srgbClr val="000000">
                      <a:alpha val="43137"/>
                    </a:srgbClr>
                  </a:outerShdw>
                </a:effectLst>
              </a:rPr>
              <a:t>The argument of some is that if we make cultural accommodation for women, then what is to prevent the church from making cultural accommodation for homosexuals?  Very simply, the Bible states that homosexuality is a sin (1 Cor. 6:9, NIV), but being woman is never considered a sin.  That is comparing apples and oranges.</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57200"/>
            <a:ext cx="7315200" cy="960438"/>
          </a:xfrm>
        </p:spPr>
        <p:txBody>
          <a:bodyPr/>
          <a:lstStyle/>
          <a:p>
            <a:pPr>
              <a:defRPr/>
            </a:pPr>
            <a:r>
              <a:rPr lang="en-US" sz="3200" dirty="0" smtClean="0">
                <a:solidFill>
                  <a:srgbClr val="FFFF00"/>
                </a:solidFill>
                <a:effectLst>
                  <a:outerShdw blurRad="38100" dist="38100" dir="2700000" algn="tl">
                    <a:srgbClr val="000000">
                      <a:alpha val="43137"/>
                    </a:srgbClr>
                  </a:outerShdw>
                </a:effectLst>
              </a:rPr>
              <a:t>The Interchangeability of the Terms: Elder and Bishop</a:t>
            </a:r>
          </a:p>
        </p:txBody>
      </p:sp>
      <p:sp>
        <p:nvSpPr>
          <p:cNvPr id="3" name="Content Placeholder 2"/>
          <p:cNvSpPr>
            <a:spLocks noGrp="1"/>
          </p:cNvSpPr>
          <p:nvPr>
            <p:ph idx="1"/>
          </p:nvPr>
        </p:nvSpPr>
        <p:spPr>
          <a:xfrm>
            <a:off x="1066800" y="1600200"/>
            <a:ext cx="7924800" cy="4953000"/>
          </a:xfrm>
        </p:spPr>
        <p:txBody>
          <a:bodyPr/>
          <a:lstStyle/>
          <a:p>
            <a:pPr>
              <a:buFontTx/>
              <a:buNone/>
              <a:defRPr/>
            </a:pPr>
            <a:r>
              <a:rPr lang="en-US" sz="2600" dirty="0" smtClean="0">
                <a:solidFill>
                  <a:schemeClr val="bg1">
                    <a:lumMod val="10000"/>
                  </a:schemeClr>
                </a:solidFill>
                <a:effectLst>
                  <a:outerShdw blurRad="38100" dist="38100" dir="2700000" algn="tl">
                    <a:srgbClr val="000000">
                      <a:alpha val="43137"/>
                    </a:srgbClr>
                  </a:outerShdw>
                </a:effectLst>
              </a:rPr>
              <a:t>Both were a plurality in each church.  There were “elders in every church” (Acts 14:23; cf. Phil. 1:1).</a:t>
            </a:r>
          </a:p>
          <a:p>
            <a:pPr>
              <a:buFontTx/>
              <a:buNone/>
              <a:defRPr/>
            </a:pPr>
            <a:r>
              <a:rPr lang="en-US" sz="2600" dirty="0" smtClean="0">
                <a:solidFill>
                  <a:schemeClr val="bg1">
                    <a:lumMod val="10000"/>
                  </a:schemeClr>
                </a:solidFill>
                <a:effectLst>
                  <a:outerShdw blurRad="38100" dist="38100" dir="2700000" algn="tl">
                    <a:srgbClr val="000000">
                      <a:alpha val="43137"/>
                    </a:srgbClr>
                  </a:outerShdw>
                </a:effectLst>
              </a:rPr>
              <a:t>Bother had to have the same basic qualifications (compare 1 Tim. 3:1-7 with Titus 1:6-9).</a:t>
            </a:r>
          </a:p>
          <a:p>
            <a:pPr>
              <a:buFontTx/>
              <a:buNone/>
              <a:defRPr/>
            </a:pPr>
            <a:r>
              <a:rPr lang="en-US" sz="2600" dirty="0" smtClean="0">
                <a:solidFill>
                  <a:schemeClr val="bg1">
                    <a:lumMod val="10000"/>
                  </a:schemeClr>
                </a:solidFill>
                <a:effectLst>
                  <a:outerShdw blurRad="38100" dist="38100" dir="2700000" algn="tl">
                    <a:srgbClr val="000000">
                      <a:alpha val="43137"/>
                    </a:srgbClr>
                  </a:outerShdw>
                </a:effectLst>
              </a:rPr>
              <a:t>The terms were used interchangeably in the same text (Titus 1:5-7).</a:t>
            </a:r>
          </a:p>
          <a:p>
            <a:pPr>
              <a:buFontTx/>
              <a:buNone/>
              <a:defRPr/>
            </a:pPr>
            <a:r>
              <a:rPr lang="en-US" sz="2600" dirty="0" smtClean="0">
                <a:solidFill>
                  <a:schemeClr val="bg1">
                    <a:lumMod val="10000"/>
                  </a:schemeClr>
                </a:solidFill>
                <a:effectLst>
                  <a:outerShdw blurRad="38100" dist="38100" dir="2700000" algn="tl">
                    <a:srgbClr val="000000">
                      <a:alpha val="43137"/>
                    </a:srgbClr>
                  </a:outerShdw>
                </a:effectLst>
              </a:rPr>
              <a:t>Likewise the function was used interchangeably by Peter (1 Peter 2:25; 5:1-2; see also Acts 20:17, 28)</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6"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6"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57200"/>
            <a:ext cx="7315200" cy="960438"/>
          </a:xfrm>
        </p:spPr>
        <p:txBody>
          <a:bodyPr/>
          <a:lstStyle/>
          <a:p>
            <a:pPr>
              <a:defRPr/>
            </a:pPr>
            <a:r>
              <a:rPr lang="en-US" sz="3200" dirty="0" smtClean="0">
                <a:solidFill>
                  <a:srgbClr val="FFFF00"/>
                </a:solidFill>
                <a:effectLst>
                  <a:outerShdw blurRad="38100" dist="38100" dir="2700000" algn="tl">
                    <a:srgbClr val="000000">
                      <a:alpha val="43137"/>
                    </a:srgbClr>
                  </a:outerShdw>
                </a:effectLst>
              </a:rPr>
              <a:t>Must every Church have Elders?</a:t>
            </a:r>
          </a:p>
        </p:txBody>
      </p:sp>
      <p:sp>
        <p:nvSpPr>
          <p:cNvPr id="3" name="Content Placeholder 2"/>
          <p:cNvSpPr>
            <a:spLocks noGrp="1"/>
          </p:cNvSpPr>
          <p:nvPr>
            <p:ph idx="1"/>
          </p:nvPr>
        </p:nvSpPr>
        <p:spPr>
          <a:xfrm>
            <a:off x="1066800" y="1600200"/>
            <a:ext cx="7924800" cy="4953000"/>
          </a:xfrm>
        </p:spPr>
        <p:txBody>
          <a:bodyPr/>
          <a:lstStyle/>
          <a:p>
            <a:pPr>
              <a:defRPr/>
            </a:pPr>
            <a:r>
              <a:rPr lang="en-US" sz="2600" dirty="0" smtClean="0">
                <a:solidFill>
                  <a:schemeClr val="bg1">
                    <a:lumMod val="10000"/>
                  </a:schemeClr>
                </a:solidFill>
                <a:effectLst>
                  <a:outerShdw blurRad="38100" dist="38100" dir="2700000" algn="tl">
                    <a:srgbClr val="000000">
                      <a:alpha val="43137"/>
                    </a:srgbClr>
                  </a:outerShdw>
                </a:effectLst>
              </a:rPr>
              <a:t>Passages about elders/bishops are in a didactic (teaching) context (e.g., 1 Tim. 3:16; Titus 1:5).</a:t>
            </a:r>
          </a:p>
          <a:p>
            <a:pPr>
              <a:defRPr/>
            </a:pPr>
            <a:r>
              <a:rPr lang="en-US" sz="2600" dirty="0" smtClean="0">
                <a:solidFill>
                  <a:schemeClr val="bg1">
                    <a:lumMod val="10000"/>
                  </a:schemeClr>
                </a:solidFill>
                <a:effectLst>
                  <a:outerShdw blurRad="38100" dist="38100" dir="2700000" algn="tl">
                    <a:srgbClr val="000000">
                      <a:alpha val="43137"/>
                    </a:srgbClr>
                  </a:outerShdw>
                </a:effectLst>
              </a:rPr>
              <a:t>Paul tells Titus to appoint elders in every city.</a:t>
            </a:r>
          </a:p>
          <a:p>
            <a:pPr>
              <a:defRPr/>
            </a:pPr>
            <a:r>
              <a:rPr lang="en-US" sz="2600" dirty="0" smtClean="0">
                <a:solidFill>
                  <a:schemeClr val="bg1">
                    <a:lumMod val="10000"/>
                  </a:schemeClr>
                </a:solidFill>
                <a:effectLst>
                  <a:outerShdw blurRad="38100" dist="38100" dir="2700000" algn="tl">
                    <a:srgbClr val="000000">
                      <a:alpha val="43137"/>
                    </a:srgbClr>
                  </a:outerShdw>
                </a:effectLst>
              </a:rPr>
              <a:t>All the congregations were to have elders.</a:t>
            </a:r>
          </a:p>
          <a:p>
            <a:pPr>
              <a:defRPr/>
            </a:pPr>
            <a:r>
              <a:rPr lang="en-US" sz="2600" dirty="0" smtClean="0">
                <a:solidFill>
                  <a:schemeClr val="bg1">
                    <a:lumMod val="10000"/>
                  </a:schemeClr>
                </a:solidFill>
                <a:effectLst>
                  <a:outerShdw blurRad="38100" dist="38100" dir="2700000" algn="tl">
                    <a:srgbClr val="000000">
                      <a:alpha val="43137"/>
                    </a:srgbClr>
                  </a:outerShdw>
                </a:effectLst>
              </a:rPr>
              <a:t>The </a:t>
            </a:r>
            <a:r>
              <a:rPr lang="en-US" sz="2600" dirty="0" err="1" smtClean="0">
                <a:solidFill>
                  <a:schemeClr val="bg1">
                    <a:lumMod val="10000"/>
                  </a:schemeClr>
                </a:solidFill>
                <a:effectLst>
                  <a:outerShdw blurRad="38100" dist="38100" dir="2700000" algn="tl">
                    <a:srgbClr val="000000">
                      <a:alpha val="43137"/>
                    </a:srgbClr>
                  </a:outerShdw>
                </a:effectLst>
              </a:rPr>
              <a:t>Philippian</a:t>
            </a:r>
            <a:r>
              <a:rPr lang="en-US" sz="2600" dirty="0" smtClean="0">
                <a:solidFill>
                  <a:schemeClr val="bg1">
                    <a:lumMod val="10000"/>
                  </a:schemeClr>
                </a:solidFill>
                <a:effectLst>
                  <a:outerShdw blurRad="38100" dist="38100" dir="2700000" algn="tl">
                    <a:srgbClr val="000000">
                      <a:alpha val="43137"/>
                    </a:srgbClr>
                  </a:outerShdw>
                </a:effectLst>
              </a:rPr>
              <a:t> church had pluralities of elders and deacons.</a:t>
            </a:r>
          </a:p>
          <a:p>
            <a:pPr>
              <a:defRPr/>
            </a:pPr>
            <a:r>
              <a:rPr lang="en-US" sz="2600" dirty="0" smtClean="0">
                <a:solidFill>
                  <a:schemeClr val="bg1">
                    <a:lumMod val="10000"/>
                  </a:schemeClr>
                </a:solidFill>
                <a:effectLst>
                  <a:outerShdw blurRad="38100" dist="38100" dir="2700000" algn="tl">
                    <a:srgbClr val="000000">
                      <a:alpha val="43137"/>
                    </a:srgbClr>
                  </a:outerShdw>
                </a:effectLst>
              </a:rPr>
              <a:t>Every church was to have elders (Acts 14:23)</a:t>
            </a:r>
          </a:p>
          <a:p>
            <a:pPr>
              <a:defRPr/>
            </a:pPr>
            <a:r>
              <a:rPr lang="en-US" sz="2600" dirty="0" smtClean="0">
                <a:solidFill>
                  <a:schemeClr val="bg1">
                    <a:lumMod val="10000"/>
                  </a:schemeClr>
                </a:solidFill>
                <a:effectLst>
                  <a:outerShdw blurRad="38100" dist="38100" dir="2700000" algn="tl">
                    <a:srgbClr val="000000">
                      <a:alpha val="43137"/>
                    </a:srgbClr>
                  </a:outerShdw>
                </a:effectLst>
              </a:rPr>
              <a:t>Languages on church government are prescriptive.</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6"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6"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6"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6"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381000" y="381000"/>
            <a:ext cx="8382000" cy="884238"/>
          </a:xfrm>
        </p:spPr>
        <p:txBody>
          <a:bodyPr/>
          <a:lstStyle/>
          <a:p>
            <a:pPr eaLnBrk="1" hangingPunct="1">
              <a:defRPr/>
            </a:pPr>
            <a:r>
              <a:rPr lang="en-US" sz="4400" dirty="0" smtClean="0">
                <a:solidFill>
                  <a:srgbClr val="FFFF00"/>
                </a:solidFill>
                <a:effectLst>
                  <a:outerShdw blurRad="38100" dist="38100" dir="2700000" algn="tl">
                    <a:srgbClr val="000000">
                      <a:alpha val="43137"/>
                    </a:srgbClr>
                  </a:outerShdw>
                </a:effectLst>
              </a:rPr>
              <a:t>Chapter Outline</a:t>
            </a:r>
          </a:p>
        </p:txBody>
      </p:sp>
      <p:sp>
        <p:nvSpPr>
          <p:cNvPr id="5123" name="Rectangle 5"/>
          <p:cNvSpPr>
            <a:spLocks noGrp="1" noChangeArrowheads="1"/>
          </p:cNvSpPr>
          <p:nvPr>
            <p:ph type="body" sz="half" idx="2"/>
          </p:nvPr>
        </p:nvSpPr>
        <p:spPr>
          <a:xfrm>
            <a:off x="1447800" y="1828800"/>
            <a:ext cx="6934200" cy="4038600"/>
          </a:xfrm>
        </p:spPr>
        <p:txBody>
          <a:bodyPr/>
          <a:lstStyle/>
          <a:p>
            <a:pPr eaLnBrk="1" hangingPunct="1">
              <a:lnSpc>
                <a:spcPts val="3000"/>
              </a:lnSpc>
              <a:spcBef>
                <a:spcPct val="0"/>
              </a:spcBef>
              <a:spcAft>
                <a:spcPts val="1000"/>
              </a:spcAft>
            </a:pPr>
            <a:r>
              <a:rPr kumimoji="1" lang="en-US" sz="2200" b="1" smtClean="0">
                <a:solidFill>
                  <a:schemeClr val="tx2"/>
                </a:solidFill>
              </a:rPr>
              <a:t>Church Government in the New Testament</a:t>
            </a:r>
          </a:p>
          <a:p>
            <a:pPr eaLnBrk="1" hangingPunct="1">
              <a:lnSpc>
                <a:spcPts val="3000"/>
              </a:lnSpc>
              <a:spcBef>
                <a:spcPct val="0"/>
              </a:spcBef>
              <a:spcAft>
                <a:spcPts val="1000"/>
              </a:spcAft>
            </a:pPr>
            <a:r>
              <a:rPr kumimoji="1" lang="en-US" sz="2200" b="1" smtClean="0">
                <a:solidFill>
                  <a:schemeClr val="tx2"/>
                </a:solidFill>
              </a:rPr>
              <a:t>Relationships and Functions of Elders, Deacons, Apostles, Pastors, and the Congregation in the New Testament Church</a:t>
            </a:r>
          </a:p>
          <a:p>
            <a:pPr eaLnBrk="1" hangingPunct="1">
              <a:lnSpc>
                <a:spcPts val="3000"/>
              </a:lnSpc>
              <a:spcBef>
                <a:spcPct val="0"/>
              </a:spcBef>
              <a:spcAft>
                <a:spcPts val="1000"/>
              </a:spcAft>
            </a:pPr>
            <a:r>
              <a:rPr kumimoji="1" lang="en-US" sz="2200" b="1" smtClean="0">
                <a:solidFill>
                  <a:schemeClr val="tx2"/>
                </a:solidFill>
              </a:rPr>
              <a:t>Theological Basis for the Nature of the Local Church</a:t>
            </a:r>
          </a:p>
          <a:p>
            <a:pPr eaLnBrk="1" hangingPunct="1">
              <a:lnSpc>
                <a:spcPts val="3000"/>
              </a:lnSpc>
              <a:spcBef>
                <a:spcPct val="0"/>
              </a:spcBef>
              <a:spcAft>
                <a:spcPts val="1000"/>
              </a:spcAft>
            </a:pPr>
            <a:r>
              <a:rPr kumimoji="1" lang="en-US" sz="2200" b="1" smtClean="0">
                <a:solidFill>
                  <a:schemeClr val="tx2"/>
                </a:solidFill>
              </a:rPr>
              <a:t>The Historical Basis for the Nature of Church Government</a:t>
            </a:r>
          </a:p>
          <a:p>
            <a:pPr eaLnBrk="1" hangingPunct="1">
              <a:lnSpc>
                <a:spcPts val="3000"/>
              </a:lnSpc>
              <a:spcBef>
                <a:spcPct val="0"/>
              </a:spcBef>
              <a:spcAft>
                <a:spcPts val="1000"/>
              </a:spcAft>
            </a:pPr>
            <a:r>
              <a:rPr kumimoji="1" lang="en-US" sz="2200" b="1" smtClean="0">
                <a:solidFill>
                  <a:schemeClr val="tx2"/>
                </a:solidFill>
              </a:rPr>
              <a:t>Summary and Conclusions</a:t>
            </a:r>
          </a:p>
        </p:txBody>
      </p:sp>
    </p:spTree>
  </p:cSld>
  <p:clrMapOvr>
    <a:masterClrMapping/>
  </p:clrMapOvr>
  <p:transition>
    <p:cu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57200"/>
            <a:ext cx="7315200" cy="960438"/>
          </a:xfrm>
        </p:spPr>
        <p:txBody>
          <a:bodyPr/>
          <a:lstStyle/>
          <a:p>
            <a:pPr>
              <a:defRPr/>
            </a:pPr>
            <a:r>
              <a:rPr lang="en-US" sz="3200" dirty="0" smtClean="0">
                <a:solidFill>
                  <a:srgbClr val="FFFF00"/>
                </a:solidFill>
                <a:effectLst>
                  <a:outerShdw blurRad="38100" dist="38100" dir="2700000" algn="tl">
                    <a:srgbClr val="000000">
                      <a:alpha val="43137"/>
                    </a:srgbClr>
                  </a:outerShdw>
                </a:effectLst>
              </a:rPr>
              <a:t>Treatment of Elders</a:t>
            </a:r>
          </a:p>
        </p:txBody>
      </p:sp>
      <p:sp>
        <p:nvSpPr>
          <p:cNvPr id="3" name="Content Placeholder 2"/>
          <p:cNvSpPr>
            <a:spLocks noGrp="1"/>
          </p:cNvSpPr>
          <p:nvPr>
            <p:ph idx="1"/>
          </p:nvPr>
        </p:nvSpPr>
        <p:spPr>
          <a:xfrm>
            <a:off x="914400" y="1600200"/>
            <a:ext cx="8077200" cy="4953000"/>
          </a:xfrm>
        </p:spPr>
        <p:txBody>
          <a:bodyPr/>
          <a:lstStyle/>
          <a:p>
            <a:pPr marL="1025525" indent="-1025525">
              <a:buFontTx/>
              <a:buNone/>
              <a:tabLst>
                <a:tab pos="1025525" algn="l"/>
              </a:tabLst>
              <a:defRPr/>
            </a:pPr>
            <a:r>
              <a:rPr lang="en-US" sz="2600" b="1" dirty="0" smtClean="0">
                <a:solidFill>
                  <a:schemeClr val="bg1">
                    <a:lumMod val="10000"/>
                  </a:schemeClr>
                </a:solidFill>
                <a:effectLst>
                  <a:outerShdw blurRad="38100" dist="38100" dir="2700000" algn="tl">
                    <a:srgbClr val="000000">
                      <a:alpha val="43137"/>
                    </a:srgbClr>
                  </a:outerShdw>
                </a:effectLst>
              </a:rPr>
              <a:t>Elders</a:t>
            </a:r>
            <a:r>
              <a:rPr lang="en-US" sz="2600" dirty="0" smtClean="0">
                <a:solidFill>
                  <a:schemeClr val="bg1">
                    <a:lumMod val="10000"/>
                  </a:schemeClr>
                </a:solidFill>
                <a:effectLst>
                  <a:outerShdw blurRad="38100" dist="38100" dir="2700000" algn="tl">
                    <a:srgbClr val="000000">
                      <a:alpha val="43137"/>
                    </a:srgbClr>
                  </a:outerShdw>
                </a:effectLst>
              </a:rPr>
              <a:t> should not be rebuked but entreated (1 Tim. 5:1-2)</a:t>
            </a:r>
          </a:p>
          <a:p>
            <a:pPr marL="1025525" indent="-1025525">
              <a:buFontTx/>
              <a:buNone/>
              <a:tabLst>
                <a:tab pos="1025525" algn="l"/>
              </a:tabLst>
              <a:defRPr/>
            </a:pPr>
            <a:r>
              <a:rPr lang="en-US" sz="2600" b="1" dirty="0" smtClean="0">
                <a:solidFill>
                  <a:schemeClr val="bg1">
                    <a:lumMod val="10000"/>
                  </a:schemeClr>
                </a:solidFill>
                <a:effectLst>
                  <a:outerShdw blurRad="38100" dist="38100" dir="2700000" algn="tl">
                    <a:srgbClr val="000000">
                      <a:alpha val="43137"/>
                    </a:srgbClr>
                  </a:outerShdw>
                </a:effectLst>
              </a:rPr>
              <a:t>Elders</a:t>
            </a:r>
            <a:r>
              <a:rPr lang="en-US" sz="2600" dirty="0" smtClean="0">
                <a:solidFill>
                  <a:schemeClr val="bg1">
                    <a:lumMod val="10000"/>
                  </a:schemeClr>
                </a:solidFill>
                <a:effectLst>
                  <a:outerShdw blurRad="38100" dist="38100" dir="2700000" algn="tl">
                    <a:srgbClr val="000000">
                      <a:alpha val="43137"/>
                    </a:srgbClr>
                  </a:outerShdw>
                </a:effectLst>
              </a:rPr>
              <a:t> should be honored (1 Tim. 5:17)</a:t>
            </a:r>
          </a:p>
          <a:p>
            <a:pPr marL="1025525" indent="-1025525">
              <a:buFontTx/>
              <a:buNone/>
              <a:tabLst>
                <a:tab pos="1025525" algn="l"/>
              </a:tabLst>
              <a:defRPr/>
            </a:pPr>
            <a:r>
              <a:rPr lang="en-US" sz="2600" b="1" dirty="0" smtClean="0">
                <a:solidFill>
                  <a:schemeClr val="bg1">
                    <a:lumMod val="10000"/>
                  </a:schemeClr>
                </a:solidFill>
                <a:effectLst>
                  <a:outerShdw blurRad="38100" dist="38100" dir="2700000" algn="tl">
                    <a:srgbClr val="000000">
                      <a:alpha val="43137"/>
                    </a:srgbClr>
                  </a:outerShdw>
                </a:effectLst>
              </a:rPr>
              <a:t>Elders</a:t>
            </a:r>
            <a:r>
              <a:rPr lang="en-US" sz="2600" dirty="0" smtClean="0">
                <a:solidFill>
                  <a:schemeClr val="bg1">
                    <a:lumMod val="10000"/>
                  </a:schemeClr>
                </a:solidFill>
                <a:effectLst>
                  <a:outerShdw blurRad="38100" dist="38100" dir="2700000" algn="tl">
                    <a:srgbClr val="000000">
                      <a:alpha val="43137"/>
                    </a:srgbClr>
                  </a:outerShdw>
                </a:effectLst>
              </a:rPr>
              <a:t> should not be unfairly accused (1 Tim. 5:19)</a:t>
            </a:r>
          </a:p>
          <a:p>
            <a:pPr marL="1025525" indent="-1025525">
              <a:buFontTx/>
              <a:buNone/>
              <a:tabLst>
                <a:tab pos="1025525" algn="l"/>
              </a:tabLst>
              <a:defRPr/>
            </a:pPr>
            <a:r>
              <a:rPr lang="en-US" sz="2600" b="1" dirty="0" smtClean="0">
                <a:solidFill>
                  <a:schemeClr val="bg1">
                    <a:lumMod val="10000"/>
                  </a:schemeClr>
                </a:solidFill>
                <a:effectLst>
                  <a:outerShdw blurRad="38100" dist="38100" dir="2700000" algn="tl">
                    <a:srgbClr val="000000">
                      <a:alpha val="43137"/>
                    </a:srgbClr>
                  </a:outerShdw>
                </a:effectLst>
              </a:rPr>
              <a:t>Elders</a:t>
            </a:r>
            <a:r>
              <a:rPr lang="en-US" sz="2600" dirty="0" smtClean="0">
                <a:solidFill>
                  <a:schemeClr val="bg1">
                    <a:lumMod val="10000"/>
                  </a:schemeClr>
                </a:solidFill>
                <a:effectLst>
                  <a:outerShdw blurRad="38100" dist="38100" dir="2700000" algn="tl">
                    <a:srgbClr val="000000">
                      <a:alpha val="43137"/>
                    </a:srgbClr>
                  </a:outerShdw>
                </a:effectLst>
              </a:rPr>
              <a:t> should receive submission (1 Pet. 5:1, 5)</a:t>
            </a:r>
          </a:p>
          <a:p>
            <a:pPr marL="1025525" indent="-1025525">
              <a:buFontTx/>
              <a:buNone/>
              <a:tabLst>
                <a:tab pos="1025525" algn="l"/>
              </a:tabLst>
              <a:defRPr/>
            </a:pPr>
            <a:r>
              <a:rPr lang="en-US" sz="2600" b="1" dirty="0" smtClean="0">
                <a:solidFill>
                  <a:schemeClr val="bg1">
                    <a:lumMod val="10000"/>
                  </a:schemeClr>
                </a:solidFill>
                <a:effectLst>
                  <a:outerShdw blurRad="38100" dist="38100" dir="2700000" algn="tl">
                    <a:srgbClr val="000000">
                      <a:alpha val="43137"/>
                    </a:srgbClr>
                  </a:outerShdw>
                </a:effectLst>
              </a:rPr>
              <a:t>Elders</a:t>
            </a:r>
            <a:r>
              <a:rPr lang="en-US" sz="2600" dirty="0" smtClean="0">
                <a:solidFill>
                  <a:schemeClr val="bg1">
                    <a:lumMod val="10000"/>
                  </a:schemeClr>
                </a:solidFill>
                <a:effectLst>
                  <a:outerShdw blurRad="38100" dist="38100" dir="2700000" algn="tl">
                    <a:srgbClr val="000000">
                      <a:alpha val="43137"/>
                    </a:srgbClr>
                  </a:outerShdw>
                </a:effectLst>
              </a:rPr>
              <a:t> should be obeyed (Heb. 13:17; Eph. 6:1)</a:t>
            </a:r>
          </a:p>
          <a:p>
            <a:pPr marL="1025525" indent="-1025525">
              <a:buFontTx/>
              <a:buNone/>
              <a:tabLst>
                <a:tab pos="1025525" algn="l"/>
              </a:tabLst>
              <a:defRPr/>
            </a:pPr>
            <a:r>
              <a:rPr lang="en-US" sz="2600" b="1" dirty="0" smtClean="0">
                <a:solidFill>
                  <a:schemeClr val="bg1">
                    <a:lumMod val="10000"/>
                  </a:schemeClr>
                </a:solidFill>
                <a:effectLst>
                  <a:outerShdw blurRad="38100" dist="38100" dir="2700000" algn="tl">
                    <a:srgbClr val="000000">
                      <a:alpha val="43137"/>
                    </a:srgbClr>
                  </a:outerShdw>
                </a:effectLst>
              </a:rPr>
              <a:t>Elders</a:t>
            </a:r>
            <a:r>
              <a:rPr lang="en-US" sz="2600" dirty="0" smtClean="0">
                <a:solidFill>
                  <a:schemeClr val="bg1">
                    <a:lumMod val="10000"/>
                  </a:schemeClr>
                </a:solidFill>
                <a:effectLst>
                  <a:outerShdw blurRad="38100" dist="38100" dir="2700000" algn="tl">
                    <a:srgbClr val="000000">
                      <a:alpha val="43137"/>
                    </a:srgbClr>
                  </a:outerShdw>
                </a:effectLst>
              </a:rPr>
              <a:t> should be held up on prayer (Heb. 13:7)</a:t>
            </a:r>
          </a:p>
          <a:p>
            <a:pPr marL="1025525" indent="-1025525">
              <a:buFontTx/>
              <a:buNone/>
              <a:tabLst>
                <a:tab pos="1025525" algn="l"/>
              </a:tabLst>
              <a:defRPr/>
            </a:pPr>
            <a:r>
              <a:rPr lang="en-US" sz="2600" b="1" dirty="0" smtClean="0">
                <a:solidFill>
                  <a:schemeClr val="bg1">
                    <a:lumMod val="10000"/>
                  </a:schemeClr>
                </a:solidFill>
                <a:effectLst>
                  <a:outerShdw blurRad="38100" dist="38100" dir="2700000" algn="tl">
                    <a:srgbClr val="000000">
                      <a:alpha val="43137"/>
                    </a:srgbClr>
                  </a:outerShdw>
                </a:effectLst>
              </a:rPr>
              <a:t>Elders</a:t>
            </a:r>
            <a:r>
              <a:rPr lang="en-US" sz="2600" dirty="0" smtClean="0">
                <a:solidFill>
                  <a:schemeClr val="bg1">
                    <a:lumMod val="10000"/>
                  </a:schemeClr>
                </a:solidFill>
                <a:effectLst>
                  <a:outerShdw blurRad="38100" dist="38100" dir="2700000" algn="tl">
                    <a:srgbClr val="000000">
                      <a:alpha val="43137"/>
                    </a:srgbClr>
                  </a:outerShdw>
                </a:effectLst>
              </a:rPr>
              <a:t> should be remembered (Heb. 13:24; Rom. 13:7)</a:t>
            </a:r>
          </a:p>
          <a:p>
            <a:pPr marL="1025525" indent="-1025525">
              <a:buFontTx/>
              <a:buNone/>
              <a:tabLst>
                <a:tab pos="1025525" algn="l"/>
              </a:tabLst>
              <a:defRPr/>
            </a:pPr>
            <a:r>
              <a:rPr lang="en-US" sz="2600" b="1" dirty="0" smtClean="0">
                <a:solidFill>
                  <a:schemeClr val="bg1">
                    <a:lumMod val="10000"/>
                  </a:schemeClr>
                </a:solidFill>
                <a:effectLst>
                  <a:outerShdw blurRad="38100" dist="38100" dir="2700000" algn="tl">
                    <a:srgbClr val="000000">
                      <a:alpha val="43137"/>
                    </a:srgbClr>
                  </a:outerShdw>
                </a:effectLst>
              </a:rPr>
              <a:t>Elders</a:t>
            </a:r>
            <a:r>
              <a:rPr lang="en-US" sz="2600" dirty="0" smtClean="0">
                <a:solidFill>
                  <a:schemeClr val="bg1">
                    <a:lumMod val="10000"/>
                  </a:schemeClr>
                </a:solidFill>
                <a:effectLst>
                  <a:outerShdw blurRad="38100" dist="38100" dir="2700000" algn="tl">
                    <a:srgbClr val="000000">
                      <a:alpha val="43137"/>
                    </a:srgbClr>
                  </a:outerShdw>
                </a:effectLst>
              </a:rPr>
              <a:t> should be called upon for prayer (</a:t>
            </a:r>
            <a:r>
              <a:rPr lang="en-US" sz="2600" dirty="0" err="1" smtClean="0">
                <a:solidFill>
                  <a:schemeClr val="bg1">
                    <a:lumMod val="10000"/>
                  </a:schemeClr>
                </a:solidFill>
                <a:effectLst>
                  <a:outerShdw blurRad="38100" dist="38100" dir="2700000" algn="tl">
                    <a:srgbClr val="000000">
                      <a:alpha val="43137"/>
                    </a:srgbClr>
                  </a:outerShdw>
                </a:effectLst>
              </a:rPr>
              <a:t>Ja</a:t>
            </a:r>
            <a:r>
              <a:rPr lang="en-US" sz="2600" dirty="0" smtClean="0">
                <a:solidFill>
                  <a:schemeClr val="bg1">
                    <a:lumMod val="10000"/>
                  </a:schemeClr>
                </a:solidFill>
                <a:effectLst>
                  <a:outerShdw blurRad="38100" dist="38100" dir="2700000" algn="tl">
                    <a:srgbClr val="000000">
                      <a:alpha val="43137"/>
                    </a:srgbClr>
                  </a:outerShdw>
                </a:effectLst>
              </a:rPr>
              <a:t>. 5:14)</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6"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6"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6"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6"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6"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6"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153400" cy="884238"/>
          </a:xfrm>
        </p:spPr>
        <p:txBody>
          <a:bodyPr/>
          <a:lstStyle/>
          <a:p>
            <a:pPr eaLnBrk="1" hangingPunct="1">
              <a:defRPr/>
            </a:pPr>
            <a:r>
              <a:rPr lang="en-US" sz="3600" dirty="0" smtClean="0">
                <a:solidFill>
                  <a:srgbClr val="FFFF00"/>
                </a:solidFill>
                <a:effectLst>
                  <a:outerShdw blurRad="38100" dist="38100" dir="2700000" algn="tl">
                    <a:srgbClr val="000000">
                      <a:alpha val="43137"/>
                    </a:srgbClr>
                  </a:outerShdw>
                </a:effectLst>
              </a:rPr>
              <a:t>The Role of Deacons in the Church</a:t>
            </a:r>
          </a:p>
        </p:txBody>
      </p:sp>
      <p:sp>
        <p:nvSpPr>
          <p:cNvPr id="3" name="Content Placeholder 2"/>
          <p:cNvSpPr>
            <a:spLocks noGrp="1"/>
          </p:cNvSpPr>
          <p:nvPr>
            <p:ph idx="1"/>
          </p:nvPr>
        </p:nvSpPr>
        <p:spPr>
          <a:xfrm>
            <a:off x="762000" y="1219200"/>
            <a:ext cx="8001000" cy="5257800"/>
          </a:xfrm>
        </p:spPr>
        <p:txBody>
          <a:bodyPr/>
          <a:lstStyle/>
          <a:p>
            <a:pPr eaLnBrk="1" hangingPunct="1">
              <a:defRPr/>
            </a:pPr>
            <a:r>
              <a:rPr lang="en-US" sz="2400" b="1" dirty="0" smtClean="0">
                <a:effectLst>
                  <a:outerShdw blurRad="38100" dist="38100" dir="2700000" algn="tl">
                    <a:srgbClr val="000000">
                      <a:alpha val="43137"/>
                    </a:srgbClr>
                  </a:outerShdw>
                </a:effectLst>
              </a:rPr>
              <a:t>Origins of Deacons:</a:t>
            </a:r>
            <a:r>
              <a:rPr lang="en-US" sz="2400" dirty="0" smtClean="0">
                <a:effectLst>
                  <a:outerShdw blurRad="38100" dist="38100" dir="2700000" algn="tl">
                    <a:srgbClr val="000000">
                      <a:alpha val="43137"/>
                    </a:srgbClr>
                  </a:outerShdw>
                </a:effectLst>
              </a:rPr>
              <a:t> Appointed to alleviate the demands of the church upon the apostles so that they could give themselves to the Word and to prayer.  They were tasked with helping to administrate the benevolence effort of the church.</a:t>
            </a:r>
          </a:p>
          <a:p>
            <a:pPr eaLnBrk="1" hangingPunct="1">
              <a:defRPr/>
            </a:pPr>
            <a:r>
              <a:rPr lang="en-US" sz="2400" b="1" dirty="0" smtClean="0">
                <a:effectLst>
                  <a:outerShdw blurRad="38100" dist="38100" dir="2700000" algn="tl">
                    <a:srgbClr val="000000">
                      <a:alpha val="43137"/>
                    </a:srgbClr>
                  </a:outerShdw>
                </a:effectLst>
              </a:rPr>
              <a:t>Qualifications of a Deacon:</a:t>
            </a:r>
            <a:r>
              <a:rPr lang="en-US" sz="2400" dirty="0" smtClean="0">
                <a:effectLst>
                  <a:outerShdw blurRad="38100" dist="38100" dir="2700000" algn="tl">
                    <a:srgbClr val="000000">
                      <a:alpha val="43137"/>
                    </a:srgbClr>
                  </a:outerShdw>
                </a:effectLst>
              </a:rPr>
              <a:t> In 1 Timothy 3:8-13 Paul gives the qualifications of a deacon:</a:t>
            </a:r>
          </a:p>
          <a:p>
            <a:pPr marL="0" indent="0" eaLnBrk="1" hangingPunct="1">
              <a:buFontTx/>
              <a:buNone/>
              <a:defRPr/>
            </a:pPr>
            <a:r>
              <a:rPr lang="en-US" sz="2400" dirty="0" smtClean="0">
                <a:effectLst>
                  <a:outerShdw blurRad="38100" dist="38100" dir="2700000" algn="tl">
                    <a:srgbClr val="000000">
                      <a:alpha val="43137"/>
                    </a:srgbClr>
                  </a:outerShdw>
                </a:effectLst>
              </a:rPr>
              <a:t>1) Worthy of respect, 2) sincere, 3) not given to wine, 4) not pursuing dishonest gain, 5) maintain faith with a clear conscience, 6) must be examined for worthiness, 7) not malicious talkers, 8) temperate, 9) trustworthy, 10) married to one spouse, 11) manage their household well.</a:t>
            </a:r>
          </a:p>
        </p:txBody>
      </p:sp>
    </p:spTree>
  </p:cSld>
  <p:clrMapOvr>
    <a:masterClrMapping/>
  </p:clrMapOvr>
  <p:transition>
    <p:cu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8077200" cy="884238"/>
          </a:xfrm>
        </p:spPr>
        <p:txBody>
          <a:bodyPr/>
          <a:lstStyle/>
          <a:p>
            <a:pPr eaLnBrk="1" hangingPunct="1">
              <a:defRPr/>
            </a:pPr>
            <a:r>
              <a:rPr lang="en-US" dirty="0" smtClean="0">
                <a:solidFill>
                  <a:srgbClr val="FFFF00"/>
                </a:solidFill>
                <a:effectLst>
                  <a:outerShdw blurRad="38100" dist="38100" dir="2700000" algn="tl">
                    <a:srgbClr val="000000">
                      <a:alpha val="43137"/>
                    </a:srgbClr>
                  </a:outerShdw>
                </a:effectLst>
              </a:rPr>
              <a:t>Dr. Mark </a:t>
            </a:r>
            <a:r>
              <a:rPr lang="en-US" dirty="0" err="1" smtClean="0">
                <a:solidFill>
                  <a:srgbClr val="FFFF00"/>
                </a:solidFill>
                <a:effectLst>
                  <a:outerShdw blurRad="38100" dist="38100" dir="2700000" algn="tl">
                    <a:srgbClr val="000000">
                      <a:alpha val="43137"/>
                    </a:srgbClr>
                  </a:outerShdw>
                </a:effectLst>
              </a:rPr>
              <a:t>Hardgrove’s</a:t>
            </a:r>
            <a:r>
              <a:rPr lang="en-US" dirty="0" smtClean="0">
                <a:solidFill>
                  <a:srgbClr val="FFFF00"/>
                </a:solidFill>
                <a:effectLst>
                  <a:outerShdw blurRad="38100" dist="38100" dir="2700000" algn="tl">
                    <a:srgbClr val="000000">
                      <a:alpha val="43137"/>
                    </a:srgbClr>
                  </a:outerShdw>
                </a:effectLst>
              </a:rPr>
              <a:t> reflection on the issue of gender.</a:t>
            </a:r>
          </a:p>
        </p:txBody>
      </p:sp>
      <p:sp>
        <p:nvSpPr>
          <p:cNvPr id="25603" name="Content Placeholder 2"/>
          <p:cNvSpPr>
            <a:spLocks noGrp="1"/>
          </p:cNvSpPr>
          <p:nvPr>
            <p:ph idx="1"/>
          </p:nvPr>
        </p:nvSpPr>
        <p:spPr>
          <a:xfrm>
            <a:off x="838200" y="1447800"/>
            <a:ext cx="8153400" cy="5029200"/>
          </a:xfrm>
        </p:spPr>
        <p:txBody>
          <a:bodyPr/>
          <a:lstStyle/>
          <a:p>
            <a:pPr eaLnBrk="1" hangingPunct="1"/>
            <a:r>
              <a:rPr lang="en-US" sz="2400" dirty="0" smtClean="0"/>
              <a:t>Again, Geisler will argue that they must be a man.  However, consider </a:t>
            </a:r>
            <a:r>
              <a:rPr lang="en-US" sz="2400" dirty="0" smtClean="0">
                <a:latin typeface="Maiandra GD" pitchFamily="34" charset="0"/>
              </a:rPr>
              <a:t>Romans 16:1-2 </a:t>
            </a:r>
          </a:p>
          <a:p>
            <a:pPr eaLnBrk="1" hangingPunct="1"/>
            <a:r>
              <a:rPr lang="en-US" sz="2400" baseline="30000" dirty="0" smtClean="0">
                <a:latin typeface="Maiandra GD" pitchFamily="34" charset="0"/>
              </a:rPr>
              <a:t>1</a:t>
            </a:r>
            <a:r>
              <a:rPr lang="en-US" sz="2400" dirty="0" smtClean="0">
                <a:latin typeface="Maiandra GD" pitchFamily="34" charset="0"/>
              </a:rPr>
              <a:t>I commend to you our sister Phoebe, a servant</a:t>
            </a:r>
            <a:r>
              <a:rPr lang="en-US" sz="2400" baseline="30000" dirty="0" smtClean="0">
                <a:latin typeface="Maiandra GD" pitchFamily="34" charset="0"/>
              </a:rPr>
              <a:t>[</a:t>
            </a:r>
            <a:r>
              <a:rPr lang="en-US" sz="2400" baseline="30000" dirty="0" smtClean="0">
                <a:latin typeface="Maiandra GD" pitchFamily="34" charset="0"/>
                <a:hlinkClick r:id="" action="ppaction://hlinkfile" tooltip="See footnote a"/>
              </a:rPr>
              <a:t>a</a:t>
            </a:r>
            <a:r>
              <a:rPr lang="en-US" sz="2400" baseline="30000" dirty="0" smtClean="0">
                <a:latin typeface="Maiandra GD" pitchFamily="34" charset="0"/>
              </a:rPr>
              <a:t>]</a:t>
            </a:r>
            <a:r>
              <a:rPr lang="en-US" sz="2400" dirty="0" smtClean="0">
                <a:latin typeface="Maiandra GD" pitchFamily="34" charset="0"/>
              </a:rPr>
              <a:t> of the church in </a:t>
            </a:r>
            <a:r>
              <a:rPr lang="en-US" sz="2400" dirty="0" err="1" smtClean="0">
                <a:latin typeface="Maiandra GD" pitchFamily="34" charset="0"/>
              </a:rPr>
              <a:t>Cenchrea</a:t>
            </a:r>
            <a:r>
              <a:rPr lang="en-US" sz="2400" dirty="0" smtClean="0">
                <a:latin typeface="Maiandra GD" pitchFamily="34" charset="0"/>
              </a:rPr>
              <a:t>. </a:t>
            </a:r>
            <a:r>
              <a:rPr lang="en-US" sz="2400" baseline="30000" dirty="0" smtClean="0">
                <a:latin typeface="Maiandra GD" pitchFamily="34" charset="0"/>
              </a:rPr>
              <a:t>2</a:t>
            </a:r>
            <a:r>
              <a:rPr lang="en-US" sz="2400" dirty="0" smtClean="0">
                <a:latin typeface="Maiandra GD" pitchFamily="34" charset="0"/>
              </a:rPr>
              <a:t>I ask you to receive her in the Lord in a way worthy of the saints and to give her any help she may need from you, for she has been a great help to many people, including me.</a:t>
            </a:r>
          </a:p>
          <a:p>
            <a:pPr eaLnBrk="1" hangingPunct="1"/>
            <a:r>
              <a:rPr lang="en-US" sz="2400" dirty="0" smtClean="0">
                <a:latin typeface="Maiandra GD" pitchFamily="34" charset="0"/>
              </a:rPr>
              <a:t>The word translated “servant” is from the Greek </a:t>
            </a:r>
            <a:r>
              <a:rPr lang="en-US" sz="2400" i="1" dirty="0" err="1" smtClean="0">
                <a:latin typeface="Maiandra GD" pitchFamily="34" charset="0"/>
              </a:rPr>
              <a:t>diakonos</a:t>
            </a:r>
            <a:r>
              <a:rPr lang="en-US" sz="2400" dirty="0" smtClean="0">
                <a:latin typeface="Maiandra GD" pitchFamily="34" charset="0"/>
              </a:rPr>
              <a:t>, which is the very same word translated “deacon” elsewhere. </a:t>
            </a:r>
          </a:p>
        </p:txBody>
      </p:sp>
    </p:spTree>
  </p:cSld>
  <p:clrMapOvr>
    <a:masterClrMapping/>
  </p:clrMapOvr>
  <p:transition>
    <p:cu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8077200" cy="884238"/>
          </a:xfrm>
        </p:spPr>
        <p:txBody>
          <a:bodyPr/>
          <a:lstStyle/>
          <a:p>
            <a:pPr eaLnBrk="1" hangingPunct="1">
              <a:defRPr/>
            </a:pPr>
            <a:r>
              <a:rPr lang="en-US" dirty="0" smtClean="0">
                <a:solidFill>
                  <a:srgbClr val="FFFF00"/>
                </a:solidFill>
                <a:effectLst>
                  <a:outerShdw blurRad="38100" dist="38100" dir="2700000" algn="tl">
                    <a:srgbClr val="000000">
                      <a:alpha val="43137"/>
                    </a:srgbClr>
                  </a:outerShdw>
                </a:effectLst>
              </a:rPr>
              <a:t>Dr. Mark </a:t>
            </a:r>
            <a:r>
              <a:rPr lang="en-US" dirty="0" err="1" smtClean="0">
                <a:solidFill>
                  <a:srgbClr val="FFFF00"/>
                </a:solidFill>
                <a:effectLst>
                  <a:outerShdw blurRad="38100" dist="38100" dir="2700000" algn="tl">
                    <a:srgbClr val="000000">
                      <a:alpha val="43137"/>
                    </a:srgbClr>
                  </a:outerShdw>
                </a:effectLst>
              </a:rPr>
              <a:t>Hardgrove’s</a:t>
            </a:r>
            <a:r>
              <a:rPr lang="en-US" dirty="0" smtClean="0">
                <a:solidFill>
                  <a:srgbClr val="FFFF00"/>
                </a:solidFill>
                <a:effectLst>
                  <a:outerShdw blurRad="38100" dist="38100" dir="2700000" algn="tl">
                    <a:srgbClr val="000000">
                      <a:alpha val="43137"/>
                    </a:srgbClr>
                  </a:outerShdw>
                </a:effectLst>
              </a:rPr>
              <a:t> reflection on the issue of gender.</a:t>
            </a:r>
          </a:p>
        </p:txBody>
      </p:sp>
      <p:sp>
        <p:nvSpPr>
          <p:cNvPr id="3" name="Content Placeholder 2"/>
          <p:cNvSpPr>
            <a:spLocks noGrp="1"/>
          </p:cNvSpPr>
          <p:nvPr>
            <p:ph idx="1"/>
          </p:nvPr>
        </p:nvSpPr>
        <p:spPr>
          <a:xfrm>
            <a:off x="838200" y="1447800"/>
            <a:ext cx="8153400" cy="5029200"/>
          </a:xfrm>
        </p:spPr>
        <p:txBody>
          <a:bodyPr/>
          <a:lstStyle/>
          <a:p>
            <a:pPr eaLnBrk="1" hangingPunct="1">
              <a:defRPr/>
            </a:pPr>
            <a:r>
              <a:rPr lang="en-US" sz="2800" dirty="0" smtClean="0">
                <a:effectLst>
                  <a:outerShdw blurRad="38100" dist="38100" dir="2700000" algn="tl">
                    <a:srgbClr val="000000">
                      <a:alpha val="43137"/>
                    </a:srgbClr>
                  </a:outerShdw>
                </a:effectLst>
              </a:rPr>
              <a:t>Geisler states:</a:t>
            </a:r>
            <a:endParaRPr lang="en-US" sz="2800" dirty="0" smtClean="0">
              <a:effectLst>
                <a:outerShdw blurRad="38100" dist="38100" dir="2700000" algn="tl">
                  <a:srgbClr val="000000">
                    <a:alpha val="43137"/>
                  </a:srgbClr>
                </a:outerShdw>
              </a:effectLst>
            </a:endParaRPr>
          </a:p>
          <a:p>
            <a:pPr eaLnBrk="1" hangingPunct="1">
              <a:defRPr/>
            </a:pPr>
            <a:r>
              <a:rPr lang="en-US" sz="2800" dirty="0" smtClean="0">
                <a:effectLst>
                  <a:outerShdw blurRad="38100" dist="38100" dir="2700000" algn="tl">
                    <a:srgbClr val="000000">
                      <a:alpha val="43137"/>
                    </a:srgbClr>
                  </a:outerShdw>
                </a:effectLst>
                <a:latin typeface="Maiandra GD" pitchFamily="34" charset="0"/>
              </a:rPr>
              <a:t>“Paul called one woman a deacon in Romans 16:1 . . . Since the word deacon means “servant,” there is not certainty as to whether </a:t>
            </a:r>
            <a:r>
              <a:rPr lang="en-US" sz="2800" dirty="0" err="1" smtClean="0">
                <a:effectLst>
                  <a:outerShdw blurRad="38100" dist="38100" dir="2700000" algn="tl">
                    <a:srgbClr val="000000">
                      <a:alpha val="43137"/>
                    </a:srgbClr>
                  </a:outerShdw>
                </a:effectLst>
                <a:latin typeface="Maiandra GD" pitchFamily="34" charset="0"/>
              </a:rPr>
              <a:t>Phebe</a:t>
            </a:r>
            <a:r>
              <a:rPr lang="en-US" sz="2800" dirty="0" smtClean="0">
                <a:effectLst>
                  <a:outerShdw blurRad="38100" dist="38100" dir="2700000" algn="tl">
                    <a:srgbClr val="000000">
                      <a:alpha val="43137"/>
                    </a:srgbClr>
                  </a:outerShdw>
                </a:effectLst>
                <a:latin typeface="Maiandra GD" pitchFamily="34" charset="0"/>
              </a:rPr>
              <a:t> was an official deacon or an unofficial servant.”</a:t>
            </a:r>
          </a:p>
          <a:p>
            <a:pPr eaLnBrk="1" hangingPunct="1">
              <a:defRPr/>
            </a:pPr>
            <a:r>
              <a:rPr lang="en-US" sz="2800" dirty="0" smtClean="0">
                <a:effectLst>
                  <a:outerShdw blurRad="38100" dist="38100" dir="2700000" algn="tl">
                    <a:srgbClr val="000000">
                      <a:alpha val="43137"/>
                    </a:srgbClr>
                  </a:outerShdw>
                </a:effectLst>
                <a:latin typeface="Maiandra GD" pitchFamily="34" charset="0"/>
              </a:rPr>
              <a:t>Note that Geisler admits the </a:t>
            </a:r>
            <a:r>
              <a:rPr lang="en-US" sz="2800" dirty="0" smtClean="0">
                <a:effectLst>
                  <a:outerShdw blurRad="38100" dist="38100" dir="2700000" algn="tl">
                    <a:srgbClr val="000000">
                      <a:alpha val="43137"/>
                    </a:srgbClr>
                  </a:outerShdw>
                </a:effectLst>
                <a:latin typeface="Maiandra GD" pitchFamily="34" charset="0"/>
              </a:rPr>
              <a:t>uncertainty and then he concludes </a:t>
            </a:r>
            <a:r>
              <a:rPr lang="en-US" sz="2800" dirty="0" smtClean="0">
                <a:effectLst>
                  <a:outerShdw blurRad="38100" dist="38100" dir="2700000" algn="tl">
                    <a:srgbClr val="000000">
                      <a:alpha val="43137"/>
                    </a:srgbClr>
                  </a:outerShdw>
                </a:effectLst>
                <a:latin typeface="Maiandra GD" pitchFamily="34" charset="0"/>
              </a:rPr>
              <a:t>that she was nothing more than an “unofficial servant.”  That’s quit a leap from admitted uncertainty to virtual certainty on his part.  It </a:t>
            </a:r>
            <a:r>
              <a:rPr lang="en-US" sz="2800" dirty="0" smtClean="0">
                <a:effectLst>
                  <a:outerShdw blurRad="38100" dist="38100" dir="2700000" algn="tl">
                    <a:srgbClr val="000000">
                      <a:alpha val="43137"/>
                    </a:srgbClr>
                  </a:outerShdw>
                </a:effectLst>
                <a:latin typeface="Maiandra GD" pitchFamily="34" charset="0"/>
              </a:rPr>
              <a:t>is a </a:t>
            </a:r>
            <a:r>
              <a:rPr lang="en-US" sz="2800" dirty="0" smtClean="0">
                <a:effectLst>
                  <a:outerShdw blurRad="38100" dist="38100" dir="2700000" algn="tl">
                    <a:srgbClr val="000000">
                      <a:alpha val="43137"/>
                    </a:srgbClr>
                  </a:outerShdw>
                </a:effectLst>
                <a:latin typeface="Maiandra GD" pitchFamily="34" charset="0"/>
              </a:rPr>
              <a:t>leap I do not take with him.  </a:t>
            </a:r>
          </a:p>
        </p:txBody>
      </p:sp>
    </p:spTree>
  </p:cSld>
  <p:clrMapOvr>
    <a:masterClrMapping/>
  </p:clrMapOvr>
  <p:transition>
    <p:cu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960438"/>
          </a:xfrm>
        </p:spPr>
        <p:txBody>
          <a:bodyPr/>
          <a:lstStyle/>
          <a:p>
            <a:pPr>
              <a:defRPr/>
            </a:pPr>
            <a:r>
              <a:rPr lang="en-US" dirty="0" smtClean="0">
                <a:solidFill>
                  <a:srgbClr val="FFFF00"/>
                </a:solidFill>
                <a:effectLst>
                  <a:outerShdw blurRad="38100" dist="38100" dir="2700000" algn="tl">
                    <a:srgbClr val="000000">
                      <a:alpha val="43137"/>
                    </a:srgbClr>
                  </a:outerShdw>
                </a:effectLst>
              </a:rPr>
              <a:t>The Relationships and Functions of Elders, Deacons, etc.</a:t>
            </a:r>
          </a:p>
        </p:txBody>
      </p:sp>
      <p:sp>
        <p:nvSpPr>
          <p:cNvPr id="3" name="Content Placeholder 2"/>
          <p:cNvSpPr>
            <a:spLocks noGrp="1"/>
          </p:cNvSpPr>
          <p:nvPr>
            <p:ph idx="1"/>
          </p:nvPr>
        </p:nvSpPr>
        <p:spPr>
          <a:xfrm>
            <a:off x="1295400" y="1752600"/>
            <a:ext cx="7467600" cy="4876800"/>
          </a:xfrm>
        </p:spPr>
        <p:txBody>
          <a:bodyPr/>
          <a:lstStyle/>
          <a:p>
            <a:pPr>
              <a:defRPr/>
            </a:pPr>
            <a:r>
              <a:rPr lang="en-US" sz="2800" b="1" dirty="0" smtClean="0">
                <a:solidFill>
                  <a:schemeClr val="accent1">
                    <a:lumMod val="10000"/>
                  </a:schemeClr>
                </a:solidFill>
                <a:effectLst>
                  <a:outerShdw blurRad="38100" dist="38100" dir="2700000" algn="tl">
                    <a:srgbClr val="000000">
                      <a:alpha val="43137"/>
                    </a:srgbClr>
                  </a:outerShdw>
                </a:effectLst>
                <a:latin typeface="Maiandra GD" pitchFamily="34" charset="0"/>
              </a:rPr>
              <a:t>Deacons were created to assist the elders.</a:t>
            </a:r>
          </a:p>
          <a:p>
            <a:pPr>
              <a:defRPr/>
            </a:pPr>
            <a:r>
              <a:rPr lang="en-US" sz="2800" b="1" dirty="0" smtClean="0">
                <a:solidFill>
                  <a:schemeClr val="accent1">
                    <a:lumMod val="10000"/>
                  </a:schemeClr>
                </a:solidFill>
                <a:effectLst>
                  <a:outerShdw blurRad="38100" dist="38100" dir="2700000" algn="tl">
                    <a:srgbClr val="000000">
                      <a:alpha val="43137"/>
                    </a:srgbClr>
                  </a:outerShdw>
                </a:effectLst>
                <a:latin typeface="Maiandra GD" pitchFamily="34" charset="0"/>
              </a:rPr>
              <a:t>As subordinates they were to relieve the elders of menial tasks so that the elders could concentrate on prayer and ministry of the Word of God (Acts 6:2).</a:t>
            </a:r>
          </a:p>
          <a:p>
            <a:pPr>
              <a:defRPr/>
            </a:pPr>
            <a:r>
              <a:rPr lang="en-US" sz="2800" b="1" dirty="0" smtClean="0">
                <a:solidFill>
                  <a:schemeClr val="accent1">
                    <a:lumMod val="10000"/>
                  </a:schemeClr>
                </a:solidFill>
                <a:effectLst>
                  <a:outerShdw blurRad="38100" dist="38100" dir="2700000" algn="tl">
                    <a:srgbClr val="000000">
                      <a:alpha val="43137"/>
                    </a:srgbClr>
                  </a:outerShdw>
                </a:effectLst>
                <a:latin typeface="Maiandra GD" pitchFamily="34" charset="0"/>
              </a:rPr>
              <a:t>Elders were overseers of the church’s doctrinal and spiritual matters.</a:t>
            </a:r>
          </a:p>
          <a:p>
            <a:pPr>
              <a:defRPr/>
            </a:pPr>
            <a:r>
              <a:rPr lang="en-US" sz="2800" b="1" dirty="0" smtClean="0">
                <a:solidFill>
                  <a:schemeClr val="accent1">
                    <a:lumMod val="10000"/>
                  </a:schemeClr>
                </a:solidFill>
                <a:effectLst>
                  <a:outerShdw blurRad="38100" dist="38100" dir="2700000" algn="tl">
                    <a:srgbClr val="000000">
                      <a:alpha val="43137"/>
                    </a:srgbClr>
                  </a:outerShdw>
                </a:effectLst>
                <a:latin typeface="Maiandra GD" pitchFamily="34" charset="0"/>
              </a:rPr>
              <a:t>Deacons were assistants in charge of the social and physical ministries.</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3"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3"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960438"/>
          </a:xfrm>
        </p:spPr>
        <p:txBody>
          <a:bodyPr/>
          <a:lstStyle/>
          <a:p>
            <a:pPr>
              <a:defRPr/>
            </a:pPr>
            <a:r>
              <a:rPr lang="en-US" dirty="0" smtClean="0">
                <a:solidFill>
                  <a:srgbClr val="FFFF00"/>
                </a:solidFill>
                <a:effectLst>
                  <a:outerShdw blurRad="38100" dist="38100" dir="2700000" algn="tl">
                    <a:srgbClr val="000000">
                      <a:alpha val="43137"/>
                    </a:srgbClr>
                  </a:outerShdw>
                </a:effectLst>
              </a:rPr>
              <a:t>The Role of Apostles</a:t>
            </a:r>
          </a:p>
        </p:txBody>
      </p:sp>
      <p:sp>
        <p:nvSpPr>
          <p:cNvPr id="3" name="Content Placeholder 2"/>
          <p:cNvSpPr>
            <a:spLocks noGrp="1"/>
          </p:cNvSpPr>
          <p:nvPr>
            <p:ph idx="1"/>
          </p:nvPr>
        </p:nvSpPr>
        <p:spPr>
          <a:xfrm>
            <a:off x="1295400" y="1752600"/>
            <a:ext cx="7467600" cy="4876800"/>
          </a:xfrm>
        </p:spPr>
        <p:txBody>
          <a:bodyPr/>
          <a:lstStyle/>
          <a:p>
            <a:pPr>
              <a:defRPr/>
            </a:pPr>
            <a:r>
              <a:rPr lang="en-US" sz="2800" b="1" dirty="0" smtClean="0">
                <a:solidFill>
                  <a:schemeClr val="accent1">
                    <a:lumMod val="10000"/>
                  </a:schemeClr>
                </a:solidFill>
                <a:effectLst>
                  <a:outerShdw blurRad="38100" dist="38100" dir="2700000" algn="tl">
                    <a:srgbClr val="000000">
                      <a:alpha val="43137"/>
                    </a:srgbClr>
                  </a:outerShdw>
                </a:effectLst>
                <a:latin typeface="Maiandra GD" pitchFamily="34" charset="0"/>
              </a:rPr>
              <a:t>Relationship of Apostles and Elders: </a:t>
            </a:r>
            <a:r>
              <a:rPr lang="en-US" sz="2800" dirty="0" smtClean="0">
                <a:solidFill>
                  <a:schemeClr val="accent1">
                    <a:lumMod val="10000"/>
                  </a:schemeClr>
                </a:solidFill>
                <a:effectLst>
                  <a:outerShdw blurRad="38100" dist="38100" dir="2700000" algn="tl">
                    <a:srgbClr val="000000">
                      <a:alpha val="43137"/>
                    </a:srgbClr>
                  </a:outerShdw>
                </a:effectLst>
                <a:latin typeface="Maiandra GD" pitchFamily="34" charset="0"/>
              </a:rPr>
              <a:t>All apostles were elders, but not elders were apostles.  </a:t>
            </a:r>
          </a:p>
          <a:p>
            <a:pPr>
              <a:defRPr/>
            </a:pPr>
            <a:r>
              <a:rPr lang="en-US" sz="2800" b="1" dirty="0" smtClean="0">
                <a:solidFill>
                  <a:schemeClr val="accent1">
                    <a:lumMod val="10000"/>
                  </a:schemeClr>
                </a:solidFill>
                <a:effectLst>
                  <a:outerShdw blurRad="38100" dist="38100" dir="2700000" algn="tl">
                    <a:srgbClr val="000000">
                      <a:alpha val="43137"/>
                    </a:srgbClr>
                  </a:outerShdw>
                </a:effectLst>
                <a:latin typeface="Maiandra GD" pitchFamily="34" charset="0"/>
              </a:rPr>
              <a:t>The Apostolic Role was Temporary: </a:t>
            </a:r>
            <a:r>
              <a:rPr lang="en-US" sz="2800" dirty="0" smtClean="0">
                <a:solidFill>
                  <a:schemeClr val="accent1">
                    <a:lumMod val="10000"/>
                  </a:schemeClr>
                </a:solidFill>
                <a:effectLst>
                  <a:outerShdw blurRad="38100" dist="38100" dir="2700000" algn="tl">
                    <a:srgbClr val="000000">
                      <a:alpha val="43137"/>
                    </a:srgbClr>
                  </a:outerShdw>
                </a:effectLst>
                <a:latin typeface="Maiandra GD" pitchFamily="34" charset="0"/>
              </a:rPr>
              <a:t>Or so </a:t>
            </a:r>
            <a:r>
              <a:rPr lang="en-US" sz="2800" dirty="0" err="1" smtClean="0">
                <a:solidFill>
                  <a:schemeClr val="accent1">
                    <a:lumMod val="10000"/>
                  </a:schemeClr>
                </a:solidFill>
                <a:effectLst>
                  <a:outerShdw blurRad="38100" dist="38100" dir="2700000" algn="tl">
                    <a:srgbClr val="000000">
                      <a:alpha val="43137"/>
                    </a:srgbClr>
                  </a:outerShdw>
                </a:effectLst>
                <a:latin typeface="Maiandra GD" pitchFamily="34" charset="0"/>
              </a:rPr>
              <a:t>Geisler</a:t>
            </a:r>
            <a:r>
              <a:rPr lang="en-US" sz="2800" dirty="0" smtClean="0">
                <a:solidFill>
                  <a:schemeClr val="accent1">
                    <a:lumMod val="10000"/>
                  </a:schemeClr>
                </a:solidFill>
                <a:effectLst>
                  <a:outerShdw blurRad="38100" dist="38100" dir="2700000" algn="tl">
                    <a:srgbClr val="000000">
                      <a:alpha val="43137"/>
                    </a:srgbClr>
                  </a:outerShdw>
                </a:effectLst>
                <a:latin typeface="Maiandra GD" pitchFamily="34" charset="0"/>
              </a:rPr>
              <a:t> argues.  As a </a:t>
            </a:r>
            <a:r>
              <a:rPr lang="en-US" sz="2800" dirty="0" err="1" smtClean="0">
                <a:solidFill>
                  <a:schemeClr val="accent1">
                    <a:lumMod val="10000"/>
                  </a:schemeClr>
                </a:solidFill>
                <a:effectLst>
                  <a:outerShdw blurRad="38100" dist="38100" dir="2700000" algn="tl">
                    <a:srgbClr val="000000">
                      <a:alpha val="43137"/>
                    </a:srgbClr>
                  </a:outerShdw>
                </a:effectLst>
                <a:latin typeface="Maiandra GD" pitchFamily="34" charset="0"/>
              </a:rPr>
              <a:t>cessationist</a:t>
            </a:r>
            <a:r>
              <a:rPr lang="en-US" sz="2800" dirty="0" smtClean="0">
                <a:solidFill>
                  <a:schemeClr val="accent1">
                    <a:lumMod val="10000"/>
                  </a:schemeClr>
                </a:solidFill>
                <a:effectLst>
                  <a:outerShdw blurRad="38100" dist="38100" dir="2700000" algn="tl">
                    <a:srgbClr val="000000">
                      <a:alpha val="43137"/>
                    </a:srgbClr>
                  </a:outerShdw>
                </a:effectLst>
                <a:latin typeface="Maiandra GD" pitchFamily="34" charset="0"/>
              </a:rPr>
              <a:t>, he does not believe that the </a:t>
            </a:r>
            <a:r>
              <a:rPr lang="en-US" sz="2800" dirty="0" err="1" smtClean="0">
                <a:solidFill>
                  <a:schemeClr val="accent1">
                    <a:lumMod val="10000"/>
                  </a:schemeClr>
                </a:solidFill>
                <a:effectLst>
                  <a:outerShdw blurRad="38100" dist="38100" dir="2700000" algn="tl">
                    <a:srgbClr val="000000">
                      <a:alpha val="43137"/>
                    </a:srgbClr>
                  </a:outerShdw>
                </a:effectLst>
                <a:latin typeface="Maiandra GD" pitchFamily="34" charset="0"/>
              </a:rPr>
              <a:t>manifestational</a:t>
            </a:r>
            <a:r>
              <a:rPr lang="en-US" sz="2800" dirty="0" smtClean="0">
                <a:solidFill>
                  <a:schemeClr val="accent1">
                    <a:lumMod val="10000"/>
                  </a:schemeClr>
                </a:solidFill>
                <a:effectLst>
                  <a:outerShdw blurRad="38100" dist="38100" dir="2700000" algn="tl">
                    <a:srgbClr val="000000">
                      <a:alpha val="43137"/>
                    </a:srgbClr>
                  </a:outerShdw>
                </a:effectLst>
                <a:latin typeface="Maiandra GD" pitchFamily="34" charset="0"/>
              </a:rPr>
              <a:t> gifts, or the gifts of apostle or prophet continued after the church was established. While the original Twelve were unique, Paul is an example of an apostle who was not one of the Twelve.</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960438"/>
          </a:xfrm>
        </p:spPr>
        <p:txBody>
          <a:bodyPr/>
          <a:lstStyle/>
          <a:p>
            <a:pPr>
              <a:defRPr/>
            </a:pPr>
            <a:r>
              <a:rPr lang="en-US" dirty="0" smtClean="0">
                <a:solidFill>
                  <a:srgbClr val="FFFF00"/>
                </a:solidFill>
                <a:effectLst>
                  <a:outerShdw blurRad="38100" dist="38100" dir="2700000" algn="tl">
                    <a:srgbClr val="000000">
                      <a:alpha val="43137"/>
                    </a:srgbClr>
                  </a:outerShdw>
                </a:effectLst>
              </a:rPr>
              <a:t>The Role of Apostles</a:t>
            </a:r>
          </a:p>
        </p:txBody>
      </p:sp>
      <p:sp>
        <p:nvSpPr>
          <p:cNvPr id="3" name="Content Placeholder 2"/>
          <p:cNvSpPr>
            <a:spLocks noGrp="1"/>
          </p:cNvSpPr>
          <p:nvPr>
            <p:ph idx="1"/>
          </p:nvPr>
        </p:nvSpPr>
        <p:spPr>
          <a:xfrm>
            <a:off x="1295400" y="1752600"/>
            <a:ext cx="7467600" cy="4876800"/>
          </a:xfrm>
        </p:spPr>
        <p:txBody>
          <a:bodyPr/>
          <a:lstStyle/>
          <a:p>
            <a:pPr>
              <a:defRPr/>
            </a:pPr>
            <a:r>
              <a:rPr lang="en-US" sz="2800" b="1" dirty="0" smtClean="0">
                <a:solidFill>
                  <a:schemeClr val="accent1">
                    <a:lumMod val="10000"/>
                  </a:schemeClr>
                </a:solidFill>
                <a:effectLst>
                  <a:outerShdw blurRad="38100" dist="38100" dir="2700000" algn="tl">
                    <a:srgbClr val="000000">
                      <a:alpha val="43137"/>
                    </a:srgbClr>
                  </a:outerShdw>
                </a:effectLst>
                <a:latin typeface="Maiandra GD" pitchFamily="34" charset="0"/>
              </a:rPr>
              <a:t>It is my position (Dr. Hardgrove) that while the office of apostle may not have continued in the official governmental structure of the church, the gift of apostle continues in the role of church planters and missionaries in the contemporary church.</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960438"/>
          </a:xfrm>
        </p:spPr>
        <p:txBody>
          <a:bodyPr/>
          <a:lstStyle/>
          <a:p>
            <a:pPr>
              <a:defRPr/>
            </a:pPr>
            <a:r>
              <a:rPr lang="en-US" dirty="0" smtClean="0">
                <a:solidFill>
                  <a:srgbClr val="FFFF00"/>
                </a:solidFill>
                <a:effectLst>
                  <a:outerShdw blurRad="38100" dist="38100" dir="2700000" algn="tl">
                    <a:srgbClr val="000000">
                      <a:alpha val="43137"/>
                    </a:srgbClr>
                  </a:outerShdw>
                </a:effectLst>
              </a:rPr>
              <a:t>The Role of Apostles</a:t>
            </a:r>
          </a:p>
        </p:txBody>
      </p:sp>
      <p:sp>
        <p:nvSpPr>
          <p:cNvPr id="3" name="Content Placeholder 2"/>
          <p:cNvSpPr>
            <a:spLocks noGrp="1"/>
          </p:cNvSpPr>
          <p:nvPr>
            <p:ph idx="1"/>
          </p:nvPr>
        </p:nvSpPr>
        <p:spPr>
          <a:xfrm>
            <a:off x="1295400" y="1752600"/>
            <a:ext cx="7467600" cy="4876800"/>
          </a:xfrm>
        </p:spPr>
        <p:txBody>
          <a:bodyPr/>
          <a:lstStyle/>
          <a:p>
            <a:pPr>
              <a:defRPr/>
            </a:pPr>
            <a:r>
              <a:rPr lang="en-US" sz="2800" b="1" u="sng" dirty="0" smtClean="0">
                <a:solidFill>
                  <a:schemeClr val="accent1">
                    <a:lumMod val="10000"/>
                  </a:schemeClr>
                </a:solidFill>
                <a:effectLst>
                  <a:outerShdw blurRad="38100" dist="38100" dir="2700000" algn="tl">
                    <a:srgbClr val="000000">
                      <a:alpha val="43137"/>
                    </a:srgbClr>
                  </a:outerShdw>
                </a:effectLst>
                <a:latin typeface="Maiandra GD" pitchFamily="34" charset="0"/>
              </a:rPr>
              <a:t>Back to </a:t>
            </a:r>
            <a:r>
              <a:rPr lang="en-US" sz="2800" b="1" u="sng" dirty="0" err="1" smtClean="0">
                <a:solidFill>
                  <a:schemeClr val="accent1">
                    <a:lumMod val="10000"/>
                  </a:schemeClr>
                </a:solidFill>
                <a:effectLst>
                  <a:outerShdw blurRad="38100" dist="38100" dir="2700000" algn="tl">
                    <a:srgbClr val="000000">
                      <a:alpha val="43137"/>
                    </a:srgbClr>
                  </a:outerShdw>
                </a:effectLst>
                <a:latin typeface="Maiandra GD" pitchFamily="34" charset="0"/>
              </a:rPr>
              <a:t>Geisler</a:t>
            </a:r>
            <a:r>
              <a:rPr lang="en-US" sz="2800" b="1" dirty="0" smtClean="0">
                <a:solidFill>
                  <a:schemeClr val="accent1">
                    <a:lumMod val="10000"/>
                  </a:schemeClr>
                </a:solidFill>
                <a:effectLst>
                  <a:outerShdw blurRad="38100" dist="38100" dir="2700000" algn="tl">
                    <a:srgbClr val="000000">
                      <a:alpha val="43137"/>
                    </a:srgbClr>
                  </a:outerShdw>
                </a:effectLst>
                <a:latin typeface="Maiandra GD" pitchFamily="34" charset="0"/>
              </a:rPr>
              <a:t>—Apostles were the Early Church’s Final Authority: </a:t>
            </a:r>
            <a:r>
              <a:rPr lang="en-US" sz="2800" dirty="0" smtClean="0">
                <a:solidFill>
                  <a:schemeClr val="accent1">
                    <a:lumMod val="10000"/>
                  </a:schemeClr>
                </a:solidFill>
                <a:effectLst>
                  <a:outerShdw blurRad="38100" dist="38100" dir="2700000" algn="tl">
                    <a:srgbClr val="000000">
                      <a:alpha val="43137"/>
                    </a:srgbClr>
                  </a:outerShdw>
                </a:effectLst>
                <a:latin typeface="Maiandra GD" pitchFamily="34" charset="0"/>
              </a:rPr>
              <a:t>Not only were they the foundation (Eph. 2:20), they were also its ruling authority.</a:t>
            </a:r>
          </a:p>
          <a:p>
            <a:pPr>
              <a:defRPr/>
            </a:pPr>
            <a:r>
              <a:rPr lang="en-US" sz="2800" b="1" dirty="0" smtClean="0">
                <a:solidFill>
                  <a:schemeClr val="accent1">
                    <a:lumMod val="10000"/>
                  </a:schemeClr>
                </a:solidFill>
                <a:effectLst>
                  <a:outerShdw blurRad="38100" dist="38100" dir="2700000" algn="tl">
                    <a:srgbClr val="000000">
                      <a:alpha val="43137"/>
                    </a:srgbClr>
                  </a:outerShdw>
                </a:effectLst>
                <a:latin typeface="Maiandra GD" pitchFamily="34" charset="0"/>
              </a:rPr>
              <a:t>Apostles were the Early Church’s Source of New Revelation (Gal. 1:11-12).</a:t>
            </a:r>
            <a:endParaRPr lang="en-US" sz="2800" dirty="0" smtClean="0">
              <a:solidFill>
                <a:schemeClr val="accent1">
                  <a:lumMod val="10000"/>
                </a:schemeClr>
              </a:solidFill>
              <a:effectLst>
                <a:outerShdw blurRad="38100" dist="38100" dir="2700000" algn="tl">
                  <a:srgbClr val="000000">
                    <a:alpha val="43137"/>
                  </a:srgbClr>
                </a:outerShdw>
              </a:effectLst>
              <a:latin typeface="Maiandra GD" pitchFamily="34" charset="0"/>
            </a:endParaRPr>
          </a:p>
          <a:p>
            <a:pPr>
              <a:buFontTx/>
              <a:buNone/>
              <a:defRPr/>
            </a:pPr>
            <a:endParaRPr lang="en-US" sz="2800" dirty="0" smtClean="0">
              <a:solidFill>
                <a:schemeClr val="accent1">
                  <a:lumMod val="10000"/>
                </a:schemeClr>
              </a:solidFill>
              <a:effectLst>
                <a:outerShdw blurRad="38100" dist="38100" dir="2700000" algn="tl">
                  <a:srgbClr val="000000">
                    <a:alpha val="43137"/>
                  </a:srgbClr>
                </a:outerShdw>
              </a:effectLst>
              <a:latin typeface="Maiandra GD" pitchFamily="34" charset="0"/>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1000"/>
            <a:ext cx="7696200" cy="960438"/>
          </a:xfrm>
        </p:spPr>
        <p:txBody>
          <a:bodyPr/>
          <a:lstStyle/>
          <a:p>
            <a:pPr>
              <a:defRPr/>
            </a:pPr>
            <a:r>
              <a:rPr lang="en-US" dirty="0" smtClean="0">
                <a:solidFill>
                  <a:srgbClr val="FFFF00"/>
                </a:solidFill>
                <a:effectLst>
                  <a:outerShdw blurRad="38100" dist="38100" dir="2700000" algn="tl">
                    <a:srgbClr val="000000">
                      <a:alpha val="43137"/>
                    </a:srgbClr>
                  </a:outerShdw>
                </a:effectLst>
              </a:rPr>
              <a:t>The Role of the Congregation in the Local Church</a:t>
            </a:r>
          </a:p>
        </p:txBody>
      </p:sp>
      <p:sp>
        <p:nvSpPr>
          <p:cNvPr id="3" name="Content Placeholder 2"/>
          <p:cNvSpPr>
            <a:spLocks noGrp="1"/>
          </p:cNvSpPr>
          <p:nvPr>
            <p:ph idx="1"/>
          </p:nvPr>
        </p:nvSpPr>
        <p:spPr>
          <a:xfrm>
            <a:off x="1447800" y="1600200"/>
            <a:ext cx="7543800" cy="5105400"/>
          </a:xfrm>
        </p:spPr>
        <p:txBody>
          <a:bodyPr/>
          <a:lstStyle/>
          <a:p>
            <a:pPr>
              <a:defRPr/>
            </a:pPr>
            <a:r>
              <a:rPr lang="en-US" sz="2800" dirty="0" smtClean="0">
                <a:solidFill>
                  <a:schemeClr val="accent1">
                    <a:lumMod val="10000"/>
                  </a:schemeClr>
                </a:solidFill>
                <a:effectLst>
                  <a:outerShdw blurRad="38100" dist="38100" dir="2700000" algn="tl">
                    <a:srgbClr val="000000">
                      <a:alpha val="43137"/>
                    </a:srgbClr>
                  </a:outerShdw>
                </a:effectLst>
                <a:latin typeface="Maiandra GD" pitchFamily="34" charset="0"/>
              </a:rPr>
              <a:t>The Congregation Screened Their Own Membership</a:t>
            </a:r>
          </a:p>
          <a:p>
            <a:pPr>
              <a:defRPr/>
            </a:pPr>
            <a:r>
              <a:rPr lang="en-US" sz="2800" dirty="0" smtClean="0">
                <a:solidFill>
                  <a:schemeClr val="accent1">
                    <a:lumMod val="10000"/>
                  </a:schemeClr>
                </a:solidFill>
                <a:effectLst>
                  <a:outerShdw blurRad="38100" dist="38100" dir="2700000" algn="tl">
                    <a:srgbClr val="000000">
                      <a:alpha val="43137"/>
                    </a:srgbClr>
                  </a:outerShdw>
                </a:effectLst>
                <a:latin typeface="Maiandra GD" pitchFamily="34" charset="0"/>
              </a:rPr>
              <a:t>The Congregation Chose Their Leaders</a:t>
            </a:r>
          </a:p>
          <a:p>
            <a:pPr>
              <a:defRPr/>
            </a:pPr>
            <a:r>
              <a:rPr lang="en-US" sz="2800" dirty="0" smtClean="0">
                <a:solidFill>
                  <a:schemeClr val="accent1">
                    <a:lumMod val="10000"/>
                  </a:schemeClr>
                </a:solidFill>
                <a:effectLst>
                  <a:outerShdw blurRad="38100" dist="38100" dir="2700000" algn="tl">
                    <a:srgbClr val="000000">
                      <a:alpha val="43137"/>
                    </a:srgbClr>
                  </a:outerShdw>
                </a:effectLst>
                <a:latin typeface="Maiandra GD" pitchFamily="34" charset="0"/>
              </a:rPr>
              <a:t>The Congregation Exercised Church Discipline</a:t>
            </a:r>
          </a:p>
          <a:p>
            <a:pPr>
              <a:defRPr/>
            </a:pPr>
            <a:r>
              <a:rPr lang="en-US" sz="2800" dirty="0" smtClean="0">
                <a:solidFill>
                  <a:schemeClr val="accent1">
                    <a:lumMod val="10000"/>
                  </a:schemeClr>
                </a:solidFill>
                <a:effectLst>
                  <a:outerShdw blurRad="38100" dist="38100" dir="2700000" algn="tl">
                    <a:srgbClr val="000000">
                      <a:alpha val="43137"/>
                    </a:srgbClr>
                  </a:outerShdw>
                </a:effectLst>
                <a:latin typeface="Maiandra GD" pitchFamily="34" charset="0"/>
              </a:rPr>
              <a:t>The Congregation Made the Final Decision in Cases of Offense</a:t>
            </a:r>
          </a:p>
          <a:p>
            <a:pPr>
              <a:defRPr/>
            </a:pPr>
            <a:r>
              <a:rPr lang="en-US" sz="2800" dirty="0" smtClean="0">
                <a:solidFill>
                  <a:schemeClr val="accent1">
                    <a:lumMod val="10000"/>
                  </a:schemeClr>
                </a:solidFill>
                <a:effectLst>
                  <a:outerShdw blurRad="38100" dist="38100" dir="2700000" algn="tl">
                    <a:srgbClr val="000000">
                      <a:alpha val="43137"/>
                    </a:srgbClr>
                  </a:outerShdw>
                </a:effectLst>
                <a:latin typeface="Maiandra GD" pitchFamily="34" charset="0"/>
              </a:rPr>
              <a:t>The Congregation Commissioned Missionaries</a:t>
            </a:r>
          </a:p>
          <a:p>
            <a:pPr>
              <a:defRPr/>
            </a:pPr>
            <a:r>
              <a:rPr lang="en-US" sz="2800" dirty="0" smtClean="0">
                <a:solidFill>
                  <a:schemeClr val="accent1">
                    <a:lumMod val="10000"/>
                  </a:schemeClr>
                </a:solidFill>
                <a:effectLst>
                  <a:outerShdw blurRad="38100" dist="38100" dir="2700000" algn="tl">
                    <a:srgbClr val="000000">
                      <a:alpha val="43137"/>
                    </a:srgbClr>
                  </a:outerShdw>
                </a:effectLst>
                <a:latin typeface="Maiandra GD" pitchFamily="34" charset="0"/>
              </a:rPr>
              <a:t>The Entire Jerusalem Congregation was Involved in a Doctrinal Decision</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3"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3"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3"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3"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1000"/>
            <a:ext cx="7696200" cy="960438"/>
          </a:xfrm>
        </p:spPr>
        <p:txBody>
          <a:bodyPr/>
          <a:lstStyle/>
          <a:p>
            <a:pPr>
              <a:defRPr/>
            </a:pPr>
            <a:r>
              <a:rPr lang="en-US" dirty="0" smtClean="0">
                <a:solidFill>
                  <a:srgbClr val="FFFF00"/>
                </a:solidFill>
                <a:effectLst>
                  <a:outerShdw blurRad="38100" dist="38100" dir="2700000" algn="tl">
                    <a:srgbClr val="000000">
                      <a:alpha val="43137"/>
                    </a:srgbClr>
                  </a:outerShdw>
                </a:effectLst>
              </a:rPr>
              <a:t>The Role of the Congregation in the Local Church</a:t>
            </a:r>
          </a:p>
        </p:txBody>
      </p:sp>
      <p:sp>
        <p:nvSpPr>
          <p:cNvPr id="3" name="Content Placeholder 2"/>
          <p:cNvSpPr>
            <a:spLocks noGrp="1"/>
          </p:cNvSpPr>
          <p:nvPr>
            <p:ph idx="1"/>
          </p:nvPr>
        </p:nvSpPr>
        <p:spPr>
          <a:xfrm>
            <a:off x="1143000" y="1752600"/>
            <a:ext cx="7620000" cy="4876800"/>
          </a:xfrm>
        </p:spPr>
        <p:txBody>
          <a:bodyPr/>
          <a:lstStyle/>
          <a:p>
            <a:pPr>
              <a:defRPr/>
            </a:pPr>
            <a:r>
              <a:rPr lang="en-US" sz="2800" dirty="0" smtClean="0">
                <a:solidFill>
                  <a:schemeClr val="accent1">
                    <a:lumMod val="10000"/>
                  </a:schemeClr>
                </a:solidFill>
                <a:effectLst>
                  <a:outerShdw blurRad="38100" dist="38100" dir="2700000" algn="tl">
                    <a:srgbClr val="000000">
                      <a:alpha val="43137"/>
                    </a:srgbClr>
                  </a:outerShdw>
                </a:effectLst>
                <a:latin typeface="Maiandra GD" pitchFamily="34" charset="0"/>
              </a:rPr>
              <a:t>Elder Rule or Congregation?</a:t>
            </a:r>
          </a:p>
          <a:p>
            <a:pPr>
              <a:defRPr/>
            </a:pPr>
            <a:r>
              <a:rPr lang="en-US" sz="2800" dirty="0" smtClean="0">
                <a:solidFill>
                  <a:schemeClr val="accent1">
                    <a:lumMod val="10000"/>
                  </a:schemeClr>
                </a:solidFill>
                <a:effectLst>
                  <a:outerShdw blurRad="38100" dist="38100" dir="2700000" algn="tl">
                    <a:srgbClr val="000000">
                      <a:alpha val="43137"/>
                    </a:srgbClr>
                  </a:outerShdw>
                </a:effectLst>
                <a:latin typeface="Maiandra GD" pitchFamily="34" charset="0"/>
              </a:rPr>
              <a:t>Alexander </a:t>
            </a:r>
            <a:r>
              <a:rPr lang="en-US" sz="2800" dirty="0" err="1" smtClean="0">
                <a:solidFill>
                  <a:schemeClr val="accent1">
                    <a:lumMod val="10000"/>
                  </a:schemeClr>
                </a:solidFill>
                <a:effectLst>
                  <a:outerShdw blurRad="38100" dist="38100" dir="2700000" algn="tl">
                    <a:srgbClr val="000000">
                      <a:alpha val="43137"/>
                    </a:srgbClr>
                  </a:outerShdw>
                </a:effectLst>
                <a:latin typeface="Maiandra GD" pitchFamily="34" charset="0"/>
              </a:rPr>
              <a:t>Strauch</a:t>
            </a:r>
            <a:r>
              <a:rPr lang="en-US" sz="2800" dirty="0" smtClean="0">
                <a:solidFill>
                  <a:schemeClr val="accent1">
                    <a:lumMod val="10000"/>
                  </a:schemeClr>
                </a:solidFill>
                <a:effectLst>
                  <a:outerShdw blurRad="38100" dist="38100" dir="2700000" algn="tl">
                    <a:srgbClr val="000000">
                      <a:alpha val="43137"/>
                    </a:srgbClr>
                  </a:outerShdw>
                </a:effectLst>
                <a:latin typeface="Maiandra GD" pitchFamily="34" charset="0"/>
              </a:rPr>
              <a:t> says:</a:t>
            </a:r>
          </a:p>
          <a:p>
            <a:pPr>
              <a:buFontTx/>
              <a:buNone/>
              <a:defRPr/>
            </a:pPr>
            <a:r>
              <a:rPr lang="en-US" sz="2800" dirty="0" smtClean="0">
                <a:solidFill>
                  <a:schemeClr val="accent1">
                    <a:lumMod val="10000"/>
                  </a:schemeClr>
                </a:solidFill>
                <a:effectLst>
                  <a:outerShdw blurRad="38100" dist="38100" dir="2700000" algn="tl">
                    <a:srgbClr val="000000">
                      <a:alpha val="43137"/>
                    </a:srgbClr>
                  </a:outerShdw>
                </a:effectLst>
                <a:latin typeface="Maiandra GD" pitchFamily="34" charset="0"/>
              </a:rPr>
              <a:t>	“The New Testament does not indicate that the congregation governs itself by majority vote, and there is no evidence that God has granted every member one equal vote with every other member.  </a:t>
            </a:r>
            <a:r>
              <a:rPr lang="en-US" sz="2800" dirty="0" smtClean="0">
                <a:solidFill>
                  <a:schemeClr val="accent1">
                    <a:lumMod val="10000"/>
                  </a:schemeClr>
                </a:solidFill>
                <a:effectLst>
                  <a:outerShdw blurRad="38100" dist="38100" dir="2700000" algn="tl">
                    <a:srgbClr val="000000">
                      <a:alpha val="43137"/>
                    </a:srgbClr>
                  </a:outerShdw>
                </a:effectLst>
                <a:latin typeface="Maiandra GD" pitchFamily="34" charset="0"/>
              </a:rPr>
              <a:t>Rather, the New Testament congregation is governed by its own congregational elders” </a:t>
            </a:r>
            <a:r>
              <a:rPr lang="en-US" sz="2800" dirty="0" smtClean="0">
                <a:solidFill>
                  <a:schemeClr val="accent1">
                    <a:lumMod val="10000"/>
                  </a:schemeClr>
                </a:solidFill>
                <a:effectLst>
                  <a:outerShdw blurRad="38100" dist="38100" dir="2700000" algn="tl">
                    <a:srgbClr val="000000">
                      <a:alpha val="43137"/>
                    </a:srgbClr>
                  </a:outerShdw>
                </a:effectLst>
                <a:latin typeface="Maiandra GD" pitchFamily="34" charset="0"/>
              </a:rPr>
              <a:t>(~ in Geisler).</a:t>
            </a:r>
            <a:endParaRPr lang="en-US" sz="2800" dirty="0" smtClean="0">
              <a:solidFill>
                <a:schemeClr val="accent1">
                  <a:lumMod val="10000"/>
                </a:schemeClr>
              </a:solidFill>
              <a:effectLst>
                <a:outerShdw blurRad="38100" dist="38100" dir="2700000" algn="tl">
                  <a:srgbClr val="000000">
                    <a:alpha val="43137"/>
                  </a:srgbClr>
                </a:outerShdw>
              </a:effectLst>
              <a:latin typeface="Maiandra GD" pitchFamily="34" charset="0"/>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diamond(in)">
                                      <p:cBhvr>
                                        <p:cTn id="19"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38200" y="381000"/>
            <a:ext cx="7848600" cy="1046163"/>
          </a:xfrm>
          <a:prstGeom prst="rect">
            <a:avLst/>
          </a:prstGeom>
          <a:noFill/>
        </p:spPr>
        <p:txBody>
          <a:bodyPr>
            <a:spAutoFit/>
          </a:bodyPr>
          <a:lstStyle/>
          <a:p>
            <a:pPr>
              <a:defRPr/>
            </a:pPr>
            <a:r>
              <a:rPr kumimoji="1" lang="en-US" sz="4400" b="1" dirty="0">
                <a:solidFill>
                  <a:srgbClr val="FFFF00"/>
                </a:solidFill>
                <a:effectLst>
                  <a:outerShdw blurRad="38100" dist="38100" dir="2700000" algn="tl">
                    <a:srgbClr val="000000">
                      <a:alpha val="43137"/>
                    </a:srgbClr>
                  </a:outerShdw>
                </a:effectLst>
                <a:latin typeface="Arial" charset="0"/>
              </a:rPr>
              <a:t>Definitions</a:t>
            </a:r>
          </a:p>
          <a:p>
            <a:pPr>
              <a:defRPr/>
            </a:pPr>
            <a:endParaRPr lang="en-US" dirty="0">
              <a:latin typeface="Arial" charset="0"/>
            </a:endParaRPr>
          </a:p>
        </p:txBody>
      </p:sp>
      <p:sp>
        <p:nvSpPr>
          <p:cNvPr id="4" name="TextBox 3"/>
          <p:cNvSpPr txBox="1"/>
          <p:nvPr/>
        </p:nvSpPr>
        <p:spPr>
          <a:xfrm>
            <a:off x="1219200" y="1447800"/>
            <a:ext cx="7772400" cy="4832350"/>
          </a:xfrm>
          <a:prstGeom prst="rect">
            <a:avLst/>
          </a:prstGeom>
          <a:noFill/>
        </p:spPr>
        <p:txBody>
          <a:bodyPr>
            <a:spAutoFit/>
          </a:bodyPr>
          <a:lstStyle/>
          <a:p>
            <a:pPr marL="171450" indent="-171450">
              <a:buFont typeface="Arial" pitchFamily="34" charset="0"/>
              <a:buChar char="•"/>
              <a:defRPr/>
            </a:pPr>
            <a:r>
              <a:rPr lang="en-US" sz="2800" b="1" dirty="0">
                <a:solidFill>
                  <a:schemeClr val="accent5">
                    <a:lumMod val="10000"/>
                  </a:schemeClr>
                </a:solidFill>
                <a:effectLst>
                  <a:outerShdw blurRad="38100" dist="38100" dir="2700000" algn="tl">
                    <a:srgbClr val="000000">
                      <a:alpha val="43137"/>
                    </a:srgbClr>
                  </a:outerShdw>
                </a:effectLst>
                <a:latin typeface="Arial" charset="0"/>
              </a:rPr>
              <a:t>Elder: </a:t>
            </a:r>
            <a:r>
              <a:rPr lang="en-US" sz="2800" dirty="0">
                <a:solidFill>
                  <a:schemeClr val="accent5">
                    <a:lumMod val="10000"/>
                  </a:schemeClr>
                </a:solidFill>
                <a:effectLst>
                  <a:outerShdw blurRad="38100" dist="38100" dir="2700000" algn="tl">
                    <a:srgbClr val="000000">
                      <a:alpha val="43137"/>
                    </a:srgbClr>
                  </a:outerShdw>
                </a:effectLst>
                <a:latin typeface="Arial" charset="0"/>
              </a:rPr>
              <a:t>From the Greek </a:t>
            </a:r>
            <a:r>
              <a:rPr lang="en-US" sz="2800" i="1" dirty="0" err="1">
                <a:solidFill>
                  <a:schemeClr val="accent5">
                    <a:lumMod val="10000"/>
                  </a:schemeClr>
                </a:solidFill>
                <a:effectLst>
                  <a:outerShdw blurRad="38100" dist="38100" dir="2700000" algn="tl">
                    <a:srgbClr val="000000">
                      <a:alpha val="43137"/>
                    </a:srgbClr>
                  </a:outerShdw>
                </a:effectLst>
                <a:latin typeface="Arial" charset="0"/>
              </a:rPr>
              <a:t>presbuteros</a:t>
            </a:r>
            <a:r>
              <a:rPr lang="en-US" sz="2800" i="1" dirty="0">
                <a:solidFill>
                  <a:schemeClr val="accent5">
                    <a:lumMod val="10000"/>
                  </a:schemeClr>
                </a:solidFill>
                <a:effectLst>
                  <a:outerShdw blurRad="38100" dist="38100" dir="2700000" algn="tl">
                    <a:srgbClr val="000000">
                      <a:alpha val="43137"/>
                    </a:srgbClr>
                  </a:outerShdw>
                </a:effectLst>
                <a:latin typeface="Arial" charset="0"/>
              </a:rPr>
              <a:t>, </a:t>
            </a:r>
            <a:r>
              <a:rPr lang="en-US" sz="2800" dirty="0">
                <a:solidFill>
                  <a:schemeClr val="accent5">
                    <a:lumMod val="10000"/>
                  </a:schemeClr>
                </a:solidFill>
                <a:effectLst>
                  <a:outerShdw blurRad="38100" dist="38100" dir="2700000" algn="tl">
                    <a:srgbClr val="000000">
                      <a:alpha val="43137"/>
                    </a:srgbClr>
                  </a:outerShdw>
                </a:effectLst>
                <a:latin typeface="Arial" charset="0"/>
              </a:rPr>
              <a:t>from which we get the word </a:t>
            </a:r>
            <a:r>
              <a:rPr lang="en-US" sz="2800" i="1" dirty="0" err="1">
                <a:solidFill>
                  <a:schemeClr val="accent5">
                    <a:lumMod val="10000"/>
                  </a:schemeClr>
                </a:solidFill>
                <a:effectLst>
                  <a:outerShdw blurRad="38100" dist="38100" dir="2700000" algn="tl">
                    <a:srgbClr val="000000">
                      <a:alpha val="43137"/>
                    </a:srgbClr>
                  </a:outerShdw>
                </a:effectLst>
                <a:latin typeface="Arial" charset="0"/>
              </a:rPr>
              <a:t>presbyterian</a:t>
            </a:r>
            <a:r>
              <a:rPr lang="en-US" sz="2800" i="1" dirty="0">
                <a:solidFill>
                  <a:schemeClr val="accent5">
                    <a:lumMod val="10000"/>
                  </a:schemeClr>
                </a:solidFill>
                <a:effectLst>
                  <a:outerShdw blurRad="38100" dist="38100" dir="2700000" algn="tl">
                    <a:srgbClr val="000000">
                      <a:alpha val="43137"/>
                    </a:srgbClr>
                  </a:outerShdw>
                </a:effectLst>
                <a:latin typeface="Arial" charset="0"/>
              </a:rPr>
              <a:t>.  </a:t>
            </a:r>
            <a:r>
              <a:rPr lang="en-US" sz="2800" dirty="0">
                <a:solidFill>
                  <a:schemeClr val="accent5">
                    <a:lumMod val="10000"/>
                  </a:schemeClr>
                </a:solidFill>
                <a:effectLst>
                  <a:outerShdw blurRad="38100" dist="38100" dir="2700000" algn="tl">
                    <a:srgbClr val="000000">
                      <a:alpha val="43137"/>
                    </a:srgbClr>
                  </a:outerShdw>
                </a:effectLst>
                <a:latin typeface="Arial" charset="0"/>
              </a:rPr>
              <a:t>It is a form of government is one of elder authority.</a:t>
            </a:r>
            <a:endParaRPr lang="en-US" sz="2800" b="1" dirty="0">
              <a:solidFill>
                <a:schemeClr val="accent5">
                  <a:lumMod val="10000"/>
                </a:schemeClr>
              </a:solidFill>
              <a:effectLst>
                <a:outerShdw blurRad="38100" dist="38100" dir="2700000" algn="tl">
                  <a:srgbClr val="000000">
                    <a:alpha val="43137"/>
                  </a:srgbClr>
                </a:outerShdw>
              </a:effectLst>
              <a:latin typeface="Arial" charset="0"/>
            </a:endParaRPr>
          </a:p>
          <a:p>
            <a:pPr marL="171450" indent="-171450">
              <a:buFont typeface="Arial" pitchFamily="34" charset="0"/>
              <a:buChar char="•"/>
              <a:defRPr/>
            </a:pPr>
            <a:r>
              <a:rPr lang="en-US" sz="2800" b="1" dirty="0">
                <a:solidFill>
                  <a:schemeClr val="accent5">
                    <a:lumMod val="10000"/>
                  </a:schemeClr>
                </a:solidFill>
                <a:effectLst>
                  <a:outerShdw blurRad="38100" dist="38100" dir="2700000" algn="tl">
                    <a:srgbClr val="000000">
                      <a:alpha val="43137"/>
                    </a:srgbClr>
                  </a:outerShdw>
                </a:effectLst>
                <a:latin typeface="Arial" charset="0"/>
              </a:rPr>
              <a:t>Bishop: </a:t>
            </a:r>
            <a:r>
              <a:rPr lang="en-US" sz="2800" dirty="0">
                <a:solidFill>
                  <a:schemeClr val="accent5">
                    <a:lumMod val="10000"/>
                  </a:schemeClr>
                </a:solidFill>
                <a:effectLst>
                  <a:outerShdw blurRad="38100" dist="38100" dir="2700000" algn="tl">
                    <a:srgbClr val="000000">
                      <a:alpha val="43137"/>
                    </a:srgbClr>
                  </a:outerShdw>
                </a:effectLst>
                <a:latin typeface="Arial" charset="0"/>
              </a:rPr>
              <a:t>From the Greek </a:t>
            </a:r>
            <a:r>
              <a:rPr lang="en-US" sz="2800" i="1" dirty="0" err="1">
                <a:solidFill>
                  <a:schemeClr val="accent5">
                    <a:lumMod val="10000"/>
                  </a:schemeClr>
                </a:solidFill>
                <a:effectLst>
                  <a:outerShdw blurRad="38100" dist="38100" dir="2700000" algn="tl">
                    <a:srgbClr val="000000">
                      <a:alpha val="43137"/>
                    </a:srgbClr>
                  </a:outerShdw>
                </a:effectLst>
                <a:latin typeface="Arial" charset="0"/>
              </a:rPr>
              <a:t>episcopos</a:t>
            </a:r>
            <a:r>
              <a:rPr lang="en-US" sz="2800" i="1" dirty="0">
                <a:solidFill>
                  <a:schemeClr val="accent5">
                    <a:lumMod val="10000"/>
                  </a:schemeClr>
                </a:solidFill>
                <a:effectLst>
                  <a:outerShdw blurRad="38100" dist="38100" dir="2700000" algn="tl">
                    <a:srgbClr val="000000">
                      <a:alpha val="43137"/>
                    </a:srgbClr>
                  </a:outerShdw>
                </a:effectLst>
                <a:latin typeface="Arial" charset="0"/>
              </a:rPr>
              <a:t>, </a:t>
            </a:r>
            <a:r>
              <a:rPr lang="en-US" sz="2800" dirty="0">
                <a:solidFill>
                  <a:schemeClr val="accent5">
                    <a:lumMod val="10000"/>
                  </a:schemeClr>
                </a:solidFill>
                <a:effectLst>
                  <a:outerShdw blurRad="38100" dist="38100" dir="2700000" algn="tl">
                    <a:srgbClr val="000000">
                      <a:alpha val="43137"/>
                    </a:srgbClr>
                  </a:outerShdw>
                </a:effectLst>
                <a:latin typeface="Arial" charset="0"/>
              </a:rPr>
              <a:t>from which we get the word </a:t>
            </a:r>
            <a:r>
              <a:rPr lang="en-US" sz="2800" i="1" dirty="0" err="1">
                <a:solidFill>
                  <a:schemeClr val="accent5">
                    <a:lumMod val="10000"/>
                  </a:schemeClr>
                </a:solidFill>
                <a:effectLst>
                  <a:outerShdw blurRad="38100" dist="38100" dir="2700000" algn="tl">
                    <a:srgbClr val="000000">
                      <a:alpha val="43137"/>
                    </a:srgbClr>
                  </a:outerShdw>
                </a:effectLst>
                <a:latin typeface="Arial" charset="0"/>
              </a:rPr>
              <a:t>episcopalian</a:t>
            </a:r>
            <a:r>
              <a:rPr lang="en-US" sz="2800" i="1" dirty="0">
                <a:solidFill>
                  <a:schemeClr val="accent5">
                    <a:lumMod val="10000"/>
                  </a:schemeClr>
                </a:solidFill>
                <a:effectLst>
                  <a:outerShdw blurRad="38100" dist="38100" dir="2700000" algn="tl">
                    <a:srgbClr val="000000">
                      <a:alpha val="43137"/>
                    </a:srgbClr>
                  </a:outerShdw>
                </a:effectLst>
                <a:latin typeface="Arial" charset="0"/>
              </a:rPr>
              <a:t>.  </a:t>
            </a:r>
            <a:r>
              <a:rPr lang="en-US" sz="2800" dirty="0">
                <a:solidFill>
                  <a:schemeClr val="accent5">
                    <a:lumMod val="10000"/>
                  </a:schemeClr>
                </a:solidFill>
                <a:effectLst>
                  <a:outerShdw blurRad="38100" dist="38100" dir="2700000" algn="tl">
                    <a:srgbClr val="000000">
                      <a:alpha val="43137"/>
                    </a:srgbClr>
                  </a:outerShdw>
                </a:effectLst>
                <a:latin typeface="Arial" charset="0"/>
              </a:rPr>
              <a:t>It is a form of government ruled by the bishop, who is considered higher than the elders.</a:t>
            </a:r>
            <a:endParaRPr lang="en-US" sz="2800" b="1" dirty="0">
              <a:solidFill>
                <a:schemeClr val="accent5">
                  <a:lumMod val="10000"/>
                </a:schemeClr>
              </a:solidFill>
              <a:effectLst>
                <a:outerShdw blurRad="38100" dist="38100" dir="2700000" algn="tl">
                  <a:srgbClr val="000000">
                    <a:alpha val="43137"/>
                  </a:srgbClr>
                </a:outerShdw>
              </a:effectLst>
              <a:latin typeface="Arial" charset="0"/>
            </a:endParaRPr>
          </a:p>
          <a:p>
            <a:pPr marL="171450" indent="-171450">
              <a:buFont typeface="Arial" pitchFamily="34" charset="0"/>
              <a:buChar char="•"/>
              <a:defRPr/>
            </a:pPr>
            <a:r>
              <a:rPr lang="en-US" sz="2800" b="1" dirty="0">
                <a:solidFill>
                  <a:schemeClr val="accent5">
                    <a:lumMod val="10000"/>
                  </a:schemeClr>
                </a:solidFill>
                <a:effectLst>
                  <a:outerShdw blurRad="38100" dist="38100" dir="2700000" algn="tl">
                    <a:srgbClr val="000000">
                      <a:alpha val="43137"/>
                    </a:srgbClr>
                  </a:outerShdw>
                </a:effectLst>
                <a:latin typeface="Arial" charset="0"/>
              </a:rPr>
              <a:t>Assembly: </a:t>
            </a:r>
            <a:r>
              <a:rPr lang="en-US" sz="2800" dirty="0">
                <a:solidFill>
                  <a:schemeClr val="accent5">
                    <a:lumMod val="10000"/>
                  </a:schemeClr>
                </a:solidFill>
                <a:effectLst>
                  <a:outerShdw blurRad="38100" dist="38100" dir="2700000" algn="tl">
                    <a:srgbClr val="000000">
                      <a:alpha val="43137"/>
                    </a:srgbClr>
                  </a:outerShdw>
                </a:effectLst>
                <a:latin typeface="Arial" charset="0"/>
              </a:rPr>
              <a:t>From the </a:t>
            </a:r>
            <a:r>
              <a:rPr lang="en-US" sz="2800" dirty="0" err="1">
                <a:solidFill>
                  <a:schemeClr val="accent5">
                    <a:lumMod val="10000"/>
                  </a:schemeClr>
                </a:solidFill>
                <a:effectLst>
                  <a:outerShdw blurRad="38100" dist="38100" dir="2700000" algn="tl">
                    <a:srgbClr val="000000">
                      <a:alpha val="43137"/>
                    </a:srgbClr>
                  </a:outerShdw>
                </a:effectLst>
                <a:latin typeface="Arial" charset="0"/>
              </a:rPr>
              <a:t>Greekl</a:t>
            </a:r>
            <a:r>
              <a:rPr lang="en-US" sz="2800" dirty="0">
                <a:solidFill>
                  <a:schemeClr val="accent5">
                    <a:lumMod val="10000"/>
                  </a:schemeClr>
                </a:solidFill>
                <a:effectLst>
                  <a:outerShdw blurRad="38100" dist="38100" dir="2700000" algn="tl">
                    <a:srgbClr val="000000">
                      <a:alpha val="43137"/>
                    </a:srgbClr>
                  </a:outerShdw>
                </a:effectLst>
                <a:latin typeface="Arial" charset="0"/>
              </a:rPr>
              <a:t> </a:t>
            </a:r>
            <a:r>
              <a:rPr lang="en-US" sz="2800" i="1" dirty="0" err="1">
                <a:solidFill>
                  <a:schemeClr val="accent5">
                    <a:lumMod val="10000"/>
                  </a:schemeClr>
                </a:solidFill>
                <a:effectLst>
                  <a:outerShdw blurRad="38100" dist="38100" dir="2700000" algn="tl">
                    <a:srgbClr val="000000">
                      <a:alpha val="43137"/>
                    </a:srgbClr>
                  </a:outerShdw>
                </a:effectLst>
                <a:latin typeface="Arial" charset="0"/>
              </a:rPr>
              <a:t>ekklesia</a:t>
            </a:r>
            <a:r>
              <a:rPr lang="en-US" sz="2800" dirty="0">
                <a:solidFill>
                  <a:schemeClr val="accent5">
                    <a:lumMod val="10000"/>
                  </a:schemeClr>
                </a:solidFill>
                <a:effectLst>
                  <a:outerShdw blurRad="38100" dist="38100" dir="2700000" algn="tl">
                    <a:srgbClr val="000000">
                      <a:alpha val="43137"/>
                    </a:srgbClr>
                  </a:outerShdw>
                </a:effectLst>
                <a:latin typeface="Arial" charset="0"/>
              </a:rPr>
              <a:t>, meaning “assembly.”  In this form of government the congregation is the final authority.</a:t>
            </a:r>
            <a:endParaRPr lang="en-US" sz="2800" b="1" dirty="0">
              <a:solidFill>
                <a:schemeClr val="accent5">
                  <a:lumMod val="10000"/>
                </a:schemeClr>
              </a:solidFill>
              <a:effectLst>
                <a:outerShdw blurRad="38100" dist="38100" dir="2700000" algn="tl">
                  <a:srgbClr val="000000">
                    <a:alpha val="43137"/>
                  </a:srgbClr>
                </a:outerShdw>
              </a:effectLst>
              <a:latin typeface="Arial" charset="0"/>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amond(in)">
                                      <p:cBhvr>
                                        <p:cTn id="7" dur="1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diamond(in)">
                                      <p:cBhvr>
                                        <p:cTn id="12" dur="1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diamond(in)">
                                      <p:cBhvr>
                                        <p:cTn id="17" dur="1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1000"/>
            <a:ext cx="7696200" cy="960438"/>
          </a:xfrm>
        </p:spPr>
        <p:txBody>
          <a:bodyPr/>
          <a:lstStyle/>
          <a:p>
            <a:pPr>
              <a:defRPr/>
            </a:pPr>
            <a:r>
              <a:rPr lang="en-US" dirty="0" smtClean="0">
                <a:solidFill>
                  <a:srgbClr val="FFFF00"/>
                </a:solidFill>
                <a:effectLst>
                  <a:outerShdw blurRad="38100" dist="38100" dir="2700000" algn="tl">
                    <a:srgbClr val="000000">
                      <a:alpha val="43137"/>
                    </a:srgbClr>
                  </a:outerShdw>
                </a:effectLst>
              </a:rPr>
              <a:t>Relationships Between the New Testament Churches</a:t>
            </a:r>
          </a:p>
        </p:txBody>
      </p:sp>
      <p:sp>
        <p:nvSpPr>
          <p:cNvPr id="3" name="Content Placeholder 2"/>
          <p:cNvSpPr>
            <a:spLocks noGrp="1"/>
          </p:cNvSpPr>
          <p:nvPr>
            <p:ph idx="1"/>
          </p:nvPr>
        </p:nvSpPr>
        <p:spPr>
          <a:xfrm>
            <a:off x="1143000" y="1752600"/>
            <a:ext cx="7620000" cy="4876800"/>
          </a:xfrm>
        </p:spPr>
        <p:txBody>
          <a:bodyPr/>
          <a:lstStyle/>
          <a:p>
            <a:pPr>
              <a:defRPr/>
            </a:pPr>
            <a:r>
              <a:rPr lang="en-US" sz="2800" dirty="0" smtClean="0">
                <a:solidFill>
                  <a:schemeClr val="accent1">
                    <a:lumMod val="10000"/>
                  </a:schemeClr>
                </a:solidFill>
                <a:effectLst>
                  <a:outerShdw blurRad="38100" dist="38100" dir="2700000" algn="tl">
                    <a:srgbClr val="000000">
                      <a:alpha val="43137"/>
                    </a:srgbClr>
                  </a:outerShdw>
                </a:effectLst>
                <a:latin typeface="Maiandra GD" pitchFamily="34" charset="0"/>
              </a:rPr>
              <a:t>Earl </a:t>
            </a:r>
            <a:r>
              <a:rPr lang="en-US" sz="2800" dirty="0" err="1" smtClean="0">
                <a:solidFill>
                  <a:schemeClr val="accent1">
                    <a:lumMod val="10000"/>
                  </a:schemeClr>
                </a:solidFill>
                <a:effectLst>
                  <a:outerShdw blurRad="38100" dist="38100" dir="2700000" algn="tl">
                    <a:srgbClr val="000000">
                      <a:alpha val="43137"/>
                    </a:srgbClr>
                  </a:outerShdw>
                </a:effectLst>
                <a:latin typeface="Maiandra GD" pitchFamily="34" charset="0"/>
              </a:rPr>
              <a:t>Radmacher</a:t>
            </a:r>
            <a:r>
              <a:rPr lang="en-US" sz="2800" dirty="0" smtClean="0">
                <a:solidFill>
                  <a:schemeClr val="accent1">
                    <a:lumMod val="10000"/>
                  </a:schemeClr>
                </a:solidFill>
                <a:effectLst>
                  <a:outerShdw blurRad="38100" dist="38100" dir="2700000" algn="tl">
                    <a:srgbClr val="000000">
                      <a:alpha val="43137"/>
                    </a:srgbClr>
                  </a:outerShdw>
                </a:effectLst>
                <a:latin typeface="Maiandra GD" pitchFamily="34" charset="0"/>
              </a:rPr>
              <a:t> (in </a:t>
            </a:r>
            <a:r>
              <a:rPr lang="en-US" sz="2800" dirty="0" smtClean="0">
                <a:solidFill>
                  <a:schemeClr val="accent1">
                    <a:lumMod val="10000"/>
                  </a:schemeClr>
                </a:solidFill>
                <a:effectLst>
                  <a:outerShdw blurRad="38100" dist="38100" dir="2700000" algn="tl">
                    <a:srgbClr val="000000">
                      <a:alpha val="43137"/>
                    </a:srgbClr>
                  </a:outerShdw>
                </a:effectLst>
                <a:latin typeface="Maiandra GD" pitchFamily="34" charset="0"/>
              </a:rPr>
              <a:t>Geisler)</a:t>
            </a:r>
            <a:endParaRPr lang="en-US" sz="2800" dirty="0" smtClean="0">
              <a:solidFill>
                <a:schemeClr val="accent1">
                  <a:lumMod val="10000"/>
                </a:schemeClr>
              </a:solidFill>
              <a:effectLst>
                <a:outerShdw blurRad="38100" dist="38100" dir="2700000" algn="tl">
                  <a:srgbClr val="000000">
                    <a:alpha val="43137"/>
                  </a:srgbClr>
                </a:outerShdw>
              </a:effectLst>
              <a:latin typeface="Maiandra GD" pitchFamily="34" charset="0"/>
            </a:endParaRPr>
          </a:p>
          <a:p>
            <a:pPr marL="514350" indent="-514350">
              <a:buFont typeface="+mj-lt"/>
              <a:buAutoNum type="arabicPeriod"/>
              <a:defRPr/>
            </a:pPr>
            <a:r>
              <a:rPr lang="en-US" sz="2800" dirty="0" smtClean="0">
                <a:solidFill>
                  <a:schemeClr val="accent1">
                    <a:lumMod val="10000"/>
                  </a:schemeClr>
                </a:solidFill>
                <a:effectLst>
                  <a:outerShdw blurRad="38100" dist="38100" dir="2700000" algn="tl">
                    <a:srgbClr val="000000">
                      <a:alpha val="43137"/>
                    </a:srgbClr>
                  </a:outerShdw>
                </a:effectLst>
                <a:latin typeface="Maiandra GD" pitchFamily="34" charset="0"/>
              </a:rPr>
              <a:t>The local church has authority to judge its own membership (1 Cor. 5:13)</a:t>
            </a:r>
          </a:p>
          <a:p>
            <a:pPr marL="514350" indent="-514350">
              <a:buFont typeface="+mj-lt"/>
              <a:buAutoNum type="arabicPeriod"/>
              <a:defRPr/>
            </a:pPr>
            <a:r>
              <a:rPr lang="en-US" sz="2800" dirty="0" smtClean="0">
                <a:solidFill>
                  <a:schemeClr val="accent1">
                    <a:lumMod val="10000"/>
                  </a:schemeClr>
                </a:solidFill>
                <a:effectLst>
                  <a:outerShdw blurRad="38100" dist="38100" dir="2700000" algn="tl">
                    <a:srgbClr val="000000">
                      <a:alpha val="43137"/>
                    </a:srgbClr>
                  </a:outerShdw>
                </a:effectLst>
                <a:latin typeface="Maiandra GD" pitchFamily="34" charset="0"/>
              </a:rPr>
              <a:t>The local church has authority to elect its own officers (Acts 6:1-6)</a:t>
            </a:r>
          </a:p>
          <a:p>
            <a:pPr marL="514350" indent="-514350">
              <a:buFont typeface="+mj-lt"/>
              <a:buAutoNum type="arabicPeriod"/>
              <a:defRPr/>
            </a:pPr>
            <a:r>
              <a:rPr lang="en-US" sz="2800" dirty="0" smtClean="0">
                <a:solidFill>
                  <a:schemeClr val="accent1">
                    <a:lumMod val="10000"/>
                  </a:schemeClr>
                </a:solidFill>
                <a:effectLst>
                  <a:outerShdw blurRad="38100" dist="38100" dir="2700000" algn="tl">
                    <a:srgbClr val="000000">
                      <a:alpha val="43137"/>
                    </a:srgbClr>
                  </a:outerShdw>
                </a:effectLst>
                <a:latin typeface="Maiandra GD" pitchFamily="34" charset="0"/>
              </a:rPr>
              <a:t>The local church has authority to guard and observe ordinances (1 Cor. 11:23)</a:t>
            </a:r>
          </a:p>
          <a:p>
            <a:pPr marL="514350" indent="-514350">
              <a:buFont typeface="+mj-lt"/>
              <a:buAutoNum type="arabicPeriod"/>
              <a:defRPr/>
            </a:pPr>
            <a:r>
              <a:rPr lang="en-US" sz="2800" dirty="0" smtClean="0">
                <a:solidFill>
                  <a:schemeClr val="accent1">
                    <a:lumMod val="10000"/>
                  </a:schemeClr>
                </a:solidFill>
                <a:effectLst>
                  <a:outerShdw blurRad="38100" dist="38100" dir="2700000" algn="tl">
                    <a:srgbClr val="000000">
                      <a:alpha val="43137"/>
                    </a:srgbClr>
                  </a:outerShdw>
                </a:effectLst>
                <a:latin typeface="Maiandra GD" pitchFamily="34" charset="0"/>
              </a:rPr>
              <a:t>The local church has authority to settle its own internal difficulties (1 Cor. 6:1-5)</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3"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3"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3"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1000"/>
            <a:ext cx="7696200" cy="960438"/>
          </a:xfrm>
        </p:spPr>
        <p:txBody>
          <a:bodyPr/>
          <a:lstStyle/>
          <a:p>
            <a:pPr>
              <a:defRPr/>
            </a:pPr>
            <a:r>
              <a:rPr lang="en-US" dirty="0" smtClean="0">
                <a:solidFill>
                  <a:srgbClr val="FFFF00"/>
                </a:solidFill>
                <a:effectLst>
                  <a:outerShdw blurRad="38100" dist="38100" dir="2700000" algn="tl">
                    <a:srgbClr val="000000">
                      <a:alpha val="43137"/>
                    </a:srgbClr>
                  </a:outerShdw>
                </a:effectLst>
              </a:rPr>
              <a:t>Relationships Between the New Testament Churches</a:t>
            </a:r>
          </a:p>
        </p:txBody>
      </p:sp>
      <p:sp>
        <p:nvSpPr>
          <p:cNvPr id="3" name="Content Placeholder 2"/>
          <p:cNvSpPr>
            <a:spLocks noGrp="1"/>
          </p:cNvSpPr>
          <p:nvPr>
            <p:ph idx="1"/>
          </p:nvPr>
        </p:nvSpPr>
        <p:spPr>
          <a:xfrm>
            <a:off x="1066800" y="1447800"/>
            <a:ext cx="7620000" cy="5181600"/>
          </a:xfrm>
        </p:spPr>
        <p:txBody>
          <a:bodyPr/>
          <a:lstStyle/>
          <a:p>
            <a:pPr>
              <a:defRPr/>
            </a:pPr>
            <a:r>
              <a:rPr lang="en-US" sz="2800" dirty="0" smtClean="0">
                <a:solidFill>
                  <a:schemeClr val="accent1">
                    <a:lumMod val="10000"/>
                  </a:schemeClr>
                </a:solidFill>
                <a:effectLst>
                  <a:outerShdw blurRad="38100" dist="38100" dir="2700000" algn="tl">
                    <a:srgbClr val="000000">
                      <a:alpha val="43137"/>
                    </a:srgbClr>
                  </a:outerShdw>
                </a:effectLst>
                <a:latin typeface="Maiandra GD" pitchFamily="34" charset="0"/>
              </a:rPr>
              <a:t>Earl </a:t>
            </a:r>
            <a:r>
              <a:rPr lang="en-US" sz="2800" dirty="0" err="1" smtClean="0">
                <a:solidFill>
                  <a:schemeClr val="accent1">
                    <a:lumMod val="10000"/>
                  </a:schemeClr>
                </a:solidFill>
                <a:effectLst>
                  <a:outerShdw blurRad="38100" dist="38100" dir="2700000" algn="tl">
                    <a:srgbClr val="000000">
                      <a:alpha val="43137"/>
                    </a:srgbClr>
                  </a:outerShdw>
                </a:effectLst>
                <a:latin typeface="Maiandra GD" pitchFamily="34" charset="0"/>
              </a:rPr>
              <a:t>Radmacher</a:t>
            </a:r>
            <a:r>
              <a:rPr lang="en-US" sz="2800" dirty="0" smtClean="0">
                <a:solidFill>
                  <a:schemeClr val="accent1">
                    <a:lumMod val="10000"/>
                  </a:schemeClr>
                </a:solidFill>
                <a:effectLst>
                  <a:outerShdw blurRad="38100" dist="38100" dir="2700000" algn="tl">
                    <a:srgbClr val="000000">
                      <a:alpha val="43137"/>
                    </a:srgbClr>
                  </a:outerShdw>
                </a:effectLst>
                <a:latin typeface="Maiandra GD" pitchFamily="34" charset="0"/>
              </a:rPr>
              <a:t> (in </a:t>
            </a:r>
            <a:r>
              <a:rPr lang="en-US" sz="2800" dirty="0" smtClean="0">
                <a:solidFill>
                  <a:schemeClr val="accent1">
                    <a:lumMod val="10000"/>
                  </a:schemeClr>
                </a:solidFill>
                <a:effectLst>
                  <a:outerShdw blurRad="38100" dist="38100" dir="2700000" algn="tl">
                    <a:srgbClr val="000000">
                      <a:alpha val="43137"/>
                    </a:srgbClr>
                  </a:outerShdw>
                </a:effectLst>
                <a:latin typeface="Maiandra GD" pitchFamily="34" charset="0"/>
              </a:rPr>
              <a:t>Geisler)</a:t>
            </a:r>
            <a:endParaRPr lang="en-US" sz="2800" dirty="0" smtClean="0">
              <a:solidFill>
                <a:schemeClr val="accent1">
                  <a:lumMod val="10000"/>
                </a:schemeClr>
              </a:solidFill>
              <a:effectLst>
                <a:outerShdw blurRad="38100" dist="38100" dir="2700000" algn="tl">
                  <a:srgbClr val="000000">
                    <a:alpha val="43137"/>
                  </a:srgbClr>
                </a:outerShdw>
              </a:effectLst>
              <a:latin typeface="Maiandra GD" pitchFamily="34" charset="0"/>
            </a:endParaRPr>
          </a:p>
          <a:p>
            <a:pPr marL="514350" indent="-514350">
              <a:buFontTx/>
              <a:buAutoNum type="arabicPeriod" startAt="5"/>
              <a:defRPr/>
            </a:pPr>
            <a:r>
              <a:rPr lang="en-US" sz="2800" dirty="0" smtClean="0">
                <a:solidFill>
                  <a:schemeClr val="accent1">
                    <a:lumMod val="10000"/>
                  </a:schemeClr>
                </a:solidFill>
                <a:effectLst>
                  <a:outerShdw blurRad="38100" dist="38100" dir="2700000" algn="tl">
                    <a:srgbClr val="000000">
                      <a:alpha val="43137"/>
                    </a:srgbClr>
                  </a:outerShdw>
                </a:effectLst>
                <a:latin typeface="Maiandra GD" pitchFamily="34" charset="0"/>
              </a:rPr>
              <a:t>The local church has authority in matters involving the relationship of various churches (Acts 15:1-2, 22-23, 25, 30)</a:t>
            </a:r>
          </a:p>
          <a:p>
            <a:pPr marL="514350" indent="-514350">
              <a:buFontTx/>
              <a:buAutoNum type="arabicPeriod" startAt="5"/>
              <a:defRPr/>
            </a:pPr>
            <a:r>
              <a:rPr lang="en-US" sz="2800" dirty="0" smtClean="0">
                <a:solidFill>
                  <a:schemeClr val="accent1">
                    <a:lumMod val="10000"/>
                  </a:schemeClr>
                </a:solidFill>
                <a:effectLst>
                  <a:outerShdw blurRad="38100" dist="38100" dir="2700000" algn="tl">
                    <a:srgbClr val="000000">
                      <a:alpha val="43137"/>
                    </a:srgbClr>
                  </a:outerShdw>
                </a:effectLst>
                <a:latin typeface="Maiandra GD" pitchFamily="34" charset="0"/>
              </a:rPr>
              <a:t>All “Church Government in the NT applies unto local bodies.</a:t>
            </a:r>
          </a:p>
          <a:p>
            <a:pPr marL="514350" indent="-514350">
              <a:buFontTx/>
              <a:buAutoNum type="arabicPeriod" startAt="5"/>
              <a:defRPr/>
            </a:pPr>
            <a:r>
              <a:rPr lang="en-US" sz="2800" dirty="0" smtClean="0">
                <a:solidFill>
                  <a:schemeClr val="accent1">
                    <a:lumMod val="10000"/>
                  </a:schemeClr>
                </a:solidFill>
                <a:effectLst>
                  <a:outerShdw blurRad="38100" dist="38100" dir="2700000" algn="tl">
                    <a:srgbClr val="000000">
                      <a:alpha val="43137"/>
                    </a:srgbClr>
                  </a:outerShdw>
                </a:effectLst>
                <a:latin typeface="Maiandra GD" pitchFamily="34" charset="0"/>
              </a:rPr>
              <a:t>The authority of the local church is final as far as its own affairs are concerned.  There is not higher court.</a:t>
            </a:r>
          </a:p>
          <a:p>
            <a:pPr marL="514350" indent="-514350">
              <a:buFontTx/>
              <a:buAutoNum type="arabicPeriod" startAt="5"/>
              <a:defRPr/>
            </a:pPr>
            <a:r>
              <a:rPr lang="en-US" sz="2800" dirty="0" smtClean="0">
                <a:solidFill>
                  <a:schemeClr val="accent1">
                    <a:lumMod val="10000"/>
                  </a:schemeClr>
                </a:solidFill>
                <a:effectLst>
                  <a:outerShdw blurRad="38100" dist="38100" dir="2700000" algn="tl">
                    <a:srgbClr val="000000">
                      <a:alpha val="43137"/>
                    </a:srgbClr>
                  </a:outerShdw>
                </a:effectLst>
                <a:latin typeface="Maiandra GD" pitchFamily="34" charset="0"/>
              </a:rPr>
              <a:t>Voluntary cooperation and fellowship is possible and desirable.</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3"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3"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3"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153400" cy="884238"/>
          </a:xfrm>
        </p:spPr>
        <p:txBody>
          <a:bodyPr/>
          <a:lstStyle/>
          <a:p>
            <a:pPr eaLnBrk="1" hangingPunct="1">
              <a:defRPr/>
            </a:pPr>
            <a:r>
              <a:rPr lang="en-US" sz="3200" dirty="0" smtClean="0">
                <a:solidFill>
                  <a:srgbClr val="FFFF00"/>
                </a:solidFill>
                <a:effectLst>
                  <a:outerShdw blurRad="38100" dist="38100" dir="2700000" algn="tl">
                    <a:srgbClr val="000000">
                      <a:alpha val="43137"/>
                    </a:srgbClr>
                  </a:outerShdw>
                </a:effectLst>
              </a:rPr>
              <a:t>Lessons of John and the Seven Churches of Asia Minor</a:t>
            </a:r>
          </a:p>
        </p:txBody>
      </p:sp>
      <p:sp>
        <p:nvSpPr>
          <p:cNvPr id="4" name="TextBox 3"/>
          <p:cNvSpPr txBox="1"/>
          <p:nvPr/>
        </p:nvSpPr>
        <p:spPr>
          <a:xfrm>
            <a:off x="762000" y="1524000"/>
            <a:ext cx="8001000" cy="3046413"/>
          </a:xfrm>
          <a:prstGeom prst="rect">
            <a:avLst/>
          </a:prstGeom>
          <a:noFill/>
        </p:spPr>
        <p:txBody>
          <a:bodyPr>
            <a:spAutoFit/>
          </a:bodyPr>
          <a:lstStyle/>
          <a:p>
            <a:pPr marL="166688" indent="-166688">
              <a:buFont typeface="Arial" pitchFamily="34" charset="0"/>
              <a:buChar char="•"/>
              <a:defRPr/>
            </a:pPr>
            <a:r>
              <a:rPr lang="en-US" sz="2400" b="1" u="sng" dirty="0">
                <a:effectLst>
                  <a:outerShdw blurRad="38100" dist="38100" dir="2700000" algn="tl">
                    <a:srgbClr val="000000">
                      <a:alpha val="43137"/>
                    </a:srgbClr>
                  </a:outerShdw>
                </a:effectLst>
                <a:latin typeface="Arial" charset="0"/>
              </a:rPr>
              <a:t>First,</a:t>
            </a:r>
            <a:r>
              <a:rPr lang="en-US" sz="2400" b="1" dirty="0">
                <a:effectLst>
                  <a:outerShdw blurRad="38100" dist="38100" dir="2700000" algn="tl">
                    <a:srgbClr val="000000">
                      <a:alpha val="43137"/>
                    </a:srgbClr>
                  </a:outerShdw>
                </a:effectLst>
                <a:latin typeface="Arial" charset="0"/>
              </a:rPr>
              <a:t> John never used his apostolic power to override local church autonomy</a:t>
            </a:r>
          </a:p>
          <a:p>
            <a:pPr marL="166688" indent="-166688">
              <a:buFont typeface="Arial" pitchFamily="34" charset="0"/>
              <a:buChar char="•"/>
              <a:defRPr/>
            </a:pPr>
            <a:r>
              <a:rPr lang="en-US" sz="2400" b="1" u="sng" dirty="0">
                <a:effectLst>
                  <a:outerShdw blurRad="38100" dist="38100" dir="2700000" algn="tl">
                    <a:srgbClr val="000000">
                      <a:alpha val="43137"/>
                    </a:srgbClr>
                  </a:outerShdw>
                </a:effectLst>
                <a:latin typeface="Arial" charset="0"/>
              </a:rPr>
              <a:t>Second,</a:t>
            </a:r>
            <a:r>
              <a:rPr lang="en-US" sz="2400" b="1" dirty="0">
                <a:effectLst>
                  <a:outerShdw blurRad="38100" dist="38100" dir="2700000" algn="tl">
                    <a:srgbClr val="000000">
                      <a:alpha val="43137"/>
                    </a:srgbClr>
                  </a:outerShdw>
                </a:effectLst>
                <a:latin typeface="Arial" charset="0"/>
              </a:rPr>
              <a:t> John showed great respect for the </a:t>
            </a:r>
            <a:r>
              <a:rPr lang="en-US" sz="2400" b="1" dirty="0" err="1">
                <a:effectLst>
                  <a:outerShdw blurRad="38100" dist="38100" dir="2700000" algn="tl">
                    <a:srgbClr val="000000">
                      <a:alpha val="43137"/>
                    </a:srgbClr>
                  </a:outerShdw>
                </a:effectLst>
                <a:latin typeface="Arial" charset="0"/>
              </a:rPr>
              <a:t>pluraity</a:t>
            </a:r>
            <a:r>
              <a:rPr lang="en-US" sz="2400" b="1" dirty="0">
                <a:effectLst>
                  <a:outerShdw blurRad="38100" dist="38100" dir="2700000" algn="tl">
                    <a:srgbClr val="000000">
                      <a:alpha val="43137"/>
                    </a:srgbClr>
                  </a:outerShdw>
                </a:effectLst>
                <a:latin typeface="Arial" charset="0"/>
              </a:rPr>
              <a:t> and autonomy of the churches.</a:t>
            </a:r>
          </a:p>
          <a:p>
            <a:pPr marL="166688" indent="-166688">
              <a:buFont typeface="Arial" pitchFamily="34" charset="0"/>
              <a:buChar char="•"/>
              <a:defRPr/>
            </a:pPr>
            <a:r>
              <a:rPr lang="en-US" sz="2400" b="1" u="sng" dirty="0">
                <a:effectLst>
                  <a:outerShdw blurRad="38100" dist="38100" dir="2700000" algn="tl">
                    <a:srgbClr val="000000">
                      <a:alpha val="43137"/>
                    </a:srgbClr>
                  </a:outerShdw>
                </a:effectLst>
                <a:latin typeface="Arial" charset="0"/>
              </a:rPr>
              <a:t>Third,</a:t>
            </a:r>
            <a:r>
              <a:rPr lang="en-US" sz="2400" b="1" dirty="0">
                <a:effectLst>
                  <a:outerShdw blurRad="38100" dist="38100" dir="2700000" algn="tl">
                    <a:srgbClr val="000000">
                      <a:alpha val="43137"/>
                    </a:srgbClr>
                  </a:outerShdw>
                </a:effectLst>
                <a:latin typeface="Arial" charset="0"/>
              </a:rPr>
              <a:t> John assumed that Christ was the visible Head of these churches</a:t>
            </a:r>
          </a:p>
          <a:p>
            <a:pPr marL="166688" indent="-166688">
              <a:buFont typeface="Arial" pitchFamily="34" charset="0"/>
              <a:buChar char="•"/>
              <a:defRPr/>
            </a:pPr>
            <a:r>
              <a:rPr lang="en-US" sz="2400" b="1" u="sng" dirty="0">
                <a:effectLst>
                  <a:outerShdw blurRad="38100" dist="38100" dir="2700000" algn="tl">
                    <a:srgbClr val="000000">
                      <a:alpha val="43137"/>
                    </a:srgbClr>
                  </a:outerShdw>
                </a:effectLst>
                <a:latin typeface="Arial" charset="0"/>
              </a:rPr>
              <a:t>Fourth,</a:t>
            </a:r>
            <a:r>
              <a:rPr lang="en-US" sz="2400" b="1" dirty="0">
                <a:effectLst>
                  <a:outerShdw blurRad="38100" dist="38100" dir="2700000" algn="tl">
                    <a:srgbClr val="000000">
                      <a:alpha val="43137"/>
                    </a:srgbClr>
                  </a:outerShdw>
                </a:effectLst>
                <a:latin typeface="Arial" charset="0"/>
              </a:rPr>
              <a:t> and finally, the Holy Spirit, who indwells the church is an all sufficient guide.</a:t>
            </a:r>
          </a:p>
        </p:txBody>
      </p:sp>
      <p:sp>
        <p:nvSpPr>
          <p:cNvPr id="35844" name="TextBox 4"/>
          <p:cNvSpPr txBox="1">
            <a:spLocks noChangeArrowheads="1"/>
          </p:cNvSpPr>
          <p:nvPr/>
        </p:nvSpPr>
        <p:spPr bwMode="auto">
          <a:xfrm>
            <a:off x="990600" y="4724400"/>
            <a:ext cx="7620000" cy="1477963"/>
          </a:xfrm>
          <a:prstGeom prst="rect">
            <a:avLst/>
          </a:prstGeom>
          <a:noFill/>
          <a:ln w="9525">
            <a:noFill/>
            <a:miter lim="800000"/>
            <a:headEnd/>
            <a:tailEnd/>
          </a:ln>
        </p:spPr>
        <p:txBody>
          <a:bodyPr>
            <a:spAutoFit/>
          </a:bodyPr>
          <a:lstStyle/>
          <a:p>
            <a:r>
              <a:rPr lang="en-US" dirty="0"/>
              <a:t>Observation by Dr. Hardgrove.  Geisler argues very strongly for the autonomy of the local church, but in doing so chooses to ignore several key points in Acts and in Paul’s epistles where the church of Jerusalem appears to have had influence in decisions made in </a:t>
            </a:r>
            <a:r>
              <a:rPr lang="en-US" dirty="0" smtClean="0"/>
              <a:t>regard to the </a:t>
            </a:r>
            <a:r>
              <a:rPr lang="en-US" dirty="0"/>
              <a:t>local Gentile congregations (see Acts 15; 21:25).  Also note Titus 1:5.</a:t>
            </a:r>
          </a:p>
        </p:txBody>
      </p:sp>
    </p:spTree>
  </p:cSld>
  <p:clrMapOvr>
    <a:masterClrMapping/>
  </p:clrMapOvr>
  <p:transition>
    <p:cut/>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57200"/>
            <a:ext cx="8153400" cy="884238"/>
          </a:xfrm>
        </p:spPr>
        <p:txBody>
          <a:bodyPr/>
          <a:lstStyle/>
          <a:p>
            <a:pPr eaLnBrk="1" hangingPunct="1">
              <a:defRPr/>
            </a:pPr>
            <a:r>
              <a:rPr lang="en-US" dirty="0" smtClean="0">
                <a:solidFill>
                  <a:srgbClr val="FFFF00"/>
                </a:solidFill>
                <a:effectLst>
                  <a:outerShdw blurRad="38100" dist="38100" dir="2700000" algn="tl">
                    <a:srgbClr val="000000">
                      <a:alpha val="43137"/>
                    </a:srgbClr>
                  </a:outerShdw>
                </a:effectLst>
                <a:latin typeface="Maiandra GD" pitchFamily="34" charset="0"/>
              </a:rPr>
              <a:t>Comparing and Contrasting </a:t>
            </a:r>
            <a:br>
              <a:rPr lang="en-US" dirty="0" smtClean="0">
                <a:solidFill>
                  <a:srgbClr val="FFFF00"/>
                </a:solidFill>
                <a:effectLst>
                  <a:outerShdw blurRad="38100" dist="38100" dir="2700000" algn="tl">
                    <a:srgbClr val="000000">
                      <a:alpha val="43137"/>
                    </a:srgbClr>
                  </a:outerShdw>
                </a:effectLst>
                <a:latin typeface="Maiandra GD" pitchFamily="34" charset="0"/>
              </a:rPr>
            </a:br>
            <a:r>
              <a:rPr lang="en-US" dirty="0" smtClean="0">
                <a:solidFill>
                  <a:srgbClr val="FFFF00"/>
                </a:solidFill>
                <a:effectLst>
                  <a:outerShdw blurRad="38100" dist="38100" dir="2700000" algn="tl">
                    <a:srgbClr val="000000">
                      <a:alpha val="43137"/>
                    </a:srgbClr>
                  </a:outerShdw>
                </a:effectLst>
                <a:latin typeface="Maiandra GD" pitchFamily="34" charset="0"/>
              </a:rPr>
              <a:t>the Universal and the Local Church(</a:t>
            </a:r>
            <a:r>
              <a:rPr lang="en-US" dirty="0" err="1" smtClean="0">
                <a:solidFill>
                  <a:srgbClr val="FFFF00"/>
                </a:solidFill>
                <a:effectLst>
                  <a:outerShdw blurRad="38100" dist="38100" dir="2700000" algn="tl">
                    <a:srgbClr val="000000">
                      <a:alpha val="43137"/>
                    </a:srgbClr>
                  </a:outerShdw>
                </a:effectLst>
                <a:latin typeface="Maiandra GD" pitchFamily="34" charset="0"/>
              </a:rPr>
              <a:t>es</a:t>
            </a:r>
            <a:r>
              <a:rPr lang="en-US" dirty="0" smtClean="0">
                <a:solidFill>
                  <a:srgbClr val="FFFF00"/>
                </a:solidFill>
                <a:effectLst>
                  <a:outerShdw blurRad="38100" dist="38100" dir="2700000" algn="tl">
                    <a:srgbClr val="000000">
                      <a:alpha val="43137"/>
                    </a:srgbClr>
                  </a:outerShdw>
                </a:effectLst>
                <a:latin typeface="Maiandra GD" pitchFamily="34" charset="0"/>
              </a:rPr>
              <a:t>)</a:t>
            </a:r>
          </a:p>
        </p:txBody>
      </p:sp>
      <p:graphicFrame>
        <p:nvGraphicFramePr>
          <p:cNvPr id="5" name="Table Placeholder 4"/>
          <p:cNvGraphicFramePr>
            <a:graphicFrameLocks noGrp="1"/>
          </p:cNvGraphicFramePr>
          <p:nvPr>
            <p:ph type="tbl" idx="1"/>
          </p:nvPr>
        </p:nvGraphicFramePr>
        <p:xfrm>
          <a:off x="990600" y="1447800"/>
          <a:ext cx="7848600" cy="4597400"/>
        </p:xfrm>
        <a:graphic>
          <a:graphicData uri="http://schemas.openxmlformats.org/drawingml/2006/table">
            <a:tbl>
              <a:tblPr firstRow="1" bandRow="1">
                <a:tableStyleId>{5C22544A-7EE6-4342-B048-85BDC9FD1C3A}</a:tableStyleId>
              </a:tblPr>
              <a:tblGrid>
                <a:gridCol w="3924300"/>
                <a:gridCol w="3924300"/>
              </a:tblGrid>
              <a:tr h="370840">
                <a:tc>
                  <a:txBody>
                    <a:bodyPr/>
                    <a:lstStyle/>
                    <a:p>
                      <a:pPr algn="ctr"/>
                      <a:r>
                        <a:rPr lang="en-US" sz="2800" dirty="0" smtClean="0">
                          <a:effectLst>
                            <a:outerShdw blurRad="38100" dist="38100" dir="2700000" algn="tl">
                              <a:srgbClr val="000000">
                                <a:alpha val="43137"/>
                              </a:srgbClr>
                            </a:outerShdw>
                          </a:effectLst>
                          <a:latin typeface="Maiandra GD" pitchFamily="34" charset="0"/>
                        </a:rPr>
                        <a:t>Universal</a:t>
                      </a:r>
                      <a:r>
                        <a:rPr lang="en-US" sz="2800" baseline="0" dirty="0" smtClean="0">
                          <a:effectLst>
                            <a:outerShdw blurRad="38100" dist="38100" dir="2700000" algn="tl">
                              <a:srgbClr val="000000">
                                <a:alpha val="43137"/>
                              </a:srgbClr>
                            </a:outerShdw>
                          </a:effectLst>
                          <a:latin typeface="Maiandra GD" pitchFamily="34" charset="0"/>
                        </a:rPr>
                        <a:t> Church</a:t>
                      </a:r>
                      <a:endParaRPr lang="en-US" sz="2800" dirty="0">
                        <a:effectLst>
                          <a:outerShdw blurRad="38100" dist="38100" dir="2700000" algn="tl">
                            <a:srgbClr val="000000">
                              <a:alpha val="43137"/>
                            </a:srgbClr>
                          </a:outerShdw>
                        </a:effectLst>
                        <a:latin typeface="Maiandra GD" pitchFamily="34" charset="0"/>
                      </a:endParaRPr>
                    </a:p>
                  </a:txBody>
                  <a:tcPr/>
                </a:tc>
                <a:tc>
                  <a:txBody>
                    <a:bodyPr/>
                    <a:lstStyle/>
                    <a:p>
                      <a:pPr algn="ctr"/>
                      <a:r>
                        <a:rPr lang="en-US" sz="2800" dirty="0" smtClean="0">
                          <a:effectLst>
                            <a:outerShdw blurRad="38100" dist="38100" dir="2700000" algn="tl">
                              <a:srgbClr val="000000">
                                <a:alpha val="43137"/>
                              </a:srgbClr>
                            </a:outerShdw>
                          </a:effectLst>
                          <a:latin typeface="Maiandra GD" pitchFamily="34" charset="0"/>
                        </a:rPr>
                        <a:t>Local Church(</a:t>
                      </a:r>
                      <a:r>
                        <a:rPr lang="en-US" sz="2800" dirty="0" err="1" smtClean="0">
                          <a:effectLst>
                            <a:outerShdw blurRad="38100" dist="38100" dir="2700000" algn="tl">
                              <a:srgbClr val="000000">
                                <a:alpha val="43137"/>
                              </a:srgbClr>
                            </a:outerShdw>
                          </a:effectLst>
                          <a:latin typeface="Maiandra GD" pitchFamily="34" charset="0"/>
                        </a:rPr>
                        <a:t>es</a:t>
                      </a:r>
                      <a:r>
                        <a:rPr lang="en-US" sz="2800" dirty="0" smtClean="0">
                          <a:effectLst>
                            <a:outerShdw blurRad="38100" dist="38100" dir="2700000" algn="tl">
                              <a:srgbClr val="000000">
                                <a:alpha val="43137"/>
                              </a:srgbClr>
                            </a:outerShdw>
                          </a:effectLst>
                          <a:latin typeface="Maiandra GD" pitchFamily="34" charset="0"/>
                        </a:rPr>
                        <a:t>)</a:t>
                      </a:r>
                      <a:endParaRPr lang="en-US" sz="2800" dirty="0">
                        <a:effectLst>
                          <a:outerShdw blurRad="38100" dist="38100" dir="2700000" algn="tl">
                            <a:srgbClr val="000000">
                              <a:alpha val="43137"/>
                            </a:srgbClr>
                          </a:outerShdw>
                        </a:effectLst>
                        <a:latin typeface="Maiandra GD" pitchFamily="34" charset="0"/>
                      </a:endParaRPr>
                    </a:p>
                  </a:txBody>
                  <a:tcPr/>
                </a:tc>
              </a:tr>
              <a:tr h="370840">
                <a:tc>
                  <a:txBody>
                    <a:bodyPr/>
                    <a:lstStyle/>
                    <a:p>
                      <a:pPr algn="ctr"/>
                      <a:r>
                        <a:rPr lang="en-US" dirty="0" smtClean="0">
                          <a:effectLst>
                            <a:outerShdw blurRad="38100" dist="38100" dir="2700000" algn="tl">
                              <a:srgbClr val="000000">
                                <a:alpha val="43137"/>
                              </a:srgbClr>
                            </a:outerShdw>
                          </a:effectLst>
                          <a:latin typeface="Maiandra GD" pitchFamily="34" charset="0"/>
                        </a:rPr>
                        <a:t>Invisible</a:t>
                      </a:r>
                      <a:endParaRPr lang="en-US" dirty="0">
                        <a:effectLst>
                          <a:outerShdw blurRad="38100" dist="38100" dir="2700000" algn="tl">
                            <a:srgbClr val="000000">
                              <a:alpha val="43137"/>
                            </a:srgbClr>
                          </a:outerShdw>
                        </a:effectLst>
                        <a:latin typeface="Maiandra GD" pitchFamily="34" charset="0"/>
                      </a:endParaRPr>
                    </a:p>
                  </a:txBody>
                  <a:tcPr/>
                </a:tc>
                <a:tc>
                  <a:txBody>
                    <a:bodyPr/>
                    <a:lstStyle/>
                    <a:p>
                      <a:pPr algn="ctr"/>
                      <a:r>
                        <a:rPr lang="en-US" dirty="0" smtClean="0">
                          <a:effectLst>
                            <a:outerShdw blurRad="38100" dist="38100" dir="2700000" algn="tl">
                              <a:srgbClr val="000000">
                                <a:alpha val="43137"/>
                              </a:srgbClr>
                            </a:outerShdw>
                          </a:effectLst>
                          <a:latin typeface="Maiandra GD" pitchFamily="34" charset="0"/>
                        </a:rPr>
                        <a:t>Visible</a:t>
                      </a:r>
                      <a:endParaRPr lang="en-US" dirty="0">
                        <a:effectLst>
                          <a:outerShdw blurRad="38100" dist="38100" dir="2700000" algn="tl">
                            <a:srgbClr val="000000">
                              <a:alpha val="43137"/>
                            </a:srgbClr>
                          </a:outerShdw>
                        </a:effectLst>
                        <a:latin typeface="Maiandra GD" pitchFamily="34" charset="0"/>
                      </a:endParaRPr>
                    </a:p>
                  </a:txBody>
                  <a:tcPr/>
                </a:tc>
              </a:tr>
              <a:tr h="370840">
                <a:tc>
                  <a:txBody>
                    <a:bodyPr/>
                    <a:lstStyle/>
                    <a:p>
                      <a:pPr algn="ctr"/>
                      <a:r>
                        <a:rPr lang="en-US" dirty="0" smtClean="0">
                          <a:effectLst>
                            <a:outerShdw blurRad="38100" dist="38100" dir="2700000" algn="tl">
                              <a:srgbClr val="000000">
                                <a:alpha val="43137"/>
                              </a:srgbClr>
                            </a:outerShdw>
                          </a:effectLst>
                          <a:latin typeface="Maiandra GD" pitchFamily="34" charset="0"/>
                        </a:rPr>
                        <a:t>One church</a:t>
                      </a:r>
                      <a:endParaRPr lang="en-US" dirty="0">
                        <a:effectLst>
                          <a:outerShdw blurRad="38100" dist="38100" dir="2700000" algn="tl">
                            <a:srgbClr val="000000">
                              <a:alpha val="43137"/>
                            </a:srgbClr>
                          </a:outerShdw>
                        </a:effectLst>
                        <a:latin typeface="Maiandra GD" pitchFamily="34" charset="0"/>
                      </a:endParaRPr>
                    </a:p>
                  </a:txBody>
                  <a:tcPr/>
                </a:tc>
                <a:tc>
                  <a:txBody>
                    <a:bodyPr/>
                    <a:lstStyle/>
                    <a:p>
                      <a:pPr algn="ctr"/>
                      <a:r>
                        <a:rPr lang="en-US" dirty="0" smtClean="0">
                          <a:effectLst>
                            <a:outerShdw blurRad="38100" dist="38100" dir="2700000" algn="tl">
                              <a:srgbClr val="000000">
                                <a:alpha val="43137"/>
                              </a:srgbClr>
                            </a:outerShdw>
                          </a:effectLst>
                          <a:latin typeface="Maiandra GD" pitchFamily="34" charset="0"/>
                        </a:rPr>
                        <a:t>Many churches</a:t>
                      </a:r>
                      <a:endParaRPr lang="en-US" dirty="0">
                        <a:effectLst>
                          <a:outerShdw blurRad="38100" dist="38100" dir="2700000" algn="tl">
                            <a:srgbClr val="000000">
                              <a:alpha val="43137"/>
                            </a:srgbClr>
                          </a:outerShdw>
                        </a:effectLst>
                        <a:latin typeface="Maiandra GD" pitchFamily="34" charset="0"/>
                      </a:endParaRPr>
                    </a:p>
                  </a:txBody>
                  <a:tcPr/>
                </a:tc>
              </a:tr>
              <a:tr h="370840">
                <a:tc>
                  <a:txBody>
                    <a:bodyPr/>
                    <a:lstStyle/>
                    <a:p>
                      <a:pPr algn="ctr"/>
                      <a:r>
                        <a:rPr lang="en-US" dirty="0" smtClean="0">
                          <a:effectLst>
                            <a:outerShdw blurRad="38100" dist="38100" dir="2700000" algn="tl">
                              <a:srgbClr val="000000">
                                <a:alpha val="43137"/>
                              </a:srgbClr>
                            </a:outerShdw>
                          </a:effectLst>
                          <a:latin typeface="Maiandra GD" pitchFamily="34" charset="0"/>
                        </a:rPr>
                        <a:t>An</a:t>
                      </a:r>
                      <a:r>
                        <a:rPr lang="en-US" baseline="0" dirty="0" smtClean="0">
                          <a:effectLst>
                            <a:outerShdw blurRad="38100" dist="38100" dir="2700000" algn="tl">
                              <a:srgbClr val="000000">
                                <a:alpha val="43137"/>
                              </a:srgbClr>
                            </a:outerShdw>
                          </a:effectLst>
                          <a:latin typeface="Maiandra GD" pitchFamily="34" charset="0"/>
                        </a:rPr>
                        <a:t> organism</a:t>
                      </a:r>
                      <a:endParaRPr lang="en-US" dirty="0">
                        <a:effectLst>
                          <a:outerShdw blurRad="38100" dist="38100" dir="2700000" algn="tl">
                            <a:srgbClr val="000000">
                              <a:alpha val="43137"/>
                            </a:srgbClr>
                          </a:outerShdw>
                        </a:effectLst>
                        <a:latin typeface="Maiandra GD" pitchFamily="34" charset="0"/>
                      </a:endParaRPr>
                    </a:p>
                  </a:txBody>
                  <a:tcPr/>
                </a:tc>
                <a:tc>
                  <a:txBody>
                    <a:bodyPr/>
                    <a:lstStyle/>
                    <a:p>
                      <a:pPr algn="ctr"/>
                      <a:r>
                        <a:rPr lang="en-US" dirty="0" smtClean="0">
                          <a:effectLst>
                            <a:outerShdw blurRad="38100" dist="38100" dir="2700000" algn="tl">
                              <a:srgbClr val="000000">
                                <a:alpha val="43137"/>
                              </a:srgbClr>
                            </a:outerShdw>
                          </a:effectLst>
                          <a:latin typeface="Maiandra GD" pitchFamily="34" charset="0"/>
                        </a:rPr>
                        <a:t>An organization</a:t>
                      </a:r>
                      <a:endParaRPr lang="en-US" dirty="0">
                        <a:effectLst>
                          <a:outerShdw blurRad="38100" dist="38100" dir="2700000" algn="tl">
                            <a:srgbClr val="000000">
                              <a:alpha val="43137"/>
                            </a:srgbClr>
                          </a:outerShdw>
                        </a:effectLst>
                        <a:latin typeface="Maiandra GD" pitchFamily="34" charset="0"/>
                      </a:endParaRPr>
                    </a:p>
                  </a:txBody>
                  <a:tcPr/>
                </a:tc>
              </a:tr>
              <a:tr h="370840">
                <a:tc>
                  <a:txBody>
                    <a:bodyPr/>
                    <a:lstStyle/>
                    <a:p>
                      <a:pPr algn="ctr"/>
                      <a:r>
                        <a:rPr lang="en-US" dirty="0" smtClean="0">
                          <a:effectLst>
                            <a:outerShdw blurRad="38100" dist="38100" dir="2700000" algn="tl">
                              <a:srgbClr val="000000">
                                <a:alpha val="43137"/>
                              </a:srgbClr>
                            </a:outerShdw>
                          </a:effectLst>
                          <a:latin typeface="Maiandra GD" pitchFamily="34" charset="0"/>
                        </a:rPr>
                        <a:t>Saved members</a:t>
                      </a:r>
                      <a:endParaRPr lang="en-US" dirty="0">
                        <a:effectLst>
                          <a:outerShdw blurRad="38100" dist="38100" dir="2700000" algn="tl">
                            <a:srgbClr val="000000">
                              <a:alpha val="43137"/>
                            </a:srgbClr>
                          </a:outerShdw>
                        </a:effectLst>
                        <a:latin typeface="Maiandra GD" pitchFamily="34" charset="0"/>
                      </a:endParaRPr>
                    </a:p>
                  </a:txBody>
                  <a:tcPr/>
                </a:tc>
                <a:tc>
                  <a:txBody>
                    <a:bodyPr/>
                    <a:lstStyle/>
                    <a:p>
                      <a:pPr algn="ctr"/>
                      <a:r>
                        <a:rPr lang="en-US" dirty="0" smtClean="0">
                          <a:effectLst>
                            <a:outerShdw blurRad="38100" dist="38100" dir="2700000" algn="tl">
                              <a:srgbClr val="000000">
                                <a:alpha val="43137"/>
                              </a:srgbClr>
                            </a:outerShdw>
                          </a:effectLst>
                          <a:latin typeface="Maiandra GD" pitchFamily="34" charset="0"/>
                        </a:rPr>
                        <a:t>Saved</a:t>
                      </a:r>
                      <a:r>
                        <a:rPr lang="en-US" baseline="0" dirty="0" smtClean="0">
                          <a:effectLst>
                            <a:outerShdw blurRad="38100" dist="38100" dir="2700000" algn="tl">
                              <a:srgbClr val="000000">
                                <a:alpha val="43137"/>
                              </a:srgbClr>
                            </a:outerShdw>
                          </a:effectLst>
                          <a:latin typeface="Maiandra GD" pitchFamily="34" charset="0"/>
                        </a:rPr>
                        <a:t> and lost members</a:t>
                      </a:r>
                      <a:endParaRPr lang="en-US" dirty="0">
                        <a:effectLst>
                          <a:outerShdw blurRad="38100" dist="38100" dir="2700000" algn="tl">
                            <a:srgbClr val="000000">
                              <a:alpha val="43137"/>
                            </a:srgbClr>
                          </a:outerShdw>
                        </a:effectLst>
                        <a:latin typeface="Maiandra GD" pitchFamily="34" charset="0"/>
                      </a:endParaRPr>
                    </a:p>
                  </a:txBody>
                  <a:tcPr/>
                </a:tc>
              </a:tr>
              <a:tr h="370840">
                <a:tc>
                  <a:txBody>
                    <a:bodyPr/>
                    <a:lstStyle/>
                    <a:p>
                      <a:pPr algn="ctr"/>
                      <a:r>
                        <a:rPr lang="en-US" dirty="0" smtClean="0">
                          <a:effectLst>
                            <a:outerShdw blurRad="38100" dist="38100" dir="2700000" algn="tl">
                              <a:srgbClr val="000000">
                                <a:alpha val="43137"/>
                              </a:srgbClr>
                            </a:outerShdw>
                          </a:effectLst>
                          <a:latin typeface="Maiandra GD" pitchFamily="34" charset="0"/>
                        </a:rPr>
                        <a:t>Living</a:t>
                      </a:r>
                      <a:r>
                        <a:rPr lang="en-US" baseline="0" dirty="0" smtClean="0">
                          <a:effectLst>
                            <a:outerShdw blurRad="38100" dist="38100" dir="2700000" algn="tl">
                              <a:srgbClr val="000000">
                                <a:alpha val="43137"/>
                              </a:srgbClr>
                            </a:outerShdw>
                          </a:effectLst>
                          <a:latin typeface="Maiandra GD" pitchFamily="34" charset="0"/>
                        </a:rPr>
                        <a:t> and dead members</a:t>
                      </a:r>
                      <a:endParaRPr lang="en-US" dirty="0">
                        <a:effectLst>
                          <a:outerShdw blurRad="38100" dist="38100" dir="2700000" algn="tl">
                            <a:srgbClr val="000000">
                              <a:alpha val="43137"/>
                            </a:srgbClr>
                          </a:outerShdw>
                        </a:effectLst>
                        <a:latin typeface="Maiandra GD" pitchFamily="34" charset="0"/>
                      </a:endParaRPr>
                    </a:p>
                  </a:txBody>
                  <a:tcPr/>
                </a:tc>
                <a:tc>
                  <a:txBody>
                    <a:bodyPr/>
                    <a:lstStyle/>
                    <a:p>
                      <a:pPr algn="ctr"/>
                      <a:r>
                        <a:rPr lang="en-US" dirty="0" smtClean="0">
                          <a:effectLst>
                            <a:outerShdw blurRad="38100" dist="38100" dir="2700000" algn="tl">
                              <a:srgbClr val="000000">
                                <a:alpha val="43137"/>
                              </a:srgbClr>
                            </a:outerShdw>
                          </a:effectLst>
                          <a:latin typeface="Maiandra GD" pitchFamily="34" charset="0"/>
                        </a:rPr>
                        <a:t>Living members</a:t>
                      </a:r>
                      <a:endParaRPr lang="en-US" dirty="0">
                        <a:effectLst>
                          <a:outerShdw blurRad="38100" dist="38100" dir="2700000" algn="tl">
                            <a:srgbClr val="000000">
                              <a:alpha val="43137"/>
                            </a:srgbClr>
                          </a:outerShdw>
                        </a:effectLst>
                        <a:latin typeface="Maiandra GD" pitchFamily="34" charset="0"/>
                      </a:endParaRPr>
                    </a:p>
                  </a:txBody>
                  <a:tcPr/>
                </a:tc>
              </a:tr>
              <a:tr h="370840">
                <a:tc>
                  <a:txBody>
                    <a:bodyPr/>
                    <a:lstStyle/>
                    <a:p>
                      <a:pPr algn="ctr"/>
                      <a:r>
                        <a:rPr lang="en-US" dirty="0" smtClean="0">
                          <a:effectLst>
                            <a:outerShdw blurRad="38100" dist="38100" dir="2700000" algn="tl">
                              <a:srgbClr val="000000">
                                <a:alpha val="43137"/>
                              </a:srgbClr>
                            </a:outerShdw>
                          </a:effectLst>
                          <a:latin typeface="Maiandra GD" pitchFamily="34" charset="0"/>
                        </a:rPr>
                        <a:t>Whole body of Christ</a:t>
                      </a:r>
                      <a:endParaRPr lang="en-US" dirty="0">
                        <a:effectLst>
                          <a:outerShdw blurRad="38100" dist="38100" dir="2700000" algn="tl">
                            <a:srgbClr val="000000">
                              <a:alpha val="43137"/>
                            </a:srgbClr>
                          </a:outerShdw>
                        </a:effectLst>
                        <a:latin typeface="Maiandra GD" pitchFamily="34" charset="0"/>
                      </a:endParaRPr>
                    </a:p>
                  </a:txBody>
                  <a:tcPr/>
                </a:tc>
                <a:tc>
                  <a:txBody>
                    <a:bodyPr/>
                    <a:lstStyle/>
                    <a:p>
                      <a:pPr algn="ctr"/>
                      <a:r>
                        <a:rPr lang="en-US" dirty="0" smtClean="0">
                          <a:effectLst>
                            <a:outerShdw blurRad="38100" dist="38100" dir="2700000" algn="tl">
                              <a:srgbClr val="000000">
                                <a:alpha val="43137"/>
                              </a:srgbClr>
                            </a:outerShdw>
                          </a:effectLst>
                          <a:latin typeface="Maiandra GD" pitchFamily="34" charset="0"/>
                        </a:rPr>
                        <a:t>Part of</a:t>
                      </a:r>
                      <a:r>
                        <a:rPr lang="en-US" baseline="0" dirty="0" smtClean="0">
                          <a:effectLst>
                            <a:outerShdw blurRad="38100" dist="38100" dir="2700000" algn="tl">
                              <a:srgbClr val="000000">
                                <a:alpha val="43137"/>
                              </a:srgbClr>
                            </a:outerShdw>
                          </a:effectLst>
                          <a:latin typeface="Maiandra GD" pitchFamily="34" charset="0"/>
                        </a:rPr>
                        <a:t> the body of Christ</a:t>
                      </a:r>
                      <a:endParaRPr lang="en-US" dirty="0">
                        <a:effectLst>
                          <a:outerShdw blurRad="38100" dist="38100" dir="2700000" algn="tl">
                            <a:srgbClr val="000000">
                              <a:alpha val="43137"/>
                            </a:srgbClr>
                          </a:outerShdw>
                        </a:effectLst>
                        <a:latin typeface="Maiandra GD" pitchFamily="34" charset="0"/>
                      </a:endParaRPr>
                    </a:p>
                  </a:txBody>
                  <a:tcPr/>
                </a:tc>
              </a:tr>
              <a:tr h="370840">
                <a:tc>
                  <a:txBody>
                    <a:bodyPr/>
                    <a:lstStyle/>
                    <a:p>
                      <a:pPr algn="ctr"/>
                      <a:r>
                        <a:rPr lang="en-US" dirty="0" smtClean="0">
                          <a:effectLst>
                            <a:outerShdw blurRad="38100" dist="38100" dir="2700000" algn="tl">
                              <a:srgbClr val="000000">
                                <a:alpha val="43137"/>
                              </a:srgbClr>
                            </a:outerShdw>
                          </a:effectLst>
                          <a:latin typeface="Maiandra GD" pitchFamily="34" charset="0"/>
                        </a:rPr>
                        <a:t>Christ is visible Head in heaven</a:t>
                      </a:r>
                      <a:endParaRPr lang="en-US" dirty="0">
                        <a:effectLst>
                          <a:outerShdw blurRad="38100" dist="38100" dir="2700000" algn="tl">
                            <a:srgbClr val="000000">
                              <a:alpha val="43137"/>
                            </a:srgbClr>
                          </a:outerShdw>
                        </a:effectLst>
                        <a:latin typeface="Maiandra GD" pitchFamily="34" charset="0"/>
                      </a:endParaRPr>
                    </a:p>
                  </a:txBody>
                  <a:tcPr/>
                </a:tc>
                <a:tc>
                  <a:txBody>
                    <a:bodyPr/>
                    <a:lstStyle/>
                    <a:p>
                      <a:pPr algn="ctr"/>
                      <a:r>
                        <a:rPr lang="en-US" dirty="0" smtClean="0">
                          <a:effectLst>
                            <a:outerShdw blurRad="38100" dist="38100" dir="2700000" algn="tl">
                              <a:srgbClr val="000000">
                                <a:alpha val="43137"/>
                              </a:srgbClr>
                            </a:outerShdw>
                          </a:effectLst>
                          <a:latin typeface="Maiandra GD" pitchFamily="34" charset="0"/>
                        </a:rPr>
                        <a:t>Christ is invisible Head</a:t>
                      </a:r>
                      <a:r>
                        <a:rPr lang="en-US" baseline="0" dirty="0" smtClean="0">
                          <a:effectLst>
                            <a:outerShdw blurRad="38100" dist="38100" dir="2700000" algn="tl">
                              <a:srgbClr val="000000">
                                <a:alpha val="43137"/>
                              </a:srgbClr>
                            </a:outerShdw>
                          </a:effectLst>
                          <a:latin typeface="Maiandra GD" pitchFamily="34" charset="0"/>
                        </a:rPr>
                        <a:t> on earth</a:t>
                      </a:r>
                      <a:endParaRPr lang="en-US" dirty="0">
                        <a:effectLst>
                          <a:outerShdw blurRad="38100" dist="38100" dir="2700000" algn="tl">
                            <a:srgbClr val="000000">
                              <a:alpha val="43137"/>
                            </a:srgbClr>
                          </a:outerShdw>
                        </a:effectLst>
                        <a:latin typeface="Maiandra GD" pitchFamily="34" charset="0"/>
                      </a:endParaRPr>
                    </a:p>
                  </a:txBody>
                  <a:tcPr/>
                </a:tc>
              </a:tr>
              <a:tr h="370840">
                <a:tc>
                  <a:txBody>
                    <a:bodyPr/>
                    <a:lstStyle/>
                    <a:p>
                      <a:pPr algn="ctr"/>
                      <a:r>
                        <a:rPr lang="en-US" dirty="0" smtClean="0">
                          <a:effectLst>
                            <a:outerShdw blurRad="38100" dist="38100" dir="2700000" algn="tl">
                              <a:srgbClr val="000000">
                                <a:alpha val="43137"/>
                              </a:srgbClr>
                            </a:outerShdw>
                          </a:effectLst>
                          <a:latin typeface="Maiandra GD" pitchFamily="34" charset="0"/>
                        </a:rPr>
                        <a:t>No elders or deacons</a:t>
                      </a:r>
                      <a:endParaRPr lang="en-US" dirty="0">
                        <a:effectLst>
                          <a:outerShdw blurRad="38100" dist="38100" dir="2700000" algn="tl">
                            <a:srgbClr val="000000">
                              <a:alpha val="43137"/>
                            </a:srgbClr>
                          </a:outerShdw>
                        </a:effectLst>
                        <a:latin typeface="Maiandra GD" pitchFamily="34" charset="0"/>
                      </a:endParaRPr>
                    </a:p>
                  </a:txBody>
                  <a:tcPr/>
                </a:tc>
                <a:tc>
                  <a:txBody>
                    <a:bodyPr/>
                    <a:lstStyle/>
                    <a:p>
                      <a:pPr algn="ctr"/>
                      <a:r>
                        <a:rPr lang="en-US" dirty="0" smtClean="0">
                          <a:effectLst>
                            <a:outerShdw blurRad="38100" dist="38100" dir="2700000" algn="tl">
                              <a:srgbClr val="000000">
                                <a:alpha val="43137"/>
                              </a:srgbClr>
                            </a:outerShdw>
                          </a:effectLst>
                          <a:latin typeface="Maiandra GD" pitchFamily="34" charset="0"/>
                        </a:rPr>
                        <a:t>Elders and deacons</a:t>
                      </a:r>
                      <a:endParaRPr lang="en-US" dirty="0">
                        <a:effectLst>
                          <a:outerShdw blurRad="38100" dist="38100" dir="2700000" algn="tl">
                            <a:srgbClr val="000000">
                              <a:alpha val="43137"/>
                            </a:srgbClr>
                          </a:outerShdw>
                        </a:effectLst>
                        <a:latin typeface="Maiandra GD" pitchFamily="34" charset="0"/>
                      </a:endParaRPr>
                    </a:p>
                  </a:txBody>
                  <a:tcPr/>
                </a:tc>
              </a:tr>
              <a:tr h="370840">
                <a:tc>
                  <a:txBody>
                    <a:bodyPr/>
                    <a:lstStyle/>
                    <a:p>
                      <a:pPr algn="ctr"/>
                      <a:r>
                        <a:rPr lang="en-US" dirty="0" smtClean="0">
                          <a:effectLst>
                            <a:outerShdw blurRad="38100" dist="38100" dir="2700000" algn="tl">
                              <a:srgbClr val="000000">
                                <a:alpha val="43137"/>
                              </a:srgbClr>
                            </a:outerShdw>
                          </a:effectLst>
                          <a:latin typeface="Maiandra GD" pitchFamily="34" charset="0"/>
                        </a:rPr>
                        <a:t>No ordinances</a:t>
                      </a:r>
                      <a:endParaRPr lang="en-US" dirty="0">
                        <a:effectLst>
                          <a:outerShdw blurRad="38100" dist="38100" dir="2700000" algn="tl">
                            <a:srgbClr val="000000">
                              <a:alpha val="43137"/>
                            </a:srgbClr>
                          </a:outerShdw>
                        </a:effectLst>
                        <a:latin typeface="Maiandra GD" pitchFamily="34" charset="0"/>
                      </a:endParaRPr>
                    </a:p>
                  </a:txBody>
                  <a:tcPr/>
                </a:tc>
                <a:tc>
                  <a:txBody>
                    <a:bodyPr/>
                    <a:lstStyle/>
                    <a:p>
                      <a:pPr algn="ctr"/>
                      <a:r>
                        <a:rPr lang="en-US" dirty="0" smtClean="0">
                          <a:effectLst>
                            <a:outerShdw blurRad="38100" dist="38100" dir="2700000" algn="tl">
                              <a:srgbClr val="000000">
                                <a:alpha val="43137"/>
                              </a:srgbClr>
                            </a:outerShdw>
                          </a:effectLst>
                          <a:latin typeface="Maiandra GD" pitchFamily="34" charset="0"/>
                        </a:rPr>
                        <a:t>Ordinances</a:t>
                      </a:r>
                      <a:endParaRPr lang="en-US" dirty="0">
                        <a:effectLst>
                          <a:outerShdw blurRad="38100" dist="38100" dir="2700000" algn="tl">
                            <a:srgbClr val="000000">
                              <a:alpha val="43137"/>
                            </a:srgbClr>
                          </a:outerShdw>
                        </a:effectLst>
                        <a:latin typeface="Maiandra GD" pitchFamily="34" charset="0"/>
                      </a:endParaRPr>
                    </a:p>
                  </a:txBody>
                  <a:tcPr/>
                </a:tc>
              </a:tr>
              <a:tr h="370840">
                <a:tc>
                  <a:txBody>
                    <a:bodyPr/>
                    <a:lstStyle/>
                    <a:p>
                      <a:pPr algn="ctr"/>
                      <a:r>
                        <a:rPr lang="en-US" dirty="0" smtClean="0">
                          <a:effectLst>
                            <a:outerShdw blurRad="38100" dist="38100" dir="2700000" algn="tl">
                              <a:srgbClr val="000000">
                                <a:alpha val="43137"/>
                              </a:srgbClr>
                            </a:outerShdw>
                          </a:effectLst>
                          <a:latin typeface="Maiandra GD" pitchFamily="34" charset="0"/>
                        </a:rPr>
                        <a:t>No denominations</a:t>
                      </a:r>
                      <a:endParaRPr lang="en-US" dirty="0">
                        <a:effectLst>
                          <a:outerShdw blurRad="38100" dist="38100" dir="2700000" algn="tl">
                            <a:srgbClr val="000000">
                              <a:alpha val="43137"/>
                            </a:srgbClr>
                          </a:outerShdw>
                        </a:effectLst>
                        <a:latin typeface="Maiandra GD" pitchFamily="34" charset="0"/>
                      </a:endParaRPr>
                    </a:p>
                  </a:txBody>
                  <a:tcPr/>
                </a:tc>
                <a:tc>
                  <a:txBody>
                    <a:bodyPr/>
                    <a:lstStyle/>
                    <a:p>
                      <a:pPr algn="ctr"/>
                      <a:r>
                        <a:rPr lang="en-US" dirty="0" smtClean="0">
                          <a:effectLst>
                            <a:outerShdw blurRad="38100" dist="38100" dir="2700000" algn="tl">
                              <a:srgbClr val="000000">
                                <a:alpha val="43137"/>
                              </a:srgbClr>
                            </a:outerShdw>
                          </a:effectLst>
                          <a:latin typeface="Maiandra GD" pitchFamily="34" charset="0"/>
                        </a:rPr>
                        <a:t>Many denominations</a:t>
                      </a:r>
                      <a:endParaRPr lang="en-US" dirty="0">
                        <a:effectLst>
                          <a:outerShdw blurRad="38100" dist="38100" dir="2700000" algn="tl">
                            <a:srgbClr val="000000">
                              <a:alpha val="43137"/>
                            </a:srgbClr>
                          </a:outerShdw>
                        </a:effectLst>
                        <a:latin typeface="Maiandra GD" pitchFamily="34" charset="0"/>
                      </a:endParaRPr>
                    </a:p>
                  </a:txBody>
                  <a:tcPr/>
                </a:tc>
              </a:tr>
              <a:tr h="370840">
                <a:tc>
                  <a:txBody>
                    <a:bodyPr/>
                    <a:lstStyle/>
                    <a:p>
                      <a:pPr algn="ctr"/>
                      <a:r>
                        <a:rPr lang="en-US" dirty="0" smtClean="0">
                          <a:effectLst>
                            <a:outerShdw blurRad="38100" dist="38100" dir="2700000" algn="tl">
                              <a:srgbClr val="000000">
                                <a:alpha val="43137"/>
                              </a:srgbClr>
                            </a:outerShdw>
                          </a:effectLst>
                          <a:latin typeface="Maiandra GD" pitchFamily="34" charset="0"/>
                        </a:rPr>
                        <a:t>Indestructible</a:t>
                      </a:r>
                      <a:endParaRPr lang="en-US" dirty="0">
                        <a:effectLst>
                          <a:outerShdw blurRad="38100" dist="38100" dir="2700000" algn="tl">
                            <a:srgbClr val="000000">
                              <a:alpha val="43137"/>
                            </a:srgbClr>
                          </a:outerShdw>
                        </a:effectLst>
                        <a:latin typeface="Maiandra GD" pitchFamily="34" charset="0"/>
                      </a:endParaRPr>
                    </a:p>
                  </a:txBody>
                  <a:tcPr/>
                </a:tc>
                <a:tc>
                  <a:txBody>
                    <a:bodyPr/>
                    <a:lstStyle/>
                    <a:p>
                      <a:pPr algn="ctr"/>
                      <a:r>
                        <a:rPr lang="en-US" dirty="0" smtClean="0">
                          <a:effectLst>
                            <a:outerShdw blurRad="38100" dist="38100" dir="2700000" algn="tl">
                              <a:srgbClr val="000000">
                                <a:alpha val="43137"/>
                              </a:srgbClr>
                            </a:outerShdw>
                          </a:effectLst>
                          <a:latin typeface="Maiandra GD" pitchFamily="34" charset="0"/>
                        </a:rPr>
                        <a:t>Destructible</a:t>
                      </a:r>
                      <a:endParaRPr lang="en-US" dirty="0">
                        <a:effectLst>
                          <a:outerShdw blurRad="38100" dist="38100" dir="2700000" algn="tl">
                            <a:srgbClr val="000000">
                              <a:alpha val="43137"/>
                            </a:srgbClr>
                          </a:outerShdw>
                        </a:effectLst>
                        <a:latin typeface="Maiandra GD" pitchFamily="34" charset="0"/>
                      </a:endParaRPr>
                    </a:p>
                  </a:txBody>
                  <a:tcPr/>
                </a:tc>
              </a:tr>
            </a:tbl>
          </a:graphicData>
        </a:graphic>
      </p:graphicFrame>
    </p:spTree>
  </p:cSld>
  <p:clrMapOvr>
    <a:masterClrMapping/>
  </p:clrMapOvr>
  <p:transition>
    <p:cu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38200" y="381000"/>
            <a:ext cx="7848600" cy="1046163"/>
          </a:xfrm>
          <a:prstGeom prst="rect">
            <a:avLst/>
          </a:prstGeom>
          <a:noFill/>
        </p:spPr>
        <p:txBody>
          <a:bodyPr>
            <a:spAutoFit/>
          </a:bodyPr>
          <a:lstStyle/>
          <a:p>
            <a:pPr>
              <a:defRPr/>
            </a:pPr>
            <a:r>
              <a:rPr kumimoji="1" lang="en-US" sz="4400" b="1" dirty="0">
                <a:solidFill>
                  <a:srgbClr val="FFFF00"/>
                </a:solidFill>
                <a:effectLst>
                  <a:outerShdw blurRad="38100" dist="38100" dir="2700000" algn="tl">
                    <a:srgbClr val="000000">
                      <a:alpha val="43137"/>
                    </a:srgbClr>
                  </a:outerShdw>
                </a:effectLst>
                <a:latin typeface="Arial" charset="0"/>
              </a:rPr>
              <a:t>Episcopal View</a:t>
            </a:r>
          </a:p>
          <a:p>
            <a:pPr>
              <a:defRPr/>
            </a:pPr>
            <a:endParaRPr lang="en-US" dirty="0">
              <a:latin typeface="Arial" charset="0"/>
            </a:endParaRPr>
          </a:p>
        </p:txBody>
      </p:sp>
      <p:sp>
        <p:nvSpPr>
          <p:cNvPr id="4" name="TextBox 3"/>
          <p:cNvSpPr txBox="1"/>
          <p:nvPr/>
        </p:nvSpPr>
        <p:spPr>
          <a:xfrm>
            <a:off x="1219200" y="1447800"/>
            <a:ext cx="7772400" cy="3540125"/>
          </a:xfrm>
          <a:prstGeom prst="rect">
            <a:avLst/>
          </a:prstGeom>
          <a:noFill/>
        </p:spPr>
        <p:txBody>
          <a:bodyPr>
            <a:spAutoFit/>
          </a:bodyPr>
          <a:lstStyle/>
          <a:p>
            <a:pPr marL="171450" indent="-171450">
              <a:buFont typeface="Arial" pitchFamily="34" charset="0"/>
              <a:buChar char="•"/>
              <a:defRPr/>
            </a:pPr>
            <a:r>
              <a:rPr lang="en-US" sz="2800" b="1" dirty="0">
                <a:solidFill>
                  <a:schemeClr val="accent5">
                    <a:lumMod val="10000"/>
                  </a:schemeClr>
                </a:solidFill>
                <a:effectLst>
                  <a:outerShdw blurRad="38100" dist="38100" dir="2700000" algn="tl">
                    <a:srgbClr val="000000">
                      <a:alpha val="43137"/>
                    </a:srgbClr>
                  </a:outerShdw>
                </a:effectLst>
                <a:latin typeface="Arial" charset="0"/>
              </a:rPr>
              <a:t>Distinguishes the office of a bishop from that of an elder, giving him authority over the elders and the congregation.</a:t>
            </a:r>
          </a:p>
          <a:p>
            <a:pPr marL="171450" indent="-171450">
              <a:defRPr/>
            </a:pPr>
            <a:endParaRPr lang="en-US" sz="2800" b="1" dirty="0">
              <a:solidFill>
                <a:schemeClr val="accent5">
                  <a:lumMod val="10000"/>
                </a:schemeClr>
              </a:solidFill>
              <a:effectLst>
                <a:outerShdw blurRad="38100" dist="38100" dir="2700000" algn="tl">
                  <a:srgbClr val="000000">
                    <a:alpha val="43137"/>
                  </a:srgbClr>
                </a:outerShdw>
              </a:effectLst>
              <a:latin typeface="Arial" charset="0"/>
            </a:endParaRPr>
          </a:p>
          <a:p>
            <a:pPr marL="171450" indent="-171450">
              <a:buFont typeface="Arial" pitchFamily="34" charset="0"/>
              <a:buChar char="•"/>
              <a:defRPr/>
            </a:pPr>
            <a:r>
              <a:rPr lang="en-US" sz="2800" b="1" dirty="0">
                <a:solidFill>
                  <a:schemeClr val="accent5">
                    <a:lumMod val="10000"/>
                  </a:schemeClr>
                </a:solidFill>
                <a:effectLst>
                  <a:outerShdw blurRad="38100" dist="38100" dir="2700000" algn="tl">
                    <a:srgbClr val="000000">
                      <a:alpha val="43137"/>
                    </a:srgbClr>
                  </a:outerShdw>
                </a:effectLst>
                <a:latin typeface="Arial" charset="0"/>
              </a:rPr>
              <a:t>Examples: Roman Catholic, Eastern Orthodox, Some Lutheran, Anglican, Episcopal, and Methodist churches. Also some smaller denominations.</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amond(in)">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diamond(in)">
                                      <p:cBhvr>
                                        <p:cTn id="12" dur="2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38200" y="381000"/>
            <a:ext cx="7848600" cy="1046163"/>
          </a:xfrm>
          <a:prstGeom prst="rect">
            <a:avLst/>
          </a:prstGeom>
          <a:noFill/>
        </p:spPr>
        <p:txBody>
          <a:bodyPr>
            <a:spAutoFit/>
          </a:bodyPr>
          <a:lstStyle/>
          <a:p>
            <a:pPr>
              <a:defRPr/>
            </a:pPr>
            <a:r>
              <a:rPr kumimoji="1" lang="en-US" sz="4400" b="1" dirty="0">
                <a:solidFill>
                  <a:srgbClr val="FFFF00"/>
                </a:solidFill>
                <a:effectLst>
                  <a:outerShdw blurRad="38100" dist="38100" dir="2700000" algn="tl">
                    <a:srgbClr val="000000">
                      <a:alpha val="43137"/>
                    </a:srgbClr>
                  </a:outerShdw>
                </a:effectLst>
                <a:latin typeface="Arial" charset="0"/>
              </a:rPr>
              <a:t>The Presbyterian View</a:t>
            </a:r>
          </a:p>
          <a:p>
            <a:pPr>
              <a:defRPr/>
            </a:pPr>
            <a:endParaRPr lang="en-US" dirty="0">
              <a:latin typeface="Arial" charset="0"/>
            </a:endParaRPr>
          </a:p>
        </p:txBody>
      </p:sp>
      <p:sp>
        <p:nvSpPr>
          <p:cNvPr id="4" name="TextBox 3"/>
          <p:cNvSpPr txBox="1"/>
          <p:nvPr/>
        </p:nvSpPr>
        <p:spPr>
          <a:xfrm>
            <a:off x="1219200" y="1447800"/>
            <a:ext cx="7772400" cy="4832350"/>
          </a:xfrm>
          <a:prstGeom prst="rect">
            <a:avLst/>
          </a:prstGeom>
          <a:noFill/>
        </p:spPr>
        <p:txBody>
          <a:bodyPr>
            <a:spAutoFit/>
          </a:bodyPr>
          <a:lstStyle/>
          <a:p>
            <a:pPr marL="171450" indent="-171450">
              <a:buFont typeface="Arial" pitchFamily="34" charset="0"/>
              <a:buChar char="•"/>
              <a:defRPr/>
            </a:pPr>
            <a:r>
              <a:rPr lang="en-US" sz="2800" b="1" dirty="0">
                <a:solidFill>
                  <a:schemeClr val="accent5">
                    <a:lumMod val="10000"/>
                  </a:schemeClr>
                </a:solidFill>
                <a:effectLst>
                  <a:outerShdw blurRad="38100" dist="38100" dir="2700000" algn="tl">
                    <a:srgbClr val="000000">
                      <a:alpha val="43137"/>
                    </a:srgbClr>
                  </a:outerShdw>
                </a:effectLst>
                <a:latin typeface="Arial" charset="0"/>
              </a:rPr>
              <a:t>A board of elders holds final authority on the administration of church affairs.  This view sees elder and bishop as one office, based on two different words—</a:t>
            </a:r>
            <a:r>
              <a:rPr lang="en-US" sz="2800" b="1" i="1" dirty="0">
                <a:solidFill>
                  <a:schemeClr val="accent5">
                    <a:lumMod val="10000"/>
                  </a:schemeClr>
                </a:solidFill>
                <a:effectLst>
                  <a:outerShdw blurRad="38100" dist="38100" dir="2700000" algn="tl">
                    <a:srgbClr val="000000">
                      <a:alpha val="43137"/>
                    </a:srgbClr>
                  </a:outerShdw>
                </a:effectLst>
                <a:latin typeface="Arial" charset="0"/>
              </a:rPr>
              <a:t>bishop </a:t>
            </a:r>
            <a:r>
              <a:rPr lang="en-US" sz="2800" b="1" dirty="0">
                <a:solidFill>
                  <a:schemeClr val="accent5">
                    <a:lumMod val="10000"/>
                  </a:schemeClr>
                </a:solidFill>
                <a:effectLst>
                  <a:outerShdw blurRad="38100" dist="38100" dir="2700000" algn="tl">
                    <a:srgbClr val="000000">
                      <a:alpha val="43137"/>
                    </a:srgbClr>
                  </a:outerShdw>
                </a:effectLst>
                <a:latin typeface="Arial" charset="0"/>
              </a:rPr>
              <a:t>from a Greek background and </a:t>
            </a:r>
            <a:r>
              <a:rPr lang="en-US" sz="2800" b="1" i="1" dirty="0">
                <a:solidFill>
                  <a:schemeClr val="accent5">
                    <a:lumMod val="10000"/>
                  </a:schemeClr>
                </a:solidFill>
                <a:effectLst>
                  <a:outerShdw blurRad="38100" dist="38100" dir="2700000" algn="tl">
                    <a:srgbClr val="000000">
                      <a:alpha val="43137"/>
                    </a:srgbClr>
                  </a:outerShdw>
                </a:effectLst>
                <a:latin typeface="Arial" charset="0"/>
              </a:rPr>
              <a:t>elder </a:t>
            </a:r>
            <a:r>
              <a:rPr lang="en-US" sz="2800" b="1" dirty="0">
                <a:solidFill>
                  <a:schemeClr val="accent5">
                    <a:lumMod val="10000"/>
                  </a:schemeClr>
                </a:solidFill>
                <a:effectLst>
                  <a:outerShdw blurRad="38100" dist="38100" dir="2700000" algn="tl">
                    <a:srgbClr val="000000">
                      <a:alpha val="43137"/>
                    </a:srgbClr>
                  </a:outerShdw>
                </a:effectLst>
                <a:latin typeface="Arial" charset="0"/>
              </a:rPr>
              <a:t>from a Hebrew background</a:t>
            </a:r>
            <a:r>
              <a:rPr lang="en-US" sz="2800" b="1" i="1" dirty="0">
                <a:solidFill>
                  <a:schemeClr val="accent5">
                    <a:lumMod val="10000"/>
                  </a:schemeClr>
                </a:solidFill>
                <a:effectLst>
                  <a:outerShdw blurRad="38100" dist="38100" dir="2700000" algn="tl">
                    <a:srgbClr val="000000">
                      <a:alpha val="43137"/>
                    </a:srgbClr>
                  </a:outerShdw>
                </a:effectLst>
                <a:latin typeface="Arial" charset="0"/>
              </a:rPr>
              <a:t>.</a:t>
            </a:r>
            <a:endParaRPr lang="en-US" sz="2800" b="1" dirty="0">
              <a:solidFill>
                <a:schemeClr val="accent5">
                  <a:lumMod val="10000"/>
                </a:schemeClr>
              </a:solidFill>
              <a:effectLst>
                <a:outerShdw blurRad="38100" dist="38100" dir="2700000" algn="tl">
                  <a:srgbClr val="000000">
                    <a:alpha val="43137"/>
                  </a:srgbClr>
                </a:outerShdw>
              </a:effectLst>
              <a:latin typeface="Arial" charset="0"/>
            </a:endParaRPr>
          </a:p>
          <a:p>
            <a:pPr marL="171450" indent="-171450">
              <a:defRPr/>
            </a:pPr>
            <a:endParaRPr lang="en-US" sz="2800" b="1" dirty="0">
              <a:solidFill>
                <a:schemeClr val="accent5">
                  <a:lumMod val="10000"/>
                </a:schemeClr>
              </a:solidFill>
              <a:effectLst>
                <a:outerShdw blurRad="38100" dist="38100" dir="2700000" algn="tl">
                  <a:srgbClr val="000000">
                    <a:alpha val="43137"/>
                  </a:srgbClr>
                </a:outerShdw>
              </a:effectLst>
              <a:latin typeface="Arial" charset="0"/>
            </a:endParaRPr>
          </a:p>
          <a:p>
            <a:pPr marL="171450" indent="-171450">
              <a:buFont typeface="Arial" pitchFamily="34" charset="0"/>
              <a:buChar char="•"/>
              <a:defRPr/>
            </a:pPr>
            <a:r>
              <a:rPr lang="en-US" sz="2800" b="1" dirty="0">
                <a:solidFill>
                  <a:schemeClr val="accent5">
                    <a:lumMod val="10000"/>
                  </a:schemeClr>
                </a:solidFill>
                <a:effectLst>
                  <a:outerShdw blurRad="38100" dist="38100" dir="2700000" algn="tl">
                    <a:srgbClr val="000000">
                      <a:alpha val="43137"/>
                    </a:srgbClr>
                  </a:outerShdw>
                </a:effectLst>
                <a:latin typeface="Arial" charset="0"/>
              </a:rPr>
              <a:t>Examples: Presbyterian churches, Plymouth Brethren, growing number of </a:t>
            </a:r>
            <a:r>
              <a:rPr lang="en-US" sz="2800" b="1" dirty="0" err="1">
                <a:solidFill>
                  <a:schemeClr val="accent5">
                    <a:lumMod val="10000"/>
                  </a:schemeClr>
                </a:solidFill>
                <a:effectLst>
                  <a:outerShdw blurRad="38100" dist="38100" dir="2700000" algn="tl">
                    <a:srgbClr val="000000">
                      <a:alpha val="43137"/>
                    </a:srgbClr>
                  </a:outerShdw>
                </a:effectLst>
                <a:latin typeface="Arial" charset="0"/>
              </a:rPr>
              <a:t>baptistic</a:t>
            </a:r>
            <a:r>
              <a:rPr lang="en-US" sz="2800" b="1" dirty="0">
                <a:solidFill>
                  <a:schemeClr val="accent5">
                    <a:lumMod val="10000"/>
                  </a:schemeClr>
                </a:solidFill>
                <a:effectLst>
                  <a:outerShdw blurRad="38100" dist="38100" dir="2700000" algn="tl">
                    <a:srgbClr val="000000">
                      <a:alpha val="43137"/>
                    </a:srgbClr>
                  </a:outerShdw>
                </a:effectLst>
                <a:latin typeface="Arial" charset="0"/>
              </a:rPr>
              <a:t> and independent churches influenced by the Reformed tradition.</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amond(in)">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diamond(in)">
                                      <p:cBhvr>
                                        <p:cTn id="12" dur="2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38200" y="381000"/>
            <a:ext cx="7848600" cy="1046163"/>
          </a:xfrm>
          <a:prstGeom prst="rect">
            <a:avLst/>
          </a:prstGeom>
          <a:noFill/>
        </p:spPr>
        <p:txBody>
          <a:bodyPr>
            <a:spAutoFit/>
          </a:bodyPr>
          <a:lstStyle/>
          <a:p>
            <a:pPr>
              <a:defRPr/>
            </a:pPr>
            <a:r>
              <a:rPr kumimoji="1" lang="en-US" sz="4400" b="1" dirty="0">
                <a:solidFill>
                  <a:srgbClr val="FFFF00"/>
                </a:solidFill>
                <a:effectLst>
                  <a:outerShdw blurRad="38100" dist="38100" dir="2700000" algn="tl">
                    <a:srgbClr val="000000">
                      <a:alpha val="43137"/>
                    </a:srgbClr>
                  </a:outerShdw>
                </a:effectLst>
                <a:latin typeface="Arial" charset="0"/>
              </a:rPr>
              <a:t>The Congregational View</a:t>
            </a:r>
          </a:p>
          <a:p>
            <a:pPr>
              <a:defRPr/>
            </a:pPr>
            <a:endParaRPr lang="en-US" dirty="0">
              <a:latin typeface="Arial" charset="0"/>
            </a:endParaRPr>
          </a:p>
        </p:txBody>
      </p:sp>
      <p:sp>
        <p:nvSpPr>
          <p:cNvPr id="4" name="TextBox 3"/>
          <p:cNvSpPr txBox="1"/>
          <p:nvPr/>
        </p:nvSpPr>
        <p:spPr>
          <a:xfrm>
            <a:off x="1219200" y="1447800"/>
            <a:ext cx="7772400" cy="3540125"/>
          </a:xfrm>
          <a:prstGeom prst="rect">
            <a:avLst/>
          </a:prstGeom>
          <a:noFill/>
        </p:spPr>
        <p:txBody>
          <a:bodyPr>
            <a:spAutoFit/>
          </a:bodyPr>
          <a:lstStyle/>
          <a:p>
            <a:pPr marL="171450" indent="-171450">
              <a:buFont typeface="Arial" pitchFamily="34" charset="0"/>
              <a:buChar char="•"/>
              <a:defRPr/>
            </a:pPr>
            <a:r>
              <a:rPr lang="en-US" sz="2800" b="1" dirty="0">
                <a:solidFill>
                  <a:schemeClr val="accent5">
                    <a:lumMod val="10000"/>
                  </a:schemeClr>
                </a:solidFill>
                <a:effectLst>
                  <a:outerShdw blurRad="38100" dist="38100" dir="2700000" algn="tl">
                    <a:srgbClr val="000000">
                      <a:alpha val="43137"/>
                    </a:srgbClr>
                  </a:outerShdw>
                </a:effectLst>
                <a:latin typeface="Arial" charset="0"/>
              </a:rPr>
              <a:t>While it may have elders and/or deacons, the congregational form view the final authority as resting in the congregation which must approve major matters relating to faith and practice.</a:t>
            </a:r>
          </a:p>
          <a:p>
            <a:pPr marL="171450" indent="-171450">
              <a:defRPr/>
            </a:pPr>
            <a:endParaRPr lang="en-US" sz="2800" b="1" dirty="0">
              <a:solidFill>
                <a:schemeClr val="accent5">
                  <a:lumMod val="10000"/>
                </a:schemeClr>
              </a:solidFill>
              <a:effectLst>
                <a:outerShdw blurRad="38100" dist="38100" dir="2700000" algn="tl">
                  <a:srgbClr val="000000">
                    <a:alpha val="43137"/>
                  </a:srgbClr>
                </a:outerShdw>
              </a:effectLst>
              <a:latin typeface="Arial" charset="0"/>
            </a:endParaRPr>
          </a:p>
          <a:p>
            <a:pPr marL="171450" indent="-171450">
              <a:buFont typeface="Arial" pitchFamily="34" charset="0"/>
              <a:buChar char="•"/>
              <a:defRPr/>
            </a:pPr>
            <a:r>
              <a:rPr lang="en-US" sz="2800" b="1" dirty="0">
                <a:solidFill>
                  <a:schemeClr val="accent5">
                    <a:lumMod val="10000"/>
                  </a:schemeClr>
                </a:solidFill>
                <a:effectLst>
                  <a:outerShdw blurRad="38100" dist="38100" dir="2700000" algn="tl">
                    <a:srgbClr val="000000">
                      <a:alpha val="43137"/>
                    </a:srgbClr>
                  </a:outerShdw>
                </a:effectLst>
                <a:latin typeface="Arial" charset="0"/>
              </a:rPr>
              <a:t>Examples: Congregational, Free Baptist, and many independent churches.</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amond(in)">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diamond(in)">
                                      <p:cBhvr>
                                        <p:cTn id="12" dur="2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8229600" cy="884238"/>
          </a:xfrm>
        </p:spPr>
        <p:txBody>
          <a:bodyPr/>
          <a:lstStyle/>
          <a:p>
            <a:pPr eaLnBrk="1" hangingPunct="1">
              <a:defRPr/>
            </a:pPr>
            <a:r>
              <a:rPr kumimoji="1" lang="en-US" dirty="0" smtClean="0">
                <a:solidFill>
                  <a:srgbClr val="FFFF00"/>
                </a:solidFill>
                <a:effectLst>
                  <a:outerShdw blurRad="38100" dist="38100" dir="2700000" algn="tl">
                    <a:srgbClr val="000000">
                      <a:alpha val="43137"/>
                    </a:srgbClr>
                  </a:outerShdw>
                </a:effectLst>
              </a:rPr>
              <a:t>Church Government in the New Testament</a:t>
            </a:r>
            <a:r>
              <a:rPr kumimoji="1" lang="en-US" sz="3200" dirty="0" smtClean="0"/>
              <a:t/>
            </a:r>
            <a:br>
              <a:rPr kumimoji="1" lang="en-US" sz="3200" dirty="0" smtClean="0"/>
            </a:br>
            <a:endParaRPr lang="en-US" dirty="0" smtClean="0"/>
          </a:p>
        </p:txBody>
      </p:sp>
      <p:sp>
        <p:nvSpPr>
          <p:cNvPr id="3" name="Content Placeholder 2"/>
          <p:cNvSpPr>
            <a:spLocks noGrp="1"/>
          </p:cNvSpPr>
          <p:nvPr>
            <p:ph idx="1"/>
          </p:nvPr>
        </p:nvSpPr>
        <p:spPr>
          <a:xfrm>
            <a:off x="1447800" y="1447800"/>
            <a:ext cx="7315200" cy="5105400"/>
          </a:xfrm>
        </p:spPr>
        <p:txBody>
          <a:bodyPr/>
          <a:lstStyle/>
          <a:p>
            <a:pPr eaLnBrk="1" hangingPunct="1">
              <a:defRPr/>
            </a:pPr>
            <a:r>
              <a:rPr lang="en-US" sz="2800" dirty="0" smtClean="0">
                <a:effectLst>
                  <a:outerShdw blurRad="38100" dist="38100" dir="2700000" algn="tl">
                    <a:srgbClr val="000000">
                      <a:alpha val="43137"/>
                    </a:srgbClr>
                  </a:outerShdw>
                </a:effectLst>
              </a:rPr>
              <a:t>Doctrinally, the basis of the New Testament church government was apostolic: The church was built on the foundation of the apostles and prophets, Christ being the cornerstone and the apostles being the living authority.</a:t>
            </a:r>
          </a:p>
          <a:p>
            <a:pPr eaLnBrk="1" hangingPunct="1">
              <a:defRPr/>
            </a:pPr>
            <a:r>
              <a:rPr lang="en-US" sz="2800" dirty="0" smtClean="0">
                <a:effectLst>
                  <a:outerShdw blurRad="38100" dist="38100" dir="2700000" algn="tl">
                    <a:srgbClr val="000000">
                      <a:alpha val="43137"/>
                    </a:srgbClr>
                  </a:outerShdw>
                </a:effectLst>
              </a:rPr>
              <a:t>Geisler argues that there is not apostolic succession and that apostles were replaced by </a:t>
            </a:r>
            <a:r>
              <a:rPr lang="en-US" sz="2800" dirty="0" smtClean="0">
                <a:effectLst>
                  <a:outerShdw blurRad="38100" dist="38100" dir="2700000" algn="tl">
                    <a:srgbClr val="000000">
                      <a:alpha val="43137"/>
                    </a:srgbClr>
                  </a:outerShdw>
                </a:effectLst>
              </a:rPr>
              <a:t>their.</a:t>
            </a:r>
            <a:endParaRPr lang="en-US" sz="2800" dirty="0" smtClean="0">
              <a:effectLst>
                <a:outerShdw blurRad="38100" dist="38100" dir="2700000" algn="tl">
                  <a:srgbClr val="000000">
                    <a:alpha val="43137"/>
                  </a:srgbClr>
                </a:outerShdw>
              </a:effectLst>
            </a:endParaRPr>
          </a:p>
        </p:txBody>
      </p:sp>
    </p:spTree>
  </p:cSld>
  <p:clrMapOvr>
    <a:masterClrMapping/>
  </p:clrMapOvr>
  <p:transition>
    <p:cu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6781800" cy="960438"/>
          </a:xfrm>
        </p:spPr>
        <p:txBody>
          <a:bodyPr/>
          <a:lstStyle/>
          <a:p>
            <a:pPr>
              <a:defRPr/>
            </a:pPr>
            <a:r>
              <a:rPr lang="en-US" sz="4000" dirty="0" smtClean="0">
                <a:solidFill>
                  <a:srgbClr val="FFFF00"/>
                </a:solidFill>
                <a:effectLst>
                  <a:outerShdw blurRad="38100" dist="38100" dir="2700000" algn="tl">
                    <a:srgbClr val="000000">
                      <a:alpha val="43137"/>
                    </a:srgbClr>
                  </a:outerShdw>
                </a:effectLst>
              </a:rPr>
              <a:t>Offices and Gifts</a:t>
            </a:r>
          </a:p>
        </p:txBody>
      </p:sp>
      <p:sp>
        <p:nvSpPr>
          <p:cNvPr id="3" name="Content Placeholder 2"/>
          <p:cNvSpPr>
            <a:spLocks noGrp="1"/>
          </p:cNvSpPr>
          <p:nvPr>
            <p:ph idx="1"/>
          </p:nvPr>
        </p:nvSpPr>
        <p:spPr>
          <a:xfrm>
            <a:off x="1066800" y="1371600"/>
            <a:ext cx="7696200" cy="5181600"/>
          </a:xfrm>
        </p:spPr>
        <p:txBody>
          <a:bodyPr/>
          <a:lstStyle/>
          <a:p>
            <a:pPr>
              <a:defRPr/>
            </a:pPr>
            <a:r>
              <a:rPr lang="en-US" sz="2400" dirty="0" smtClean="0">
                <a:solidFill>
                  <a:schemeClr val="bg1">
                    <a:lumMod val="10000"/>
                  </a:schemeClr>
                </a:solidFill>
                <a:effectLst>
                  <a:outerShdw blurRad="38100" dist="38100" dir="2700000" algn="tl">
                    <a:srgbClr val="000000">
                      <a:alpha val="43137"/>
                    </a:srgbClr>
                  </a:outerShdw>
                </a:effectLst>
              </a:rPr>
              <a:t>The New Testament makes and important distinction between an </a:t>
            </a:r>
            <a:r>
              <a:rPr lang="en-US" sz="2400" i="1" dirty="0" smtClean="0">
                <a:solidFill>
                  <a:schemeClr val="bg1">
                    <a:lumMod val="10000"/>
                  </a:schemeClr>
                </a:solidFill>
                <a:effectLst>
                  <a:outerShdw blurRad="38100" dist="38100" dir="2700000" algn="tl">
                    <a:srgbClr val="000000">
                      <a:alpha val="43137"/>
                    </a:srgbClr>
                  </a:outerShdw>
                </a:effectLst>
              </a:rPr>
              <a:t>office</a:t>
            </a:r>
            <a:r>
              <a:rPr lang="en-US" sz="2400" dirty="0" smtClean="0">
                <a:solidFill>
                  <a:schemeClr val="bg1">
                    <a:lumMod val="10000"/>
                  </a:schemeClr>
                </a:solidFill>
                <a:effectLst>
                  <a:outerShdw blurRad="38100" dist="38100" dir="2700000" algn="tl">
                    <a:srgbClr val="000000">
                      <a:alpha val="43137"/>
                    </a:srgbClr>
                  </a:outerShdw>
                </a:effectLst>
              </a:rPr>
              <a:t> and a </a:t>
            </a:r>
            <a:r>
              <a:rPr lang="en-US" sz="2400" i="1" dirty="0" smtClean="0">
                <a:solidFill>
                  <a:schemeClr val="bg1">
                    <a:lumMod val="10000"/>
                  </a:schemeClr>
                </a:solidFill>
                <a:effectLst>
                  <a:outerShdw blurRad="38100" dist="38100" dir="2700000" algn="tl">
                    <a:srgbClr val="000000">
                      <a:alpha val="43137"/>
                    </a:srgbClr>
                  </a:outerShdw>
                </a:effectLst>
              </a:rPr>
              <a:t>gift.</a:t>
            </a:r>
          </a:p>
          <a:p>
            <a:pPr>
              <a:defRPr/>
            </a:pPr>
            <a:r>
              <a:rPr lang="en-US" sz="2400" dirty="0" smtClean="0">
                <a:solidFill>
                  <a:schemeClr val="bg1">
                    <a:lumMod val="10000"/>
                  </a:schemeClr>
                </a:solidFill>
                <a:effectLst>
                  <a:outerShdw blurRad="38100" dist="38100" dir="2700000" algn="tl">
                    <a:srgbClr val="000000">
                      <a:alpha val="43137"/>
                    </a:srgbClr>
                  </a:outerShdw>
                </a:effectLst>
              </a:rPr>
              <a:t>Gifts for ministry are given only by God: apostleship, prophecy, evangelism, and pastor/teacher are all gifts.</a:t>
            </a:r>
          </a:p>
          <a:p>
            <a:pPr>
              <a:defRPr/>
            </a:pPr>
            <a:r>
              <a:rPr lang="en-US" sz="2400" dirty="0" smtClean="0">
                <a:solidFill>
                  <a:schemeClr val="bg1">
                    <a:lumMod val="10000"/>
                  </a:schemeClr>
                </a:solidFill>
                <a:effectLst>
                  <a:outerShdw blurRad="38100" dist="38100" dir="2700000" algn="tl">
                    <a:srgbClr val="000000">
                      <a:alpha val="43137"/>
                    </a:srgbClr>
                  </a:outerShdw>
                </a:effectLst>
              </a:rPr>
              <a:t>Offices, on the other hand, are under the domain of the local church which must find people who meet the required qualifications and then place them in office.  The two primary offices lifted up on the New Testament are elder and deacon.</a:t>
            </a:r>
          </a:p>
          <a:p>
            <a:pPr>
              <a:defRPr/>
            </a:pPr>
            <a:r>
              <a:rPr lang="en-US" sz="2400" dirty="0" smtClean="0">
                <a:solidFill>
                  <a:schemeClr val="bg1">
                    <a:lumMod val="10000"/>
                  </a:schemeClr>
                </a:solidFill>
                <a:effectLst>
                  <a:outerShdw blurRad="38100" dist="38100" dir="2700000" algn="tl">
                    <a:srgbClr val="000000">
                      <a:alpha val="43137"/>
                    </a:srgbClr>
                  </a:outerShdw>
                </a:effectLst>
              </a:rPr>
              <a:t>The church determines offices, but does not bestow gifts.</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6"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6"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57200"/>
            <a:ext cx="8229600" cy="960438"/>
          </a:xfrm>
        </p:spPr>
        <p:txBody>
          <a:bodyPr/>
          <a:lstStyle/>
          <a:p>
            <a:pPr>
              <a:defRPr/>
            </a:pPr>
            <a:r>
              <a:rPr lang="en-US" sz="3200" dirty="0" smtClean="0">
                <a:solidFill>
                  <a:srgbClr val="FFFF00"/>
                </a:solidFill>
                <a:effectLst>
                  <a:outerShdw blurRad="38100" dist="38100" dir="2700000" algn="tl">
                    <a:srgbClr val="000000">
                      <a:alpha val="43137"/>
                    </a:srgbClr>
                  </a:outerShdw>
                </a:effectLst>
              </a:rPr>
              <a:t>Overall Principle of Church Government</a:t>
            </a:r>
          </a:p>
        </p:txBody>
      </p:sp>
      <p:sp>
        <p:nvSpPr>
          <p:cNvPr id="3" name="Content Placeholder 2"/>
          <p:cNvSpPr>
            <a:spLocks noGrp="1"/>
          </p:cNvSpPr>
          <p:nvPr>
            <p:ph idx="1"/>
          </p:nvPr>
        </p:nvSpPr>
        <p:spPr>
          <a:xfrm>
            <a:off x="1371600" y="1600200"/>
            <a:ext cx="7162800" cy="4953000"/>
          </a:xfrm>
        </p:spPr>
        <p:txBody>
          <a:bodyPr/>
          <a:lstStyle/>
          <a:p>
            <a:pPr>
              <a:defRPr/>
            </a:pPr>
            <a:r>
              <a:rPr lang="en-US" sz="2400" dirty="0" smtClean="0">
                <a:solidFill>
                  <a:schemeClr val="bg1">
                    <a:lumMod val="10000"/>
                  </a:schemeClr>
                </a:solidFill>
                <a:effectLst>
                  <a:outerShdw blurRad="38100" dist="38100" dir="2700000" algn="tl">
                    <a:srgbClr val="000000">
                      <a:alpha val="43137"/>
                    </a:srgbClr>
                  </a:outerShdw>
                </a:effectLst>
              </a:rPr>
              <a:t>In dealing with the Corinthian church, Paul set forth the most basic principle beneath all church government: </a:t>
            </a:r>
          </a:p>
          <a:p>
            <a:pPr>
              <a:defRPr/>
            </a:pPr>
            <a:r>
              <a:rPr lang="en-US" sz="2400" dirty="0" smtClean="0">
                <a:solidFill>
                  <a:schemeClr val="bg1">
                    <a:lumMod val="10000"/>
                  </a:schemeClr>
                </a:solidFill>
                <a:effectLst>
                  <a:outerShdw blurRad="38100" dist="38100" dir="2700000" algn="tl">
                    <a:srgbClr val="000000">
                      <a:alpha val="43137"/>
                    </a:srgbClr>
                  </a:outerShdw>
                </a:effectLst>
              </a:rPr>
              <a:t>“Everything should be done in a fitting and orderly way” (1 Cor. 14:40).</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Financial performance presentation">
  <a:themeElements>
    <a:clrScheme name="Blue Strands Design Template 3">
      <a:dk1>
        <a:srgbClr val="5F5F5F"/>
      </a:dk1>
      <a:lt1>
        <a:srgbClr val="DEF6F1"/>
      </a:lt1>
      <a:dk2>
        <a:srgbClr val="B2B2B2"/>
      </a:dk2>
      <a:lt2>
        <a:srgbClr val="969696"/>
      </a:lt2>
      <a:accent1>
        <a:srgbClr val="E6E6E6"/>
      </a:accent1>
      <a:accent2>
        <a:srgbClr val="8DC6FF"/>
      </a:accent2>
      <a:accent3>
        <a:srgbClr val="ECFAF7"/>
      </a:accent3>
      <a:accent4>
        <a:srgbClr val="505050"/>
      </a:accent4>
      <a:accent5>
        <a:srgbClr val="F0F0F0"/>
      </a:accent5>
      <a:accent6>
        <a:srgbClr val="7FB3E7"/>
      </a:accent6>
      <a:hlink>
        <a:srgbClr val="0066CC"/>
      </a:hlink>
      <a:folHlink>
        <a:srgbClr val="0000FF"/>
      </a:folHlink>
    </a:clrScheme>
    <a:fontScheme name="Blue Strands Design Template">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Blue Strands Design Template 1">
        <a:dk1>
          <a:srgbClr val="0099FF"/>
        </a:dk1>
        <a:lt1>
          <a:srgbClr val="FFFFFF"/>
        </a:lt1>
        <a:dk2>
          <a:srgbClr val="0099FF"/>
        </a:dk2>
        <a:lt2>
          <a:srgbClr val="808080"/>
        </a:lt2>
        <a:accent1>
          <a:srgbClr val="B9D6E5"/>
        </a:accent1>
        <a:accent2>
          <a:srgbClr val="333399"/>
        </a:accent2>
        <a:accent3>
          <a:srgbClr val="FFFFFF"/>
        </a:accent3>
        <a:accent4>
          <a:srgbClr val="0082DA"/>
        </a:accent4>
        <a:accent5>
          <a:srgbClr val="D9E8F0"/>
        </a:accent5>
        <a:accent6>
          <a:srgbClr val="2D2D8A"/>
        </a:accent6>
        <a:hlink>
          <a:srgbClr val="3366CC"/>
        </a:hlink>
        <a:folHlink>
          <a:srgbClr val="FFFFCC"/>
        </a:folHlink>
      </a:clrScheme>
      <a:clrMap bg1="lt1" tx1="dk1" bg2="lt2" tx2="dk2" accent1="accent1" accent2="accent2" accent3="accent3" accent4="accent4" accent5="accent5" accent6="accent6" hlink="hlink" folHlink="folHlink"/>
    </a:extraClrScheme>
    <a:extraClrScheme>
      <a:clrScheme name="Blue Strands Design Template 2">
        <a:dk1>
          <a:srgbClr val="808080"/>
        </a:dk1>
        <a:lt1>
          <a:srgbClr val="FFFFFF"/>
        </a:lt1>
        <a:dk2>
          <a:srgbClr val="0066CC"/>
        </a:dk2>
        <a:lt2>
          <a:srgbClr val="969696"/>
        </a:lt2>
        <a:accent1>
          <a:srgbClr val="DDDDDD"/>
        </a:accent1>
        <a:accent2>
          <a:srgbClr val="33CCFF"/>
        </a:accent2>
        <a:accent3>
          <a:srgbClr val="FFFFFF"/>
        </a:accent3>
        <a:accent4>
          <a:srgbClr val="6C6C6C"/>
        </a:accent4>
        <a:accent5>
          <a:srgbClr val="EBEBEB"/>
        </a:accent5>
        <a:accent6>
          <a:srgbClr val="2DB9E7"/>
        </a:accent6>
        <a:hlink>
          <a:srgbClr val="CC3300"/>
        </a:hlink>
        <a:folHlink>
          <a:srgbClr val="003399"/>
        </a:folHlink>
      </a:clrScheme>
      <a:clrMap bg1="lt1" tx1="dk1" bg2="lt2" tx2="dk2" accent1="accent1" accent2="accent2" accent3="accent3" accent4="accent4" accent5="accent5" accent6="accent6" hlink="hlink" folHlink="folHlink"/>
    </a:extraClrScheme>
    <a:extraClrScheme>
      <a:clrScheme name="Blue Strands Design Template 3">
        <a:dk1>
          <a:srgbClr val="5F5F5F"/>
        </a:dk1>
        <a:lt1>
          <a:srgbClr val="DEF6F1"/>
        </a:lt1>
        <a:dk2>
          <a:srgbClr val="B2B2B2"/>
        </a:dk2>
        <a:lt2>
          <a:srgbClr val="969696"/>
        </a:lt2>
        <a:accent1>
          <a:srgbClr val="E6E6E6"/>
        </a:accent1>
        <a:accent2>
          <a:srgbClr val="8DC6FF"/>
        </a:accent2>
        <a:accent3>
          <a:srgbClr val="ECFAF7"/>
        </a:accent3>
        <a:accent4>
          <a:srgbClr val="505050"/>
        </a:accent4>
        <a:accent5>
          <a:srgbClr val="F0F0F0"/>
        </a:accent5>
        <a:accent6>
          <a:srgbClr val="7FB3E7"/>
        </a:accent6>
        <a:hlink>
          <a:srgbClr val="0066CC"/>
        </a:hlink>
        <a:folHlink>
          <a:srgbClr val="0000FF"/>
        </a:folHlink>
      </a:clrScheme>
      <a:clrMap bg1="lt1" tx1="dk1" bg2="lt2" tx2="dk2" accent1="accent1" accent2="accent2" accent3="accent3" accent4="accent4" accent5="accent5" accent6="accent6" hlink="hlink" folHlink="folHlink"/>
    </a:extraClrScheme>
    <a:extraClrScheme>
      <a:clrScheme name="Blue Strands Design Template 4">
        <a:dk1>
          <a:srgbClr val="3366CC"/>
        </a:dk1>
        <a:lt1>
          <a:srgbClr val="FFFFFF"/>
        </a:lt1>
        <a:dk2>
          <a:srgbClr val="66CCFF"/>
        </a:dk2>
        <a:lt2>
          <a:srgbClr val="808080"/>
        </a:lt2>
        <a:accent1>
          <a:srgbClr val="B4DCFF"/>
        </a:accent1>
        <a:accent2>
          <a:srgbClr val="CCCCFF"/>
        </a:accent2>
        <a:accent3>
          <a:srgbClr val="FFFFFF"/>
        </a:accent3>
        <a:accent4>
          <a:srgbClr val="2A56AE"/>
        </a:accent4>
        <a:accent5>
          <a:srgbClr val="D6EB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ue Strands Design Template 5">
        <a:dk1>
          <a:srgbClr val="808080"/>
        </a:dk1>
        <a:lt1>
          <a:srgbClr val="FFFFD9"/>
        </a:lt1>
        <a:dk2>
          <a:srgbClr val="3366CC"/>
        </a:dk2>
        <a:lt2>
          <a:srgbClr val="777777"/>
        </a:lt2>
        <a:accent1>
          <a:srgbClr val="EBEECA"/>
        </a:accent1>
        <a:accent2>
          <a:srgbClr val="99CCFF"/>
        </a:accent2>
        <a:accent3>
          <a:srgbClr val="FFFFE9"/>
        </a:accent3>
        <a:accent4>
          <a:srgbClr val="6C6C6C"/>
        </a:accent4>
        <a:accent5>
          <a:srgbClr val="F3F5E1"/>
        </a:accent5>
        <a:accent6>
          <a:srgbClr val="8AB9E7"/>
        </a:accent6>
        <a:hlink>
          <a:srgbClr val="2901BB"/>
        </a:hlink>
        <a:folHlink>
          <a:srgbClr val="FF7500"/>
        </a:folHlink>
      </a:clrScheme>
      <a:clrMap bg1="lt1" tx1="dk1" bg2="lt2" tx2="dk2" accent1="accent1" accent2="accent2" accent3="accent3" accent4="accent4" accent5="accent5" accent6="accent6" hlink="hlink" folHlink="folHlink"/>
    </a:extraClrScheme>
    <a:extraClrScheme>
      <a:clrScheme name="Blue Strands Design Template 6">
        <a:dk1>
          <a:srgbClr val="3366CC"/>
        </a:dk1>
        <a:lt1>
          <a:srgbClr val="008080"/>
        </a:lt1>
        <a:dk2>
          <a:srgbClr val="3399FF"/>
        </a:dk2>
        <a:lt2>
          <a:srgbClr val="005A58"/>
        </a:lt2>
        <a:accent1>
          <a:srgbClr val="8BC2FF"/>
        </a:accent1>
        <a:accent2>
          <a:srgbClr val="FFFFCC"/>
        </a:accent2>
        <a:accent3>
          <a:srgbClr val="AAC0C0"/>
        </a:accent3>
        <a:accent4>
          <a:srgbClr val="2A56AE"/>
        </a:accent4>
        <a:accent5>
          <a:srgbClr val="C4DDFF"/>
        </a:accent5>
        <a:accent6>
          <a:srgbClr val="E7E7B9"/>
        </a:accent6>
        <a:hlink>
          <a:srgbClr val="990000"/>
        </a:hlink>
        <a:folHlink>
          <a:srgbClr val="0066FF"/>
        </a:folHlink>
      </a:clrScheme>
      <a:clrMap bg1="lt1" tx1="dk1" bg2="lt2" tx2="dk2" accent1="accent1" accent2="accent2" accent3="accent3" accent4="accent4" accent5="accent5" accent6="accent6" hlink="hlink" folHlink="folHlink"/>
    </a:extraClrScheme>
    <a:extraClrScheme>
      <a:clrScheme name="Blue Strands Design Template 7">
        <a:dk1>
          <a:srgbClr val="666666"/>
        </a:dk1>
        <a:lt1>
          <a:srgbClr val="666699"/>
        </a:lt1>
        <a:dk2>
          <a:srgbClr val="99CCFF"/>
        </a:dk2>
        <a:lt2>
          <a:srgbClr val="3E3E5C"/>
        </a:lt2>
        <a:accent1>
          <a:srgbClr val="D2D2D2"/>
        </a:accent1>
        <a:accent2>
          <a:srgbClr val="8DC6FF"/>
        </a:accent2>
        <a:accent3>
          <a:srgbClr val="B8B8CA"/>
        </a:accent3>
        <a:accent4>
          <a:srgbClr val="565656"/>
        </a:accent4>
        <a:accent5>
          <a:srgbClr val="E5E5E5"/>
        </a:accent5>
        <a:accent6>
          <a:srgbClr val="7FB3E7"/>
        </a:accent6>
        <a:hlink>
          <a:srgbClr val="0066FF"/>
        </a:hlink>
        <a:folHlink>
          <a:srgbClr val="FF9933"/>
        </a:folHlink>
      </a:clrScheme>
      <a:clrMap bg1="lt1" tx1="dk1" bg2="lt2" tx2="dk2" accent1="accent1" accent2="accent2" accent3="accent3" accent4="accent4" accent5="accent5" accent6="accent6" hlink="hlink" folHlink="folHlink"/>
    </a:extraClrScheme>
    <a:extraClrScheme>
      <a:clrScheme name="Blue Strands Design Template 8">
        <a:dk1>
          <a:srgbClr val="5C1F00"/>
        </a:dk1>
        <a:lt1>
          <a:srgbClr val="9C3408"/>
        </a:lt1>
        <a:dk2>
          <a:srgbClr val="800000"/>
        </a:dk2>
        <a:lt2>
          <a:srgbClr val="73BCFF"/>
        </a:lt2>
        <a:accent1>
          <a:srgbClr val="D99965"/>
        </a:accent1>
        <a:accent2>
          <a:srgbClr val="3366CC"/>
        </a:accent2>
        <a:accent3>
          <a:srgbClr val="C0AAAA"/>
        </a:accent3>
        <a:accent4>
          <a:srgbClr val="852B06"/>
        </a:accent4>
        <a:accent5>
          <a:srgbClr val="E9CAB8"/>
        </a:accent5>
        <a:accent6>
          <a:srgbClr val="2D5CB9"/>
        </a:accent6>
        <a:hlink>
          <a:srgbClr val="D3EBFF"/>
        </a:hlink>
        <a:folHlink>
          <a:srgbClr val="FED3AC"/>
        </a:folHlink>
      </a:clrScheme>
      <a:clrMap bg1="dk2" tx1="lt1" bg2="dk1" tx2="lt2" accent1="accent1" accent2="accent2" accent3="accent3" accent4="accent4" accent5="accent5" accent6="accent6" hlink="hlink" folHlink="folHlink"/>
    </a:extraClrScheme>
    <a:extraClrScheme>
      <a:clrScheme name="Blue Strands Design Template 9">
        <a:dk1>
          <a:srgbClr val="336699"/>
        </a:dk1>
        <a:lt1>
          <a:srgbClr val="1270AA"/>
        </a:lt1>
        <a:dk2>
          <a:srgbClr val="000000"/>
        </a:dk2>
        <a:lt2>
          <a:srgbClr val="66CCFF"/>
        </a:lt2>
        <a:accent1>
          <a:srgbClr val="AAE1FA"/>
        </a:accent1>
        <a:accent2>
          <a:srgbClr val="0033CC"/>
        </a:accent2>
        <a:accent3>
          <a:srgbClr val="AAAAAA"/>
        </a:accent3>
        <a:accent4>
          <a:srgbClr val="0E5F91"/>
        </a:accent4>
        <a:accent5>
          <a:srgbClr val="D2EEFC"/>
        </a:accent5>
        <a:accent6>
          <a:srgbClr val="002DB9"/>
        </a:accent6>
        <a:hlink>
          <a:srgbClr val="FF7500"/>
        </a:hlink>
        <a:folHlink>
          <a:srgbClr val="0066FF"/>
        </a:folHlink>
      </a:clrScheme>
      <a:clrMap bg1="dk2" tx1="lt1" bg2="dk1" tx2="lt2" accent1="accent1" accent2="accent2" accent3="accent3" accent4="accent4" accent5="accent5" accent6="accent6" hlink="hlink" folHlink="folHlink"/>
    </a:extraClrScheme>
    <a:extraClrScheme>
      <a:clrScheme name="Blue Strands Design Template 10">
        <a:dk1>
          <a:srgbClr val="003366"/>
        </a:dk1>
        <a:lt1>
          <a:srgbClr val="A9A9A9"/>
        </a:lt1>
        <a:dk2>
          <a:srgbClr val="000099"/>
        </a:dk2>
        <a:lt2>
          <a:srgbClr val="66CCFF"/>
        </a:lt2>
        <a:accent1>
          <a:srgbClr val="336699"/>
        </a:accent1>
        <a:accent2>
          <a:srgbClr val="3333FF"/>
        </a:accent2>
        <a:accent3>
          <a:srgbClr val="AAAACA"/>
        </a:accent3>
        <a:accent4>
          <a:srgbClr val="909090"/>
        </a:accent4>
        <a:accent5>
          <a:srgbClr val="ADB8CA"/>
        </a:accent5>
        <a:accent6>
          <a:srgbClr val="2D2DE7"/>
        </a:accent6>
        <a:hlink>
          <a:srgbClr val="66CCFF"/>
        </a:hlink>
        <a:folHlink>
          <a:srgbClr val="FF99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Custom Design">
  <a:themeElements>
    <a:clrScheme name="1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fontScheme name="1_Custom Design">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Custom Design 13">
        <a:dk1>
          <a:srgbClr val="000000"/>
        </a:dk1>
        <a:lt1>
          <a:srgbClr val="DEF6F1"/>
        </a:lt1>
        <a:dk2>
          <a:srgbClr val="000000"/>
        </a:dk2>
        <a:lt2>
          <a:srgbClr val="969696"/>
        </a:lt2>
        <a:accent1>
          <a:srgbClr val="E6E6E6"/>
        </a:accent1>
        <a:accent2>
          <a:srgbClr val="8DC6FF"/>
        </a:accent2>
        <a:accent3>
          <a:srgbClr val="ECFAF7"/>
        </a:accent3>
        <a:accent4>
          <a:srgbClr val="000000"/>
        </a:accent4>
        <a:accent5>
          <a:srgbClr val="F0F0F0"/>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Custom Design 14">
        <a:dk1>
          <a:srgbClr val="000000"/>
        </a:dk1>
        <a:lt1>
          <a:srgbClr val="FFFFFF"/>
        </a:lt1>
        <a:dk2>
          <a:srgbClr val="000000"/>
        </a:dk2>
        <a:lt2>
          <a:srgbClr val="808080"/>
        </a:lt2>
        <a:accent1>
          <a:srgbClr val="B4DCFF"/>
        </a:accent1>
        <a:accent2>
          <a:srgbClr val="CCCCFF"/>
        </a:accent2>
        <a:accent3>
          <a:srgbClr val="FFFFFF"/>
        </a:accent3>
        <a:accent4>
          <a:srgbClr val="000000"/>
        </a:accent4>
        <a:accent5>
          <a:srgbClr val="D6EB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Custom Design 15">
        <a:dk1>
          <a:srgbClr val="000000"/>
        </a:dk1>
        <a:lt1>
          <a:srgbClr val="FFFFD9"/>
        </a:lt1>
        <a:dk2>
          <a:srgbClr val="000000"/>
        </a:dk2>
        <a:lt2>
          <a:srgbClr val="777777"/>
        </a:lt2>
        <a:accent1>
          <a:srgbClr val="EBEECA"/>
        </a:accent1>
        <a:accent2>
          <a:srgbClr val="DBFF75"/>
        </a:accent2>
        <a:accent3>
          <a:srgbClr val="FFFFE9"/>
        </a:accent3>
        <a:accent4>
          <a:srgbClr val="000000"/>
        </a:accent4>
        <a:accent5>
          <a:srgbClr val="F3F5E1"/>
        </a:accent5>
        <a:accent6>
          <a:srgbClr val="C6E769"/>
        </a:accent6>
        <a:hlink>
          <a:srgbClr val="8FA418"/>
        </a:hlink>
        <a:folHlink>
          <a:srgbClr val="FF7500"/>
        </a:folHlink>
      </a:clrScheme>
      <a:clrMap bg1="lt1" tx1="dk1" bg2="lt2" tx2="dk2" accent1="accent1" accent2="accent2" accent3="accent3" accent4="accent4" accent5="accent5" accent6="accent6" hlink="hlink" folHlink="folHlink"/>
    </a:extraClrScheme>
    <a:extraClrScheme>
      <a:clrScheme name="1_Custom Design 16">
        <a:dk1>
          <a:srgbClr val="58572B"/>
        </a:dk1>
        <a:lt1>
          <a:srgbClr val="008080"/>
        </a:lt1>
        <a:dk2>
          <a:srgbClr val="FFFF99"/>
        </a:dk2>
        <a:lt2>
          <a:srgbClr val="005A58"/>
        </a:lt2>
        <a:accent1>
          <a:srgbClr val="CCCC99"/>
        </a:accent1>
        <a:accent2>
          <a:srgbClr val="FFFFCC"/>
        </a:accent2>
        <a:accent3>
          <a:srgbClr val="AAC0C0"/>
        </a:accent3>
        <a:accent4>
          <a:srgbClr val="4A4923"/>
        </a:accent4>
        <a:accent5>
          <a:srgbClr val="E2E2CA"/>
        </a:accent5>
        <a:accent6>
          <a:srgbClr val="E7E7B9"/>
        </a:accent6>
        <a:hlink>
          <a:srgbClr val="990000"/>
        </a:hlink>
        <a:folHlink>
          <a:srgbClr val="6633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Financial performance presentation</Template>
  <TotalTime>428</TotalTime>
  <Words>2408</Words>
  <Application>Microsoft Office PowerPoint</Application>
  <PresentationFormat>On-screen Show (4:3)</PresentationFormat>
  <Paragraphs>167</Paragraphs>
  <Slides>33</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33</vt:i4>
      </vt:variant>
    </vt:vector>
  </HeadingPairs>
  <TitlesOfParts>
    <vt:vector size="38" baseType="lpstr">
      <vt:lpstr>Arial</vt:lpstr>
      <vt:lpstr>Century Gothic</vt:lpstr>
      <vt:lpstr>Maiandra GD</vt:lpstr>
      <vt:lpstr>Financial performance presentation</vt:lpstr>
      <vt:lpstr>1_Custom Design</vt:lpstr>
      <vt:lpstr>Norman Geisler Systematic Theology</vt:lpstr>
      <vt:lpstr>Chapter Outline</vt:lpstr>
      <vt:lpstr>Slide 3</vt:lpstr>
      <vt:lpstr>Slide 4</vt:lpstr>
      <vt:lpstr>Slide 5</vt:lpstr>
      <vt:lpstr>Slide 6</vt:lpstr>
      <vt:lpstr>Church Government in the New Testament </vt:lpstr>
      <vt:lpstr>Offices and Gifts</vt:lpstr>
      <vt:lpstr>Overall Principle of Church Government</vt:lpstr>
      <vt:lpstr>Role of Elders in the New Testament Church Government</vt:lpstr>
      <vt:lpstr>The Location of Elders in the NT Church</vt:lpstr>
      <vt:lpstr>The Function of an Elder in the NT Church</vt:lpstr>
      <vt:lpstr>The Function of an Elder in the NT Church</vt:lpstr>
      <vt:lpstr>Dr. Mark Hardgrove’s reflection on Geisler</vt:lpstr>
      <vt:lpstr>Dr. Mark Hardgrove’s reflection on Geisler</vt:lpstr>
      <vt:lpstr>Dr. Mark Hardgrove’s reflection on Geisler</vt:lpstr>
      <vt:lpstr>Dr. Mark Hardgrove’s reflection on Geisler</vt:lpstr>
      <vt:lpstr>The Interchangeability of the Terms: Elder and Bishop</vt:lpstr>
      <vt:lpstr>Must every Church have Elders?</vt:lpstr>
      <vt:lpstr>Treatment of Elders</vt:lpstr>
      <vt:lpstr>The Role of Deacons in the Church</vt:lpstr>
      <vt:lpstr>Dr. Mark Hardgrove’s reflection on the issue of gender.</vt:lpstr>
      <vt:lpstr>Dr. Mark Hardgrove’s reflection on the issue of gender.</vt:lpstr>
      <vt:lpstr>The Relationships and Functions of Elders, Deacons, etc.</vt:lpstr>
      <vt:lpstr>The Role of Apostles</vt:lpstr>
      <vt:lpstr>The Role of Apostles</vt:lpstr>
      <vt:lpstr>The Role of Apostles</vt:lpstr>
      <vt:lpstr>The Role of the Congregation in the Local Church</vt:lpstr>
      <vt:lpstr>The Role of the Congregation in the Local Church</vt:lpstr>
      <vt:lpstr>Relationships Between the New Testament Churches</vt:lpstr>
      <vt:lpstr>Relationships Between the New Testament Churches</vt:lpstr>
      <vt:lpstr>Lessons of John and the Seven Churches of Asia Minor</vt:lpstr>
      <vt:lpstr>Comparing and Contrasting  the Universal and the Local Church(es)</vt:lpstr>
    </vt:vector>
  </TitlesOfParts>
  <Manager/>
  <Company>Microsoft Corporation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Norman Geisler Systematic Theology, Vol. 4</dc:title>
  <dc:subject/>
  <dc:creator>mark hardgrove</dc:creator>
  <cp:keywords/>
  <dc:description/>
  <cp:lastModifiedBy>mark hardgrove</cp:lastModifiedBy>
  <cp:revision>22</cp:revision>
  <cp:lastPrinted>1601-01-01T00:00:00Z</cp:lastPrinted>
  <dcterms:created xsi:type="dcterms:W3CDTF">2010-09-16T12:50:57Z</dcterms:created>
  <dcterms:modified xsi:type="dcterms:W3CDTF">2012-11-13T22:08:40Z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TC010175311033</vt:lpwstr>
  </property>
</Properties>
</file>