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3" r:id="rId3"/>
    <p:sldId id="264" r:id="rId4"/>
    <p:sldId id="265" r:id="rId5"/>
    <p:sldId id="266" r:id="rId6"/>
    <p:sldId id="267" r:id="rId7"/>
    <p:sldId id="268" r:id="rId8"/>
    <p:sldId id="269" r:id="rId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0" d="100"/>
          <a:sy n="100" d="100"/>
        </p:scale>
        <p:origin x="-21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fld id="{FC7299BF-99DD-47B2-9B96-1B38FC1078F6}" type="datetimeFigureOut">
              <a:rPr lang="en-US"/>
              <a:pPr>
                <a:defRPr/>
              </a:pPr>
              <a:t>11/13/2012</a:t>
            </a:fld>
            <a:endParaRPr lang="en-US"/>
          </a:p>
        </p:txBody>
      </p:sp>
      <p:sp>
        <p:nvSpPr>
          <p:cNvPr id="5" name="Footer Placeholder 18"/>
          <p:cNvSpPr>
            <a:spLocks noGrp="1"/>
          </p:cNvSpPr>
          <p:nvPr>
            <p:ph type="ftr" sz="quarter" idx="11"/>
          </p:nvPr>
        </p:nvSpPr>
        <p:spPr/>
        <p:txBody>
          <a:bodyPr/>
          <a:lstStyle>
            <a:lvl1pPr>
              <a:defRPr/>
            </a:lvl1pPr>
          </a:lstStyle>
          <a:p>
            <a:pPr>
              <a:defRPr/>
            </a:pPr>
            <a:endParaRPr lang="en-US"/>
          </a:p>
        </p:txBody>
      </p:sp>
      <p:sp>
        <p:nvSpPr>
          <p:cNvPr id="6" name="Slide Number Placeholder 26"/>
          <p:cNvSpPr>
            <a:spLocks noGrp="1"/>
          </p:cNvSpPr>
          <p:nvPr>
            <p:ph type="sldNum" sz="quarter" idx="12"/>
          </p:nvPr>
        </p:nvSpPr>
        <p:spPr/>
        <p:txBody>
          <a:bodyPr/>
          <a:lstStyle>
            <a:lvl1pPr>
              <a:defRPr/>
            </a:lvl1pPr>
          </a:lstStyle>
          <a:p>
            <a:pPr>
              <a:defRPr/>
            </a:pPr>
            <a:fld id="{899CB08A-EC77-4E1A-BEFC-703442072541}"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689D9BE9-34EB-4B0E-A522-A42C15419AA6}" type="datetimeFigureOut">
              <a:rPr lang="en-US"/>
              <a:pPr>
                <a:defRPr/>
              </a:pPr>
              <a:t>11/13/2012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83794A5D-22A1-496F-8E06-48F2E9E3C34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977E038B-F03D-4C6A-A3FF-BC1B7554E426}" type="datetimeFigureOut">
              <a:rPr lang="en-US"/>
              <a:pPr>
                <a:defRPr/>
              </a:pPr>
              <a:t>11/13/2012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758A88BC-3D2F-4A4B-94C9-A1A6059CA46F}"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42ADB484-E4DA-49DC-9E97-D9B8D24CFA6B}" type="datetimeFigureOut">
              <a:rPr lang="en-US"/>
              <a:pPr>
                <a:defRPr/>
              </a:pPr>
              <a:t>11/13/2012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B69C2750-F3D0-41AC-BB41-E92D16CAEEDB}"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69EA37D-9F3A-4232-AD0C-C66693C1DC00}" type="datetimeFigureOut">
              <a:rPr lang="en-US"/>
              <a:pPr>
                <a:defRPr/>
              </a:pPr>
              <a:t>11/13/2012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8BD020E-359E-4EC0-BDBC-52AE08CA3EDC}"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A3CF9E5D-4623-41C6-95EB-3E4445580AA9}" type="datetimeFigureOut">
              <a:rPr lang="en-US"/>
              <a:pPr>
                <a:defRPr/>
              </a:pPr>
              <a:t>11/13/2012</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CD46ED33-AEFD-4026-8CCC-7C5A06686D4E}"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1DDB3969-EE5B-4A60-B017-1F9E7009F69C}" type="datetimeFigureOut">
              <a:rPr lang="en-US"/>
              <a:pPr>
                <a:defRPr/>
              </a:pPr>
              <a:t>11/13/2012</a:t>
            </a:fld>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E266FE8A-2C24-4E7E-9D4B-41F683191E4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B79C53E5-2FCD-4C64-B0E6-86E86A3B0CDE}" type="datetimeFigureOut">
              <a:rPr lang="en-US"/>
              <a:pPr>
                <a:defRPr/>
              </a:pPr>
              <a:t>11/13/2012</a:t>
            </a:fld>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2B9675BE-CC37-4F46-B4A4-7B188870256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59C0EDFC-35B9-4431-BD40-7463C73F1729}" type="datetimeFigureOut">
              <a:rPr lang="en-US"/>
              <a:pPr>
                <a:defRPr/>
              </a:pPr>
              <a:t>11/13/2012</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54EDC271-921E-4B17-B82D-A46FD11A5DD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93D24C0F-FD3D-4F23-8540-BABCCAC62E22}" type="datetimeFigureOut">
              <a:rPr lang="en-US"/>
              <a:pPr>
                <a:defRPr/>
              </a:pPr>
              <a:t>11/13/2012</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85A007AC-5149-49EE-B5B9-046B0519318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E694BA92-DC9E-4AB6-B8C5-772B316B1AA0}" type="datetimeFigureOut">
              <a:rPr lang="en-US"/>
              <a:pPr>
                <a:defRPr/>
              </a:pPr>
              <a:t>11/13/2012</a:t>
            </a:fld>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B3A2AEAD-0F80-496C-88E8-B38FC74FF8E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22E1F3DC-0763-4583-9D44-A7AF0076C599}" type="datetimeFigureOut">
              <a:rPr lang="en-US"/>
              <a:pPr>
                <a:defRPr/>
              </a:pPr>
              <a:t>11/13/2012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A8F19421-AC57-4BC4-A656-2D400AA95F63}" type="slidenum">
              <a:rPr lang="en-US"/>
              <a:pPr>
                <a:defRPr/>
              </a:pPr>
              <a:t>‹#›</a:t>
            </a:fld>
            <a:endParaRPr lang="en-US"/>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grpSp>
    </p:spTree>
  </p:cSld>
  <p:clrMap bg1="lt1" tx1="dk1" bg2="lt2" tx2="dk2" accent1="accent1" accent2="accent2" accent3="accent3" accent4="accent4" accent5="accent5" accent6="accent6" hlink="hlink" folHlink="folHlink"/>
  <p:sldLayoutIdLst>
    <p:sldLayoutId id="2147483711" r:id="rId1"/>
    <p:sldLayoutId id="2147483703" r:id="rId2"/>
    <p:sldLayoutId id="2147483712" r:id="rId3"/>
    <p:sldLayoutId id="2147483704" r:id="rId4"/>
    <p:sldLayoutId id="2147483705" r:id="rId5"/>
    <p:sldLayoutId id="2147483706" r:id="rId6"/>
    <p:sldLayoutId id="2147483707" r:id="rId7"/>
    <p:sldLayoutId id="2147483708" r:id="rId8"/>
    <p:sldLayoutId id="2147483713" r:id="rId9"/>
    <p:sldLayoutId id="2147483709" r:id="rId10"/>
    <p:sldLayoutId id="2147483710"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371600"/>
            <a:ext cx="7851648" cy="2438400"/>
          </a:xfrm>
        </p:spPr>
        <p:txBody>
          <a:bodyPr/>
          <a:lstStyle/>
          <a:p>
            <a:pPr eaLnBrk="1" fontAlgn="auto" hangingPunct="1">
              <a:spcAft>
                <a:spcPts val="0"/>
              </a:spcAft>
              <a:defRPr/>
            </a:pPr>
            <a:r>
              <a:rPr lang="en-US" dirty="0" smtClean="0"/>
              <a:t>Geisler, </a:t>
            </a:r>
            <a:r>
              <a:rPr lang="en-US" dirty="0" smtClean="0"/>
              <a:t>Norman</a:t>
            </a:r>
            <a:r>
              <a:rPr lang="en-US" dirty="0" smtClean="0"/>
              <a:t/>
            </a:r>
            <a:br>
              <a:rPr lang="en-US" dirty="0" smtClean="0"/>
            </a:br>
            <a:r>
              <a:rPr lang="en-US" dirty="0" smtClean="0"/>
              <a:t>Systematic Theology II</a:t>
            </a:r>
            <a:endParaRPr lang="en-US" dirty="0"/>
          </a:p>
        </p:txBody>
      </p:sp>
      <p:sp>
        <p:nvSpPr>
          <p:cNvPr id="5123" name="Subtitle 2"/>
          <p:cNvSpPr>
            <a:spLocks noGrp="1"/>
          </p:cNvSpPr>
          <p:nvPr>
            <p:ph type="subTitle" idx="1"/>
          </p:nvPr>
        </p:nvSpPr>
        <p:spPr>
          <a:xfrm>
            <a:off x="609600" y="6019800"/>
            <a:ext cx="7854950" cy="381000"/>
          </a:xfrm>
        </p:spPr>
        <p:txBody>
          <a:bodyPr/>
          <a:lstStyle/>
          <a:p>
            <a:pPr marR="0" eaLnBrk="1" hangingPunct="1"/>
            <a:r>
              <a:rPr lang="en-US" dirty="0" err="1" smtClean="0"/>
              <a:t>PPt</a:t>
            </a:r>
            <a:r>
              <a:rPr lang="en-US" dirty="0" smtClean="0"/>
              <a:t> by Dr</a:t>
            </a:r>
            <a:r>
              <a:rPr lang="en-US" dirty="0" smtClean="0"/>
              <a:t>. Mark E. </a:t>
            </a:r>
            <a:r>
              <a:rPr lang="en-US" dirty="0" smtClean="0"/>
              <a:t>Hardgrove</a:t>
            </a:r>
            <a:endParaRPr lang="en-US"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457200" y="990600"/>
            <a:ext cx="8229600" cy="5334000"/>
          </a:xfrm>
        </p:spPr>
        <p:txBody>
          <a:bodyPr/>
          <a:lstStyle/>
          <a:p>
            <a:pPr algn="ctr" eaLnBrk="1" hangingPunct="1">
              <a:buFont typeface="Wingdings 2" pitchFamily="18" charset="2"/>
              <a:buNone/>
              <a:defRPr/>
            </a:pPr>
            <a:r>
              <a:rPr lang="en-US" sz="4800" b="1" dirty="0" smtClean="0">
                <a:solidFill>
                  <a:schemeClr val="tx2">
                    <a:lumMod val="50000"/>
                  </a:schemeClr>
                </a:solidFill>
                <a:effectLst>
                  <a:outerShdw blurRad="38100" dist="38100" dir="2700000" algn="tl">
                    <a:srgbClr val="000000">
                      <a:alpha val="43137"/>
                    </a:srgbClr>
                  </a:outerShdw>
                </a:effectLst>
              </a:rPr>
              <a:t>Geisler, </a:t>
            </a:r>
            <a:r>
              <a:rPr lang="en-US" sz="4800" b="1" dirty="0" smtClean="0">
                <a:solidFill>
                  <a:schemeClr val="tx2">
                    <a:lumMod val="50000"/>
                  </a:schemeClr>
                </a:solidFill>
                <a:effectLst>
                  <a:outerShdw blurRad="38100" dist="38100" dir="2700000" algn="tl">
                    <a:srgbClr val="000000">
                      <a:alpha val="43137"/>
                    </a:srgbClr>
                  </a:outerShdw>
                </a:effectLst>
              </a:rPr>
              <a:t>Norman</a:t>
            </a:r>
            <a:endParaRPr lang="en-US" sz="4800" b="1" dirty="0" smtClean="0">
              <a:solidFill>
                <a:schemeClr val="tx2">
                  <a:lumMod val="50000"/>
                </a:schemeClr>
              </a:solidFill>
              <a:effectLst>
                <a:outerShdw blurRad="38100" dist="38100" dir="2700000" algn="tl">
                  <a:srgbClr val="000000">
                    <a:alpha val="43137"/>
                  </a:srgbClr>
                </a:outerShdw>
              </a:effectLst>
            </a:endParaRPr>
          </a:p>
          <a:p>
            <a:pPr algn="ctr" eaLnBrk="1" hangingPunct="1">
              <a:buFont typeface="Wingdings 2" pitchFamily="18" charset="2"/>
              <a:buNone/>
              <a:defRPr/>
            </a:pPr>
            <a:r>
              <a:rPr lang="en-US" sz="3200" b="1" dirty="0" smtClean="0">
                <a:solidFill>
                  <a:schemeClr val="tx2">
                    <a:lumMod val="50000"/>
                  </a:schemeClr>
                </a:solidFill>
                <a:effectLst>
                  <a:outerShdw blurRad="38100" dist="38100" dir="2700000" algn="tl">
                    <a:srgbClr val="000000">
                      <a:alpha val="43137"/>
                    </a:srgbClr>
                  </a:outerShdw>
                </a:effectLst>
              </a:rPr>
              <a:t>Chapter </a:t>
            </a:r>
            <a:r>
              <a:rPr lang="en-US" sz="3200" b="1" dirty="0" smtClean="0">
                <a:solidFill>
                  <a:schemeClr val="tx2">
                    <a:lumMod val="50000"/>
                  </a:schemeClr>
                </a:solidFill>
                <a:effectLst>
                  <a:outerShdw blurRad="38100" dist="38100" dir="2700000" algn="tl">
                    <a:srgbClr val="000000">
                      <a:alpha val="43137"/>
                    </a:srgbClr>
                  </a:outerShdw>
                </a:effectLst>
              </a:rPr>
              <a:t>65</a:t>
            </a:r>
            <a:endParaRPr lang="en-US" sz="4800" b="1" dirty="0" smtClean="0">
              <a:solidFill>
                <a:schemeClr val="tx2">
                  <a:lumMod val="50000"/>
                </a:schemeClr>
              </a:solidFill>
              <a:effectLst>
                <a:outerShdw blurRad="38100" dist="38100" dir="2700000" algn="tl">
                  <a:srgbClr val="000000">
                    <a:alpha val="43137"/>
                  </a:srgbClr>
                </a:outerShdw>
              </a:effectLst>
            </a:endParaRPr>
          </a:p>
          <a:p>
            <a:pPr algn="ctr" eaLnBrk="1" hangingPunct="1">
              <a:buFont typeface="Wingdings 2" pitchFamily="18" charset="2"/>
              <a:buNone/>
              <a:defRPr/>
            </a:pPr>
            <a:r>
              <a:rPr lang="en-US" sz="4800" b="1" dirty="0" smtClean="0">
                <a:solidFill>
                  <a:schemeClr val="tx2">
                    <a:lumMod val="50000"/>
                  </a:schemeClr>
                </a:solidFill>
                <a:effectLst>
                  <a:outerShdw blurRad="38100" dist="38100" dir="2700000" algn="tl">
                    <a:srgbClr val="000000">
                      <a:alpha val="43137"/>
                    </a:srgbClr>
                  </a:outerShdw>
                </a:effectLst>
              </a:rPr>
              <a:t>“The Extent of Salvation </a:t>
            </a:r>
          </a:p>
          <a:p>
            <a:pPr algn="ctr" eaLnBrk="1" hangingPunct="1">
              <a:buFont typeface="Wingdings 2" pitchFamily="18" charset="2"/>
              <a:buNone/>
              <a:defRPr/>
            </a:pPr>
            <a:r>
              <a:rPr lang="en-US" sz="4800" b="1" dirty="0" smtClean="0">
                <a:solidFill>
                  <a:schemeClr val="tx2">
                    <a:lumMod val="50000"/>
                  </a:schemeClr>
                </a:solidFill>
                <a:effectLst>
                  <a:outerShdw blurRad="38100" dist="38100" dir="2700000" algn="tl">
                    <a:srgbClr val="000000">
                      <a:alpha val="43137"/>
                    </a:srgbClr>
                  </a:outerShdw>
                </a:effectLst>
              </a:rPr>
              <a:t>(Universalism)”</a:t>
            </a:r>
          </a:p>
          <a:p>
            <a:pPr algn="ctr" eaLnBrk="1" hangingPunct="1">
              <a:buFont typeface="Wingdings 2" pitchFamily="18" charset="2"/>
              <a:buNone/>
              <a:defRPr/>
            </a:pPr>
            <a:endParaRPr lang="en-US" sz="3200" b="1" dirty="0">
              <a:solidFill>
                <a:schemeClr val="tx2">
                  <a:lumMod val="50000"/>
                </a:schemeClr>
              </a:solidFill>
              <a:effectLst>
                <a:outerShdw blurRad="38100" dist="38100" dir="2700000" algn="tl">
                  <a:srgbClr val="000000">
                    <a:alpha val="43137"/>
                  </a:srgbClr>
                </a:outerShdw>
              </a:effectLs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smtClean="0"/>
              <a:t>The other extreme</a:t>
            </a:r>
          </a:p>
        </p:txBody>
      </p:sp>
      <p:sp>
        <p:nvSpPr>
          <p:cNvPr id="7171" name="Content Placeholder 2"/>
          <p:cNvSpPr>
            <a:spLocks noGrp="1"/>
          </p:cNvSpPr>
          <p:nvPr>
            <p:ph idx="1"/>
          </p:nvPr>
        </p:nvSpPr>
        <p:spPr/>
        <p:txBody>
          <a:bodyPr/>
          <a:lstStyle/>
          <a:p>
            <a:pPr marL="0" indent="0" eaLnBrk="1" hangingPunct="1">
              <a:buFont typeface="Wingdings 2" pitchFamily="18" charset="2"/>
              <a:buNone/>
            </a:pPr>
            <a:r>
              <a:rPr lang="en-US" sz="3600" smtClean="0"/>
              <a:t>From claiming that only a preselected group have been chosen and therefore the atonement is only for them, to the other extreme that since the atonement is for everyone, therefore everyone must be and will be saved, we have the theology of </a:t>
            </a:r>
            <a:r>
              <a:rPr lang="en-US" sz="3600" i="1" smtClean="0"/>
              <a:t>universalism</a:t>
            </a:r>
            <a:r>
              <a:rPr lang="en-US" sz="3600" smtClean="0"/>
              <a: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US" smtClean="0"/>
              <a:t>Universalism Defined</a:t>
            </a:r>
          </a:p>
        </p:txBody>
      </p:sp>
      <p:sp>
        <p:nvSpPr>
          <p:cNvPr id="8195" name="Content Placeholder 2"/>
          <p:cNvSpPr>
            <a:spLocks noGrp="1"/>
          </p:cNvSpPr>
          <p:nvPr>
            <p:ph idx="1"/>
          </p:nvPr>
        </p:nvSpPr>
        <p:spPr/>
        <p:txBody>
          <a:bodyPr/>
          <a:lstStyle/>
          <a:p>
            <a:pPr eaLnBrk="1" hangingPunct="1">
              <a:buFont typeface="Wingdings 2" pitchFamily="18" charset="2"/>
              <a:buNone/>
            </a:pPr>
            <a:r>
              <a:rPr lang="en-US" dirty="0" smtClean="0"/>
              <a:t>From the word </a:t>
            </a:r>
            <a:r>
              <a:rPr lang="en-US" i="1" dirty="0" err="1" smtClean="0"/>
              <a:t>apokatastasis</a:t>
            </a:r>
            <a:r>
              <a:rPr lang="en-US" dirty="0" smtClean="0"/>
              <a:t> (i.e., “restoration,” in Acts 3:21), it is the belief that eventually everyone will be saved.  It was first proposed by Origen (c. 185-c. 254), a partially unorthodox church father.</a:t>
            </a:r>
          </a:p>
          <a:p>
            <a:pPr eaLnBrk="1" hangingPunct="1">
              <a:buFont typeface="Wingdings 2" pitchFamily="18" charset="2"/>
              <a:buNone/>
            </a:pPr>
            <a:endParaRPr lang="en-US" dirty="0" smtClean="0"/>
          </a:p>
          <a:p>
            <a:pPr eaLnBrk="1" hangingPunct="1">
              <a:buFont typeface="Wingdings 2" pitchFamily="18" charset="2"/>
              <a:buNone/>
            </a:pPr>
            <a:r>
              <a:rPr lang="en-US" dirty="0" smtClean="0"/>
              <a:t>This theology has been gaining some ground recently and it should be noted that it is without merit or theological grounding.  Geisler does a good job of refuting this position, and in the process undermines his own view of eternal </a:t>
            </a:r>
            <a:r>
              <a:rPr lang="en-US" dirty="0" smtClean="0"/>
              <a:t>security.</a:t>
            </a:r>
            <a:endParaRPr lang="en-US"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sz="4000" b="1" dirty="0" err="1" smtClean="0">
                <a:effectLst>
                  <a:outerShdw blurRad="38100" dist="38100" dir="2700000" algn="tl">
                    <a:srgbClr val="000000">
                      <a:alpha val="43137"/>
                    </a:srgbClr>
                  </a:outerShdw>
                </a:effectLst>
              </a:rPr>
              <a:t>Geisler’s</a:t>
            </a:r>
            <a:r>
              <a:rPr lang="en-US" sz="4000" b="1" dirty="0" smtClean="0">
                <a:effectLst>
                  <a:outerShdw blurRad="38100" dist="38100" dir="2700000" algn="tl">
                    <a:srgbClr val="000000">
                      <a:alpha val="43137"/>
                    </a:srgbClr>
                  </a:outerShdw>
                </a:effectLst>
              </a:rPr>
              <a:t> “Evaluation of Universalism”</a:t>
            </a:r>
            <a:endParaRPr lang="en-US" sz="4000" b="1" dirty="0">
              <a:effectLst>
                <a:outerShdw blurRad="38100" dist="38100" dir="2700000" algn="tl">
                  <a:srgbClr val="000000">
                    <a:alpha val="43137"/>
                  </a:srgbClr>
                </a:outerShdw>
              </a:effectLst>
            </a:endParaRPr>
          </a:p>
        </p:txBody>
      </p:sp>
      <p:sp>
        <p:nvSpPr>
          <p:cNvPr id="9219" name="Content Placeholder 2"/>
          <p:cNvSpPr>
            <a:spLocks noGrp="1"/>
          </p:cNvSpPr>
          <p:nvPr>
            <p:ph idx="1"/>
          </p:nvPr>
        </p:nvSpPr>
        <p:spPr/>
        <p:txBody>
          <a:bodyPr/>
          <a:lstStyle/>
          <a:p>
            <a:pPr eaLnBrk="1" hangingPunct="1">
              <a:buFont typeface="Wingdings 2" pitchFamily="18" charset="2"/>
              <a:buNone/>
            </a:pPr>
            <a:r>
              <a:rPr lang="en-US" sz="2400" b="1" smtClean="0"/>
              <a:t>Universalism Is Contrary to the Image of God:  </a:t>
            </a:r>
            <a:r>
              <a:rPr lang="en-US" sz="2400" smtClean="0"/>
              <a:t>God made humankind in His image, which includes the freedom to choose.  In order to guarantee that everyone will be saved, those who refuse to love God would have to be forced to love Him against their will, and “forced freedom” isn’t freedom at all.</a:t>
            </a:r>
          </a:p>
          <a:p>
            <a:pPr eaLnBrk="1" hangingPunct="1">
              <a:buFont typeface="Wingdings 2" pitchFamily="18" charset="2"/>
              <a:buNone/>
            </a:pPr>
            <a:endParaRPr lang="en-US" sz="800" b="1" smtClean="0"/>
          </a:p>
          <a:p>
            <a:pPr eaLnBrk="1" hangingPunct="1">
              <a:buFont typeface="Wingdings 2" pitchFamily="18" charset="2"/>
              <a:buNone/>
            </a:pPr>
            <a:r>
              <a:rPr lang="en-US" sz="2400" b="1" smtClean="0"/>
              <a:t>With respect to Wesleyan Theology, </a:t>
            </a:r>
            <a:r>
              <a:rPr lang="en-US" sz="2400" smtClean="0"/>
              <a:t>Wesleyans argue that love is voluntary and is an act of freewill.  As such, love can be recanted, and along with it, faith in God’s grace.  It would then be a violation of human freewill to force someone into heaven who has chosen to reject salvation.</a:t>
            </a:r>
            <a:endParaRPr lang="en-US" sz="2400" b="1"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sz="4000" b="1" dirty="0" err="1" smtClean="0">
                <a:effectLst>
                  <a:outerShdw blurRad="38100" dist="38100" dir="2700000" algn="tl">
                    <a:srgbClr val="000000">
                      <a:alpha val="43137"/>
                    </a:srgbClr>
                  </a:outerShdw>
                </a:effectLst>
              </a:rPr>
              <a:t>Geisler’s</a:t>
            </a:r>
            <a:r>
              <a:rPr lang="en-US" sz="4000" b="1" dirty="0" smtClean="0">
                <a:effectLst>
                  <a:outerShdw blurRad="38100" dist="38100" dir="2700000" algn="tl">
                    <a:srgbClr val="000000">
                      <a:alpha val="43137"/>
                    </a:srgbClr>
                  </a:outerShdw>
                </a:effectLst>
              </a:rPr>
              <a:t> “Evaluation of Universalism”</a:t>
            </a:r>
            <a:endParaRPr lang="en-US" sz="4000" b="1" dirty="0">
              <a:effectLst>
                <a:outerShdw blurRad="38100" dist="38100" dir="2700000" algn="tl">
                  <a:srgbClr val="000000">
                    <a:alpha val="43137"/>
                  </a:srgbClr>
                </a:outerShdw>
              </a:effectLst>
            </a:endParaRPr>
          </a:p>
        </p:txBody>
      </p:sp>
      <p:sp>
        <p:nvSpPr>
          <p:cNvPr id="10243" name="Content Placeholder 2"/>
          <p:cNvSpPr>
            <a:spLocks noGrp="1"/>
          </p:cNvSpPr>
          <p:nvPr>
            <p:ph idx="1"/>
          </p:nvPr>
        </p:nvSpPr>
        <p:spPr/>
        <p:txBody>
          <a:bodyPr/>
          <a:lstStyle/>
          <a:p>
            <a:pPr eaLnBrk="1" hangingPunct="1">
              <a:buFont typeface="Wingdings 2" pitchFamily="18" charset="2"/>
              <a:buNone/>
            </a:pPr>
            <a:r>
              <a:rPr lang="en-US" sz="2400" b="1" smtClean="0"/>
              <a:t>Universalism Is Contrary to God’s Love:  </a:t>
            </a:r>
            <a:r>
              <a:rPr lang="en-US" sz="2400" smtClean="0"/>
              <a:t>Forced love is not only contrary to freedom, it isn’t love at all, but hate.  Forced love is a kind of assault.  No one who is truly loving forces him- or herself on another</a:t>
            </a:r>
          </a:p>
          <a:p>
            <a:pPr eaLnBrk="1" hangingPunct="1">
              <a:buFont typeface="Wingdings 2" pitchFamily="18" charset="2"/>
              <a:buNone/>
            </a:pPr>
            <a:endParaRPr lang="en-US" sz="800" b="1" smtClean="0"/>
          </a:p>
          <a:p>
            <a:pPr eaLnBrk="1" hangingPunct="1">
              <a:buFont typeface="Wingdings 2" pitchFamily="18" charset="2"/>
              <a:buNone/>
            </a:pPr>
            <a:r>
              <a:rPr lang="en-US" sz="2400" b="1" smtClean="0"/>
              <a:t>With respect to Wesleyan Theology </a:t>
            </a:r>
            <a:r>
              <a:rPr lang="en-US" sz="2400" smtClean="0"/>
              <a:t>(see previous slide).</a:t>
            </a:r>
            <a:endParaRPr lang="en-US" sz="2400" b="1"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sz="4000" b="1" dirty="0" err="1" smtClean="0">
                <a:effectLst>
                  <a:outerShdw blurRad="38100" dist="38100" dir="2700000" algn="tl">
                    <a:srgbClr val="000000">
                      <a:alpha val="43137"/>
                    </a:srgbClr>
                  </a:outerShdw>
                </a:effectLst>
              </a:rPr>
              <a:t>Geisler’s</a:t>
            </a:r>
            <a:r>
              <a:rPr lang="en-US" sz="4000" b="1" dirty="0" smtClean="0">
                <a:effectLst>
                  <a:outerShdw blurRad="38100" dist="38100" dir="2700000" algn="tl">
                    <a:srgbClr val="000000">
                      <a:alpha val="43137"/>
                    </a:srgbClr>
                  </a:outerShdw>
                </a:effectLst>
              </a:rPr>
              <a:t> “Evaluation of Universalism”</a:t>
            </a:r>
            <a:endParaRPr lang="en-US" sz="4000" b="1" dirty="0">
              <a:effectLst>
                <a:outerShdw blurRad="38100" dist="38100" dir="2700000" algn="tl">
                  <a:srgbClr val="000000">
                    <a:alpha val="43137"/>
                  </a:srgbClr>
                </a:outerShdw>
              </a:effectLst>
            </a:endParaRPr>
          </a:p>
        </p:txBody>
      </p:sp>
      <p:sp>
        <p:nvSpPr>
          <p:cNvPr id="11267" name="Content Placeholder 2"/>
          <p:cNvSpPr>
            <a:spLocks noGrp="1"/>
          </p:cNvSpPr>
          <p:nvPr>
            <p:ph idx="1"/>
          </p:nvPr>
        </p:nvSpPr>
        <p:spPr/>
        <p:txBody>
          <a:bodyPr/>
          <a:lstStyle/>
          <a:p>
            <a:pPr eaLnBrk="1" hangingPunct="1">
              <a:buFont typeface="Wingdings 2" pitchFamily="18" charset="2"/>
              <a:buNone/>
            </a:pPr>
            <a:r>
              <a:rPr lang="en-US" sz="2400" b="1" smtClean="0"/>
              <a:t>Universalism Is Contrary to God’s Justice:  </a:t>
            </a:r>
            <a:r>
              <a:rPr lang="en-US" sz="2400" smtClean="0"/>
              <a:t>God is absolutely holy, and as such He must punish sin.  Therefore, as long as people are living in sin and rebellion against God, He must punish them.</a:t>
            </a:r>
          </a:p>
          <a:p>
            <a:pPr eaLnBrk="1" hangingPunct="1">
              <a:buFont typeface="Wingdings 2" pitchFamily="18" charset="2"/>
              <a:buNone/>
            </a:pPr>
            <a:endParaRPr lang="en-US" sz="800" b="1" smtClean="0"/>
          </a:p>
          <a:p>
            <a:pPr eaLnBrk="1" hangingPunct="1">
              <a:buFont typeface="Wingdings 2" pitchFamily="18" charset="2"/>
              <a:buNone/>
            </a:pPr>
            <a:r>
              <a:rPr lang="en-US" sz="2400" b="1" smtClean="0"/>
              <a:t>With respect to Wesleyan Theology </a:t>
            </a:r>
            <a:r>
              <a:rPr lang="en-US" sz="2400" smtClean="0"/>
              <a:t>there is complete agreement with what Geisler states.  Wesleyans also believe that this applies after salvation as well.</a:t>
            </a:r>
            <a:endParaRPr lang="en-US" sz="2400" b="1"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sz="4000" b="1" dirty="0" err="1" smtClean="0">
                <a:effectLst>
                  <a:outerShdw blurRad="38100" dist="38100" dir="2700000" algn="tl">
                    <a:srgbClr val="000000">
                      <a:alpha val="43137"/>
                    </a:srgbClr>
                  </a:outerShdw>
                </a:effectLst>
              </a:rPr>
              <a:t>Geisler’s</a:t>
            </a:r>
            <a:r>
              <a:rPr lang="en-US" sz="4000" b="1" dirty="0" smtClean="0">
                <a:effectLst>
                  <a:outerShdw blurRad="38100" dist="38100" dir="2700000" algn="tl">
                    <a:srgbClr val="000000">
                      <a:alpha val="43137"/>
                    </a:srgbClr>
                  </a:outerShdw>
                </a:effectLst>
              </a:rPr>
              <a:t> “Evaluation of Universalism”</a:t>
            </a:r>
            <a:endParaRPr lang="en-US" sz="4000" b="1" dirty="0">
              <a:effectLst>
                <a:outerShdw blurRad="38100" dist="38100" dir="2700000" algn="tl">
                  <a:srgbClr val="000000">
                    <a:alpha val="43137"/>
                  </a:srgbClr>
                </a:outerShdw>
              </a:effectLst>
            </a:endParaRPr>
          </a:p>
        </p:txBody>
      </p:sp>
      <p:sp>
        <p:nvSpPr>
          <p:cNvPr id="12291" name="Content Placeholder 2"/>
          <p:cNvSpPr>
            <a:spLocks noGrp="1"/>
          </p:cNvSpPr>
          <p:nvPr>
            <p:ph idx="1"/>
          </p:nvPr>
        </p:nvSpPr>
        <p:spPr/>
        <p:txBody>
          <a:bodyPr/>
          <a:lstStyle/>
          <a:p>
            <a:pPr eaLnBrk="1" hangingPunct="1">
              <a:buFont typeface="Wingdings 2" pitchFamily="18" charset="2"/>
              <a:buNone/>
            </a:pPr>
            <a:r>
              <a:rPr lang="en-US" sz="2400" b="1" smtClean="0"/>
              <a:t>Universalism (and associated annihilation) Is Contrary to Biblical Teaching on Hell:  </a:t>
            </a:r>
            <a:r>
              <a:rPr lang="en-US" sz="2400" smtClean="0"/>
              <a:t>Once again, Jesus taught that not only is there a hell that was created for Satan and his angels, but, tragically there will also be persons in it.</a:t>
            </a:r>
          </a:p>
          <a:p>
            <a:pPr eaLnBrk="1" hangingPunct="1">
              <a:buFont typeface="Wingdings 2" pitchFamily="18" charset="2"/>
              <a:buNone/>
            </a:pPr>
            <a:endParaRPr lang="en-US" sz="800" b="1" smtClean="0"/>
          </a:p>
          <a:p>
            <a:pPr eaLnBrk="1" hangingPunct="1">
              <a:buFont typeface="Wingdings 2" pitchFamily="18" charset="2"/>
              <a:buNone/>
            </a:pPr>
            <a:r>
              <a:rPr lang="en-US" sz="2400" b="1" smtClean="0"/>
              <a:t>With respect to Wesleyan Theology </a:t>
            </a:r>
            <a:r>
              <a:rPr lang="en-US" sz="2400" smtClean="0"/>
              <a:t>there is complete agreement with what Geisler states here.</a:t>
            </a:r>
            <a:endParaRPr lang="en-US" sz="2400" b="1" smtClean="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56</TotalTime>
  <Words>488</Words>
  <Application>Microsoft Office PowerPoint</Application>
  <PresentationFormat>On-screen Show (4:3)</PresentationFormat>
  <Paragraphs>28</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Constantia</vt:lpstr>
      <vt:lpstr>Wingdings 2</vt:lpstr>
      <vt:lpstr>Flow</vt:lpstr>
      <vt:lpstr>Geisler, Norman Systematic Theology II</vt:lpstr>
      <vt:lpstr>Slide 2</vt:lpstr>
      <vt:lpstr>The other extreme</vt:lpstr>
      <vt:lpstr>Universalism Defined</vt:lpstr>
      <vt:lpstr>Geisler’s “Evaluation of Universalism”</vt:lpstr>
      <vt:lpstr>Geisler’s “Evaluation of Universalism”</vt:lpstr>
      <vt:lpstr>Geisler’s “Evaluation of Universalism”</vt:lpstr>
      <vt:lpstr>Geisler’s “Evaluation of Universalism”</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Geisler, Norman, Vol. 3 Systematic Theology II</dc:title>
  <dc:creator>Doctor</dc:creator>
  <cp:lastModifiedBy>mark hardgrove</cp:lastModifiedBy>
  <cp:revision>10</cp:revision>
  <dcterms:created xsi:type="dcterms:W3CDTF">2008-12-11T20:32:41Z</dcterms:created>
  <dcterms:modified xsi:type="dcterms:W3CDTF">2012-11-13T21:34:06Z</dcterms:modified>
</cp:coreProperties>
</file>