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1" r:id="rId10"/>
    <p:sldId id="275" r:id="rId11"/>
    <p:sldId id="276" r:id="rId12"/>
    <p:sldId id="274" r:id="rId13"/>
    <p:sldId id="272" r:id="rId14"/>
    <p:sldId id="273" r:id="rId15"/>
    <p:sldId id="264" r:id="rId16"/>
    <p:sldId id="265" r:id="rId17"/>
    <p:sldId id="266" r:id="rId18"/>
    <p:sldId id="267" r:id="rId19"/>
    <p:sldId id="268" r:id="rId20"/>
    <p:sldId id="269"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F2350D4-12E2-4C24-ABEC-7345267A63D2}"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F8E7BA-1E35-4916-94AE-6449A2BED11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CEAA2E-26AB-4FB2-8282-1E6E03FC7435}"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D2CAE63-69A8-4BD1-9511-603722F07F5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EAFE15-97B6-4F6A-A60A-5D6F9A6032C7}"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29438A-1C31-4FC0-90C6-2A38F27D33A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635751-4FE6-4235-B7EF-2DCE12F5FA81}"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F8D5B99-CEB1-45F9-ACDB-76E9B917DE0E}"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630F261-69C0-4AE7-997D-4D0A74A86E36}"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02B6FB-8DBC-4F88-9F9E-74C1FE7D040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88AE7D2-B259-42B1-AD0D-9CA22FAE5301}"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08F9569-EBF1-4057-9AC3-3DF52F3E4E61}"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EA4E374-41C7-47E6-A243-1C7A165E0C09}" type="datetimeFigureOut">
              <a:rPr lang="en-US"/>
              <a:pPr>
                <a:defRPr/>
              </a:pPr>
              <a:t>11/13/2012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DDC6DAE-1B40-4D2A-8CA3-6C3A302C573C}"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DEC3BAD-E0A4-43AC-B464-286130E6070F}" type="datetimeFigureOut">
              <a:rPr lang="en-US"/>
              <a:pPr>
                <a:defRPr/>
              </a:pPr>
              <a:t>11/13/2012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19AA37D-0E32-4386-8517-060DD951D1B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20327E8-02DE-4ADA-AB21-681160C7306E}" type="datetimeFigureOut">
              <a:rPr lang="en-US"/>
              <a:pPr>
                <a:defRPr/>
              </a:pPr>
              <a:t>11/13/2012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B393433-984C-4930-924D-1CCA42EC4B2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72550A-20C5-49D5-A729-A4C7399DCA33}"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35DA8D6-158D-44AB-8237-F4B9AF2FC8A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211BB7E-1753-43C1-9817-D0F3A615E38A}"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FD90195-907B-4FE3-9F88-76F05738F3A1}"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1E6D4446-5928-4814-A7F2-9E28CA188A28}" type="datetimeFigureOut">
              <a:rPr lang="en-US"/>
              <a:pPr>
                <a:defRPr/>
              </a:pPr>
              <a:t>11/13/2012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93AA59F3-8EAB-4D74-8CB9-BCB5CAD5A6A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914650"/>
          </a:xfrm>
        </p:spPr>
        <p:txBody>
          <a:bodyPr rtlCol="0">
            <a:normAutofit/>
          </a:bodyPr>
          <a:lstStyle/>
          <a:p>
            <a:pPr eaLnBrk="1" fontAlgn="auto" hangingPunct="1">
              <a:spcAft>
                <a:spcPts val="0"/>
              </a:spcAft>
              <a:defRPr/>
            </a:pPr>
            <a:r>
              <a:rPr lang="en-US" sz="5400" b="1" dirty="0" smtClean="0">
                <a:effectLst>
                  <a:outerShdw blurRad="38100" dist="38100" dir="2700000" algn="tl">
                    <a:srgbClr val="000000">
                      <a:alpha val="43137"/>
                    </a:srgbClr>
                  </a:outerShdw>
                </a:effectLst>
                <a:latin typeface="Aharoni" pitchFamily="2" charset="-79"/>
                <a:cs typeface="Aharoni" pitchFamily="2" charset="-79"/>
              </a:rPr>
              <a:t>Geisler, Norman</a:t>
            </a:r>
            <a:br>
              <a:rPr lang="en-US" sz="5400" b="1" dirty="0" smtClean="0">
                <a:effectLst>
                  <a:outerShdw blurRad="38100" dist="38100" dir="2700000" algn="tl">
                    <a:srgbClr val="000000">
                      <a:alpha val="43137"/>
                    </a:srgbClr>
                  </a:outerShdw>
                </a:effectLst>
                <a:latin typeface="Aharoni" pitchFamily="2" charset="-79"/>
                <a:cs typeface="Aharoni" pitchFamily="2" charset="-79"/>
              </a:rPr>
            </a:br>
            <a:r>
              <a:rPr lang="en-US" sz="5400" b="1" dirty="0" smtClean="0">
                <a:effectLst>
                  <a:outerShdw blurRad="38100" dist="38100" dir="2700000" algn="tl">
                    <a:srgbClr val="000000">
                      <a:alpha val="43137"/>
                    </a:srgbClr>
                  </a:outerShdw>
                </a:effectLst>
                <a:latin typeface="Aharoni" pitchFamily="2" charset="-79"/>
                <a:cs typeface="Aharoni" pitchFamily="2" charset="-79"/>
              </a:rPr>
              <a:t>Systematic </a:t>
            </a:r>
            <a:r>
              <a:rPr lang="en-US" sz="5400" b="1" dirty="0" smtClean="0">
                <a:effectLst>
                  <a:outerShdw blurRad="38100" dist="38100" dir="2700000" algn="tl">
                    <a:srgbClr val="000000">
                      <a:alpha val="43137"/>
                    </a:srgbClr>
                  </a:outerShdw>
                </a:effectLst>
                <a:latin typeface="Aharoni" pitchFamily="2" charset="-79"/>
                <a:cs typeface="Aharoni" pitchFamily="2" charset="-79"/>
              </a:rPr>
              <a:t>Theology</a:t>
            </a:r>
            <a:r>
              <a:rPr lang="en-US" sz="5400" b="1" dirty="0" smtClean="0">
                <a:effectLst>
                  <a:outerShdw blurRad="38100" dist="38100" dir="2700000" algn="tl">
                    <a:srgbClr val="000000">
                      <a:alpha val="43137"/>
                    </a:srgbClr>
                  </a:outerShdw>
                </a:effectLst>
                <a:latin typeface="Aharoni" pitchFamily="2" charset="-79"/>
                <a:cs typeface="Aharoni" pitchFamily="2" charset="-79"/>
              </a:rPr>
              <a:t/>
            </a:r>
            <a:br>
              <a:rPr lang="en-US" sz="5400" b="1" dirty="0" smtClean="0">
                <a:effectLst>
                  <a:outerShdw blurRad="38100" dist="38100" dir="2700000" algn="tl">
                    <a:srgbClr val="000000">
                      <a:alpha val="43137"/>
                    </a:srgbClr>
                  </a:outerShdw>
                </a:effectLst>
                <a:latin typeface="Aharoni" pitchFamily="2" charset="-79"/>
                <a:cs typeface="Aharoni" pitchFamily="2" charset="-79"/>
              </a:rPr>
            </a:br>
            <a:endParaRPr lang="en-US" sz="5400" b="1" dirty="0" smtClean="0">
              <a:effectLst>
                <a:outerShdw blurRad="38100" dist="38100" dir="2700000" algn="tl">
                  <a:srgbClr val="000000">
                    <a:alpha val="43137"/>
                  </a:srgbClr>
                </a:outerShdw>
              </a:effectLst>
              <a:latin typeface="Aharoni" pitchFamily="2" charset="-79"/>
              <a:cs typeface="Aharoni" pitchFamily="2" charset="-79"/>
            </a:endParaRP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sz="4400" b="1" dirty="0" smtClean="0">
                <a:solidFill>
                  <a:schemeClr val="tx1"/>
                </a:solidFill>
                <a:effectLst>
                  <a:outerShdw blurRad="38100" dist="38100" dir="2700000" algn="tl">
                    <a:srgbClr val="000000">
                      <a:alpha val="43137"/>
                    </a:srgbClr>
                  </a:outerShdw>
                </a:effectLst>
              </a:rPr>
              <a:t>Chapters </a:t>
            </a:r>
            <a:r>
              <a:rPr lang="en-US" sz="4400" b="1" dirty="0" smtClean="0">
                <a:solidFill>
                  <a:schemeClr val="tx1"/>
                </a:solidFill>
                <a:effectLst>
                  <a:outerShdw blurRad="38100" dist="38100" dir="2700000" algn="tl">
                    <a:srgbClr val="000000">
                      <a:alpha val="43137"/>
                    </a:srgbClr>
                  </a:outerShdw>
                </a:effectLst>
              </a:rPr>
              <a:t>48</a:t>
            </a:r>
            <a:endParaRPr lang="en-US" sz="4400" b="1" dirty="0" smtClean="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eaLnBrk="1" hangingPunct="1">
              <a:defRPr/>
            </a:pPr>
            <a:r>
              <a:rPr lang="en-US" sz="3600" dirty="0" smtClean="0"/>
              <a:t>Isa 14:1-11, </a:t>
            </a:r>
            <a:r>
              <a:rPr lang="en-US" sz="3600" dirty="0" err="1" smtClean="0"/>
              <a:t>NKJV</a:t>
            </a:r>
            <a:endParaRPr lang="en-US" sz="3600" dirty="0" smtClean="0"/>
          </a:p>
        </p:txBody>
      </p:sp>
      <p:sp>
        <p:nvSpPr>
          <p:cNvPr id="11267" name="Content Placeholder 2"/>
          <p:cNvSpPr>
            <a:spLocks noGrp="1"/>
          </p:cNvSpPr>
          <p:nvPr>
            <p:ph idx="1"/>
          </p:nvPr>
        </p:nvSpPr>
        <p:spPr>
          <a:xfrm>
            <a:off x="304800" y="990600"/>
            <a:ext cx="8839200" cy="5135563"/>
          </a:xfrm>
        </p:spPr>
        <p:txBody>
          <a:bodyPr/>
          <a:lstStyle/>
          <a:p>
            <a:pPr marL="400050" lvl="1" indent="0" eaLnBrk="1" hangingPunct="1">
              <a:spcBef>
                <a:spcPct val="0"/>
              </a:spcBef>
              <a:buFont typeface="Arial" charset="0"/>
              <a:buNone/>
            </a:pPr>
            <a:r>
              <a:rPr lang="en-US" smtClean="0"/>
              <a:t>7 The whole earth is at rest and quiet;</a:t>
            </a:r>
          </a:p>
          <a:p>
            <a:pPr marL="400050" lvl="1" indent="0" eaLnBrk="1" hangingPunct="1">
              <a:spcBef>
                <a:spcPct val="0"/>
              </a:spcBef>
              <a:buFont typeface="Arial" charset="0"/>
              <a:buNone/>
            </a:pPr>
            <a:r>
              <a:rPr lang="en-US" smtClean="0"/>
              <a:t>They break forth into singing. </a:t>
            </a:r>
          </a:p>
          <a:p>
            <a:pPr marL="400050" lvl="1" indent="0" eaLnBrk="1" hangingPunct="1">
              <a:spcBef>
                <a:spcPct val="0"/>
              </a:spcBef>
              <a:buFont typeface="Arial" charset="0"/>
              <a:buNone/>
            </a:pPr>
            <a:r>
              <a:rPr lang="en-US" smtClean="0"/>
              <a:t>8 Indeed the cypress trees rejoice over you,</a:t>
            </a:r>
          </a:p>
          <a:p>
            <a:pPr marL="400050" lvl="1" indent="0" eaLnBrk="1" hangingPunct="1">
              <a:spcBef>
                <a:spcPct val="0"/>
              </a:spcBef>
              <a:buFont typeface="Arial" charset="0"/>
              <a:buNone/>
            </a:pPr>
            <a:r>
              <a:rPr lang="en-US" smtClean="0"/>
              <a:t>And the cedars of Lebanon,</a:t>
            </a:r>
          </a:p>
          <a:p>
            <a:pPr marL="400050" lvl="1" indent="0" eaLnBrk="1" hangingPunct="1">
              <a:spcBef>
                <a:spcPct val="0"/>
              </a:spcBef>
              <a:buFont typeface="Arial" charset="0"/>
              <a:buNone/>
            </a:pPr>
            <a:r>
              <a:rPr lang="en-US" smtClean="0"/>
              <a:t>Saying, 'Since you were cut down,</a:t>
            </a:r>
          </a:p>
          <a:p>
            <a:pPr marL="400050" lvl="1" indent="0" eaLnBrk="1" hangingPunct="1">
              <a:spcBef>
                <a:spcPct val="0"/>
              </a:spcBef>
              <a:buFont typeface="Arial" charset="0"/>
              <a:buNone/>
            </a:pPr>
            <a:r>
              <a:rPr lang="en-US" smtClean="0"/>
              <a:t>No woodsman has come up against us.' </a:t>
            </a:r>
          </a:p>
          <a:p>
            <a:pPr marL="400050" lvl="1" indent="0" eaLnBrk="1" hangingPunct="1">
              <a:spcBef>
                <a:spcPct val="0"/>
              </a:spcBef>
              <a:buFont typeface="Arial" charset="0"/>
              <a:buNone/>
            </a:pPr>
            <a:r>
              <a:rPr lang="en-US" smtClean="0"/>
              <a:t>9 "Hell from beneath is excited about you,</a:t>
            </a:r>
          </a:p>
          <a:p>
            <a:pPr marL="400050" lvl="1" indent="0" eaLnBrk="1" hangingPunct="1">
              <a:spcBef>
                <a:spcPct val="0"/>
              </a:spcBef>
              <a:buFont typeface="Arial" charset="0"/>
              <a:buNone/>
            </a:pPr>
            <a:r>
              <a:rPr lang="en-US" smtClean="0"/>
              <a:t>To meet you at your coming;</a:t>
            </a:r>
          </a:p>
          <a:p>
            <a:pPr marL="400050" lvl="1" indent="0" eaLnBrk="1" hangingPunct="1">
              <a:spcBef>
                <a:spcPct val="0"/>
              </a:spcBef>
              <a:buFont typeface="Arial" charset="0"/>
              <a:buNone/>
            </a:pPr>
            <a:r>
              <a:rPr lang="en-US" smtClean="0"/>
              <a:t>It stirs up the dead for you,</a:t>
            </a:r>
          </a:p>
          <a:p>
            <a:pPr marL="400050" lvl="1" indent="0" eaLnBrk="1" hangingPunct="1">
              <a:spcBef>
                <a:spcPct val="0"/>
              </a:spcBef>
              <a:buFont typeface="Arial" charset="0"/>
              <a:buNone/>
            </a:pPr>
            <a:r>
              <a:rPr lang="en-US" smtClean="0"/>
              <a:t>All the chief ones of the earth;</a:t>
            </a:r>
          </a:p>
          <a:p>
            <a:pPr marL="400050" lvl="1" indent="0" eaLnBrk="1" hangingPunct="1">
              <a:spcBef>
                <a:spcPct val="0"/>
              </a:spcBef>
              <a:buFont typeface="Arial" charset="0"/>
              <a:buNone/>
            </a:pPr>
            <a:r>
              <a:rPr lang="en-US" smtClean="0"/>
              <a:t>It has raised up from their thrones </a:t>
            </a:r>
          </a:p>
          <a:p>
            <a:pPr marL="400050" lvl="1" indent="0" eaLnBrk="1" hangingPunct="1">
              <a:spcBef>
                <a:spcPct val="0"/>
              </a:spcBef>
              <a:buFont typeface="Arial" charset="0"/>
              <a:buNone/>
            </a:pPr>
            <a:r>
              <a:rPr lang="en-US" smtClean="0"/>
              <a:t>All the kings of the nations.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eaLnBrk="1" hangingPunct="1">
              <a:defRPr/>
            </a:pPr>
            <a:r>
              <a:rPr lang="en-US" sz="3600" dirty="0" smtClean="0"/>
              <a:t>Isa 14:1-11, </a:t>
            </a:r>
            <a:r>
              <a:rPr lang="en-US" sz="3600" dirty="0" err="1" smtClean="0"/>
              <a:t>NKJV</a:t>
            </a:r>
            <a:endParaRPr lang="en-US" sz="3600" dirty="0" smtClean="0"/>
          </a:p>
        </p:txBody>
      </p:sp>
      <p:sp>
        <p:nvSpPr>
          <p:cNvPr id="12291" name="Content Placeholder 2"/>
          <p:cNvSpPr>
            <a:spLocks noGrp="1"/>
          </p:cNvSpPr>
          <p:nvPr>
            <p:ph idx="1"/>
          </p:nvPr>
        </p:nvSpPr>
        <p:spPr>
          <a:xfrm>
            <a:off x="304800" y="990600"/>
            <a:ext cx="8839200" cy="5135563"/>
          </a:xfrm>
        </p:spPr>
        <p:txBody>
          <a:bodyPr/>
          <a:lstStyle/>
          <a:p>
            <a:pPr marL="400050" lvl="1" indent="0" eaLnBrk="1" hangingPunct="1">
              <a:spcBef>
                <a:spcPct val="0"/>
              </a:spcBef>
              <a:buFont typeface="Arial" charset="0"/>
              <a:buNone/>
            </a:pPr>
            <a:r>
              <a:rPr lang="en-US" sz="3200" smtClean="0"/>
              <a:t>10 They all shall speak and say to you:</a:t>
            </a:r>
          </a:p>
          <a:p>
            <a:pPr marL="400050" lvl="1" indent="0" eaLnBrk="1" hangingPunct="1">
              <a:spcBef>
                <a:spcPct val="0"/>
              </a:spcBef>
              <a:buFont typeface="Arial" charset="0"/>
              <a:buNone/>
            </a:pPr>
            <a:r>
              <a:rPr lang="en-US" sz="3200" smtClean="0"/>
              <a:t>'Have you also become as weak as we?</a:t>
            </a:r>
          </a:p>
          <a:p>
            <a:pPr marL="400050" lvl="1" indent="0" eaLnBrk="1" hangingPunct="1">
              <a:spcBef>
                <a:spcPct val="0"/>
              </a:spcBef>
              <a:buFont typeface="Arial" charset="0"/>
              <a:buNone/>
            </a:pPr>
            <a:r>
              <a:rPr lang="en-US" sz="3200" smtClean="0"/>
              <a:t>Have you become like us? </a:t>
            </a:r>
          </a:p>
          <a:p>
            <a:pPr marL="400050" lvl="1" indent="0" eaLnBrk="1" hangingPunct="1">
              <a:spcBef>
                <a:spcPct val="0"/>
              </a:spcBef>
              <a:buFont typeface="Arial" charset="0"/>
              <a:buNone/>
            </a:pPr>
            <a:r>
              <a:rPr lang="en-US" sz="3200" smtClean="0"/>
              <a:t>11 Your pomp is brought down to Sheol,</a:t>
            </a:r>
          </a:p>
          <a:p>
            <a:pPr marL="400050" lvl="1" indent="0" eaLnBrk="1" hangingPunct="1">
              <a:spcBef>
                <a:spcPct val="0"/>
              </a:spcBef>
              <a:buFont typeface="Arial" charset="0"/>
              <a:buNone/>
            </a:pPr>
            <a:r>
              <a:rPr lang="en-US" sz="3200" smtClean="0"/>
              <a:t>And the sound of your stringed instruments;</a:t>
            </a:r>
          </a:p>
          <a:p>
            <a:pPr marL="400050" lvl="1" indent="0" eaLnBrk="1" hangingPunct="1">
              <a:spcBef>
                <a:spcPct val="0"/>
              </a:spcBef>
              <a:buFont typeface="Arial" charset="0"/>
              <a:buNone/>
            </a:pPr>
            <a:r>
              <a:rPr lang="en-US" sz="3200" smtClean="0"/>
              <a:t>The </a:t>
            </a:r>
            <a:r>
              <a:rPr lang="en-US" sz="3200" u="sng" smtClean="0"/>
              <a:t>maggot is spread under you</a:t>
            </a:r>
            <a:r>
              <a:rPr lang="en-US" sz="3200" smtClean="0"/>
              <a:t>,</a:t>
            </a:r>
          </a:p>
          <a:p>
            <a:pPr marL="400050" lvl="1" indent="0" eaLnBrk="1" hangingPunct="1">
              <a:spcBef>
                <a:spcPct val="0"/>
              </a:spcBef>
              <a:buFont typeface="Arial" charset="0"/>
              <a:buNone/>
            </a:pPr>
            <a:r>
              <a:rPr lang="en-US" sz="3200" smtClean="0"/>
              <a:t>And </a:t>
            </a:r>
            <a:r>
              <a:rPr lang="en-US" sz="3200" u="sng" smtClean="0"/>
              <a:t>worms cover you</a:t>
            </a:r>
            <a:r>
              <a:rPr lang="en-US" sz="320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rtlCol="0">
            <a:normAutofit fontScale="90000"/>
          </a:bodyPr>
          <a:lstStyle/>
          <a:p>
            <a:pPr eaLnBrk="1" hangingPunct="1">
              <a:defRPr/>
            </a:pPr>
            <a:r>
              <a:rPr lang="en-US" sz="3600" dirty="0" smtClean="0"/>
              <a:t>Isa 14:12-21, </a:t>
            </a:r>
            <a:r>
              <a:rPr lang="en-US" sz="3600" dirty="0" err="1" smtClean="0"/>
              <a:t>NKJV</a:t>
            </a:r>
            <a:endParaRPr lang="en-US" sz="3600" dirty="0" smtClean="0"/>
          </a:p>
        </p:txBody>
      </p:sp>
      <p:sp>
        <p:nvSpPr>
          <p:cNvPr id="13315" name="Content Placeholder 2"/>
          <p:cNvSpPr>
            <a:spLocks noGrp="1"/>
          </p:cNvSpPr>
          <p:nvPr>
            <p:ph idx="1"/>
          </p:nvPr>
        </p:nvSpPr>
        <p:spPr>
          <a:xfrm>
            <a:off x="457200" y="914400"/>
            <a:ext cx="8229600" cy="5211763"/>
          </a:xfrm>
        </p:spPr>
        <p:txBody>
          <a:bodyPr/>
          <a:lstStyle/>
          <a:p>
            <a:pPr marL="400050" lvl="1" indent="0" eaLnBrk="1" hangingPunct="1">
              <a:spcBef>
                <a:spcPct val="0"/>
              </a:spcBef>
              <a:buFont typeface="Arial" charset="0"/>
              <a:buNone/>
            </a:pPr>
            <a:r>
              <a:rPr lang="en-US" smtClean="0"/>
              <a:t>12 "How you are fallen from heaven, </a:t>
            </a:r>
          </a:p>
          <a:p>
            <a:pPr marL="400050" lvl="1" indent="0" eaLnBrk="1" hangingPunct="1">
              <a:spcBef>
                <a:spcPct val="0"/>
              </a:spcBef>
              <a:buFont typeface="Arial" charset="0"/>
              <a:buNone/>
            </a:pPr>
            <a:r>
              <a:rPr lang="en-US" smtClean="0"/>
              <a:t>O Lucifer, son of the morning! </a:t>
            </a:r>
          </a:p>
          <a:p>
            <a:pPr marL="400050" lvl="1" indent="0" eaLnBrk="1" hangingPunct="1">
              <a:spcBef>
                <a:spcPct val="0"/>
              </a:spcBef>
              <a:buFont typeface="Arial" charset="0"/>
              <a:buNone/>
            </a:pPr>
            <a:r>
              <a:rPr lang="en-US" smtClean="0"/>
              <a:t>How you are cut down to the ground, </a:t>
            </a:r>
          </a:p>
          <a:p>
            <a:pPr marL="400050" lvl="1" indent="0" eaLnBrk="1" hangingPunct="1">
              <a:spcBef>
                <a:spcPct val="0"/>
              </a:spcBef>
              <a:buFont typeface="Arial" charset="0"/>
              <a:buNone/>
            </a:pPr>
            <a:r>
              <a:rPr lang="en-US" smtClean="0"/>
              <a:t>You who weakened the nations! </a:t>
            </a:r>
          </a:p>
          <a:p>
            <a:pPr marL="400050" lvl="1" indent="0" eaLnBrk="1" hangingPunct="1">
              <a:spcBef>
                <a:spcPct val="0"/>
              </a:spcBef>
              <a:buFont typeface="Arial" charset="0"/>
              <a:buNone/>
            </a:pPr>
            <a:r>
              <a:rPr lang="en-US" smtClean="0"/>
              <a:t>13 For you have said in your heart: </a:t>
            </a:r>
          </a:p>
          <a:p>
            <a:pPr marL="400050" lvl="1" indent="0" eaLnBrk="1" hangingPunct="1">
              <a:spcBef>
                <a:spcPct val="0"/>
              </a:spcBef>
              <a:buFont typeface="Arial" charset="0"/>
              <a:buNone/>
            </a:pPr>
            <a:r>
              <a:rPr lang="en-US" u="sng" smtClean="0"/>
              <a:t>'I will ascend into heaven</a:t>
            </a:r>
            <a:r>
              <a:rPr lang="en-US" smtClean="0"/>
              <a:t>, </a:t>
            </a:r>
          </a:p>
          <a:p>
            <a:pPr marL="400050" lvl="1" indent="0" eaLnBrk="1" hangingPunct="1">
              <a:spcBef>
                <a:spcPct val="0"/>
              </a:spcBef>
              <a:buFont typeface="Arial" charset="0"/>
              <a:buNone/>
            </a:pPr>
            <a:r>
              <a:rPr lang="en-US" smtClean="0"/>
              <a:t>I will exalt my throne above the stars of God;</a:t>
            </a:r>
          </a:p>
          <a:p>
            <a:pPr marL="400050" lvl="1" indent="0" eaLnBrk="1" hangingPunct="1">
              <a:spcBef>
                <a:spcPct val="0"/>
              </a:spcBef>
              <a:buFont typeface="Arial" charset="0"/>
              <a:buNone/>
            </a:pPr>
            <a:r>
              <a:rPr lang="en-US" smtClean="0"/>
              <a:t>I will also sit on the mount of the congregation </a:t>
            </a:r>
          </a:p>
          <a:p>
            <a:pPr marL="400050" lvl="1" indent="0" eaLnBrk="1" hangingPunct="1">
              <a:spcBef>
                <a:spcPct val="0"/>
              </a:spcBef>
              <a:buFont typeface="Arial" charset="0"/>
              <a:buNone/>
            </a:pPr>
            <a:r>
              <a:rPr lang="en-US" smtClean="0"/>
              <a:t>On the farthest sides of the north; </a:t>
            </a:r>
          </a:p>
          <a:p>
            <a:pPr marL="400050" lvl="1" indent="0" eaLnBrk="1" hangingPunct="1">
              <a:spcBef>
                <a:spcPct val="0"/>
              </a:spcBef>
              <a:buFont typeface="Arial" charset="0"/>
              <a:buNone/>
            </a:pPr>
            <a:r>
              <a:rPr lang="en-US" smtClean="0"/>
              <a:t>14 I will ascend above the heights of the clouds, </a:t>
            </a:r>
          </a:p>
          <a:p>
            <a:pPr marL="400050" lvl="1" indent="0" eaLnBrk="1" hangingPunct="1">
              <a:spcBef>
                <a:spcPct val="0"/>
              </a:spcBef>
              <a:buFont typeface="Arial" charset="0"/>
              <a:buNone/>
            </a:pPr>
            <a:r>
              <a:rPr lang="en-US" smtClean="0"/>
              <a:t>I will be like the Most High.' </a:t>
            </a:r>
          </a:p>
          <a:p>
            <a:pPr marL="400050" lvl="1" indent="0" eaLnBrk="1" hangingPunct="1">
              <a:spcBef>
                <a:spcPct val="0"/>
              </a:spcBef>
              <a:buFont typeface="Arial" charset="0"/>
              <a:buNone/>
            </a:pPr>
            <a:r>
              <a:rPr lang="en-US" smtClean="0"/>
              <a:t>15 Yet you shall be brought down to Sheol, </a:t>
            </a:r>
          </a:p>
          <a:p>
            <a:pPr marL="400050" lvl="1" indent="0" eaLnBrk="1" hangingPunct="1">
              <a:spcBef>
                <a:spcPct val="0"/>
              </a:spcBef>
              <a:buFont typeface="Arial" charset="0"/>
              <a:buNone/>
            </a:pPr>
            <a:r>
              <a:rPr lang="en-US" smtClean="0"/>
              <a:t>To the lowest depths of the Pit.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eaLnBrk="1" hangingPunct="1">
              <a:defRPr/>
            </a:pPr>
            <a:r>
              <a:rPr lang="en-US" sz="3600" dirty="0" smtClean="0"/>
              <a:t>Isa 14:12-21, </a:t>
            </a:r>
            <a:r>
              <a:rPr lang="en-US" sz="3600" dirty="0" err="1" smtClean="0"/>
              <a:t>NKJV</a:t>
            </a:r>
            <a:endParaRPr lang="en-US" sz="3600" dirty="0" smtClean="0"/>
          </a:p>
        </p:txBody>
      </p:sp>
      <p:sp>
        <p:nvSpPr>
          <p:cNvPr id="14339" name="Content Placeholder 2"/>
          <p:cNvSpPr>
            <a:spLocks noGrp="1"/>
          </p:cNvSpPr>
          <p:nvPr>
            <p:ph idx="1"/>
          </p:nvPr>
        </p:nvSpPr>
        <p:spPr>
          <a:xfrm>
            <a:off x="457200" y="990600"/>
            <a:ext cx="8229600" cy="5135563"/>
          </a:xfrm>
        </p:spPr>
        <p:txBody>
          <a:bodyPr/>
          <a:lstStyle/>
          <a:p>
            <a:pPr marL="0" indent="0" eaLnBrk="1" hangingPunct="1">
              <a:spcBef>
                <a:spcPct val="0"/>
              </a:spcBef>
              <a:buFont typeface="Arial" charset="0"/>
              <a:buNone/>
            </a:pPr>
            <a:r>
              <a:rPr lang="en-US" smtClean="0"/>
              <a:t>16 "Those who see you will gaze at you, </a:t>
            </a:r>
          </a:p>
          <a:p>
            <a:pPr marL="0" indent="0" eaLnBrk="1" hangingPunct="1">
              <a:spcBef>
                <a:spcPct val="0"/>
              </a:spcBef>
              <a:buFont typeface="Arial" charset="0"/>
              <a:buNone/>
            </a:pPr>
            <a:r>
              <a:rPr lang="en-US" smtClean="0"/>
              <a:t>And consider you, saying: </a:t>
            </a:r>
          </a:p>
          <a:p>
            <a:pPr marL="0" indent="0" eaLnBrk="1" hangingPunct="1">
              <a:spcBef>
                <a:spcPct val="0"/>
              </a:spcBef>
              <a:buFont typeface="Arial" charset="0"/>
              <a:buNone/>
            </a:pPr>
            <a:r>
              <a:rPr lang="en-US" u="sng" smtClean="0"/>
              <a:t>'Is this the man </a:t>
            </a:r>
            <a:r>
              <a:rPr lang="en-US" smtClean="0"/>
              <a:t>who made the earth tremble,</a:t>
            </a:r>
          </a:p>
          <a:p>
            <a:pPr marL="0" indent="0" eaLnBrk="1" hangingPunct="1">
              <a:spcBef>
                <a:spcPct val="0"/>
              </a:spcBef>
              <a:buFont typeface="Arial" charset="0"/>
              <a:buNone/>
            </a:pPr>
            <a:r>
              <a:rPr lang="en-US" smtClean="0"/>
              <a:t>Who shook kingdoms, </a:t>
            </a:r>
          </a:p>
          <a:p>
            <a:pPr marL="0" indent="0" eaLnBrk="1" hangingPunct="1">
              <a:spcBef>
                <a:spcPct val="0"/>
              </a:spcBef>
              <a:buFont typeface="Arial" charset="0"/>
              <a:buNone/>
            </a:pPr>
            <a:r>
              <a:rPr lang="en-US" smtClean="0"/>
              <a:t>17 Who made the world as a wilderness </a:t>
            </a:r>
          </a:p>
          <a:p>
            <a:pPr marL="0" indent="0" eaLnBrk="1" hangingPunct="1">
              <a:spcBef>
                <a:spcPct val="0"/>
              </a:spcBef>
              <a:buFont typeface="Arial" charset="0"/>
              <a:buNone/>
            </a:pPr>
            <a:r>
              <a:rPr lang="en-US" smtClean="0"/>
              <a:t>And destroyed its cities,</a:t>
            </a:r>
          </a:p>
          <a:p>
            <a:pPr marL="0" indent="0" eaLnBrk="1" hangingPunct="1">
              <a:spcBef>
                <a:spcPct val="0"/>
              </a:spcBef>
              <a:buFont typeface="Arial" charset="0"/>
              <a:buNone/>
            </a:pPr>
            <a:r>
              <a:rPr lang="en-US" smtClean="0"/>
              <a:t>Who did not open the house of his prisoners?‘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eaLnBrk="1" hangingPunct="1">
              <a:defRPr/>
            </a:pPr>
            <a:r>
              <a:rPr lang="en-US" sz="3600" dirty="0" smtClean="0"/>
              <a:t>Isa 14:12-21, </a:t>
            </a:r>
            <a:r>
              <a:rPr lang="en-US" sz="3600" dirty="0" err="1" smtClean="0"/>
              <a:t>NKJV</a:t>
            </a:r>
            <a:endParaRPr lang="en-US" sz="3600" dirty="0" smtClean="0"/>
          </a:p>
        </p:txBody>
      </p:sp>
      <p:sp>
        <p:nvSpPr>
          <p:cNvPr id="15363" name="Content Placeholder 2"/>
          <p:cNvSpPr>
            <a:spLocks noGrp="1"/>
          </p:cNvSpPr>
          <p:nvPr>
            <p:ph idx="1"/>
          </p:nvPr>
        </p:nvSpPr>
        <p:spPr>
          <a:xfrm>
            <a:off x="457200" y="990600"/>
            <a:ext cx="8229600" cy="5486400"/>
          </a:xfrm>
        </p:spPr>
        <p:txBody>
          <a:bodyPr/>
          <a:lstStyle/>
          <a:p>
            <a:pPr marL="400050" lvl="1" indent="0" eaLnBrk="1" hangingPunct="1">
              <a:spcBef>
                <a:spcPct val="0"/>
              </a:spcBef>
              <a:buFont typeface="Arial" charset="0"/>
              <a:buNone/>
            </a:pPr>
            <a:r>
              <a:rPr lang="en-US" sz="2000" smtClean="0"/>
              <a:t>18 "All the kings of the nations, </a:t>
            </a:r>
          </a:p>
          <a:p>
            <a:pPr marL="400050" lvl="1" indent="0" eaLnBrk="1" hangingPunct="1">
              <a:spcBef>
                <a:spcPct val="0"/>
              </a:spcBef>
              <a:buFont typeface="Arial" charset="0"/>
              <a:buNone/>
            </a:pPr>
            <a:r>
              <a:rPr lang="en-US" sz="2000" smtClean="0"/>
              <a:t>All of them, sleep in glory, </a:t>
            </a:r>
          </a:p>
          <a:p>
            <a:pPr marL="400050" lvl="1" indent="0" eaLnBrk="1" hangingPunct="1">
              <a:spcBef>
                <a:spcPct val="0"/>
              </a:spcBef>
              <a:buFont typeface="Arial" charset="0"/>
              <a:buNone/>
            </a:pPr>
            <a:r>
              <a:rPr lang="en-US" sz="2000" smtClean="0"/>
              <a:t>Everyone in his own house; </a:t>
            </a:r>
          </a:p>
          <a:p>
            <a:pPr marL="400050" lvl="1" indent="0" eaLnBrk="1" hangingPunct="1">
              <a:spcBef>
                <a:spcPct val="0"/>
              </a:spcBef>
              <a:buFont typeface="Arial" charset="0"/>
              <a:buNone/>
            </a:pPr>
            <a:r>
              <a:rPr lang="en-US" sz="2000" smtClean="0"/>
              <a:t>19 But you are cast out of your grave </a:t>
            </a:r>
          </a:p>
          <a:p>
            <a:pPr marL="400050" lvl="1" indent="0" eaLnBrk="1" hangingPunct="1">
              <a:spcBef>
                <a:spcPct val="0"/>
              </a:spcBef>
              <a:buFont typeface="Arial" charset="0"/>
              <a:buNone/>
            </a:pPr>
            <a:r>
              <a:rPr lang="en-US" sz="2000" smtClean="0"/>
              <a:t>Like an abominable branch, </a:t>
            </a:r>
          </a:p>
          <a:p>
            <a:pPr marL="400050" lvl="1" indent="0" eaLnBrk="1" hangingPunct="1">
              <a:spcBef>
                <a:spcPct val="0"/>
              </a:spcBef>
              <a:buFont typeface="Arial" charset="0"/>
              <a:buNone/>
            </a:pPr>
            <a:r>
              <a:rPr lang="en-US" sz="2000" smtClean="0"/>
              <a:t>Like the garment of those who are slain,</a:t>
            </a:r>
          </a:p>
          <a:p>
            <a:pPr marL="400050" lvl="1" indent="0" eaLnBrk="1" hangingPunct="1">
              <a:spcBef>
                <a:spcPct val="0"/>
              </a:spcBef>
              <a:buFont typeface="Arial" charset="0"/>
              <a:buNone/>
            </a:pPr>
            <a:r>
              <a:rPr lang="en-US" sz="2000" smtClean="0"/>
              <a:t>Thrust through with a sword, </a:t>
            </a:r>
          </a:p>
          <a:p>
            <a:pPr marL="400050" lvl="1" indent="0" eaLnBrk="1" hangingPunct="1">
              <a:spcBef>
                <a:spcPct val="0"/>
              </a:spcBef>
              <a:buFont typeface="Arial" charset="0"/>
              <a:buNone/>
            </a:pPr>
            <a:r>
              <a:rPr lang="en-US" sz="2000" smtClean="0"/>
              <a:t>Who go down to the stones of the pit, </a:t>
            </a:r>
          </a:p>
          <a:p>
            <a:pPr marL="400050" lvl="1" indent="0" eaLnBrk="1" hangingPunct="1">
              <a:spcBef>
                <a:spcPct val="0"/>
              </a:spcBef>
              <a:buFont typeface="Arial" charset="0"/>
              <a:buNone/>
            </a:pPr>
            <a:r>
              <a:rPr lang="en-US" sz="2000" smtClean="0"/>
              <a:t>Like a corpse trodden underfoot. </a:t>
            </a:r>
          </a:p>
          <a:p>
            <a:pPr marL="400050" lvl="1" indent="0" eaLnBrk="1" hangingPunct="1">
              <a:spcBef>
                <a:spcPct val="0"/>
              </a:spcBef>
              <a:buFont typeface="Arial" charset="0"/>
              <a:buNone/>
            </a:pPr>
            <a:r>
              <a:rPr lang="en-US" sz="2000" smtClean="0"/>
              <a:t>20 You will not be joined with them in burial, </a:t>
            </a:r>
          </a:p>
          <a:p>
            <a:pPr marL="400050" lvl="1" indent="0" eaLnBrk="1" hangingPunct="1">
              <a:spcBef>
                <a:spcPct val="0"/>
              </a:spcBef>
              <a:buFont typeface="Arial" charset="0"/>
              <a:buNone/>
            </a:pPr>
            <a:r>
              <a:rPr lang="en-US" sz="2000" smtClean="0"/>
              <a:t>Because you have destroyed your land </a:t>
            </a:r>
          </a:p>
          <a:p>
            <a:pPr marL="400050" lvl="1" indent="0" eaLnBrk="1" hangingPunct="1">
              <a:spcBef>
                <a:spcPct val="0"/>
              </a:spcBef>
              <a:buFont typeface="Arial" charset="0"/>
              <a:buNone/>
            </a:pPr>
            <a:r>
              <a:rPr lang="en-US" sz="2000" smtClean="0"/>
              <a:t>And slain your people. </a:t>
            </a:r>
          </a:p>
          <a:p>
            <a:pPr marL="400050" lvl="1" indent="0" eaLnBrk="1" hangingPunct="1">
              <a:spcBef>
                <a:spcPct val="0"/>
              </a:spcBef>
              <a:buFont typeface="Arial" charset="0"/>
              <a:buNone/>
            </a:pPr>
            <a:r>
              <a:rPr lang="en-US" sz="2000" smtClean="0"/>
              <a:t>The brood of evildoers shall never be named. </a:t>
            </a:r>
          </a:p>
          <a:p>
            <a:pPr marL="400050" lvl="1" indent="0" eaLnBrk="1" hangingPunct="1">
              <a:spcBef>
                <a:spcPct val="0"/>
              </a:spcBef>
              <a:buFont typeface="Arial" charset="0"/>
              <a:buNone/>
            </a:pPr>
            <a:r>
              <a:rPr lang="en-US" sz="2000" smtClean="0"/>
              <a:t>21 Prepare slaughter for his children </a:t>
            </a:r>
          </a:p>
          <a:p>
            <a:pPr marL="400050" lvl="1" indent="0" eaLnBrk="1" hangingPunct="1">
              <a:spcBef>
                <a:spcPct val="0"/>
              </a:spcBef>
              <a:buFont typeface="Arial" charset="0"/>
              <a:buNone/>
            </a:pPr>
            <a:r>
              <a:rPr lang="en-US" sz="2000" smtClean="0"/>
              <a:t>Because of the iniquity of their fathers, </a:t>
            </a:r>
          </a:p>
          <a:p>
            <a:pPr marL="400050" lvl="1" indent="0" eaLnBrk="1" hangingPunct="1">
              <a:spcBef>
                <a:spcPct val="0"/>
              </a:spcBef>
              <a:buFont typeface="Arial" charset="0"/>
              <a:buNone/>
            </a:pPr>
            <a:r>
              <a:rPr lang="en-US" sz="2000" smtClean="0"/>
              <a:t>Lest they rise up and possess the land,</a:t>
            </a:r>
          </a:p>
          <a:p>
            <a:pPr marL="400050" lvl="1" indent="0" eaLnBrk="1" hangingPunct="1">
              <a:spcBef>
                <a:spcPct val="0"/>
              </a:spcBef>
              <a:buFont typeface="Arial" charset="0"/>
              <a:buNone/>
            </a:pPr>
            <a:r>
              <a:rPr lang="en-US" sz="2000" smtClean="0"/>
              <a:t>And fill the face of the world with cities."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Nature of Angels</a:t>
            </a:r>
          </a:p>
        </p:txBody>
      </p:sp>
      <p:sp>
        <p:nvSpPr>
          <p:cNvPr id="3" name="Content Placeholder 2"/>
          <p:cNvSpPr>
            <a:spLocks noGrp="1"/>
          </p:cNvSpPr>
          <p:nvPr>
            <p:ph idx="1"/>
          </p:nvPr>
        </p:nvSpPr>
        <p:spPr/>
        <p:txBody>
          <a:bodyPr rtlCol="0">
            <a:normAutofit fontScale="85000" lnSpcReduction="10000"/>
          </a:bodyPr>
          <a:lstStyle/>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Are Genderless</a:t>
            </a:r>
            <a:r>
              <a:rPr lang="en-US" dirty="0" smtClean="0">
                <a:effectLst>
                  <a:outerShdw blurRad="38100" dist="38100" dir="2700000" algn="tl">
                    <a:srgbClr val="000000">
                      <a:alpha val="43137"/>
                    </a:srgbClr>
                  </a:outerShdw>
                </a:effectLst>
              </a:rPr>
              <a:t> (Matt. 22:30; Luke 20:35-36)</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Never Die</a:t>
            </a:r>
            <a:r>
              <a:rPr lang="en-US" dirty="0" smtClean="0">
                <a:effectLst>
                  <a:outerShdw blurRad="38100" dist="38100" dir="2700000" algn="tl">
                    <a:srgbClr val="000000">
                      <a:alpha val="43137"/>
                    </a:srgbClr>
                  </a:outerShdw>
                </a:effectLst>
              </a:rPr>
              <a:t> (Luke 20:35-36)</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Have Free Will</a:t>
            </a:r>
            <a:r>
              <a:rPr lang="en-US" dirty="0" smtClean="0">
                <a:effectLst>
                  <a:outerShdw blurRad="38100" dist="38100" dir="2700000" algn="tl">
                    <a:srgbClr val="000000">
                      <a:alpha val="43137"/>
                    </a:srgbClr>
                  </a:outerShdw>
                </a:effectLst>
              </a:rPr>
              <a:t> (1 Tim. 3:6; Jude 6; 2 Pet. 2:4)</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Have Great Power</a:t>
            </a:r>
            <a:r>
              <a:rPr lang="en-US" dirty="0" smtClean="0">
                <a:effectLst>
                  <a:outerShdw blurRad="38100" dist="38100" dir="2700000" algn="tl">
                    <a:srgbClr val="000000">
                      <a:alpha val="43137"/>
                    </a:srgbClr>
                  </a:outerShdw>
                </a:effectLst>
              </a:rPr>
              <a:t> (Gen. 19:10-11; 2 Thess. 1:7; Matt. 24:31; 28:2-3; 2 Pet. 2:11)</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Are Persons</a:t>
            </a:r>
            <a:r>
              <a:rPr lang="en-US" dirty="0" smtClean="0">
                <a:effectLst>
                  <a:outerShdw blurRad="38100" dist="38100" dir="2700000" algn="tl">
                    <a:srgbClr val="000000">
                      <a:alpha val="43137"/>
                    </a:srgbClr>
                  </a:outerShdw>
                </a:effectLst>
              </a:rPr>
              <a:t> (Isa. 6:3; cf. Rev. 4:8-9; Luke 15:10)</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 Are Beautiful</a:t>
            </a:r>
            <a:r>
              <a:rPr lang="en-US" dirty="0" smtClean="0">
                <a:effectLst>
                  <a:outerShdw blurRad="38100" dist="38100" dir="2700000" algn="tl">
                    <a:srgbClr val="000000">
                      <a:alpha val="43137"/>
                    </a:srgbClr>
                  </a:outerShdw>
                </a:effectLst>
              </a:rPr>
              <a:t> (Isa. 6:1-2; Ezek. 1:15-16; cf. 22, 28; 28:12-14; Dan. 10:5-6; Matt. 28:3; 2 Cor. 11:14)</a:t>
            </a:r>
          </a:p>
          <a:p>
            <a:pPr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Purpose of Angels</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To Glorify God </a:t>
            </a:r>
            <a:r>
              <a:rPr lang="en-US" dirty="0" smtClean="0">
                <a:effectLst>
                  <a:outerShdw blurRad="38100" dist="38100" dir="2700000" algn="tl">
                    <a:srgbClr val="000000">
                      <a:alpha val="43137"/>
                    </a:srgbClr>
                  </a:outerShdw>
                </a:effectLst>
              </a:rPr>
              <a:t>(Rev. 4:11; Ps. 148:2)</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To Serve God</a:t>
            </a:r>
            <a:r>
              <a:rPr lang="en-US" dirty="0" smtClean="0">
                <a:effectLst>
                  <a:outerShdw blurRad="38100" dist="38100" dir="2700000" algn="tl">
                    <a:srgbClr val="000000">
                      <a:alpha val="43137"/>
                    </a:srgbClr>
                  </a:outerShdw>
                </a:effectLst>
              </a:rPr>
              <a:t> (Col. 1:16; Job 1:6; 2:1)</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To Reflect God’s Attributes </a:t>
            </a:r>
            <a:r>
              <a:rPr lang="en-US" dirty="0" smtClean="0">
                <a:effectLst>
                  <a:outerShdw blurRad="38100" dist="38100" dir="2700000" algn="tl">
                    <a:srgbClr val="000000">
                      <a:alpha val="43137"/>
                    </a:srgbClr>
                  </a:outerShdw>
                </a:effectLst>
              </a:rPr>
              <a:t>(Isa. 6:3; Ezek. 1:5; 28)</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To Learn God’s Wisdom and Grace</a:t>
            </a:r>
            <a:r>
              <a:rPr lang="en-US" dirty="0" smtClean="0">
                <a:effectLst>
                  <a:outerShdw blurRad="38100" dist="38100" dir="2700000" algn="tl">
                    <a:srgbClr val="000000">
                      <a:alpha val="43137"/>
                    </a:srgbClr>
                  </a:outerShdw>
                </a:effectLst>
              </a:rPr>
              <a:t> (Eph. 3:10; 1 Pet. 1:12)</a:t>
            </a:r>
            <a:endParaRPr lang="en-US" b="1" dirty="0" smtClean="0">
              <a:effectLst>
                <a:outerShdw blurRad="38100" dist="38100" dir="2700000" algn="tl">
                  <a:srgbClr val="000000">
                    <a:alpha val="43137"/>
                  </a:srgbClr>
                </a:outerShdw>
              </a:effectLst>
            </a:endParaRP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To Minister to God’s Elect</a:t>
            </a:r>
            <a:r>
              <a:rPr lang="en-US" dirty="0" smtClean="0">
                <a:effectLst>
                  <a:outerShdw blurRad="38100" dist="38100" dir="2700000" algn="tl">
                    <a:srgbClr val="000000">
                      <a:alpha val="43137"/>
                    </a:srgbClr>
                  </a:outerShdw>
                </a:effectLst>
              </a:rPr>
              <a:t> (Heb. 1:14; Matt. 18:10; Job 1:6; 2:1; cf. Ps. 91:11; Gen. 18:2ff.; Dan. 10:1ff.; 12:1; cf. Eph. 6:12; Luke 16:22)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Position of Angels</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Archangel</a:t>
            </a:r>
            <a:r>
              <a:rPr lang="en-US" dirty="0" smtClean="0">
                <a:effectLst>
                  <a:outerShdw blurRad="38100" dist="38100" dir="2700000" algn="tl">
                    <a:srgbClr val="000000">
                      <a:alpha val="43137"/>
                    </a:srgbClr>
                  </a:outerShdw>
                </a:effectLst>
              </a:rPr>
              <a:t>—There is a rank among both good and evil angels (demons).  A the top is the archangel (Michael) (Dan. 12:1).</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Chief Princes</a:t>
            </a:r>
            <a:r>
              <a:rPr lang="en-US" dirty="0" smtClean="0">
                <a:effectLst>
                  <a:outerShdw blurRad="38100" dist="38100" dir="2700000" algn="tl">
                    <a:srgbClr val="000000">
                      <a:alpha val="43137"/>
                    </a:srgbClr>
                  </a:outerShdw>
                </a:effectLst>
              </a:rPr>
              <a:t>—Under Michael there are other chief princes (Dan. 10:21; cf. Dan. 10:13).</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Cherubim—</a:t>
            </a:r>
            <a:r>
              <a:rPr lang="en-US" dirty="0" smtClean="0">
                <a:effectLst>
                  <a:outerShdw blurRad="38100" dist="38100" dir="2700000" algn="tl">
                    <a:srgbClr val="000000">
                      <a:alpha val="43137"/>
                    </a:srgbClr>
                  </a:outerShdw>
                </a:effectLst>
              </a:rPr>
              <a:t>Proclaimers and protectors of God’s glory (Gen. 3:24; Ps. 80:1; 99:1; Ezek. 10:1; cf. 1:28; Heb. 9:5)</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Living Creatures—</a:t>
            </a:r>
            <a:r>
              <a:rPr lang="en-US" dirty="0" smtClean="0">
                <a:effectLst>
                  <a:outerShdw blurRad="38100" dist="38100" dir="2700000" algn="tl">
                    <a:srgbClr val="000000">
                      <a:alpha val="43137"/>
                    </a:srgbClr>
                  </a:outerShdw>
                </a:effectLst>
              </a:rPr>
              <a:t>Function appears to be to worship God and direct His judgments (Rev. 4:7-8; Ezek. 1:6).</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Seraphim—</a:t>
            </a:r>
            <a:r>
              <a:rPr lang="en-US" dirty="0" smtClean="0">
                <a:effectLst>
                  <a:outerShdw blurRad="38100" dist="38100" dir="2700000" algn="tl">
                    <a:srgbClr val="000000">
                      <a:alpha val="43137"/>
                    </a:srgbClr>
                  </a:outerShdw>
                </a:effectLst>
              </a:rPr>
              <a:t>Proclaimers of God’s holiness (Isa. 6:2-3)</a:t>
            </a:r>
          </a:p>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Angels—</a:t>
            </a:r>
            <a:r>
              <a:rPr lang="en-US" dirty="0" smtClean="0">
                <a:effectLst>
                  <a:outerShdw blurRad="38100" dist="38100" dir="2700000" algn="tl">
                    <a:srgbClr val="000000">
                      <a:alpha val="43137"/>
                    </a:srgbClr>
                  </a:outerShdw>
                </a:effectLst>
              </a:rPr>
              <a:t>The most common designation of God’s spiritual creatures, meaning “messenger” occurs 273 times in the Bible.</a:t>
            </a:r>
            <a:endParaRPr lang="en-US" b="1" dirty="0" smtClean="0">
              <a:effectLst>
                <a:outerShdw blurRad="38100" dist="38100" dir="2700000" algn="tl">
                  <a:srgbClr val="000000">
                    <a:alpha val="43137"/>
                  </a:srgbClr>
                </a:outerShdw>
              </a:effectLs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Abode of Angels</a:t>
            </a:r>
          </a:p>
        </p:txBody>
      </p:sp>
      <p:sp>
        <p:nvSpPr>
          <p:cNvPr id="13315" name="Content Placeholder 2"/>
          <p:cNvSpPr>
            <a:spLocks noGrp="1"/>
          </p:cNvSpPr>
          <p:nvPr>
            <p:ph idx="1"/>
          </p:nvPr>
        </p:nvSpPr>
        <p:spPr/>
        <p:txBody>
          <a:bodyPr/>
          <a:lstStyle/>
          <a:p>
            <a:pPr eaLnBrk="1" hangingPunct="1">
              <a:defRPr/>
            </a:pPr>
            <a:r>
              <a:rPr lang="en-US" dirty="0" smtClean="0">
                <a:effectLst>
                  <a:outerShdw blurRad="38100" dist="38100" dir="2700000" algn="tl">
                    <a:srgbClr val="000000">
                      <a:alpha val="43137"/>
                    </a:srgbClr>
                  </a:outerShdw>
                </a:effectLst>
              </a:rPr>
              <a:t>The general sphere of angels is in heaven.</a:t>
            </a:r>
          </a:p>
          <a:p>
            <a:pPr eaLnBrk="1" hangingPunct="1">
              <a:defRPr/>
            </a:pPr>
            <a:r>
              <a:rPr lang="en-US" dirty="0" smtClean="0">
                <a:effectLst>
                  <a:outerShdw blurRad="38100" dist="38100" dir="2700000" algn="tl">
                    <a:srgbClr val="000000">
                      <a:alpha val="43137"/>
                    </a:srgbClr>
                  </a:outerShdw>
                </a:effectLst>
              </a:rPr>
              <a:t>The sphere of activity of angels is focused in the second heaven, though some are active in the third heaven by the Throne of God (2 Cor. 12:2, 4).</a:t>
            </a:r>
          </a:p>
          <a:p>
            <a:pPr eaLnBrk="1" hangingPunct="1">
              <a:defRPr/>
            </a:pPr>
            <a:r>
              <a:rPr lang="en-US" dirty="0" smtClean="0">
                <a:effectLst>
                  <a:outerShdw blurRad="38100" dist="38100" dir="2700000" algn="tl">
                    <a:srgbClr val="000000">
                      <a:alpha val="43137"/>
                    </a:srgbClr>
                  </a:outerShdw>
                </a:effectLst>
              </a:rPr>
              <a:t>Evil angels abide in the second heaven too (Dan. 10:13).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Special Abilities of Angels</a:t>
            </a:r>
          </a:p>
        </p:txBody>
      </p:sp>
      <p:sp>
        <p:nvSpPr>
          <p:cNvPr id="14339" name="Content Placeholder 2"/>
          <p:cNvSpPr>
            <a:spLocks noGrp="1"/>
          </p:cNvSpPr>
          <p:nvPr>
            <p:ph idx="1"/>
          </p:nvPr>
        </p:nvSpPr>
        <p:spPr/>
        <p:txBody>
          <a:bodyPr/>
          <a:lstStyle/>
          <a:p>
            <a:pPr eaLnBrk="1" hangingPunct="1">
              <a:defRPr/>
            </a:pPr>
            <a:r>
              <a:rPr lang="en-US" dirty="0" smtClean="0">
                <a:effectLst>
                  <a:outerShdw blurRad="38100" dist="38100" dir="2700000" algn="tl">
                    <a:srgbClr val="000000">
                      <a:alpha val="43137"/>
                    </a:srgbClr>
                  </a:outerShdw>
                </a:effectLst>
              </a:rPr>
              <a:t>To traverse great distances in a short time.</a:t>
            </a:r>
          </a:p>
          <a:p>
            <a:pPr eaLnBrk="1" hangingPunct="1">
              <a:defRPr/>
            </a:pPr>
            <a:r>
              <a:rPr lang="en-US" dirty="0" smtClean="0">
                <a:effectLst>
                  <a:outerShdw blurRad="38100" dist="38100" dir="2700000" algn="tl">
                    <a:srgbClr val="000000">
                      <a:alpha val="43137"/>
                    </a:srgbClr>
                  </a:outerShdw>
                </a:effectLst>
              </a:rPr>
              <a:t>To perform miracles.</a:t>
            </a:r>
          </a:p>
          <a:p>
            <a:pPr eaLnBrk="1" hangingPunct="1">
              <a:defRPr/>
            </a:pPr>
            <a:r>
              <a:rPr lang="en-US" dirty="0" smtClean="0">
                <a:effectLst>
                  <a:outerShdw blurRad="38100" dist="38100" dir="2700000" algn="tl">
                    <a:srgbClr val="000000">
                      <a:alpha val="43137"/>
                    </a:srgbClr>
                  </a:outerShdw>
                </a:effectLst>
              </a:rPr>
              <a:t>To materialize (assume bodily form).</a:t>
            </a:r>
          </a:p>
          <a:p>
            <a:pPr eaLnBrk="1" hangingPunct="1">
              <a:defRPr/>
            </a:pPr>
            <a:r>
              <a:rPr lang="en-US" dirty="0" smtClean="0">
                <a:effectLst>
                  <a:outerShdw blurRad="38100" dist="38100" dir="2700000" algn="tl">
                    <a:srgbClr val="000000">
                      <a:alpha val="43137"/>
                    </a:srgbClr>
                  </a:outerShdw>
                </a:effectLst>
              </a:rPr>
              <a:t>To communicate.</a:t>
            </a:r>
          </a:p>
          <a:p>
            <a:pPr eaLnBrk="1" hangingPunct="1">
              <a:defRPr/>
            </a:pPr>
            <a:r>
              <a:rPr lang="en-US" dirty="0" smtClean="0">
                <a:effectLst>
                  <a:outerShdw blurRad="38100" dist="38100" dir="2700000" algn="tl">
                    <a:srgbClr val="000000">
                      <a:alpha val="43137"/>
                    </a:srgbClr>
                  </a:outerShdw>
                </a:effectLst>
              </a:rPr>
              <a:t>To occupy </a:t>
            </a:r>
            <a:r>
              <a:rPr lang="en-US" b="1" dirty="0" smtClean="0">
                <a:effectLst>
                  <a:outerShdw blurRad="38100" dist="38100" dir="2700000" algn="tl">
                    <a:srgbClr val="000000">
                      <a:alpha val="43137"/>
                    </a:srgbClr>
                  </a:outerShdw>
                </a:effectLst>
              </a:rPr>
              <a:t>NO </a:t>
            </a:r>
            <a:r>
              <a:rPr lang="en-US" dirty="0" smtClean="0">
                <a:effectLst>
                  <a:outerShdw blurRad="38100" dist="38100" dir="2700000" algn="tl">
                    <a:srgbClr val="000000">
                      <a:alpha val="43137"/>
                    </a:srgbClr>
                  </a:outerShdw>
                </a:effectLst>
              </a:rPr>
              <a:t>space.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rtlCol="0">
            <a:normAutofit/>
          </a:bodyPr>
          <a:lstStyle/>
          <a:p>
            <a:pPr algn="ctr" eaLnBrk="1" fontAlgn="auto" hangingPunct="1">
              <a:spcAft>
                <a:spcPts val="0"/>
              </a:spcAft>
              <a:buFont typeface="Arial" pitchFamily="34" charset="0"/>
              <a:buNone/>
              <a:defRPr/>
            </a:pPr>
            <a:r>
              <a:rPr lang="en-US" sz="4800" b="1" dirty="0" smtClean="0">
                <a:effectLst>
                  <a:outerShdw blurRad="38100" dist="38100" dir="2700000" algn="tl">
                    <a:srgbClr val="000000">
                      <a:alpha val="43137"/>
                    </a:srgbClr>
                  </a:outerShdw>
                </a:effectLst>
              </a:rPr>
              <a:t>Systematic </a:t>
            </a:r>
            <a:r>
              <a:rPr lang="en-US" sz="4800" b="1" dirty="0" smtClean="0">
                <a:effectLst>
                  <a:outerShdw blurRad="38100" dist="38100" dir="2700000" algn="tl">
                    <a:srgbClr val="000000">
                      <a:alpha val="43137"/>
                    </a:srgbClr>
                  </a:outerShdw>
                </a:effectLst>
              </a:rPr>
              <a:t>Theology</a:t>
            </a:r>
          </a:p>
          <a:p>
            <a:pPr algn="ctr" eaLnBrk="1" fontAlgn="auto" hangingPunct="1">
              <a:spcAft>
                <a:spcPts val="0"/>
              </a:spcAft>
              <a:buFont typeface="Arial" pitchFamily="34" charset="0"/>
              <a:buNone/>
              <a:defRPr/>
            </a:pPr>
            <a:r>
              <a:rPr lang="en-US" sz="4800" b="1" dirty="0" smtClean="0">
                <a:effectLst>
                  <a:outerShdw blurRad="38100" dist="38100" dir="2700000" algn="tl">
                    <a:srgbClr val="000000">
                      <a:alpha val="43137"/>
                    </a:srgbClr>
                  </a:outerShdw>
                </a:effectLst>
              </a:rPr>
              <a:t>“</a:t>
            </a:r>
            <a:r>
              <a:rPr lang="en-US" sz="4800" b="1" dirty="0" smtClean="0">
                <a:effectLst>
                  <a:outerShdw blurRad="38100" dist="38100" dir="2700000" algn="tl">
                    <a:srgbClr val="000000">
                      <a:alpha val="43137"/>
                    </a:srgbClr>
                  </a:outerShdw>
                </a:effectLst>
              </a:rPr>
              <a:t>The Creation of Spiritual Creatures (Angels</a:t>
            </a:r>
            <a:r>
              <a:rPr lang="en-US" sz="4800" b="1" dirty="0" smtClean="0">
                <a:effectLst>
                  <a:outerShdw blurRad="38100" dist="38100" dir="2700000" algn="tl">
                    <a:srgbClr val="000000">
                      <a:alpha val="43137"/>
                    </a:srgbClr>
                  </a:outerShdw>
                </a:effectLst>
              </a:rPr>
              <a:t>)”</a:t>
            </a:r>
            <a:endParaRPr lang="en-US" sz="48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Theological Basis for Angelology</a:t>
            </a:r>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are above humans.</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are pure spirits.</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are aeviternal --not in time, but can relate to it.  They are not eternal in that they have a beginning.</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are immortal, they cannot die.</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Each angel is a species (kind) of its own.  Cannot reproduce.  No way to divide or multiply.</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do not change in nature, they have a fixed nature from the moment of their creation.</a:t>
            </a:r>
          </a:p>
          <a:p>
            <a:pPr eaLnBrk="1" fontAlgn="auto" hangingPunct="1">
              <a:spcAft>
                <a:spcPts val="0"/>
              </a:spcAft>
              <a:buFont typeface="Arial" pitchFamily="34" charset="0"/>
              <a:buChar char="•"/>
              <a:defRPr/>
            </a:pPr>
            <a:r>
              <a:rPr lang="en-US" dirty="0" smtClean="0">
                <a:effectLst>
                  <a:outerShdw blurRad="38100" dist="38100" dir="2700000" algn="tl">
                    <a:srgbClr val="000000">
                      <a:alpha val="43137"/>
                    </a:srgbClr>
                  </a:outerShdw>
                </a:effectLst>
              </a:rPr>
              <a:t>Angels are irredeemable.  Once they fall they cannot be redeemed, they are doomed forever.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b="1" smtClean="0"/>
              <a:t>The Origin of Angels</a:t>
            </a:r>
          </a:p>
        </p:txBody>
      </p:sp>
      <p:sp>
        <p:nvSpPr>
          <p:cNvPr id="4099" name="Content Placeholder 2"/>
          <p:cNvSpPr>
            <a:spLocks noGrp="1"/>
          </p:cNvSpPr>
          <p:nvPr>
            <p:ph idx="1"/>
          </p:nvPr>
        </p:nvSpPr>
        <p:spPr>
          <a:xfrm>
            <a:off x="685800" y="1600200"/>
            <a:ext cx="8001000" cy="4525963"/>
          </a:xfrm>
        </p:spPr>
        <p:txBody>
          <a:bodyPr/>
          <a:lstStyle/>
          <a:p>
            <a:pPr marL="0" indent="0" eaLnBrk="1" hangingPunct="1">
              <a:buFont typeface="Arial" charset="0"/>
              <a:buNone/>
              <a:defRPr/>
            </a:pPr>
            <a:r>
              <a:rPr lang="en-US" dirty="0" smtClean="0">
                <a:effectLst>
                  <a:outerShdw blurRad="38100" dist="38100" dir="2700000" algn="tl">
                    <a:srgbClr val="000000">
                      <a:alpha val="43137"/>
                    </a:srgbClr>
                  </a:outerShdw>
                </a:effectLst>
              </a:rPr>
              <a:t>The term </a:t>
            </a:r>
            <a:r>
              <a:rPr lang="en-US" i="1" dirty="0" smtClean="0">
                <a:effectLst>
                  <a:outerShdw blurRad="38100" dist="38100" dir="2700000" algn="tl">
                    <a:srgbClr val="000000">
                      <a:alpha val="43137"/>
                    </a:srgbClr>
                  </a:outerShdw>
                </a:effectLst>
              </a:rPr>
              <a:t>angel </a:t>
            </a:r>
            <a:r>
              <a:rPr lang="en-US" dirty="0" smtClean="0">
                <a:effectLst>
                  <a:outerShdw blurRad="38100" dist="38100" dir="2700000" algn="tl">
                    <a:srgbClr val="000000">
                      <a:alpha val="43137"/>
                    </a:srgbClr>
                  </a:outerShdw>
                </a:effectLst>
              </a:rPr>
              <a:t>is technically referring to messengers.  However, “angels” is the term commonly used of all spiritual creatures.</a:t>
            </a:r>
          </a:p>
          <a:p>
            <a:pPr marL="0" indent="0" eaLnBrk="1" hangingPunct="1">
              <a:buFont typeface="Arial" charset="0"/>
              <a:buNone/>
              <a:defRPr/>
            </a:pPr>
            <a:endParaRPr lang="en-US" dirty="0" smtClean="0">
              <a:effectLst>
                <a:outerShdw blurRad="38100" dist="38100" dir="2700000" algn="tl">
                  <a:srgbClr val="000000">
                    <a:alpha val="43137"/>
                  </a:srgbClr>
                </a:outerShdw>
              </a:effectLst>
            </a:endParaRPr>
          </a:p>
          <a:p>
            <a:pPr marL="0" indent="0" eaLnBrk="1" hangingPunct="1">
              <a:buFont typeface="Arial" charset="0"/>
              <a:buNone/>
              <a:defRPr/>
            </a:pPr>
            <a:r>
              <a:rPr lang="en-US" b="1" dirty="0" smtClean="0">
                <a:effectLst>
                  <a:outerShdw blurRad="38100" dist="38100" dir="2700000" algn="tl">
                    <a:srgbClr val="000000">
                      <a:alpha val="43137"/>
                    </a:srgbClr>
                  </a:outerShdw>
                </a:effectLst>
              </a:rPr>
              <a:t>Angels are not eternal</a:t>
            </a:r>
            <a:r>
              <a:rPr lang="en-US" dirty="0" smtClean="0">
                <a:effectLst>
                  <a:outerShdw blurRad="38100" dist="38100" dir="2700000" algn="tl">
                    <a:srgbClr val="000000">
                      <a:alpha val="43137"/>
                    </a:srgbClr>
                  </a:outerShdw>
                </a:effectLst>
              </a:rPr>
              <a:t>; they were created</a:t>
            </a:r>
          </a:p>
          <a:p>
            <a:pPr marL="0" indent="0" eaLnBrk="1" hangingPunct="1">
              <a:buFont typeface="Arial" charset="0"/>
              <a:buNone/>
              <a:defRPr/>
            </a:pPr>
            <a:r>
              <a:rPr lang="en-US" dirty="0" smtClean="0">
                <a:effectLst>
                  <a:outerShdw blurRad="38100" dist="38100" dir="2700000" algn="tl">
                    <a:srgbClr val="000000">
                      <a:alpha val="43137"/>
                    </a:srgbClr>
                  </a:outerShdw>
                </a:effectLst>
              </a:rPr>
              <a:t>(Ps. 148:2, 5; Col. 1:16; Neh. 9:6: Gen. 2:1; Job 38:6-7)</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Titles of Spiritual Beings</a:t>
            </a:r>
          </a:p>
        </p:txBody>
      </p:sp>
      <p:sp>
        <p:nvSpPr>
          <p:cNvPr id="3" name="Content Placeholder 2"/>
          <p:cNvSpPr>
            <a:spLocks noGrp="1"/>
          </p:cNvSpPr>
          <p:nvPr>
            <p:ph idx="1"/>
          </p:nvPr>
        </p:nvSpPr>
        <p:spPr/>
        <p:txBody>
          <a:bodyPr rtlCol="0">
            <a:normAutofit fontScale="55000" lnSpcReduction="20000"/>
          </a:bodyPr>
          <a:lstStyle/>
          <a:p>
            <a:pPr eaLnBrk="1" fontAlgn="auto" hangingPunct="1">
              <a:spcAft>
                <a:spcPts val="0"/>
              </a:spcAft>
              <a:buFont typeface="Arial" pitchFamily="34" charset="0"/>
              <a:buChar char="•"/>
              <a:defRPr/>
            </a:pPr>
            <a:r>
              <a:rPr lang="en-US" b="1" dirty="0" smtClean="0"/>
              <a:t>Living Creatures</a:t>
            </a:r>
            <a:r>
              <a:rPr lang="en-US" dirty="0" smtClean="0"/>
              <a:t> (Rev. 4:6)</a:t>
            </a:r>
          </a:p>
          <a:p>
            <a:pPr eaLnBrk="1" fontAlgn="auto" hangingPunct="1">
              <a:spcAft>
                <a:spcPts val="0"/>
              </a:spcAft>
              <a:buFont typeface="Arial" pitchFamily="34" charset="0"/>
              <a:buChar char="•"/>
              <a:defRPr/>
            </a:pPr>
            <a:r>
              <a:rPr lang="en-US" b="1" dirty="0" smtClean="0"/>
              <a:t>Angels (“messengers”) </a:t>
            </a:r>
            <a:r>
              <a:rPr lang="en-US" dirty="0" smtClean="0"/>
              <a:t>(Dan. 4:13)</a:t>
            </a:r>
          </a:p>
          <a:p>
            <a:pPr eaLnBrk="1" fontAlgn="auto" hangingPunct="1">
              <a:spcAft>
                <a:spcPts val="0"/>
              </a:spcAft>
              <a:buFont typeface="Arial" pitchFamily="34" charset="0"/>
              <a:buChar char="•"/>
              <a:defRPr/>
            </a:pPr>
            <a:r>
              <a:rPr lang="en-US" b="1" dirty="0" smtClean="0"/>
              <a:t>Angels of God </a:t>
            </a:r>
            <a:r>
              <a:rPr lang="en-US" dirty="0" smtClean="0"/>
              <a:t>(John 1:51)</a:t>
            </a:r>
          </a:p>
          <a:p>
            <a:pPr eaLnBrk="1" fontAlgn="auto" hangingPunct="1">
              <a:spcAft>
                <a:spcPts val="0"/>
              </a:spcAft>
              <a:buFont typeface="Arial" pitchFamily="34" charset="0"/>
              <a:buChar char="•"/>
              <a:defRPr/>
            </a:pPr>
            <a:r>
              <a:rPr lang="en-US" b="1" dirty="0" smtClean="0"/>
              <a:t>Elect Angels </a:t>
            </a:r>
            <a:r>
              <a:rPr lang="en-US" dirty="0" smtClean="0"/>
              <a:t>(1 Tim. 5:21)</a:t>
            </a:r>
          </a:p>
          <a:p>
            <a:pPr eaLnBrk="1" fontAlgn="auto" hangingPunct="1">
              <a:spcAft>
                <a:spcPts val="0"/>
              </a:spcAft>
              <a:buFont typeface="Arial" pitchFamily="34" charset="0"/>
              <a:buChar char="•"/>
              <a:defRPr/>
            </a:pPr>
            <a:r>
              <a:rPr lang="en-US" b="1" dirty="0" smtClean="0"/>
              <a:t>Holy Angels </a:t>
            </a:r>
            <a:r>
              <a:rPr lang="en-US" dirty="0" smtClean="0"/>
              <a:t>(Rev. 14:10)</a:t>
            </a:r>
          </a:p>
          <a:p>
            <a:pPr eaLnBrk="1" fontAlgn="auto" hangingPunct="1">
              <a:spcAft>
                <a:spcPts val="0"/>
              </a:spcAft>
              <a:buFont typeface="Arial" pitchFamily="34" charset="0"/>
              <a:buChar char="•"/>
              <a:defRPr/>
            </a:pPr>
            <a:r>
              <a:rPr lang="en-US" b="1" dirty="0" smtClean="0"/>
              <a:t>Powerful angels </a:t>
            </a:r>
            <a:r>
              <a:rPr lang="en-US" dirty="0" smtClean="0"/>
              <a:t>(2 Thess. 1:7)</a:t>
            </a:r>
          </a:p>
          <a:p>
            <a:pPr eaLnBrk="1" fontAlgn="auto" hangingPunct="1">
              <a:spcAft>
                <a:spcPts val="0"/>
              </a:spcAft>
              <a:buFont typeface="Arial" pitchFamily="34" charset="0"/>
              <a:buChar char="•"/>
              <a:defRPr/>
            </a:pPr>
            <a:r>
              <a:rPr lang="en-US" b="1" dirty="0" smtClean="0"/>
              <a:t>Chief princes </a:t>
            </a:r>
            <a:r>
              <a:rPr lang="en-US" dirty="0" smtClean="0"/>
              <a:t>(Dan. 10:13)</a:t>
            </a:r>
          </a:p>
          <a:p>
            <a:pPr eaLnBrk="1" fontAlgn="auto" hangingPunct="1">
              <a:spcAft>
                <a:spcPts val="0"/>
              </a:spcAft>
              <a:buFont typeface="Arial" pitchFamily="34" charset="0"/>
              <a:buChar char="•"/>
              <a:defRPr/>
            </a:pPr>
            <a:r>
              <a:rPr lang="en-US" b="1" dirty="0" smtClean="0"/>
              <a:t>Ministers </a:t>
            </a:r>
            <a:r>
              <a:rPr lang="en-US" dirty="0" smtClean="0"/>
              <a:t>(Ps. 104:4, NKJV)</a:t>
            </a:r>
          </a:p>
          <a:p>
            <a:pPr eaLnBrk="1" fontAlgn="auto" hangingPunct="1">
              <a:spcAft>
                <a:spcPts val="0"/>
              </a:spcAft>
              <a:buFont typeface="Arial" pitchFamily="34" charset="0"/>
              <a:buChar char="•"/>
              <a:defRPr/>
            </a:pPr>
            <a:r>
              <a:rPr lang="en-US" b="1" dirty="0" smtClean="0"/>
              <a:t>Sons of God </a:t>
            </a:r>
            <a:r>
              <a:rPr lang="en-US" dirty="0" smtClean="0"/>
              <a:t>(Job 1:6; 2:1, NKJV)</a:t>
            </a:r>
          </a:p>
          <a:p>
            <a:pPr eaLnBrk="1" fontAlgn="auto" hangingPunct="1">
              <a:spcAft>
                <a:spcPts val="0"/>
              </a:spcAft>
              <a:buFont typeface="Arial" pitchFamily="34" charset="0"/>
              <a:buChar char="•"/>
              <a:defRPr/>
            </a:pPr>
            <a:r>
              <a:rPr lang="en-US" b="1" dirty="0" smtClean="0"/>
              <a:t>Sons of the mighty </a:t>
            </a:r>
            <a:r>
              <a:rPr lang="en-US" dirty="0" smtClean="0"/>
              <a:t>(Ps. 89:6, NKJV)</a:t>
            </a:r>
          </a:p>
          <a:p>
            <a:pPr eaLnBrk="1" fontAlgn="auto" hangingPunct="1">
              <a:spcAft>
                <a:spcPts val="0"/>
              </a:spcAft>
              <a:buFont typeface="Arial" pitchFamily="34" charset="0"/>
              <a:buChar char="•"/>
              <a:defRPr/>
            </a:pPr>
            <a:r>
              <a:rPr lang="en-US" b="1" dirty="0" smtClean="0"/>
              <a:t>Mighty ones </a:t>
            </a:r>
            <a:r>
              <a:rPr lang="en-US" dirty="0" smtClean="0"/>
              <a:t>(Ps. 26:9; 103:20)</a:t>
            </a:r>
          </a:p>
          <a:p>
            <a:pPr eaLnBrk="1" fontAlgn="auto" hangingPunct="1">
              <a:spcAft>
                <a:spcPts val="0"/>
              </a:spcAft>
              <a:buFont typeface="Arial" pitchFamily="34" charset="0"/>
              <a:buChar char="•"/>
              <a:defRPr/>
            </a:pPr>
            <a:r>
              <a:rPr lang="en-US" b="1" dirty="0" smtClean="0"/>
              <a:t>gods </a:t>
            </a:r>
            <a:r>
              <a:rPr lang="en-US" dirty="0" smtClean="0"/>
              <a:t>(</a:t>
            </a:r>
            <a:r>
              <a:rPr lang="en-US" i="1" dirty="0" smtClean="0"/>
              <a:t>elohim—</a:t>
            </a:r>
            <a:r>
              <a:rPr lang="en-US" dirty="0" smtClean="0"/>
              <a:t>Ps. 8:5)</a:t>
            </a:r>
          </a:p>
          <a:p>
            <a:pPr eaLnBrk="1" fontAlgn="auto" hangingPunct="1">
              <a:spcAft>
                <a:spcPts val="0"/>
              </a:spcAft>
              <a:buFont typeface="Arial" pitchFamily="34" charset="0"/>
              <a:buChar char="•"/>
              <a:defRPr/>
            </a:pPr>
            <a:r>
              <a:rPr lang="en-US" b="1" dirty="0" smtClean="0"/>
              <a:t>Holy Ones </a:t>
            </a:r>
            <a:r>
              <a:rPr lang="en-US" dirty="0" smtClean="0"/>
              <a:t>(Dan. 8:13; Zech. 14:5; Job 15:15)</a:t>
            </a:r>
          </a:p>
          <a:p>
            <a:pPr eaLnBrk="1" fontAlgn="auto" hangingPunct="1">
              <a:spcAft>
                <a:spcPts val="0"/>
              </a:spcAft>
              <a:buFont typeface="Arial" pitchFamily="34" charset="0"/>
              <a:buChar char="•"/>
              <a:defRPr/>
            </a:pPr>
            <a:r>
              <a:rPr lang="en-US" b="1" dirty="0" smtClean="0"/>
              <a:t>Stars </a:t>
            </a:r>
            <a:r>
              <a:rPr lang="en-US" dirty="0" smtClean="0"/>
              <a:t>(Job 38:7; Rev. 12:4)</a:t>
            </a:r>
          </a:p>
          <a:p>
            <a:pPr eaLnBrk="1" fontAlgn="auto" hangingPunct="1">
              <a:spcAft>
                <a:spcPts val="0"/>
              </a:spcAft>
              <a:buFont typeface="Arial" pitchFamily="34" charset="0"/>
              <a:buChar char="•"/>
              <a:defRPr/>
            </a:pPr>
            <a:r>
              <a:rPr lang="en-US" b="1" dirty="0" smtClean="0"/>
              <a:t>Host (of heaven) </a:t>
            </a:r>
            <a:r>
              <a:rPr lang="en-US" dirty="0" smtClean="0"/>
              <a:t>(Gen. 2:1, NKJV; Neh. 9:6; Luke 2:13)</a:t>
            </a:r>
          </a:p>
          <a:p>
            <a:pPr eaLnBrk="1" fontAlgn="auto" hangingPunct="1">
              <a:spcAft>
                <a:spcPts val="0"/>
              </a:spcAft>
              <a:buFont typeface="Arial" pitchFamily="34" charset="0"/>
              <a:buChar char="•"/>
              <a:defRPr/>
            </a:pPr>
            <a:r>
              <a:rPr lang="en-US" b="1" dirty="0" smtClean="0"/>
              <a:t>Chariots </a:t>
            </a:r>
            <a:r>
              <a:rPr lang="en-US" dirty="0" smtClean="0"/>
              <a:t>(Ps. 68:17; Zech. 6:1-5)</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4800" b="1" dirty="0" smtClean="0">
                <a:effectLst>
                  <a:outerShdw blurRad="38100" dist="38100" dir="2700000" algn="tl">
                    <a:srgbClr val="000000">
                      <a:alpha val="43137"/>
                    </a:srgbClr>
                  </a:outerShdw>
                </a:effectLst>
              </a:rPr>
              <a:t>Names of Angels</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US" b="1" dirty="0" smtClean="0">
                <a:effectLst>
                  <a:outerShdw blurRad="38100" dist="38100" dir="2700000" algn="tl">
                    <a:srgbClr val="000000">
                      <a:alpha val="43137"/>
                    </a:srgbClr>
                  </a:outerShdw>
                </a:effectLst>
              </a:rPr>
              <a:t>Michael</a:t>
            </a:r>
            <a:r>
              <a:rPr lang="en-US" dirty="0" smtClean="0">
                <a:effectLst>
                  <a:outerShdw blurRad="38100" dist="38100" dir="2700000" algn="tl">
                    <a:srgbClr val="000000">
                      <a:alpha val="43137"/>
                    </a:srgbClr>
                  </a:outerShdw>
                </a:effectLst>
              </a:rPr>
              <a:t>—name means “Who is like God?”  He is called “one of the chief princes” (Dan. 10:13), and the “archangel” (Jude 9).  Also referred to as “the leader of the heavenly army (Rev. 12:7).  He disputed with Satan (Jude 9) and will lead in the final victory over the devil after the thousand year reign of Christ (Rev. 12:7)</a:t>
            </a:r>
          </a:p>
          <a:p>
            <a:pPr algn="r" eaLnBrk="1" fontAlgn="auto" hangingPunct="1">
              <a:spcAft>
                <a:spcPts val="0"/>
              </a:spcAft>
              <a:buFont typeface="Arial" pitchFamily="34" charset="0"/>
              <a:buNone/>
              <a:defRPr/>
            </a:pPr>
            <a:r>
              <a:rPr lang="en-US" dirty="0" smtClean="0"/>
              <a:t>~</a:t>
            </a:r>
            <a:r>
              <a:rPr lang="en-US" dirty="0" smtClean="0"/>
              <a:t>Geisler</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4800" b="1" dirty="0" smtClean="0">
                <a:effectLst>
                  <a:outerShdw blurRad="38100" dist="38100" dir="2700000" algn="tl">
                    <a:srgbClr val="000000">
                      <a:alpha val="43137"/>
                    </a:srgbClr>
                  </a:outerShdw>
                </a:effectLst>
              </a:rPr>
              <a:t>Names of Angels</a:t>
            </a:r>
          </a:p>
        </p:txBody>
      </p:sp>
      <p:sp>
        <p:nvSpPr>
          <p:cNvPr id="7171" name="Content Placeholder 2"/>
          <p:cNvSpPr>
            <a:spLocks noGrp="1"/>
          </p:cNvSpPr>
          <p:nvPr>
            <p:ph idx="1"/>
          </p:nvPr>
        </p:nvSpPr>
        <p:spPr/>
        <p:txBody>
          <a:bodyPr/>
          <a:lstStyle/>
          <a:p>
            <a:pPr eaLnBrk="1" hangingPunct="1"/>
            <a:r>
              <a:rPr lang="en-US" b="1" dirty="0" smtClean="0"/>
              <a:t>Gabriel—</a:t>
            </a:r>
            <a:r>
              <a:rPr lang="en-US" dirty="0" smtClean="0"/>
              <a:t>name means “Devoted to God.”  He “stand[s] in the presence of God” (Luke 1:19).  He makes special announcements for the one to Zechariah (Luke 1:11-13).  He appeared to Mary (Luke 1:26-33), and he is a revealer of God’s kingdom purposes (Dan. 9:21-22; 8:16).</a:t>
            </a:r>
          </a:p>
          <a:p>
            <a:pPr algn="r" eaLnBrk="1" hangingPunct="1">
              <a:buFont typeface="Arial" charset="0"/>
              <a:buNone/>
            </a:pPr>
            <a:r>
              <a:rPr lang="en-US" dirty="0" smtClean="0"/>
              <a:t>~</a:t>
            </a:r>
            <a:r>
              <a:rPr lang="en-US" dirty="0" smtClean="0"/>
              <a:t>Geisler</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4800" b="1" dirty="0" smtClean="0">
                <a:effectLst>
                  <a:outerShdw blurRad="38100" dist="38100" dir="2700000" algn="tl">
                    <a:srgbClr val="000000">
                      <a:alpha val="43137"/>
                    </a:srgbClr>
                  </a:outerShdw>
                </a:effectLst>
              </a:rPr>
              <a:t>Names of Angels</a:t>
            </a:r>
          </a:p>
        </p:txBody>
      </p:sp>
      <p:sp>
        <p:nvSpPr>
          <p:cNvPr id="8195" name="Content Placeholder 2"/>
          <p:cNvSpPr>
            <a:spLocks noGrp="1"/>
          </p:cNvSpPr>
          <p:nvPr>
            <p:ph idx="1"/>
          </p:nvPr>
        </p:nvSpPr>
        <p:spPr/>
        <p:txBody>
          <a:bodyPr/>
          <a:lstStyle/>
          <a:p>
            <a:pPr eaLnBrk="1" hangingPunct="1">
              <a:defRPr/>
            </a:pPr>
            <a:r>
              <a:rPr lang="en-US" b="1" dirty="0" smtClean="0">
                <a:effectLst>
                  <a:outerShdw blurRad="38100" dist="38100" dir="2700000" algn="tl">
                    <a:srgbClr val="000000">
                      <a:alpha val="43137"/>
                    </a:srgbClr>
                  </a:outerShdw>
                </a:effectLst>
              </a:rPr>
              <a:t>Lucifer—</a:t>
            </a:r>
            <a:r>
              <a:rPr lang="en-US" dirty="0" smtClean="0">
                <a:effectLst>
                  <a:outerShdw blurRad="38100" dist="38100" dir="2700000" algn="tl">
                    <a:srgbClr val="000000">
                      <a:alpha val="43137"/>
                    </a:srgbClr>
                  </a:outerShdw>
                </a:effectLst>
              </a:rPr>
              <a:t>called “son of the morning,” who fell and became devil.  He has many names in his fallen state; the most common are listed in Revelation 12:9: “The </a:t>
            </a:r>
            <a:r>
              <a:rPr lang="en-US" i="1" dirty="0" smtClean="0">
                <a:effectLst>
                  <a:outerShdw blurRad="38100" dist="38100" dir="2700000" algn="tl">
                    <a:srgbClr val="000000">
                      <a:alpha val="43137"/>
                    </a:srgbClr>
                  </a:outerShdw>
                </a:effectLst>
              </a:rPr>
              <a:t>dragon </a:t>
            </a:r>
            <a:r>
              <a:rPr lang="en-US" dirty="0" smtClean="0">
                <a:effectLst>
                  <a:outerShdw blurRad="38100" dist="38100" dir="2700000" algn="tl">
                    <a:srgbClr val="000000">
                      <a:alpha val="43137"/>
                    </a:srgbClr>
                  </a:outerShdw>
                </a:effectLst>
              </a:rPr>
              <a:t>was hurled down—that ancient </a:t>
            </a:r>
            <a:r>
              <a:rPr lang="en-US" i="1" dirty="0" smtClean="0">
                <a:effectLst>
                  <a:outerShdw blurRad="38100" dist="38100" dir="2700000" algn="tl">
                    <a:srgbClr val="000000">
                      <a:alpha val="43137"/>
                    </a:srgbClr>
                  </a:outerShdw>
                </a:effectLst>
              </a:rPr>
              <a:t>serpent</a:t>
            </a:r>
            <a:r>
              <a:rPr lang="en-US" dirty="0" smtClean="0">
                <a:effectLst>
                  <a:outerShdw blurRad="38100" dist="38100" dir="2700000" algn="tl">
                    <a:srgbClr val="000000">
                      <a:alpha val="43137"/>
                    </a:srgbClr>
                  </a:outerShdw>
                </a:effectLst>
              </a:rPr>
              <a:t> called the </a:t>
            </a:r>
            <a:r>
              <a:rPr lang="en-US" i="1" dirty="0" smtClean="0">
                <a:effectLst>
                  <a:outerShdw blurRad="38100" dist="38100" dir="2700000" algn="tl">
                    <a:srgbClr val="000000">
                      <a:alpha val="43137"/>
                    </a:srgbClr>
                  </a:outerShdw>
                </a:effectLst>
              </a:rPr>
              <a:t>devil, </a:t>
            </a:r>
            <a:r>
              <a:rPr lang="en-US" dirty="0" smtClean="0">
                <a:effectLst>
                  <a:outerShdw blurRad="38100" dist="38100" dir="2700000" algn="tl">
                    <a:srgbClr val="000000">
                      <a:alpha val="43137"/>
                    </a:srgbClr>
                  </a:outerShdw>
                </a:effectLst>
              </a:rPr>
              <a:t>or </a:t>
            </a:r>
            <a:r>
              <a:rPr lang="en-US" i="1" dirty="0" smtClean="0">
                <a:effectLst>
                  <a:outerShdw blurRad="38100" dist="38100" dir="2700000" algn="tl">
                    <a:srgbClr val="000000">
                      <a:alpha val="43137"/>
                    </a:srgbClr>
                  </a:outerShdw>
                </a:effectLst>
              </a:rPr>
              <a:t>Satan, </a:t>
            </a:r>
            <a:r>
              <a:rPr lang="en-US" dirty="0" smtClean="0">
                <a:effectLst>
                  <a:outerShdw blurRad="38100" dist="38100" dir="2700000" algn="tl">
                    <a:srgbClr val="000000">
                      <a:alpha val="43137"/>
                    </a:srgbClr>
                  </a:outerShdw>
                </a:effectLst>
              </a:rPr>
              <a:t>who leads the whole world astray.”</a:t>
            </a:r>
          </a:p>
          <a:p>
            <a:pPr algn="r" eaLnBrk="1" hangingPunct="1">
              <a:buFont typeface="Arial" charset="0"/>
              <a:buNone/>
              <a:defRPr/>
            </a:pPr>
            <a:r>
              <a:rPr lang="en-US" dirty="0" smtClean="0"/>
              <a:t>~</a:t>
            </a:r>
            <a:r>
              <a:rPr lang="en-US" dirty="0" smtClean="0"/>
              <a:t>Geisler</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Discussion Question</a:t>
            </a:r>
          </a:p>
        </p:txBody>
      </p:sp>
      <p:sp>
        <p:nvSpPr>
          <p:cNvPr id="9219" name="Content Placeholder 2"/>
          <p:cNvSpPr>
            <a:spLocks noGrp="1"/>
          </p:cNvSpPr>
          <p:nvPr>
            <p:ph idx="1"/>
          </p:nvPr>
        </p:nvSpPr>
        <p:spPr>
          <a:xfrm>
            <a:off x="381000" y="1600200"/>
            <a:ext cx="8229600" cy="4525963"/>
          </a:xfrm>
        </p:spPr>
        <p:txBody>
          <a:bodyPr/>
          <a:lstStyle/>
          <a:p>
            <a:pPr marL="0" indent="0" eaLnBrk="1" hangingPunct="1">
              <a:buFont typeface="Arial" charset="0"/>
              <a:buNone/>
              <a:defRPr/>
            </a:pPr>
            <a:r>
              <a:rPr lang="en-US" dirty="0" smtClean="0">
                <a:effectLst>
                  <a:outerShdw blurRad="38100" dist="38100" dir="2700000" algn="tl">
                    <a:srgbClr val="000000">
                      <a:alpha val="43137"/>
                    </a:srgbClr>
                  </a:outerShdw>
                </a:effectLst>
              </a:rPr>
              <a:t>There are some who argue that Lucifer is not Satan, that the two are distinct.  Be sure to refer to my article in this folder which explores the argument that Lucifer is another name for Satan.  Be prepared to take a position in the dialogue and support your position with Scripture.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rtlCol="0">
            <a:normAutofit fontScale="90000"/>
          </a:bodyPr>
          <a:lstStyle/>
          <a:p>
            <a:pPr eaLnBrk="1" hangingPunct="1">
              <a:defRPr/>
            </a:pPr>
            <a:r>
              <a:rPr lang="en-US" sz="3600" dirty="0" smtClean="0"/>
              <a:t>Isa 14:1-11, </a:t>
            </a:r>
            <a:r>
              <a:rPr lang="en-US" sz="3600" dirty="0" err="1" smtClean="0"/>
              <a:t>NKJV</a:t>
            </a:r>
            <a:endParaRPr lang="en-US" sz="3600" dirty="0" smtClean="0"/>
          </a:p>
        </p:txBody>
      </p:sp>
      <p:sp>
        <p:nvSpPr>
          <p:cNvPr id="10243" name="Content Placeholder 2"/>
          <p:cNvSpPr>
            <a:spLocks noGrp="1"/>
          </p:cNvSpPr>
          <p:nvPr>
            <p:ph idx="1"/>
          </p:nvPr>
        </p:nvSpPr>
        <p:spPr>
          <a:xfrm>
            <a:off x="304800" y="990600"/>
            <a:ext cx="8839200" cy="5135563"/>
          </a:xfrm>
        </p:spPr>
        <p:txBody>
          <a:bodyPr/>
          <a:lstStyle/>
          <a:p>
            <a:pPr marL="0" indent="0" eaLnBrk="1" hangingPunct="1">
              <a:spcBef>
                <a:spcPct val="0"/>
              </a:spcBef>
              <a:buFont typeface="Arial" charset="0"/>
              <a:buNone/>
            </a:pPr>
            <a:r>
              <a:rPr lang="en-US" sz="2800" smtClean="0"/>
              <a:t>1 It shall come to pass in the day the LORD gives you rest from your sorrow, and from your fear and the hard bondage in which you were made to serve, 4 that you will take up this proverb </a:t>
            </a:r>
            <a:r>
              <a:rPr lang="en-US" sz="2800" u="sng" smtClean="0"/>
              <a:t>against the king of Babylon</a:t>
            </a:r>
            <a:r>
              <a:rPr lang="en-US" sz="2800" smtClean="0"/>
              <a:t>, and say:</a:t>
            </a:r>
          </a:p>
          <a:p>
            <a:pPr marL="171450" lvl="1" indent="0" eaLnBrk="1" hangingPunct="1">
              <a:spcBef>
                <a:spcPct val="0"/>
              </a:spcBef>
              <a:buFont typeface="Arial" charset="0"/>
              <a:buNone/>
            </a:pPr>
            <a:r>
              <a:rPr lang="en-US" sz="2700" smtClean="0"/>
              <a:t>"How the oppressor has ceased,</a:t>
            </a:r>
          </a:p>
          <a:p>
            <a:pPr marL="171450" lvl="1" indent="0" eaLnBrk="1" hangingPunct="1">
              <a:spcBef>
                <a:spcPct val="0"/>
              </a:spcBef>
              <a:buFont typeface="Arial" charset="0"/>
              <a:buNone/>
            </a:pPr>
            <a:r>
              <a:rPr lang="en-US" sz="2700" smtClean="0"/>
              <a:t>The golden city ceased! </a:t>
            </a:r>
          </a:p>
          <a:p>
            <a:pPr marL="171450" lvl="1" indent="0" eaLnBrk="1" hangingPunct="1">
              <a:spcBef>
                <a:spcPct val="0"/>
              </a:spcBef>
              <a:buFont typeface="Arial" charset="0"/>
              <a:buNone/>
            </a:pPr>
            <a:r>
              <a:rPr lang="en-US" sz="2700" smtClean="0"/>
              <a:t>5 The LORD has broken the staff of the wicked,</a:t>
            </a:r>
          </a:p>
          <a:p>
            <a:pPr marL="171450" lvl="1" indent="0" eaLnBrk="1" hangingPunct="1">
              <a:spcBef>
                <a:spcPct val="0"/>
              </a:spcBef>
              <a:buFont typeface="Arial" charset="0"/>
              <a:buNone/>
            </a:pPr>
            <a:r>
              <a:rPr lang="en-US" sz="2700" smtClean="0"/>
              <a:t>The scepter of the rulers; </a:t>
            </a:r>
          </a:p>
          <a:p>
            <a:pPr marL="171450" lvl="1" indent="0" eaLnBrk="1" hangingPunct="1">
              <a:spcBef>
                <a:spcPct val="0"/>
              </a:spcBef>
              <a:buFont typeface="Arial" charset="0"/>
              <a:buNone/>
            </a:pPr>
            <a:r>
              <a:rPr lang="en-US" sz="2700" smtClean="0"/>
              <a:t>6 He who struck the people in wrath with a continual stroke,</a:t>
            </a:r>
          </a:p>
          <a:p>
            <a:pPr marL="171450" lvl="1" indent="0" eaLnBrk="1" hangingPunct="1">
              <a:spcBef>
                <a:spcPct val="0"/>
              </a:spcBef>
              <a:buFont typeface="Arial" charset="0"/>
              <a:buNone/>
            </a:pPr>
            <a:r>
              <a:rPr lang="en-US" sz="2700" smtClean="0"/>
              <a:t>He who ruled the nations in anger,</a:t>
            </a:r>
          </a:p>
          <a:p>
            <a:pPr marL="171450" lvl="1" indent="0" eaLnBrk="1" hangingPunct="1">
              <a:spcBef>
                <a:spcPct val="0"/>
              </a:spcBef>
              <a:buFont typeface="Arial" charset="0"/>
              <a:buNone/>
            </a:pPr>
            <a:r>
              <a:rPr lang="en-US" sz="2700" smtClean="0"/>
              <a:t>Is persecuted and no one hinders.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1614</Words>
  <Application>Microsoft Office PowerPoint</Application>
  <PresentationFormat>On-screen Show (4:3)</PresentationFormat>
  <Paragraphs>145</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Aharoni</vt:lpstr>
      <vt:lpstr>Office Theme</vt:lpstr>
      <vt:lpstr>Geisler, Norman Systematic Theology </vt:lpstr>
      <vt:lpstr>Slide 2</vt:lpstr>
      <vt:lpstr>The Origin of Angels</vt:lpstr>
      <vt:lpstr>Titles of Spiritual Beings</vt:lpstr>
      <vt:lpstr>Names of Angels</vt:lpstr>
      <vt:lpstr>Names of Angels</vt:lpstr>
      <vt:lpstr>Names of Angels</vt:lpstr>
      <vt:lpstr>Discussion Question</vt:lpstr>
      <vt:lpstr>Isa 14:1-11, NKJV</vt:lpstr>
      <vt:lpstr>Isa 14:1-11, NKJV</vt:lpstr>
      <vt:lpstr>Isa 14:1-11, NKJV</vt:lpstr>
      <vt:lpstr>Isa 14:12-21, NKJV</vt:lpstr>
      <vt:lpstr>Isa 14:12-21, NKJV</vt:lpstr>
      <vt:lpstr>Isa 14:12-21, NKJV</vt:lpstr>
      <vt:lpstr>The Nature of Angels</vt:lpstr>
      <vt:lpstr>The Purpose of Angels</vt:lpstr>
      <vt:lpstr>The Position of Angels</vt:lpstr>
      <vt:lpstr>The Abode of Angels</vt:lpstr>
      <vt:lpstr>Special Abilities of Angels</vt:lpstr>
      <vt:lpstr>The Theological Basis for Angelology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Doctor</dc:creator>
  <cp:lastModifiedBy>mark hardgrove</cp:lastModifiedBy>
  <cp:revision>24</cp:revision>
  <dcterms:created xsi:type="dcterms:W3CDTF">2008-11-26T15:46:53Z</dcterms:created>
  <dcterms:modified xsi:type="dcterms:W3CDTF">2012-11-13T18:39:40Z</dcterms:modified>
</cp:coreProperties>
</file>